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804" y="6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879904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8777982" name="Дата 2"/>
          <p:cNvSpPr>
            <a:spLocks noGrp="1"/>
          </p:cNvSpPr>
          <p:nvPr>
            <p:ph type="dt" idx="1"/>
          </p:nvPr>
        </p:nvSpPr>
        <p:spPr bwMode="auto">
          <a:xfrm>
            <a:off x="11387137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77ED08D-B20E-3C42-B6A4-5B74127F7196}" type="datetimeFigureOut">
              <a:rPr lang="ru-RU"/>
              <a:t>20.07.2026</a:t>
            </a:fld>
            <a:endParaRPr lang="ru-RU"/>
          </a:p>
        </p:txBody>
      </p:sp>
      <p:sp>
        <p:nvSpPr>
          <p:cNvPr id="2012094239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659563" y="1414462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1181456113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889004239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43154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11387137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59C6B6-A274-FD43-8A3B-0FEE8A684BD7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A3E6A5E-1777-DD83-738F-F2922D45B576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9AB02E0-14D9-4B03-6817-BF2DE3284C46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9231334-635B-6D63-5330-CBE218458BF9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B79FF16-6A19-E035-0926-19F86F0E6D9A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AEFF07C-ABDB-7F0F-7ABB-07B2322C0373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759671C-9270-33CC-86FF-7E87FC96F3A9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E39461-B70C-8959-32B5-136C1968CD35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AFEB74F-B748-4E58-D63B-4061C66C161B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E75BBDF-297C-DF55-C4D4-DC90AF971145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8080987" name="bg object 16"/>
          <p:cNvSpPr/>
          <p:nvPr/>
        </p:nvSpPr>
        <p:spPr bwMode="auto">
          <a:xfrm>
            <a:off x="0" y="5"/>
            <a:ext cx="4560570" cy="7815580"/>
          </a:xfrm>
          <a:custGeom>
            <a:avLst/>
            <a:gdLst/>
            <a:ahLst/>
            <a:cxnLst/>
            <a:rect l="l" t="t" r="r" b="b"/>
            <a:pathLst>
              <a:path w="4560570" h="7815580" extrusionOk="0">
                <a:moveTo>
                  <a:pt x="4560405" y="0"/>
                </a:moveTo>
                <a:lnTo>
                  <a:pt x="0" y="0"/>
                </a:lnTo>
                <a:lnTo>
                  <a:pt x="0" y="1231900"/>
                </a:lnTo>
                <a:lnTo>
                  <a:pt x="0" y="7815580"/>
                </a:lnTo>
                <a:lnTo>
                  <a:pt x="1231836" y="7815580"/>
                </a:lnTo>
                <a:lnTo>
                  <a:pt x="1231836" y="1231900"/>
                </a:lnTo>
                <a:lnTo>
                  <a:pt x="4560405" y="1231900"/>
                </a:lnTo>
                <a:lnTo>
                  <a:pt x="4560405" y="0"/>
                </a:lnTo>
                <a:close/>
              </a:path>
            </a:pathLst>
          </a:custGeom>
          <a:solidFill>
            <a:srgbClr val="FF302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36455717" name="bg object 17"/>
          <p:cNvSpPr/>
          <p:nvPr/>
        </p:nvSpPr>
        <p:spPr bwMode="auto">
          <a:xfrm>
            <a:off x="1219638" y="1167482"/>
            <a:ext cx="17733010" cy="8328025"/>
          </a:xfrm>
          <a:custGeom>
            <a:avLst/>
            <a:gdLst/>
            <a:ahLst/>
            <a:cxnLst/>
            <a:rect l="l" t="t" r="r" b="b"/>
            <a:pathLst>
              <a:path w="17733010" h="8328025" extrusionOk="0">
                <a:moveTo>
                  <a:pt x="17732852" y="0"/>
                </a:moveTo>
                <a:lnTo>
                  <a:pt x="0" y="0"/>
                </a:lnTo>
                <a:lnTo>
                  <a:pt x="0" y="8327568"/>
                </a:lnTo>
                <a:lnTo>
                  <a:pt x="17732852" y="8327568"/>
                </a:lnTo>
                <a:lnTo>
                  <a:pt x="17732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39509534" name="bg object 18"/>
          <p:cNvSpPr/>
          <p:nvPr/>
        </p:nvSpPr>
        <p:spPr bwMode="auto">
          <a:xfrm>
            <a:off x="1219638" y="1167482"/>
            <a:ext cx="17733010" cy="8328025"/>
          </a:xfrm>
          <a:custGeom>
            <a:avLst/>
            <a:gdLst/>
            <a:ahLst/>
            <a:cxnLst/>
            <a:rect l="l" t="t" r="r" b="b"/>
            <a:pathLst>
              <a:path w="17733010" h="8328025" extrusionOk="0">
                <a:moveTo>
                  <a:pt x="17732852" y="8327568"/>
                </a:moveTo>
                <a:lnTo>
                  <a:pt x="0" y="8327568"/>
                </a:lnTo>
                <a:lnTo>
                  <a:pt x="0" y="0"/>
                </a:lnTo>
                <a:lnTo>
                  <a:pt x="17732852" y="0"/>
                </a:lnTo>
                <a:lnTo>
                  <a:pt x="17732852" y="8327568"/>
                </a:lnTo>
                <a:close/>
              </a:path>
            </a:pathLst>
          </a:custGeom>
          <a:ln w="3141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406245489" name="bg object 19"/>
          <p:cNvSpPr/>
          <p:nvPr/>
        </p:nvSpPr>
        <p:spPr bwMode="auto">
          <a:xfrm>
            <a:off x="8626135" y="9175752"/>
            <a:ext cx="2852420" cy="745490"/>
          </a:xfrm>
          <a:custGeom>
            <a:avLst/>
            <a:gdLst/>
            <a:ahLst/>
            <a:cxnLst/>
            <a:rect l="l" t="t" r="r" b="b"/>
            <a:pathLst>
              <a:path w="2852420" h="745490" extrusionOk="0">
                <a:moveTo>
                  <a:pt x="2851818" y="0"/>
                </a:moveTo>
                <a:lnTo>
                  <a:pt x="0" y="0"/>
                </a:lnTo>
                <a:lnTo>
                  <a:pt x="0" y="745034"/>
                </a:lnTo>
                <a:lnTo>
                  <a:pt x="2851818" y="745034"/>
                </a:lnTo>
                <a:lnTo>
                  <a:pt x="28518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80802725" name="bg object 20"/>
          <p:cNvSpPr/>
          <p:nvPr/>
        </p:nvSpPr>
        <p:spPr bwMode="auto">
          <a:xfrm>
            <a:off x="8856447" y="3513283"/>
            <a:ext cx="2391410" cy="6158230"/>
          </a:xfrm>
          <a:custGeom>
            <a:avLst/>
            <a:gdLst/>
            <a:ahLst/>
            <a:cxnLst/>
            <a:rect l="l" t="t" r="r" b="b"/>
            <a:pathLst>
              <a:path w="2391409" h="6158230" extrusionOk="0">
                <a:moveTo>
                  <a:pt x="277050" y="5803925"/>
                </a:moveTo>
                <a:lnTo>
                  <a:pt x="0" y="5803925"/>
                </a:lnTo>
                <a:lnTo>
                  <a:pt x="0" y="5866155"/>
                </a:lnTo>
                <a:lnTo>
                  <a:pt x="103530" y="5866155"/>
                </a:lnTo>
                <a:lnTo>
                  <a:pt x="103530" y="6149365"/>
                </a:lnTo>
                <a:lnTo>
                  <a:pt x="174510" y="6149365"/>
                </a:lnTo>
                <a:lnTo>
                  <a:pt x="174510" y="5866155"/>
                </a:lnTo>
                <a:lnTo>
                  <a:pt x="277050" y="5866155"/>
                </a:lnTo>
                <a:lnTo>
                  <a:pt x="277050" y="5803925"/>
                </a:lnTo>
                <a:close/>
              </a:path>
              <a:path w="2391409" h="6158230" extrusionOk="0">
                <a:moveTo>
                  <a:pt x="596963" y="6150457"/>
                </a:moveTo>
                <a:lnTo>
                  <a:pt x="571639" y="6077648"/>
                </a:lnTo>
                <a:lnTo>
                  <a:pt x="571588" y="6077496"/>
                </a:lnTo>
                <a:lnTo>
                  <a:pt x="551599" y="6019990"/>
                </a:lnTo>
                <a:lnTo>
                  <a:pt x="504228" y="5883719"/>
                </a:lnTo>
                <a:lnTo>
                  <a:pt x="477850" y="5807824"/>
                </a:lnTo>
                <a:lnTo>
                  <a:pt x="477850" y="6019990"/>
                </a:lnTo>
                <a:lnTo>
                  <a:pt x="391071" y="6019990"/>
                </a:lnTo>
                <a:lnTo>
                  <a:pt x="434632" y="5883719"/>
                </a:lnTo>
                <a:lnTo>
                  <a:pt x="477850" y="6019990"/>
                </a:lnTo>
                <a:lnTo>
                  <a:pt x="477850" y="5807824"/>
                </a:lnTo>
                <a:lnTo>
                  <a:pt x="476694" y="5804497"/>
                </a:lnTo>
                <a:lnTo>
                  <a:pt x="395579" y="5804497"/>
                </a:lnTo>
                <a:lnTo>
                  <a:pt x="272605" y="6150165"/>
                </a:lnTo>
                <a:lnTo>
                  <a:pt x="347357" y="6150165"/>
                </a:lnTo>
                <a:lnTo>
                  <a:pt x="370725" y="6077648"/>
                </a:lnTo>
                <a:lnTo>
                  <a:pt x="370776" y="6077496"/>
                </a:lnTo>
                <a:lnTo>
                  <a:pt x="496620" y="6077648"/>
                </a:lnTo>
                <a:lnTo>
                  <a:pt x="520750" y="6150165"/>
                </a:lnTo>
                <a:lnTo>
                  <a:pt x="520839" y="6150457"/>
                </a:lnTo>
                <a:lnTo>
                  <a:pt x="596963" y="6150457"/>
                </a:lnTo>
                <a:close/>
              </a:path>
              <a:path w="2391409" h="6158230" extrusionOk="0">
                <a:moveTo>
                  <a:pt x="934034" y="5972048"/>
                </a:moveTo>
                <a:lnTo>
                  <a:pt x="933043" y="5949213"/>
                </a:lnTo>
                <a:lnTo>
                  <a:pt x="932992" y="5948007"/>
                </a:lnTo>
                <a:lnTo>
                  <a:pt x="929830" y="5924702"/>
                </a:lnTo>
                <a:lnTo>
                  <a:pt x="917092" y="5880290"/>
                </a:lnTo>
                <a:lnTo>
                  <a:pt x="894969" y="5843587"/>
                </a:lnTo>
                <a:lnTo>
                  <a:pt x="862533" y="5819368"/>
                </a:lnTo>
                <a:lnTo>
                  <a:pt x="860475" y="5818568"/>
                </a:lnTo>
                <a:lnTo>
                  <a:pt x="860475" y="5975032"/>
                </a:lnTo>
                <a:lnTo>
                  <a:pt x="859891" y="5991225"/>
                </a:lnTo>
                <a:lnTo>
                  <a:pt x="850722" y="6038189"/>
                </a:lnTo>
                <a:lnTo>
                  <a:pt x="822096" y="6077763"/>
                </a:lnTo>
                <a:lnTo>
                  <a:pt x="778395" y="6088227"/>
                </a:lnTo>
                <a:lnTo>
                  <a:pt x="713244" y="6088227"/>
                </a:lnTo>
                <a:lnTo>
                  <a:pt x="713359" y="5991225"/>
                </a:lnTo>
                <a:lnTo>
                  <a:pt x="713486" y="5886475"/>
                </a:lnTo>
                <a:lnTo>
                  <a:pt x="713498" y="5867209"/>
                </a:lnTo>
                <a:lnTo>
                  <a:pt x="769696" y="5867209"/>
                </a:lnTo>
                <a:lnTo>
                  <a:pt x="783183" y="5867578"/>
                </a:lnTo>
                <a:lnTo>
                  <a:pt x="821740" y="5876556"/>
                </a:lnTo>
                <a:lnTo>
                  <a:pt x="849134" y="5908078"/>
                </a:lnTo>
                <a:lnTo>
                  <a:pt x="859243" y="5949213"/>
                </a:lnTo>
                <a:lnTo>
                  <a:pt x="860475" y="5975032"/>
                </a:lnTo>
                <a:lnTo>
                  <a:pt x="860475" y="5818568"/>
                </a:lnTo>
                <a:lnTo>
                  <a:pt x="803617" y="5805779"/>
                </a:lnTo>
                <a:lnTo>
                  <a:pt x="642607" y="5804700"/>
                </a:lnTo>
                <a:lnTo>
                  <a:pt x="642556" y="5843587"/>
                </a:lnTo>
                <a:lnTo>
                  <a:pt x="642429" y="5948007"/>
                </a:lnTo>
                <a:lnTo>
                  <a:pt x="642327" y="6043981"/>
                </a:lnTo>
                <a:lnTo>
                  <a:pt x="642200" y="6150508"/>
                </a:lnTo>
                <a:lnTo>
                  <a:pt x="771296" y="6150661"/>
                </a:lnTo>
                <a:lnTo>
                  <a:pt x="818261" y="6147359"/>
                </a:lnTo>
                <a:lnTo>
                  <a:pt x="865111" y="6130239"/>
                </a:lnTo>
                <a:lnTo>
                  <a:pt x="896264" y="6100546"/>
                </a:lnTo>
                <a:lnTo>
                  <a:pt x="904684" y="6088227"/>
                </a:lnTo>
                <a:lnTo>
                  <a:pt x="924318" y="6043981"/>
                </a:lnTo>
                <a:lnTo>
                  <a:pt x="933411" y="5991225"/>
                </a:lnTo>
                <a:lnTo>
                  <a:pt x="933932" y="5975032"/>
                </a:lnTo>
                <a:lnTo>
                  <a:pt x="934034" y="5972048"/>
                </a:lnTo>
                <a:close/>
              </a:path>
              <a:path w="2391409" h="6158230" extrusionOk="0">
                <a:moveTo>
                  <a:pt x="1267650" y="5805449"/>
                </a:moveTo>
                <a:lnTo>
                  <a:pt x="1194803" y="5805348"/>
                </a:lnTo>
                <a:lnTo>
                  <a:pt x="1132103" y="6001778"/>
                </a:lnTo>
                <a:lnTo>
                  <a:pt x="1131138" y="6006071"/>
                </a:lnTo>
                <a:lnTo>
                  <a:pt x="1115745" y="6066625"/>
                </a:lnTo>
                <a:lnTo>
                  <a:pt x="1106195" y="6029337"/>
                </a:lnTo>
                <a:lnTo>
                  <a:pt x="1098842" y="6001740"/>
                </a:lnTo>
                <a:lnTo>
                  <a:pt x="1040142" y="5805170"/>
                </a:lnTo>
                <a:lnTo>
                  <a:pt x="963993" y="5805081"/>
                </a:lnTo>
                <a:lnTo>
                  <a:pt x="1079817" y="6151029"/>
                </a:lnTo>
                <a:lnTo>
                  <a:pt x="1146530" y="6151118"/>
                </a:lnTo>
                <a:lnTo>
                  <a:pt x="1267650" y="5805449"/>
                </a:lnTo>
                <a:close/>
              </a:path>
              <a:path w="2391409" h="6158230" extrusionOk="0">
                <a:moveTo>
                  <a:pt x="1385049" y="5805576"/>
                </a:moveTo>
                <a:lnTo>
                  <a:pt x="1314081" y="5805487"/>
                </a:lnTo>
                <a:lnTo>
                  <a:pt x="1313662" y="6151308"/>
                </a:lnTo>
                <a:lnTo>
                  <a:pt x="1384642" y="6151397"/>
                </a:lnTo>
                <a:lnTo>
                  <a:pt x="1385049" y="5805576"/>
                </a:lnTo>
                <a:close/>
              </a:path>
              <a:path w="2391409" h="6158230" extrusionOk="0">
                <a:moveTo>
                  <a:pt x="1722424" y="6050419"/>
                </a:moveTo>
                <a:lnTo>
                  <a:pt x="1712391" y="6006820"/>
                </a:lnTo>
                <a:lnTo>
                  <a:pt x="1682369" y="5979160"/>
                </a:lnTo>
                <a:lnTo>
                  <a:pt x="1543342" y="5923038"/>
                </a:lnTo>
                <a:lnTo>
                  <a:pt x="1533131" y="5917933"/>
                </a:lnTo>
                <a:lnTo>
                  <a:pt x="1525841" y="5911824"/>
                </a:lnTo>
                <a:lnTo>
                  <a:pt x="1521472" y="5904712"/>
                </a:lnTo>
                <a:lnTo>
                  <a:pt x="1520024" y="5896597"/>
                </a:lnTo>
                <a:lnTo>
                  <a:pt x="1521066" y="5888444"/>
                </a:lnTo>
                <a:lnTo>
                  <a:pt x="1555330" y="5859424"/>
                </a:lnTo>
                <a:lnTo>
                  <a:pt x="1578559" y="5856567"/>
                </a:lnTo>
                <a:lnTo>
                  <a:pt x="1591843" y="5857392"/>
                </a:lnTo>
                <a:lnTo>
                  <a:pt x="1629778" y="5877026"/>
                </a:lnTo>
                <a:lnTo>
                  <a:pt x="1642897" y="5910656"/>
                </a:lnTo>
                <a:lnTo>
                  <a:pt x="1711985" y="5910732"/>
                </a:lnTo>
                <a:lnTo>
                  <a:pt x="1701876" y="5863285"/>
                </a:lnTo>
                <a:lnTo>
                  <a:pt x="1675714" y="5828068"/>
                </a:lnTo>
                <a:lnTo>
                  <a:pt x="1633702" y="5806249"/>
                </a:lnTo>
                <a:lnTo>
                  <a:pt x="1577505" y="5798934"/>
                </a:lnTo>
                <a:lnTo>
                  <a:pt x="1549730" y="5800674"/>
                </a:lnTo>
                <a:lnTo>
                  <a:pt x="1503324" y="5814898"/>
                </a:lnTo>
                <a:lnTo>
                  <a:pt x="1469669" y="5843028"/>
                </a:lnTo>
                <a:lnTo>
                  <a:pt x="1452499" y="5881357"/>
                </a:lnTo>
                <a:lnTo>
                  <a:pt x="1450340" y="5904014"/>
                </a:lnTo>
                <a:lnTo>
                  <a:pt x="1454467" y="5932030"/>
                </a:lnTo>
                <a:lnTo>
                  <a:pt x="1466926" y="5955665"/>
                </a:lnTo>
                <a:lnTo>
                  <a:pt x="1487728" y="5974905"/>
                </a:lnTo>
                <a:lnTo>
                  <a:pt x="1516862" y="5989764"/>
                </a:lnTo>
                <a:lnTo>
                  <a:pt x="1622933" y="6030950"/>
                </a:lnTo>
                <a:lnTo>
                  <a:pt x="1635417" y="6036576"/>
                </a:lnTo>
                <a:lnTo>
                  <a:pt x="1644332" y="6043295"/>
                </a:lnTo>
                <a:lnTo>
                  <a:pt x="1649679" y="6051105"/>
                </a:lnTo>
                <a:lnTo>
                  <a:pt x="1651457" y="6059995"/>
                </a:lnTo>
                <a:lnTo>
                  <a:pt x="1650377" y="6068720"/>
                </a:lnTo>
                <a:lnTo>
                  <a:pt x="1613954" y="6097282"/>
                </a:lnTo>
                <a:lnTo>
                  <a:pt x="1587461" y="6100026"/>
                </a:lnTo>
                <a:lnTo>
                  <a:pt x="1576654" y="6099632"/>
                </a:lnTo>
                <a:lnTo>
                  <a:pt x="1536649" y="6086868"/>
                </a:lnTo>
                <a:lnTo>
                  <a:pt x="1514246" y="6052769"/>
                </a:lnTo>
                <a:lnTo>
                  <a:pt x="1511795" y="6043320"/>
                </a:lnTo>
                <a:lnTo>
                  <a:pt x="1443316" y="6043231"/>
                </a:lnTo>
                <a:lnTo>
                  <a:pt x="1450111" y="6081471"/>
                </a:lnTo>
                <a:lnTo>
                  <a:pt x="1485011" y="6129960"/>
                </a:lnTo>
                <a:lnTo>
                  <a:pt x="1546377" y="6154928"/>
                </a:lnTo>
                <a:lnTo>
                  <a:pt x="1586293" y="6158090"/>
                </a:lnTo>
                <a:lnTo>
                  <a:pt x="1601177" y="6157734"/>
                </a:lnTo>
                <a:lnTo>
                  <a:pt x="1638935" y="6152261"/>
                </a:lnTo>
                <a:lnTo>
                  <a:pt x="1678647" y="6133897"/>
                </a:lnTo>
                <a:lnTo>
                  <a:pt x="1711045" y="6096190"/>
                </a:lnTo>
                <a:lnTo>
                  <a:pt x="1721700" y="6062307"/>
                </a:lnTo>
                <a:lnTo>
                  <a:pt x="1722424" y="6050419"/>
                </a:lnTo>
                <a:close/>
              </a:path>
              <a:path w="2391409" h="6158230" extrusionOk="0">
                <a:moveTo>
                  <a:pt x="2038743" y="6089256"/>
                </a:moveTo>
                <a:lnTo>
                  <a:pt x="1853590" y="6089256"/>
                </a:lnTo>
                <a:lnTo>
                  <a:pt x="1853590" y="6000356"/>
                </a:lnTo>
                <a:lnTo>
                  <a:pt x="2016531" y="6000356"/>
                </a:lnTo>
                <a:lnTo>
                  <a:pt x="2016531" y="5941936"/>
                </a:lnTo>
                <a:lnTo>
                  <a:pt x="1853755" y="5941936"/>
                </a:lnTo>
                <a:lnTo>
                  <a:pt x="1853755" y="5868276"/>
                </a:lnTo>
                <a:lnTo>
                  <a:pt x="2031771" y="5868276"/>
                </a:lnTo>
                <a:lnTo>
                  <a:pt x="2031771" y="5806046"/>
                </a:lnTo>
                <a:lnTo>
                  <a:pt x="1782864" y="5806046"/>
                </a:lnTo>
                <a:lnTo>
                  <a:pt x="1782864" y="5868276"/>
                </a:lnTo>
                <a:lnTo>
                  <a:pt x="1782787" y="5941936"/>
                </a:lnTo>
                <a:lnTo>
                  <a:pt x="1782711" y="6000356"/>
                </a:lnTo>
                <a:lnTo>
                  <a:pt x="1782622" y="6089256"/>
                </a:lnTo>
                <a:lnTo>
                  <a:pt x="1782533" y="6151486"/>
                </a:lnTo>
                <a:lnTo>
                  <a:pt x="1996020" y="6151486"/>
                </a:lnTo>
                <a:lnTo>
                  <a:pt x="1996020" y="6152756"/>
                </a:lnTo>
                <a:lnTo>
                  <a:pt x="2038705" y="6152756"/>
                </a:lnTo>
                <a:lnTo>
                  <a:pt x="2038705" y="6151486"/>
                </a:lnTo>
                <a:lnTo>
                  <a:pt x="2038743" y="6089256"/>
                </a:lnTo>
                <a:close/>
              </a:path>
              <a:path w="2391409" h="6158230" extrusionOk="0">
                <a:moveTo>
                  <a:pt x="2064791" y="0"/>
                </a:moveTo>
                <a:lnTo>
                  <a:pt x="326390" y="0"/>
                </a:lnTo>
                <a:lnTo>
                  <a:pt x="326390" y="118249"/>
                </a:lnTo>
                <a:lnTo>
                  <a:pt x="2064791" y="118249"/>
                </a:lnTo>
                <a:lnTo>
                  <a:pt x="2064791" y="0"/>
                </a:lnTo>
                <a:close/>
              </a:path>
              <a:path w="2391409" h="6158230" extrusionOk="0">
                <a:moveTo>
                  <a:pt x="2391245" y="6152604"/>
                </a:moveTo>
                <a:lnTo>
                  <a:pt x="2378011" y="6116294"/>
                </a:lnTo>
                <a:lnTo>
                  <a:pt x="2376449" y="6082500"/>
                </a:lnTo>
                <a:lnTo>
                  <a:pt x="2376462" y="6080607"/>
                </a:lnTo>
                <a:lnTo>
                  <a:pt x="2375522" y="6079655"/>
                </a:lnTo>
                <a:lnTo>
                  <a:pt x="2375408" y="6066282"/>
                </a:lnTo>
                <a:lnTo>
                  <a:pt x="2375052" y="6055093"/>
                </a:lnTo>
                <a:lnTo>
                  <a:pt x="2375027" y="6054229"/>
                </a:lnTo>
                <a:lnTo>
                  <a:pt x="2374379" y="6043511"/>
                </a:lnTo>
                <a:lnTo>
                  <a:pt x="2373477" y="6034329"/>
                </a:lnTo>
                <a:lnTo>
                  <a:pt x="2373465" y="6034113"/>
                </a:lnTo>
                <a:lnTo>
                  <a:pt x="2372093" y="6026048"/>
                </a:lnTo>
                <a:lnTo>
                  <a:pt x="2369870" y="6018593"/>
                </a:lnTo>
                <a:lnTo>
                  <a:pt x="2368537" y="6015634"/>
                </a:lnTo>
                <a:lnTo>
                  <a:pt x="2366797" y="6011761"/>
                </a:lnTo>
                <a:lnTo>
                  <a:pt x="2335530" y="5986170"/>
                </a:lnTo>
                <a:lnTo>
                  <a:pt x="2348217" y="5978182"/>
                </a:lnTo>
                <a:lnTo>
                  <a:pt x="2358898" y="5969990"/>
                </a:lnTo>
                <a:lnTo>
                  <a:pt x="2367584" y="5961583"/>
                </a:lnTo>
                <a:lnTo>
                  <a:pt x="2371344" y="5956719"/>
                </a:lnTo>
                <a:lnTo>
                  <a:pt x="2374252" y="5952972"/>
                </a:lnTo>
                <a:lnTo>
                  <a:pt x="2378900" y="5943689"/>
                </a:lnTo>
                <a:lnTo>
                  <a:pt x="2382228" y="5932817"/>
                </a:lnTo>
                <a:lnTo>
                  <a:pt x="2384247" y="5920359"/>
                </a:lnTo>
                <a:lnTo>
                  <a:pt x="2384920" y="5906300"/>
                </a:lnTo>
                <a:lnTo>
                  <a:pt x="2382710" y="5881509"/>
                </a:lnTo>
                <a:lnTo>
                  <a:pt x="2378811" y="5868975"/>
                </a:lnTo>
                <a:lnTo>
                  <a:pt x="2376017" y="5859958"/>
                </a:lnTo>
                <a:lnTo>
                  <a:pt x="2349157" y="5826569"/>
                </a:lnTo>
                <a:lnTo>
                  <a:pt x="2311781" y="5809640"/>
                </a:lnTo>
                <a:lnTo>
                  <a:pt x="2311781" y="5912320"/>
                </a:lnTo>
                <a:lnTo>
                  <a:pt x="2310930" y="5924334"/>
                </a:lnTo>
                <a:lnTo>
                  <a:pt x="2278621" y="5954458"/>
                </a:lnTo>
                <a:lnTo>
                  <a:pt x="2247481" y="5956719"/>
                </a:lnTo>
                <a:lnTo>
                  <a:pt x="2179701" y="5956719"/>
                </a:lnTo>
                <a:lnTo>
                  <a:pt x="2179802" y="5868975"/>
                </a:lnTo>
                <a:lnTo>
                  <a:pt x="2247595" y="5868975"/>
                </a:lnTo>
                <a:lnTo>
                  <a:pt x="2290153" y="5873928"/>
                </a:lnTo>
                <a:lnTo>
                  <a:pt x="2311781" y="5912320"/>
                </a:lnTo>
                <a:lnTo>
                  <a:pt x="2311781" y="5809640"/>
                </a:lnTo>
                <a:lnTo>
                  <a:pt x="2261158" y="5806618"/>
                </a:lnTo>
                <a:lnTo>
                  <a:pt x="2108911" y="5806440"/>
                </a:lnTo>
                <a:lnTo>
                  <a:pt x="2108847" y="5859958"/>
                </a:lnTo>
                <a:lnTo>
                  <a:pt x="2108733" y="5951601"/>
                </a:lnTo>
                <a:lnTo>
                  <a:pt x="2108619" y="6054229"/>
                </a:lnTo>
                <a:lnTo>
                  <a:pt x="2108492" y="6152337"/>
                </a:lnTo>
                <a:lnTo>
                  <a:pt x="2179472" y="6152337"/>
                </a:lnTo>
                <a:lnTo>
                  <a:pt x="2179586" y="6043511"/>
                </a:lnTo>
                <a:lnTo>
                  <a:pt x="2179624" y="6015634"/>
                </a:lnTo>
                <a:lnTo>
                  <a:pt x="2245995" y="6015634"/>
                </a:lnTo>
                <a:lnTo>
                  <a:pt x="2288044" y="6024410"/>
                </a:lnTo>
                <a:lnTo>
                  <a:pt x="2303386" y="6066282"/>
                </a:lnTo>
                <a:lnTo>
                  <a:pt x="2304491" y="6097549"/>
                </a:lnTo>
                <a:lnTo>
                  <a:pt x="2305316" y="6113627"/>
                </a:lnTo>
                <a:lnTo>
                  <a:pt x="2306929" y="6128143"/>
                </a:lnTo>
                <a:lnTo>
                  <a:pt x="2309330" y="6141199"/>
                </a:lnTo>
                <a:lnTo>
                  <a:pt x="2312403" y="6152337"/>
                </a:lnTo>
                <a:lnTo>
                  <a:pt x="2312466" y="6152604"/>
                </a:lnTo>
                <a:lnTo>
                  <a:pt x="2391245" y="6152604"/>
                </a:lnTo>
                <a:close/>
              </a:path>
            </a:pathLst>
          </a:custGeom>
          <a:solidFill>
            <a:srgbClr val="FF302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970402216" name="Holder 2"/>
          <p:cNvSpPr>
            <a:spLocks noGrp="1"/>
          </p:cNvSpPr>
          <p:nvPr>
            <p:ph type="ctrTitle"/>
          </p:nvPr>
        </p:nvSpPr>
        <p:spPr bwMode="auto">
          <a:xfrm>
            <a:off x="7676241" y="4095126"/>
            <a:ext cx="4754880" cy="1605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41129701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91382847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80441873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7/20/2026</a:t>
            </a:fld>
            <a:endParaRPr lang="en-US"/>
          </a:p>
        </p:txBody>
      </p:sp>
      <p:sp>
        <p:nvSpPr>
          <p:cNvPr id="898598320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24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  <a:defRPr/>
            </a:pPr>
            <a:fld id="{81D60167-4931-47E6-BA6A-407CBD079E47}" type="slidenum">
              <a:rPr spc="-50"/>
              <a:t>‹#›</a:t>
            </a:fld>
            <a:endParaRPr spc="-5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0162561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5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2752976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416324848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04579021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7/20/2026</a:t>
            </a:fld>
            <a:endParaRPr lang="en-US"/>
          </a:p>
        </p:txBody>
      </p:sp>
      <p:sp>
        <p:nvSpPr>
          <p:cNvPr id="1140102188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24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  <a:defRPr/>
            </a:pPr>
            <a:fld id="{81D60167-4931-47E6-BA6A-407CBD079E47}" type="slidenum">
              <a:rPr spc="-50"/>
              <a:t>‹#›</a:t>
            </a:fld>
            <a:endParaRPr spc="-5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3976687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5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3117356" name="Holder 3"/>
          <p:cNvSpPr>
            <a:spLocks noGrp="1"/>
          </p:cNvSpPr>
          <p:nvPr>
            <p:ph sz="half" idx="2"/>
          </p:nvPr>
        </p:nvSpPr>
        <p:spPr bwMode="auto">
          <a:xfrm>
            <a:off x="1177321" y="3652574"/>
            <a:ext cx="8011159" cy="6402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81761231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212725694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14884830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7/20/2026</a:t>
            </a:fld>
            <a:endParaRPr lang="en-US"/>
          </a:p>
        </p:txBody>
      </p:sp>
      <p:sp>
        <p:nvSpPr>
          <p:cNvPr id="1919333044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24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  <a:defRPr/>
            </a:pPr>
            <a:fld id="{81D60167-4931-47E6-BA6A-407CBD079E47}" type="slidenum">
              <a:rPr spc="-50"/>
              <a:t>‹#›</a:t>
            </a:fld>
            <a:endParaRPr spc="-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8338513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5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9189024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20646335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7/20/2026</a:t>
            </a:fld>
            <a:endParaRPr lang="en-US"/>
          </a:p>
        </p:txBody>
      </p:sp>
      <p:sp>
        <p:nvSpPr>
          <p:cNvPr id="172152829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24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  <a:defRPr/>
            </a:pPr>
            <a:fld id="{81D60167-4931-47E6-BA6A-407CBD079E47}" type="slidenum">
              <a:rPr spc="-50"/>
              <a:t>‹#›</a:t>
            </a:fld>
            <a:endParaRPr spc="-5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246934" name="bg object 16"/>
          <p:cNvSpPr/>
          <p:nvPr/>
        </p:nvSpPr>
        <p:spPr bwMode="auto">
          <a:xfrm>
            <a:off x="1189869" y="10592787"/>
            <a:ext cx="479425" cy="479425"/>
          </a:xfrm>
          <a:custGeom>
            <a:avLst/>
            <a:gdLst/>
            <a:ahLst/>
            <a:cxnLst/>
            <a:rect l="l" t="t" r="r" b="b"/>
            <a:pathLst>
              <a:path w="479425" h="479425" extrusionOk="0">
                <a:moveTo>
                  <a:pt x="478948" y="0"/>
                </a:moveTo>
                <a:lnTo>
                  <a:pt x="0" y="0"/>
                </a:lnTo>
                <a:lnTo>
                  <a:pt x="0" y="478948"/>
                </a:lnTo>
                <a:lnTo>
                  <a:pt x="478948" y="478948"/>
                </a:lnTo>
                <a:lnTo>
                  <a:pt x="47894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10175394" name="bg object 17"/>
          <p:cNvSpPr/>
          <p:nvPr/>
        </p:nvSpPr>
        <p:spPr bwMode="auto">
          <a:xfrm>
            <a:off x="4224447" y="769254"/>
            <a:ext cx="1313180" cy="2580005"/>
          </a:xfrm>
          <a:custGeom>
            <a:avLst/>
            <a:gdLst/>
            <a:ahLst/>
            <a:cxnLst/>
            <a:rect l="l" t="t" r="r" b="b"/>
            <a:pathLst>
              <a:path w="1313179" h="2580004" extrusionOk="0">
                <a:moveTo>
                  <a:pt x="1312672" y="0"/>
                </a:moveTo>
                <a:lnTo>
                  <a:pt x="0" y="0"/>
                </a:lnTo>
                <a:lnTo>
                  <a:pt x="0" y="2579408"/>
                </a:lnTo>
                <a:lnTo>
                  <a:pt x="1312672" y="2579408"/>
                </a:lnTo>
                <a:lnTo>
                  <a:pt x="1312672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667456106" name="bg object 18"/>
          <p:cNvSpPr/>
          <p:nvPr/>
        </p:nvSpPr>
        <p:spPr bwMode="auto">
          <a:xfrm>
            <a:off x="0" y="0"/>
            <a:ext cx="3959860" cy="9766300"/>
          </a:xfrm>
          <a:custGeom>
            <a:avLst/>
            <a:gdLst/>
            <a:ahLst/>
            <a:cxnLst/>
            <a:rect l="l" t="t" r="r" b="b"/>
            <a:pathLst>
              <a:path w="3959860" h="9766300" extrusionOk="0">
                <a:moveTo>
                  <a:pt x="3959816" y="0"/>
                </a:moveTo>
                <a:lnTo>
                  <a:pt x="0" y="0"/>
                </a:lnTo>
                <a:lnTo>
                  <a:pt x="0" y="9764906"/>
                </a:lnTo>
                <a:lnTo>
                  <a:pt x="659142" y="9765692"/>
                </a:lnTo>
                <a:lnTo>
                  <a:pt x="669979" y="655571"/>
                </a:lnTo>
                <a:lnTo>
                  <a:pt x="3959031" y="659487"/>
                </a:lnTo>
                <a:lnTo>
                  <a:pt x="3959816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93487548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26364559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7/20/2026</a:t>
            </a:fld>
            <a:endParaRPr lang="en-US"/>
          </a:p>
        </p:txBody>
      </p:sp>
      <p:sp>
        <p:nvSpPr>
          <p:cNvPr id="1674110441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24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  <a:defRPr/>
            </a:pPr>
            <a:fld id="{81D60167-4931-47E6-BA6A-407CBD079E47}" type="slidenum">
              <a:rPr spc="-50"/>
              <a:t>‹#›</a:t>
            </a:fld>
            <a:endParaRPr spc="-5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3083339" name="Holder 2"/>
          <p:cNvSpPr>
            <a:spLocks noGrp="1"/>
          </p:cNvSpPr>
          <p:nvPr>
            <p:ph type="title"/>
          </p:nvPr>
        </p:nvSpPr>
        <p:spPr bwMode="auto">
          <a:xfrm>
            <a:off x="1098492" y="969852"/>
            <a:ext cx="11405234" cy="1605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900896014" name="Holder 3"/>
          <p:cNvSpPr>
            <a:spLocks noGrp="1"/>
          </p:cNvSpPr>
          <p:nvPr>
            <p:ph type="body" idx="1"/>
          </p:nvPr>
        </p:nvSpPr>
        <p:spPr bwMode="auto">
          <a:xfrm>
            <a:off x="4133811" y="4342124"/>
            <a:ext cx="11836400" cy="2616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9916867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66844373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7/20/2026</a:t>
            </a:fld>
            <a:endParaRPr lang="en-US"/>
          </a:p>
        </p:txBody>
      </p:sp>
      <p:sp>
        <p:nvSpPr>
          <p:cNvPr id="1074107338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281865" y="10615197"/>
            <a:ext cx="280669" cy="405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  <a:defRPr/>
            </a:pPr>
            <a:fld id="{81D60167-4931-47E6-BA6A-407CBD079E47}" type="slidenum">
              <a:rPr spc="-50"/>
              <a:t>‹#›</a:t>
            </a:fld>
            <a:endParaRPr spc="-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9064913" name="object 15"/>
          <p:cNvSpPr txBox="1"/>
          <p:nvPr/>
        </p:nvSpPr>
        <p:spPr bwMode="auto">
          <a:xfrm>
            <a:off x="0" y="7570389"/>
            <a:ext cx="20065543" cy="120353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13030" algn="ctr">
              <a:lnSpc>
                <a:spcPct val="100000"/>
              </a:lnSpc>
              <a:spcBef>
                <a:spcPts val="1005"/>
              </a:spcBef>
              <a:defRPr/>
            </a:pPr>
            <a:r>
              <a:rPr lang="ru-RU" sz="3600" b="1" spc="125">
                <a:latin typeface="Verdana"/>
                <a:ea typeface="Verdana"/>
                <a:cs typeface="Verdana"/>
              </a:rPr>
              <a:t>Олег Бейлезон</a:t>
            </a:r>
            <a:endParaRPr sz="3600" b="1">
              <a:latin typeface="Verdana"/>
              <a:ea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720"/>
              </a:spcBef>
              <a:defRPr/>
            </a:pPr>
            <a:r>
              <a:rPr lang="ru-RU" sz="2800" spc="-30">
                <a:latin typeface="Verdana"/>
                <a:ea typeface="Verdana"/>
                <a:cs typeface="Verdana"/>
              </a:rPr>
              <a:t>Аналитик</a:t>
            </a:r>
            <a:endParaRPr sz="2800">
              <a:latin typeface="Verdana"/>
              <a:ea typeface="Verdana"/>
              <a:cs typeface="Verdana"/>
            </a:endParaRPr>
          </a:p>
        </p:txBody>
      </p:sp>
      <p:grpSp>
        <p:nvGrpSpPr>
          <p:cNvPr id="534230434" name="Группа 26"/>
          <p:cNvGrpSpPr/>
          <p:nvPr/>
        </p:nvGrpSpPr>
        <p:grpSpPr bwMode="auto">
          <a:xfrm>
            <a:off x="-35169" y="5155664"/>
            <a:ext cx="20139269" cy="453945"/>
            <a:chOff x="-35169" y="5155664"/>
            <a:chExt cx="20139269" cy="453945"/>
          </a:xfrm>
        </p:grpSpPr>
        <p:sp>
          <p:nvSpPr>
            <p:cNvPr id="4" name="object 4"/>
            <p:cNvSpPr/>
            <p:nvPr/>
          </p:nvSpPr>
          <p:spPr bwMode="auto">
            <a:xfrm>
              <a:off x="0" y="5155664"/>
              <a:ext cx="20104100" cy="0"/>
            </a:xfrm>
            <a:custGeom>
              <a:avLst/>
              <a:gdLst/>
              <a:ahLst/>
              <a:cxnLst/>
              <a:rect l="l" t="t" r="r" b="b"/>
              <a:pathLst>
                <a:path w="20104100" extrusionOk="0">
                  <a:moveTo>
                    <a:pt x="0" y="0"/>
                  </a:moveTo>
                  <a:lnTo>
                    <a:pt x="20104099" y="0"/>
                  </a:lnTo>
                </a:path>
              </a:pathLst>
            </a:custGeom>
            <a:grpFill/>
            <a:ln w="7853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6" name="object 4"/>
            <p:cNvSpPr/>
            <p:nvPr/>
          </p:nvSpPr>
          <p:spPr bwMode="auto">
            <a:xfrm>
              <a:off x="-35169" y="5609609"/>
              <a:ext cx="20104100" cy="0"/>
            </a:xfrm>
            <a:custGeom>
              <a:avLst/>
              <a:gdLst/>
              <a:ahLst/>
              <a:cxnLst/>
              <a:rect l="l" t="t" r="r" b="b"/>
              <a:pathLst>
                <a:path w="20104100" extrusionOk="0">
                  <a:moveTo>
                    <a:pt x="0" y="0"/>
                  </a:moveTo>
                  <a:lnTo>
                    <a:pt x="20104099" y="0"/>
                  </a:lnTo>
                </a:path>
              </a:pathLst>
            </a:custGeom>
            <a:grpFill/>
            <a:ln w="7853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16493249" name="Группа 27"/>
          <p:cNvGrpSpPr/>
          <p:nvPr/>
        </p:nvGrpSpPr>
        <p:grpSpPr bwMode="auto">
          <a:xfrm>
            <a:off x="-38556" y="5887183"/>
            <a:ext cx="20139269" cy="453945"/>
            <a:chOff x="-35169" y="5155664"/>
            <a:chExt cx="20139269" cy="453945"/>
          </a:xfrm>
        </p:grpSpPr>
        <p:sp>
          <p:nvSpPr>
            <p:cNvPr id="29" name="object 4"/>
            <p:cNvSpPr/>
            <p:nvPr/>
          </p:nvSpPr>
          <p:spPr bwMode="auto">
            <a:xfrm>
              <a:off x="0" y="5155664"/>
              <a:ext cx="20104100" cy="0"/>
            </a:xfrm>
            <a:custGeom>
              <a:avLst/>
              <a:gdLst/>
              <a:ahLst/>
              <a:cxnLst/>
              <a:rect l="l" t="t" r="r" b="b"/>
              <a:pathLst>
                <a:path w="20104100" extrusionOk="0">
                  <a:moveTo>
                    <a:pt x="0" y="0"/>
                  </a:moveTo>
                  <a:lnTo>
                    <a:pt x="20104099" y="0"/>
                  </a:lnTo>
                </a:path>
              </a:pathLst>
            </a:custGeom>
            <a:grpFill/>
            <a:ln w="7853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0" name="object 4"/>
            <p:cNvSpPr/>
            <p:nvPr/>
          </p:nvSpPr>
          <p:spPr bwMode="auto">
            <a:xfrm>
              <a:off x="-35169" y="5609609"/>
              <a:ext cx="20104100" cy="0"/>
            </a:xfrm>
            <a:custGeom>
              <a:avLst/>
              <a:gdLst/>
              <a:ahLst/>
              <a:cxnLst/>
              <a:rect l="l" t="t" r="r" b="b"/>
              <a:pathLst>
                <a:path w="20104100" extrusionOk="0">
                  <a:moveTo>
                    <a:pt x="0" y="0"/>
                  </a:moveTo>
                  <a:lnTo>
                    <a:pt x="20104099" y="0"/>
                  </a:lnTo>
                </a:path>
              </a:pathLst>
            </a:custGeom>
            <a:grpFill/>
            <a:ln w="7853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907086245" name="object 16"/>
          <p:cNvGrpSpPr/>
          <p:nvPr/>
        </p:nvGrpSpPr>
        <p:grpSpPr bwMode="auto">
          <a:xfrm>
            <a:off x="-5830" y="0"/>
            <a:ext cx="20110285" cy="11308873"/>
            <a:chOff x="-5830" y="0"/>
            <a:chExt cx="20110285" cy="11308873"/>
          </a:xfrm>
        </p:grpSpPr>
        <p:sp>
          <p:nvSpPr>
            <p:cNvPr id="32" name="object 17"/>
            <p:cNvSpPr/>
            <p:nvPr/>
          </p:nvSpPr>
          <p:spPr bwMode="auto">
            <a:xfrm>
              <a:off x="-5830" y="4431493"/>
              <a:ext cx="20104100" cy="0"/>
            </a:xfrm>
            <a:custGeom>
              <a:avLst/>
              <a:gdLst/>
              <a:ahLst/>
              <a:cxnLst/>
              <a:rect l="l" t="t" r="r" b="b"/>
              <a:pathLst>
                <a:path w="20104100" extrusionOk="0">
                  <a:moveTo>
                    <a:pt x="0" y="0"/>
                  </a:moveTo>
                  <a:lnTo>
                    <a:pt x="20104099" y="0"/>
                  </a:lnTo>
                </a:path>
              </a:pathLst>
            </a:custGeom>
            <a:grpFill/>
            <a:ln w="7853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3" name="object 18"/>
            <p:cNvSpPr/>
            <p:nvPr/>
          </p:nvSpPr>
          <p:spPr bwMode="auto">
            <a:xfrm>
              <a:off x="0" y="4873625"/>
              <a:ext cx="20104100" cy="0"/>
            </a:xfrm>
            <a:custGeom>
              <a:avLst/>
              <a:gdLst/>
              <a:ahLst/>
              <a:cxnLst/>
              <a:rect l="l" t="t" r="r" b="b"/>
              <a:pathLst>
                <a:path w="20104100" extrusionOk="0">
                  <a:moveTo>
                    <a:pt x="0" y="0"/>
                  </a:moveTo>
                  <a:lnTo>
                    <a:pt x="20104099" y="0"/>
                  </a:lnTo>
                </a:path>
              </a:pathLst>
            </a:custGeom>
            <a:grpFill/>
            <a:ln w="7853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4" name="object 19"/>
            <p:cNvSpPr/>
            <p:nvPr/>
          </p:nvSpPr>
          <p:spPr bwMode="auto">
            <a:xfrm>
              <a:off x="0" y="3698875"/>
              <a:ext cx="20104100" cy="0"/>
            </a:xfrm>
            <a:custGeom>
              <a:avLst/>
              <a:gdLst/>
              <a:ahLst/>
              <a:cxnLst/>
              <a:rect l="l" t="t" r="r" b="b"/>
              <a:pathLst>
                <a:path w="20104100" extrusionOk="0">
                  <a:moveTo>
                    <a:pt x="0" y="0"/>
                  </a:moveTo>
                  <a:lnTo>
                    <a:pt x="20104099" y="0"/>
                  </a:lnTo>
                </a:path>
              </a:pathLst>
            </a:custGeom>
            <a:grpFill/>
            <a:ln w="7853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5" name="object 20"/>
            <p:cNvSpPr/>
            <p:nvPr/>
          </p:nvSpPr>
          <p:spPr bwMode="auto">
            <a:xfrm>
              <a:off x="0" y="4140200"/>
              <a:ext cx="20104100" cy="0"/>
            </a:xfrm>
            <a:custGeom>
              <a:avLst/>
              <a:gdLst/>
              <a:ahLst/>
              <a:cxnLst/>
              <a:rect l="l" t="t" r="r" b="b"/>
              <a:pathLst>
                <a:path w="20104100" extrusionOk="0">
                  <a:moveTo>
                    <a:pt x="0" y="0"/>
                  </a:moveTo>
                  <a:lnTo>
                    <a:pt x="20104099" y="0"/>
                  </a:lnTo>
                </a:path>
              </a:pathLst>
            </a:custGeom>
            <a:grpFill/>
            <a:ln w="7853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6" name="object 21"/>
            <p:cNvSpPr/>
            <p:nvPr/>
          </p:nvSpPr>
          <p:spPr bwMode="auto">
            <a:xfrm>
              <a:off x="0" y="0"/>
              <a:ext cx="4193540" cy="5853430"/>
            </a:xfrm>
            <a:custGeom>
              <a:avLst/>
              <a:gdLst/>
              <a:ahLst/>
              <a:cxnLst/>
              <a:rect l="l" t="t" r="r" b="b"/>
              <a:pathLst>
                <a:path w="4193540" h="5853430" extrusionOk="0">
                  <a:moveTo>
                    <a:pt x="1891341" y="0"/>
                  </a:moveTo>
                  <a:lnTo>
                    <a:pt x="39478" y="0"/>
                  </a:lnTo>
                  <a:lnTo>
                    <a:pt x="856295" y="2211039"/>
                  </a:lnTo>
                  <a:lnTo>
                    <a:pt x="0" y="2211039"/>
                  </a:lnTo>
                  <a:lnTo>
                    <a:pt x="0" y="3817158"/>
                  </a:lnTo>
                  <a:lnTo>
                    <a:pt x="1472171" y="3817158"/>
                  </a:lnTo>
                  <a:lnTo>
                    <a:pt x="2213106" y="5853224"/>
                  </a:lnTo>
                  <a:lnTo>
                    <a:pt x="4193450" y="5853224"/>
                  </a:lnTo>
                  <a:lnTo>
                    <a:pt x="1891341" y="0"/>
                  </a:lnTo>
                  <a:close/>
                </a:path>
              </a:pathLst>
            </a:custGeom>
            <a:solidFill>
              <a:srgbClr val="FF302D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7" name="object 22"/>
            <p:cNvSpPr/>
            <p:nvPr/>
          </p:nvSpPr>
          <p:spPr bwMode="auto">
            <a:xfrm>
              <a:off x="0" y="3041478"/>
              <a:ext cx="2531110" cy="2811780"/>
            </a:xfrm>
            <a:custGeom>
              <a:avLst/>
              <a:gdLst/>
              <a:ahLst/>
              <a:cxnLst/>
              <a:rect l="l" t="t" r="r" b="b"/>
              <a:pathLst>
                <a:path w="2531110" h="2811779" extrusionOk="0">
                  <a:moveTo>
                    <a:pt x="2530544" y="0"/>
                  </a:moveTo>
                  <a:lnTo>
                    <a:pt x="0" y="0"/>
                  </a:lnTo>
                  <a:lnTo>
                    <a:pt x="0" y="762479"/>
                  </a:lnTo>
                  <a:lnTo>
                    <a:pt x="78965" y="762479"/>
                  </a:lnTo>
                  <a:lnTo>
                    <a:pt x="88741" y="707001"/>
                  </a:lnTo>
                  <a:lnTo>
                    <a:pt x="100718" y="653893"/>
                  </a:lnTo>
                  <a:lnTo>
                    <a:pt x="114896" y="603154"/>
                  </a:lnTo>
                  <a:lnTo>
                    <a:pt x="131275" y="554786"/>
                  </a:lnTo>
                  <a:lnTo>
                    <a:pt x="149853" y="508787"/>
                  </a:lnTo>
                  <a:lnTo>
                    <a:pt x="170631" y="465157"/>
                  </a:lnTo>
                  <a:lnTo>
                    <a:pt x="193609" y="423898"/>
                  </a:lnTo>
                  <a:lnTo>
                    <a:pt x="218785" y="385008"/>
                  </a:lnTo>
                  <a:lnTo>
                    <a:pt x="246159" y="348488"/>
                  </a:lnTo>
                  <a:lnTo>
                    <a:pt x="275732" y="314337"/>
                  </a:lnTo>
                  <a:lnTo>
                    <a:pt x="307502" y="282556"/>
                  </a:lnTo>
                  <a:lnTo>
                    <a:pt x="338037" y="257273"/>
                  </a:lnTo>
                  <a:lnTo>
                    <a:pt x="372420" y="234964"/>
                  </a:lnTo>
                  <a:lnTo>
                    <a:pt x="410653" y="215630"/>
                  </a:lnTo>
                  <a:lnTo>
                    <a:pt x="452736" y="199270"/>
                  </a:lnTo>
                  <a:lnTo>
                    <a:pt x="498669" y="185885"/>
                  </a:lnTo>
                  <a:lnTo>
                    <a:pt x="548453" y="175474"/>
                  </a:lnTo>
                  <a:lnTo>
                    <a:pt x="602088" y="168038"/>
                  </a:lnTo>
                  <a:lnTo>
                    <a:pt x="659575" y="163576"/>
                  </a:lnTo>
                  <a:lnTo>
                    <a:pt x="720914" y="162089"/>
                  </a:lnTo>
                  <a:lnTo>
                    <a:pt x="924510" y="162089"/>
                  </a:lnTo>
                  <a:lnTo>
                    <a:pt x="924510" y="2335290"/>
                  </a:lnTo>
                  <a:lnTo>
                    <a:pt x="923594" y="2413555"/>
                  </a:lnTo>
                  <a:lnTo>
                    <a:pt x="920850" y="2478863"/>
                  </a:lnTo>
                  <a:lnTo>
                    <a:pt x="916279" y="2531216"/>
                  </a:lnTo>
                  <a:lnTo>
                    <a:pt x="909886" y="2570615"/>
                  </a:lnTo>
                  <a:lnTo>
                    <a:pt x="884655" y="2629774"/>
                  </a:lnTo>
                  <a:lnTo>
                    <a:pt x="842061" y="2679617"/>
                  </a:lnTo>
                  <a:lnTo>
                    <a:pt x="776118" y="2715853"/>
                  </a:lnTo>
                  <a:lnTo>
                    <a:pt x="729760" y="2729501"/>
                  </a:lnTo>
                  <a:lnTo>
                    <a:pt x="677425" y="2737690"/>
                  </a:lnTo>
                  <a:lnTo>
                    <a:pt x="619116" y="2740419"/>
                  </a:lnTo>
                  <a:lnTo>
                    <a:pt x="525600" y="2740419"/>
                  </a:lnTo>
                  <a:lnTo>
                    <a:pt x="525600" y="2811746"/>
                  </a:lnTo>
                  <a:lnTo>
                    <a:pt x="2000718" y="2811746"/>
                  </a:lnTo>
                  <a:lnTo>
                    <a:pt x="2000718" y="2740419"/>
                  </a:lnTo>
                  <a:lnTo>
                    <a:pt x="1907255" y="2740419"/>
                  </a:lnTo>
                  <a:lnTo>
                    <a:pt x="1850171" y="2737887"/>
                  </a:lnTo>
                  <a:lnTo>
                    <a:pt x="1799465" y="2730287"/>
                  </a:lnTo>
                  <a:lnTo>
                    <a:pt x="1755131" y="2717612"/>
                  </a:lnTo>
                  <a:lnTo>
                    <a:pt x="1717166" y="2699854"/>
                  </a:lnTo>
                  <a:lnTo>
                    <a:pt x="1685200" y="2678763"/>
                  </a:lnTo>
                  <a:lnTo>
                    <a:pt x="1638442" y="2631514"/>
                  </a:lnTo>
                  <a:lnTo>
                    <a:pt x="1615034" y="2577259"/>
                  </a:lnTo>
                  <a:lnTo>
                    <a:pt x="1608341" y="2536220"/>
                  </a:lnTo>
                  <a:lnTo>
                    <a:pt x="1603568" y="2482214"/>
                  </a:lnTo>
                  <a:lnTo>
                    <a:pt x="1600708" y="2415238"/>
                  </a:lnTo>
                  <a:lnTo>
                    <a:pt x="1599756" y="2335290"/>
                  </a:lnTo>
                  <a:lnTo>
                    <a:pt x="1599756" y="162089"/>
                  </a:lnTo>
                  <a:lnTo>
                    <a:pt x="1809572" y="162089"/>
                  </a:lnTo>
                  <a:lnTo>
                    <a:pt x="1872085" y="163126"/>
                  </a:lnTo>
                  <a:lnTo>
                    <a:pt x="1928007" y="166240"/>
                  </a:lnTo>
                  <a:lnTo>
                    <a:pt x="1977345" y="171431"/>
                  </a:lnTo>
                  <a:lnTo>
                    <a:pt x="2020103" y="178701"/>
                  </a:lnTo>
                  <a:lnTo>
                    <a:pt x="2085898" y="199480"/>
                  </a:lnTo>
                  <a:lnTo>
                    <a:pt x="2131313" y="223619"/>
                  </a:lnTo>
                  <a:lnTo>
                    <a:pt x="2173388" y="250361"/>
                  </a:lnTo>
                  <a:lnTo>
                    <a:pt x="2212121" y="279706"/>
                  </a:lnTo>
                  <a:lnTo>
                    <a:pt x="2247507" y="311652"/>
                  </a:lnTo>
                  <a:lnTo>
                    <a:pt x="2279544" y="346200"/>
                  </a:lnTo>
                  <a:lnTo>
                    <a:pt x="2308227" y="383349"/>
                  </a:lnTo>
                  <a:lnTo>
                    <a:pt x="2347820" y="450282"/>
                  </a:lnTo>
                  <a:lnTo>
                    <a:pt x="2366935" y="490718"/>
                  </a:lnTo>
                  <a:lnTo>
                    <a:pt x="2385597" y="535796"/>
                  </a:lnTo>
                  <a:lnTo>
                    <a:pt x="2403808" y="585514"/>
                  </a:lnTo>
                  <a:lnTo>
                    <a:pt x="2421570" y="639869"/>
                  </a:lnTo>
                  <a:lnTo>
                    <a:pt x="2438884" y="698858"/>
                  </a:lnTo>
                  <a:lnTo>
                    <a:pt x="2455751" y="762479"/>
                  </a:lnTo>
                  <a:lnTo>
                    <a:pt x="2530544" y="762479"/>
                  </a:lnTo>
                  <a:lnTo>
                    <a:pt x="25305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8" name="object 23"/>
            <p:cNvSpPr/>
            <p:nvPr/>
          </p:nvSpPr>
          <p:spPr bwMode="auto">
            <a:xfrm>
              <a:off x="15788994" y="5839618"/>
              <a:ext cx="4315460" cy="5469255"/>
            </a:xfrm>
            <a:custGeom>
              <a:avLst/>
              <a:gdLst/>
              <a:ahLst/>
              <a:cxnLst/>
              <a:rect l="l" t="t" r="r" b="b"/>
              <a:pathLst>
                <a:path w="4315459" h="5469255" extrusionOk="0">
                  <a:moveTo>
                    <a:pt x="4315091" y="0"/>
                  </a:moveTo>
                  <a:lnTo>
                    <a:pt x="0" y="0"/>
                  </a:lnTo>
                  <a:lnTo>
                    <a:pt x="0" y="1518488"/>
                  </a:lnTo>
                  <a:lnTo>
                    <a:pt x="2561463" y="1518488"/>
                  </a:lnTo>
                  <a:lnTo>
                    <a:pt x="2561463" y="5468937"/>
                  </a:lnTo>
                  <a:lnTo>
                    <a:pt x="4313720" y="5468937"/>
                  </a:lnTo>
                  <a:lnTo>
                    <a:pt x="4313720" y="1518488"/>
                  </a:lnTo>
                  <a:lnTo>
                    <a:pt x="4315091" y="1518488"/>
                  </a:lnTo>
                  <a:lnTo>
                    <a:pt x="4315091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9" name="object 24"/>
            <p:cNvSpPr/>
            <p:nvPr/>
          </p:nvSpPr>
          <p:spPr bwMode="auto">
            <a:xfrm>
              <a:off x="17935764" y="8292392"/>
              <a:ext cx="2168525" cy="3016250"/>
            </a:xfrm>
            <a:custGeom>
              <a:avLst/>
              <a:gdLst/>
              <a:ahLst/>
              <a:cxnLst/>
              <a:rect l="l" t="t" r="r" b="b"/>
              <a:pathLst>
                <a:path w="2168525" h="3016250" extrusionOk="0">
                  <a:moveTo>
                    <a:pt x="1623081" y="0"/>
                  </a:moveTo>
                  <a:lnTo>
                    <a:pt x="1581407" y="0"/>
                  </a:lnTo>
                  <a:lnTo>
                    <a:pt x="517638" y="2373205"/>
                  </a:lnTo>
                  <a:lnTo>
                    <a:pt x="487851" y="2438891"/>
                  </a:lnTo>
                  <a:lnTo>
                    <a:pt x="459029" y="2499947"/>
                  </a:lnTo>
                  <a:lnTo>
                    <a:pt x="431171" y="2556372"/>
                  </a:lnTo>
                  <a:lnTo>
                    <a:pt x="404279" y="2608167"/>
                  </a:lnTo>
                  <a:lnTo>
                    <a:pt x="378352" y="2655334"/>
                  </a:lnTo>
                  <a:lnTo>
                    <a:pt x="353390" y="2697871"/>
                  </a:lnTo>
                  <a:lnTo>
                    <a:pt x="329395" y="2735781"/>
                  </a:lnTo>
                  <a:lnTo>
                    <a:pt x="306366" y="2769062"/>
                  </a:lnTo>
                  <a:lnTo>
                    <a:pt x="263206" y="2821746"/>
                  </a:lnTo>
                  <a:lnTo>
                    <a:pt x="227248" y="2855593"/>
                  </a:lnTo>
                  <a:lnTo>
                    <a:pt x="188126" y="2884749"/>
                  </a:lnTo>
                  <a:lnTo>
                    <a:pt x="145841" y="2909212"/>
                  </a:lnTo>
                  <a:lnTo>
                    <a:pt x="100391" y="2928983"/>
                  </a:lnTo>
                  <a:lnTo>
                    <a:pt x="51777" y="2944060"/>
                  </a:lnTo>
                  <a:lnTo>
                    <a:pt x="0" y="2954444"/>
                  </a:lnTo>
                  <a:lnTo>
                    <a:pt x="0" y="3016163"/>
                  </a:lnTo>
                  <a:lnTo>
                    <a:pt x="989195" y="3016163"/>
                  </a:lnTo>
                  <a:lnTo>
                    <a:pt x="989195" y="2954444"/>
                  </a:lnTo>
                  <a:lnTo>
                    <a:pt x="916509" y="2948112"/>
                  </a:lnTo>
                  <a:lnTo>
                    <a:pt x="853452" y="2940804"/>
                  </a:lnTo>
                  <a:lnTo>
                    <a:pt x="800022" y="2932519"/>
                  </a:lnTo>
                  <a:lnTo>
                    <a:pt x="756219" y="2923257"/>
                  </a:lnTo>
                  <a:lnTo>
                    <a:pt x="697486" y="2901806"/>
                  </a:lnTo>
                  <a:lnTo>
                    <a:pt x="661159" y="2875484"/>
                  </a:lnTo>
                  <a:lnTo>
                    <a:pt x="632907" y="2843898"/>
                  </a:lnTo>
                  <a:lnTo>
                    <a:pt x="612729" y="2807050"/>
                  </a:lnTo>
                  <a:lnTo>
                    <a:pt x="600720" y="2765271"/>
                  </a:lnTo>
                  <a:lnTo>
                    <a:pt x="600624" y="2764937"/>
                  </a:lnTo>
                  <a:lnTo>
                    <a:pt x="596589" y="2717561"/>
                  </a:lnTo>
                  <a:lnTo>
                    <a:pt x="599044" y="2677829"/>
                  </a:lnTo>
                  <a:lnTo>
                    <a:pt x="606412" y="2634053"/>
                  </a:lnTo>
                  <a:lnTo>
                    <a:pt x="618692" y="2586235"/>
                  </a:lnTo>
                  <a:lnTo>
                    <a:pt x="635888" y="2534380"/>
                  </a:lnTo>
                  <a:lnTo>
                    <a:pt x="658000" y="2478489"/>
                  </a:lnTo>
                  <a:lnTo>
                    <a:pt x="783033" y="2188969"/>
                  </a:lnTo>
                  <a:lnTo>
                    <a:pt x="2168325" y="2188969"/>
                  </a:lnTo>
                  <a:lnTo>
                    <a:pt x="2168325" y="2026660"/>
                  </a:lnTo>
                  <a:lnTo>
                    <a:pt x="859795" y="2026660"/>
                  </a:lnTo>
                  <a:lnTo>
                    <a:pt x="1316012" y="1002367"/>
                  </a:lnTo>
                  <a:lnTo>
                    <a:pt x="2063871" y="1002367"/>
                  </a:lnTo>
                  <a:lnTo>
                    <a:pt x="1623081" y="0"/>
                  </a:lnTo>
                  <a:close/>
                </a:path>
                <a:path w="2168525" h="3016250" extrusionOk="0">
                  <a:moveTo>
                    <a:pt x="2168325" y="2188969"/>
                  </a:moveTo>
                  <a:lnTo>
                    <a:pt x="1833640" y="2188969"/>
                  </a:lnTo>
                  <a:lnTo>
                    <a:pt x="1991562" y="2559649"/>
                  </a:lnTo>
                  <a:lnTo>
                    <a:pt x="2018691" y="2624212"/>
                  </a:lnTo>
                  <a:lnTo>
                    <a:pt x="2038699" y="2673150"/>
                  </a:lnTo>
                  <a:lnTo>
                    <a:pt x="2057361" y="2724147"/>
                  </a:lnTo>
                  <a:lnTo>
                    <a:pt x="2067165" y="2764937"/>
                  </a:lnTo>
                  <a:lnTo>
                    <a:pt x="2070523" y="2805296"/>
                  </a:lnTo>
                  <a:lnTo>
                    <a:pt x="2067503" y="2836279"/>
                  </a:lnTo>
                  <a:lnTo>
                    <a:pt x="2043369" y="2886737"/>
                  </a:lnTo>
                  <a:lnTo>
                    <a:pt x="1990064" y="2923568"/>
                  </a:lnTo>
                  <a:lnTo>
                    <a:pt x="1949613" y="2937078"/>
                  </a:lnTo>
                  <a:lnTo>
                    <a:pt x="1900920" y="2946727"/>
                  </a:lnTo>
                  <a:lnTo>
                    <a:pt x="1843984" y="2952515"/>
                  </a:lnTo>
                  <a:lnTo>
                    <a:pt x="1778804" y="2954444"/>
                  </a:lnTo>
                  <a:lnTo>
                    <a:pt x="1719581" y="2954444"/>
                  </a:lnTo>
                  <a:lnTo>
                    <a:pt x="1719581" y="3016163"/>
                  </a:lnTo>
                  <a:lnTo>
                    <a:pt x="2168325" y="3016163"/>
                  </a:lnTo>
                  <a:lnTo>
                    <a:pt x="2168325" y="2188969"/>
                  </a:lnTo>
                  <a:close/>
                </a:path>
                <a:path w="2168525" h="3016250" extrusionOk="0">
                  <a:moveTo>
                    <a:pt x="2063871" y="1002367"/>
                  </a:moveTo>
                  <a:lnTo>
                    <a:pt x="1316012" y="1002367"/>
                  </a:lnTo>
                  <a:lnTo>
                    <a:pt x="1759066" y="2026660"/>
                  </a:lnTo>
                  <a:lnTo>
                    <a:pt x="2168325" y="2026660"/>
                  </a:lnTo>
                  <a:lnTo>
                    <a:pt x="2168325" y="1239898"/>
                  </a:lnTo>
                  <a:lnTo>
                    <a:pt x="2063871" y="10023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330735172" name="object 15"/>
          <p:cNvSpPr txBox="1"/>
          <p:nvPr/>
        </p:nvSpPr>
        <p:spPr bwMode="auto">
          <a:xfrm>
            <a:off x="-35170" y="10348757"/>
            <a:ext cx="20065543" cy="559769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13030" algn="ctr">
              <a:lnSpc>
                <a:spcPct val="100000"/>
              </a:lnSpc>
              <a:spcBef>
                <a:spcPts val="1005"/>
              </a:spcBef>
              <a:defRPr/>
            </a:pPr>
            <a:r>
              <a:rPr lang="ru-RU" sz="2800" b="1" spc="-1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Москва, 21 июля</a:t>
            </a:r>
            <a:endParaRPr sz="2800" b="1">
              <a:solidFill>
                <a:srgbClr val="FF0000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951764266" name="Рисунок 42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8385801" y="1164157"/>
            <a:ext cx="3362567" cy="508536"/>
          </a:xfrm>
          <a:prstGeom prst="rect">
            <a:avLst/>
          </a:prstGeom>
        </p:spPr>
      </p:pic>
      <p:sp>
        <p:nvSpPr>
          <p:cNvPr id="150121932" name="object 2"/>
          <p:cNvSpPr txBox="1"/>
          <p:nvPr/>
        </p:nvSpPr>
        <p:spPr bwMode="auto">
          <a:xfrm>
            <a:off x="4434640" y="3524114"/>
            <a:ext cx="11235055" cy="224292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580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>
              <a:spcBef>
                <a:spcPts val="110"/>
              </a:spcBef>
              <a:defRPr/>
            </a:pPr>
            <a:r>
              <a:rPr lang="ru-RU" sz="4800" spc="305">
                <a:latin typeface="Verdana"/>
                <a:ea typeface="Verdana"/>
                <a:cs typeface="Verdana"/>
              </a:rPr>
              <a:t>АНАЛИТИЧЕСКИЙ ЦЕНТР</a:t>
            </a:r>
            <a:br>
              <a:rPr lang="ru-RU" sz="4800" spc="305">
                <a:latin typeface="Verdana"/>
                <a:ea typeface="Verdana"/>
                <a:cs typeface="Verdana"/>
              </a:rPr>
            </a:br>
            <a:r>
              <a:rPr lang="en-US" sz="4800" spc="305">
                <a:latin typeface="Verdana"/>
                <a:ea typeface="Verdana"/>
                <a:cs typeface="Verdana"/>
              </a:rPr>
              <a:t>TADVISER 2026</a:t>
            </a:r>
            <a:endParaRPr lang="ru-RU" sz="4800" spc="305">
              <a:latin typeface="Verdana"/>
              <a:ea typeface="Verdana"/>
              <a:cs typeface="Verdana"/>
            </a:endParaRPr>
          </a:p>
          <a:p>
            <a:pPr marL="12700" algn="ctr">
              <a:spcBef>
                <a:spcPts val="110"/>
              </a:spcBef>
              <a:defRPr/>
            </a:pPr>
            <a:r>
              <a:rPr lang="ru-RU" sz="4800" b="0" spc="305">
                <a:latin typeface="Verdana"/>
                <a:ea typeface="Verdana"/>
                <a:cs typeface="Verdana"/>
              </a:rPr>
              <a:t>ОБЗОР ПРАКТИКИ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6409195" name="object 4"/>
          <p:cNvSpPr/>
          <p:nvPr/>
        </p:nvSpPr>
        <p:spPr bwMode="auto">
          <a:xfrm>
            <a:off x="8537791" y="5"/>
            <a:ext cx="11566525" cy="11308715"/>
          </a:xfrm>
          <a:custGeom>
            <a:avLst/>
            <a:gdLst/>
            <a:ahLst/>
            <a:cxnLst/>
            <a:rect l="l" t="t" r="r" b="b"/>
            <a:pathLst>
              <a:path w="11566525" h="11308715" extrusionOk="0">
                <a:moveTo>
                  <a:pt x="11566309" y="0"/>
                </a:moveTo>
                <a:lnTo>
                  <a:pt x="5091773" y="0"/>
                </a:lnTo>
                <a:lnTo>
                  <a:pt x="5091773" y="708266"/>
                </a:lnTo>
                <a:lnTo>
                  <a:pt x="10368648" y="708266"/>
                </a:lnTo>
                <a:lnTo>
                  <a:pt x="10368648" y="10600284"/>
                </a:lnTo>
                <a:lnTo>
                  <a:pt x="0" y="10600284"/>
                </a:lnTo>
                <a:lnTo>
                  <a:pt x="0" y="11308550"/>
                </a:lnTo>
                <a:lnTo>
                  <a:pt x="11566309" y="11308550"/>
                </a:lnTo>
                <a:lnTo>
                  <a:pt x="11566309" y="10600284"/>
                </a:lnTo>
                <a:lnTo>
                  <a:pt x="11566296" y="708266"/>
                </a:lnTo>
                <a:lnTo>
                  <a:pt x="11566309" y="0"/>
                </a:lnTo>
                <a:close/>
              </a:path>
            </a:pathLst>
          </a:custGeom>
          <a:solidFill>
            <a:srgbClr val="FF302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645691476" name="object 5"/>
          <p:cNvSpPr/>
          <p:nvPr/>
        </p:nvSpPr>
        <p:spPr bwMode="auto">
          <a:xfrm>
            <a:off x="1189869" y="10592787"/>
            <a:ext cx="479425" cy="479425"/>
          </a:xfrm>
          <a:custGeom>
            <a:avLst/>
            <a:gdLst/>
            <a:ahLst/>
            <a:cxnLst/>
            <a:rect l="l" t="t" r="r" b="b"/>
            <a:pathLst>
              <a:path w="479425" h="479425" extrusionOk="0">
                <a:moveTo>
                  <a:pt x="478948" y="0"/>
                </a:moveTo>
                <a:lnTo>
                  <a:pt x="0" y="0"/>
                </a:lnTo>
                <a:lnTo>
                  <a:pt x="0" y="478948"/>
                </a:lnTo>
                <a:lnTo>
                  <a:pt x="478948" y="478948"/>
                </a:lnTo>
                <a:lnTo>
                  <a:pt x="47894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latin typeface="Verdana"/>
              <a:ea typeface="Verdana"/>
              <a:cs typeface="Verdana"/>
            </a:endParaRPr>
          </a:p>
        </p:txBody>
      </p:sp>
      <p:sp>
        <p:nvSpPr>
          <p:cNvPr id="1385207678" name="object 9"/>
          <p:cNvSpPr/>
          <p:nvPr/>
        </p:nvSpPr>
        <p:spPr bwMode="auto">
          <a:xfrm>
            <a:off x="1161660" y="9840441"/>
            <a:ext cx="1738630" cy="118745"/>
          </a:xfrm>
          <a:custGeom>
            <a:avLst/>
            <a:gdLst/>
            <a:ahLst/>
            <a:cxnLst/>
            <a:rect l="l" t="t" r="r" b="b"/>
            <a:pathLst>
              <a:path w="1738630" h="118745" extrusionOk="0">
                <a:moveTo>
                  <a:pt x="1738407" y="0"/>
                </a:moveTo>
                <a:lnTo>
                  <a:pt x="0" y="0"/>
                </a:lnTo>
                <a:lnTo>
                  <a:pt x="0" y="118258"/>
                </a:lnTo>
                <a:lnTo>
                  <a:pt x="1738407" y="118258"/>
                </a:lnTo>
                <a:lnTo>
                  <a:pt x="1738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95595962" name="object 26"/>
          <p:cNvSpPr txBox="1">
            <a:spLocks noGrp="1"/>
          </p:cNvSpPr>
          <p:nvPr>
            <p:ph type="sldNum" sz="quarter" idx="7"/>
          </p:nvPr>
        </p:nvSpPr>
        <p:spPr bwMode="auto">
          <a:xfrm>
            <a:off x="1281865" y="10615197"/>
            <a:ext cx="280669" cy="38600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  <a:defRPr/>
            </a:pPr>
            <a:fld id="{81D60167-4931-47E6-BA6A-407CBD079E47}" type="slidenum">
              <a:rPr spc="-50">
                <a:latin typeface="Verdana"/>
                <a:ea typeface="Verdana"/>
                <a:cs typeface="Verdana"/>
              </a:rPr>
              <a:t>2</a:t>
            </a:fld>
            <a:endParaRPr spc="-50">
              <a:latin typeface="Verdana"/>
              <a:ea typeface="Verdana"/>
              <a:cs typeface="Verdana"/>
            </a:endParaRPr>
          </a:p>
        </p:txBody>
      </p:sp>
      <p:sp>
        <p:nvSpPr>
          <p:cNvPr id="1650501238" name="Прямоугольник 28"/>
          <p:cNvSpPr/>
          <p:nvPr/>
        </p:nvSpPr>
        <p:spPr bwMode="auto">
          <a:xfrm>
            <a:off x="931984" y="808892"/>
            <a:ext cx="8357489" cy="1002323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3576713" name="object 2"/>
          <p:cNvSpPr txBox="1"/>
          <p:nvPr/>
        </p:nvSpPr>
        <p:spPr bwMode="auto">
          <a:xfrm>
            <a:off x="1207027" y="989384"/>
            <a:ext cx="8082446" cy="7322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580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l">
              <a:lnSpc>
                <a:spcPts val="5580"/>
              </a:lnSpc>
              <a:defRPr/>
            </a:pPr>
            <a:r>
              <a:rPr lang="en-US" sz="5400" cap="all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TADVISER </a:t>
            </a:r>
            <a:r>
              <a:rPr lang="ru-RU" sz="5400" cap="all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СЕГОДНЯ</a:t>
            </a:r>
            <a:endParaRPr/>
          </a:p>
        </p:txBody>
      </p:sp>
      <p:sp>
        <p:nvSpPr>
          <p:cNvPr id="887752878" name="object 11"/>
          <p:cNvSpPr txBox="1"/>
          <p:nvPr/>
        </p:nvSpPr>
        <p:spPr bwMode="auto">
          <a:xfrm>
            <a:off x="1189869" y="2330313"/>
            <a:ext cx="9088126" cy="67894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" marR="56515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defRPr/>
            </a:pPr>
            <a:r>
              <a:rPr lang="ru-RU" sz="2800" b="1">
                <a:latin typeface="Verdana"/>
                <a:ea typeface="Verdana"/>
                <a:cs typeface="Verdana"/>
              </a:rPr>
              <a:t>Редакция</a:t>
            </a:r>
            <a:endParaRPr/>
          </a:p>
          <a:p>
            <a:pPr marL="363220" marR="56515" lvl="2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Трафик ~ 60 тыс. посетителей в сутки.</a:t>
            </a:r>
            <a:endParaRPr/>
          </a:p>
          <a:p>
            <a:pPr marL="363220" marR="56515" lvl="2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По данным исследования агентства </a:t>
            </a:r>
            <a:r>
              <a:rPr lang="en-GB" sz="2800">
                <a:latin typeface="Verdana"/>
                <a:ea typeface="Verdana"/>
                <a:cs typeface="Verdana"/>
              </a:rPr>
              <a:t>iTrend (</a:t>
            </a:r>
            <a:r>
              <a:rPr lang="ru-RU" sz="2800">
                <a:latin typeface="Verdana"/>
                <a:ea typeface="Verdana"/>
                <a:cs typeface="Verdana"/>
              </a:rPr>
              <a:t>ноябрь 2025), специализированные ИТ-СМИ в 2025 году сохраняют или увеличивают объем аудитории на фоне резкого падения трафика деловых СМИ.</a:t>
            </a:r>
            <a:endParaRPr/>
          </a:p>
          <a:p>
            <a:pPr marL="20320" marR="56515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defRPr/>
            </a:pPr>
            <a:r>
              <a:rPr lang="ru-RU" sz="2800" b="1">
                <a:latin typeface="Verdana"/>
                <a:ea typeface="Verdana"/>
                <a:cs typeface="Verdana"/>
              </a:rPr>
              <a:t>Конференции</a:t>
            </a:r>
            <a:endParaRPr/>
          </a:p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Ежегодно проводятся 25 тематических конференции, в которых приимают участие 3000+ делегатов и 2 </a:t>
            </a:r>
            <a:r>
              <a:rPr lang="en-GB" sz="2800">
                <a:latin typeface="Verdana"/>
                <a:ea typeface="Verdana"/>
                <a:cs typeface="Verdana"/>
              </a:rPr>
              <a:t>TAdviser Summit, </a:t>
            </a:r>
            <a:r>
              <a:rPr lang="ru-RU" sz="2800">
                <a:latin typeface="Verdana"/>
                <a:ea typeface="Verdana"/>
                <a:cs typeface="Verdana"/>
              </a:rPr>
              <a:t>по 1500+ делегатов в каждом.</a:t>
            </a:r>
            <a:endParaRPr/>
          </a:p>
          <a:p>
            <a:pPr marL="20320" marR="56515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defRPr/>
            </a:pPr>
            <a:r>
              <a:rPr lang="ru-RU" sz="2800" b="1">
                <a:latin typeface="Verdana"/>
                <a:ea typeface="Verdana"/>
                <a:cs typeface="Verdana"/>
              </a:rPr>
              <a:t>Аналитический центр</a:t>
            </a:r>
            <a:r>
              <a:rPr lang="en-US" sz="2800" b="1">
                <a:latin typeface="Verdana"/>
                <a:ea typeface="Verdana"/>
                <a:cs typeface="Verdana"/>
              </a:rPr>
              <a:t> </a:t>
            </a:r>
            <a:endParaRPr lang="ru-RU" sz="2800" b="1">
              <a:latin typeface="Verdana"/>
              <a:ea typeface="Verdana"/>
              <a:cs typeface="Verdana"/>
            </a:endParaRPr>
          </a:p>
        </p:txBody>
      </p:sp>
      <p:pic>
        <p:nvPicPr>
          <p:cNvPr id="2034152999" name="Picture 2"/>
          <p:cNvPicPr>
            <a:picLocks noChangeAspect="1" noChangeArrowheads="1"/>
          </p:cNvPicPr>
          <p:nvPr/>
        </p:nvPicPr>
        <p:blipFill rotWithShape="1">
          <a:blip r:embed="rId3"/>
          <a:srcRect t="24959"/>
          <a:stretch/>
        </p:blipFill>
        <p:spPr bwMode="auto">
          <a:xfrm>
            <a:off x="10889760" y="6162240"/>
            <a:ext cx="7361345" cy="3678201"/>
          </a:xfrm>
          <a:prstGeom prst="rect">
            <a:avLst/>
          </a:prstGeom>
          <a:noFill/>
        </p:spPr>
      </p:pic>
      <p:pic>
        <p:nvPicPr>
          <p:cNvPr id="1131975690" name="Picture 7"/>
          <p:cNvPicPr>
            <a:picLocks noChangeAspect="1"/>
          </p:cNvPicPr>
          <p:nvPr/>
        </p:nvPicPr>
        <p:blipFill rotWithShape="1">
          <a:blip r:embed="rId4"/>
          <a:srcRect b="4242"/>
          <a:stretch/>
        </p:blipFill>
        <p:spPr bwMode="auto">
          <a:xfrm>
            <a:off x="10889760" y="2330314"/>
            <a:ext cx="7361346" cy="3592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8708608" name="object 4"/>
          <p:cNvSpPr/>
          <p:nvPr/>
        </p:nvSpPr>
        <p:spPr bwMode="auto">
          <a:xfrm>
            <a:off x="8537791" y="5"/>
            <a:ext cx="11566525" cy="11308715"/>
          </a:xfrm>
          <a:custGeom>
            <a:avLst/>
            <a:gdLst/>
            <a:ahLst/>
            <a:cxnLst/>
            <a:rect l="l" t="t" r="r" b="b"/>
            <a:pathLst>
              <a:path w="11566525" h="11308715" extrusionOk="0">
                <a:moveTo>
                  <a:pt x="11566309" y="0"/>
                </a:moveTo>
                <a:lnTo>
                  <a:pt x="5091773" y="0"/>
                </a:lnTo>
                <a:lnTo>
                  <a:pt x="5091773" y="708266"/>
                </a:lnTo>
                <a:lnTo>
                  <a:pt x="10368648" y="708266"/>
                </a:lnTo>
                <a:lnTo>
                  <a:pt x="10368648" y="10600284"/>
                </a:lnTo>
                <a:lnTo>
                  <a:pt x="0" y="10600284"/>
                </a:lnTo>
                <a:lnTo>
                  <a:pt x="0" y="11308550"/>
                </a:lnTo>
                <a:lnTo>
                  <a:pt x="11566309" y="11308550"/>
                </a:lnTo>
                <a:lnTo>
                  <a:pt x="11566309" y="10600284"/>
                </a:lnTo>
                <a:lnTo>
                  <a:pt x="11566296" y="708266"/>
                </a:lnTo>
                <a:lnTo>
                  <a:pt x="11566309" y="0"/>
                </a:lnTo>
                <a:close/>
              </a:path>
            </a:pathLst>
          </a:custGeom>
          <a:solidFill>
            <a:srgbClr val="FF302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781260488" name="object 5"/>
          <p:cNvSpPr/>
          <p:nvPr/>
        </p:nvSpPr>
        <p:spPr bwMode="auto">
          <a:xfrm>
            <a:off x="1189869" y="10592787"/>
            <a:ext cx="479425" cy="479425"/>
          </a:xfrm>
          <a:custGeom>
            <a:avLst/>
            <a:gdLst/>
            <a:ahLst/>
            <a:cxnLst/>
            <a:rect l="l" t="t" r="r" b="b"/>
            <a:pathLst>
              <a:path w="479425" h="479425" extrusionOk="0">
                <a:moveTo>
                  <a:pt x="478948" y="0"/>
                </a:moveTo>
                <a:lnTo>
                  <a:pt x="0" y="0"/>
                </a:lnTo>
                <a:lnTo>
                  <a:pt x="0" y="478948"/>
                </a:lnTo>
                <a:lnTo>
                  <a:pt x="478948" y="478948"/>
                </a:lnTo>
                <a:lnTo>
                  <a:pt x="47894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latin typeface="Verdana"/>
              <a:ea typeface="Verdana"/>
              <a:cs typeface="Verdana"/>
            </a:endParaRPr>
          </a:p>
        </p:txBody>
      </p:sp>
      <p:sp>
        <p:nvSpPr>
          <p:cNvPr id="949064406" name="object 9"/>
          <p:cNvSpPr/>
          <p:nvPr/>
        </p:nvSpPr>
        <p:spPr bwMode="auto">
          <a:xfrm>
            <a:off x="1161660" y="9840441"/>
            <a:ext cx="1738630" cy="118745"/>
          </a:xfrm>
          <a:custGeom>
            <a:avLst/>
            <a:gdLst/>
            <a:ahLst/>
            <a:cxnLst/>
            <a:rect l="l" t="t" r="r" b="b"/>
            <a:pathLst>
              <a:path w="1738630" h="118745" extrusionOk="0">
                <a:moveTo>
                  <a:pt x="1738407" y="0"/>
                </a:moveTo>
                <a:lnTo>
                  <a:pt x="0" y="0"/>
                </a:lnTo>
                <a:lnTo>
                  <a:pt x="0" y="118258"/>
                </a:lnTo>
                <a:lnTo>
                  <a:pt x="1738407" y="118258"/>
                </a:lnTo>
                <a:lnTo>
                  <a:pt x="1738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76764786" name="object 26"/>
          <p:cNvSpPr txBox="1">
            <a:spLocks noGrp="1"/>
          </p:cNvSpPr>
          <p:nvPr>
            <p:ph type="sldNum" sz="quarter" idx="7"/>
          </p:nvPr>
        </p:nvSpPr>
        <p:spPr bwMode="auto">
          <a:xfrm>
            <a:off x="1281865" y="10615197"/>
            <a:ext cx="280669" cy="38600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  <a:defRPr/>
            </a:pPr>
            <a:fld id="{81D60167-4931-47E6-BA6A-407CBD079E47}" type="slidenum">
              <a:rPr spc="-50">
                <a:latin typeface="Verdana"/>
                <a:ea typeface="Verdana"/>
                <a:cs typeface="Verdana"/>
              </a:rPr>
              <a:t>3</a:t>
            </a:fld>
            <a:endParaRPr spc="-50">
              <a:latin typeface="Verdana"/>
              <a:ea typeface="Verdana"/>
              <a:cs typeface="Verdana"/>
            </a:endParaRPr>
          </a:p>
        </p:txBody>
      </p:sp>
      <p:sp>
        <p:nvSpPr>
          <p:cNvPr id="938720519" name="Прямоугольник 28"/>
          <p:cNvSpPr/>
          <p:nvPr/>
        </p:nvSpPr>
        <p:spPr bwMode="auto">
          <a:xfrm>
            <a:off x="931984" y="808892"/>
            <a:ext cx="9607602" cy="1002323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2691058" name="object 2"/>
          <p:cNvSpPr txBox="1"/>
          <p:nvPr/>
        </p:nvSpPr>
        <p:spPr bwMode="auto">
          <a:xfrm>
            <a:off x="1207027" y="989384"/>
            <a:ext cx="9607602" cy="7322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580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l">
              <a:lnSpc>
                <a:spcPts val="5580"/>
              </a:lnSpc>
              <a:defRPr/>
            </a:pPr>
            <a:r>
              <a:rPr lang="ru-RU" sz="5400" cap="all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АНАЛИТИКА </a:t>
            </a:r>
            <a:r>
              <a:rPr lang="en-US" sz="5400" cap="all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TADVISER</a:t>
            </a:r>
            <a:endParaRPr lang="ru-RU" sz="5400" cap="all">
              <a:solidFill>
                <a:schemeClr val="bg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045791421" name="object 11"/>
          <p:cNvSpPr txBox="1"/>
          <p:nvPr/>
        </p:nvSpPr>
        <p:spPr bwMode="auto">
          <a:xfrm>
            <a:off x="1189869" y="2330313"/>
            <a:ext cx="9088126" cy="72246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" marR="56515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defRPr/>
            </a:pPr>
            <a:r>
              <a:rPr lang="ru-RU" sz="2800" b="1">
                <a:latin typeface="Verdana"/>
                <a:ea typeface="Verdana"/>
                <a:cs typeface="Verdana"/>
              </a:rPr>
              <a:t>По итогам 2025</a:t>
            </a:r>
            <a:endParaRPr/>
          </a:p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800" b="1">
                <a:latin typeface="Verdana"/>
                <a:ea typeface="Verdana"/>
                <a:cs typeface="Verdana"/>
              </a:rPr>
              <a:t>45</a:t>
            </a:r>
            <a:r>
              <a:rPr lang="ru-RU" sz="2800">
                <a:latin typeface="Verdana"/>
                <a:ea typeface="Verdana"/>
                <a:cs typeface="Verdana"/>
              </a:rPr>
              <a:t> открытых аналитических обзоров и рейтингов по различным сегментам ИТ-рынка.</a:t>
            </a:r>
            <a:endParaRPr/>
          </a:p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800" b="1">
                <a:latin typeface="Verdana"/>
                <a:ea typeface="Verdana"/>
                <a:cs typeface="Verdana"/>
              </a:rPr>
              <a:t>20</a:t>
            </a:r>
            <a:r>
              <a:rPr lang="ru-RU" sz="2800">
                <a:latin typeface="Verdana"/>
                <a:ea typeface="Verdana"/>
                <a:cs typeface="Verdana"/>
              </a:rPr>
              <a:t> закрытых исследований в интересах участников рынка.</a:t>
            </a:r>
            <a:endParaRPr/>
          </a:p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Совместно с Фондом «Сколково» разработана методология оценки уровня зрелости российских разработчиков по различным сегментам ПО.</a:t>
            </a:r>
            <a:endParaRPr/>
          </a:p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800" b="1">
                <a:latin typeface="Verdana"/>
                <a:ea typeface="Verdana"/>
                <a:cs typeface="Verdana"/>
              </a:rPr>
              <a:t>122</a:t>
            </a:r>
            <a:r>
              <a:rPr lang="ru-RU" sz="2800">
                <a:latin typeface="Verdana"/>
                <a:ea typeface="Verdana"/>
                <a:cs typeface="Verdana"/>
              </a:rPr>
              <a:t> демо-показа с российскими вендорами.</a:t>
            </a:r>
            <a:endParaRPr/>
          </a:p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800" b="1">
                <a:latin typeface="Verdana"/>
                <a:ea typeface="Verdana"/>
                <a:cs typeface="Verdana"/>
              </a:rPr>
              <a:t>163</a:t>
            </a:r>
            <a:r>
              <a:rPr lang="ru-RU" sz="2800">
                <a:latin typeface="Verdana"/>
                <a:ea typeface="Verdana"/>
                <a:cs typeface="Verdana"/>
              </a:rPr>
              <a:t> глубинных интервью с конечными заказчиками </a:t>
            </a:r>
            <a:r>
              <a:rPr lang="en-US" sz="2800">
                <a:latin typeface="Verdana"/>
                <a:ea typeface="Verdana"/>
                <a:cs typeface="Verdana"/>
              </a:rPr>
              <a:t>C-Level </a:t>
            </a:r>
            <a:r>
              <a:rPr lang="ru-RU" sz="2800">
                <a:latin typeface="Verdana"/>
                <a:ea typeface="Verdana"/>
                <a:cs typeface="Verdana"/>
              </a:rPr>
              <a:t>по актуальной повестке цифровизации деятельности.</a:t>
            </a:r>
            <a:endParaRPr/>
          </a:p>
        </p:txBody>
      </p:sp>
      <p:pic>
        <p:nvPicPr>
          <p:cNvPr id="2062091483" name="Picture 12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0539586" y="3269100"/>
            <a:ext cx="7812303" cy="6090673"/>
          </a:xfrm>
          <a:prstGeom prst="rect">
            <a:avLst/>
          </a:prstGeom>
        </p:spPr>
      </p:pic>
      <p:sp>
        <p:nvSpPr>
          <p:cNvPr id="1916510404" name="object 11"/>
          <p:cNvSpPr txBox="1"/>
          <p:nvPr/>
        </p:nvSpPr>
        <p:spPr bwMode="auto">
          <a:xfrm>
            <a:off x="10814629" y="2330313"/>
            <a:ext cx="9088126" cy="4130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" marR="56515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defRPr/>
            </a:pPr>
            <a:r>
              <a:rPr lang="ru-RU" sz="2800" b="1">
                <a:latin typeface="Verdana"/>
                <a:ea typeface="Verdana"/>
                <a:cs typeface="Verdana"/>
              </a:rPr>
              <a:t>Примеры заказчиков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4813468" name="object 4"/>
          <p:cNvSpPr/>
          <p:nvPr/>
        </p:nvSpPr>
        <p:spPr bwMode="auto">
          <a:xfrm>
            <a:off x="8537791" y="5"/>
            <a:ext cx="11566525" cy="11308715"/>
          </a:xfrm>
          <a:custGeom>
            <a:avLst/>
            <a:gdLst/>
            <a:ahLst/>
            <a:cxnLst/>
            <a:rect l="l" t="t" r="r" b="b"/>
            <a:pathLst>
              <a:path w="11566525" h="11308715" extrusionOk="0">
                <a:moveTo>
                  <a:pt x="11566309" y="0"/>
                </a:moveTo>
                <a:lnTo>
                  <a:pt x="5091773" y="0"/>
                </a:lnTo>
                <a:lnTo>
                  <a:pt x="5091773" y="708266"/>
                </a:lnTo>
                <a:lnTo>
                  <a:pt x="10368648" y="708266"/>
                </a:lnTo>
                <a:lnTo>
                  <a:pt x="10368648" y="10600284"/>
                </a:lnTo>
                <a:lnTo>
                  <a:pt x="0" y="10600284"/>
                </a:lnTo>
                <a:lnTo>
                  <a:pt x="0" y="11308550"/>
                </a:lnTo>
                <a:lnTo>
                  <a:pt x="11566309" y="11308550"/>
                </a:lnTo>
                <a:lnTo>
                  <a:pt x="11566309" y="10600284"/>
                </a:lnTo>
                <a:lnTo>
                  <a:pt x="11566296" y="708266"/>
                </a:lnTo>
                <a:lnTo>
                  <a:pt x="11566309" y="0"/>
                </a:lnTo>
                <a:close/>
              </a:path>
            </a:pathLst>
          </a:custGeom>
          <a:solidFill>
            <a:srgbClr val="FF302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456345493" name="object 5"/>
          <p:cNvSpPr/>
          <p:nvPr/>
        </p:nvSpPr>
        <p:spPr bwMode="auto">
          <a:xfrm>
            <a:off x="1189869" y="10592787"/>
            <a:ext cx="479425" cy="479425"/>
          </a:xfrm>
          <a:custGeom>
            <a:avLst/>
            <a:gdLst/>
            <a:ahLst/>
            <a:cxnLst/>
            <a:rect l="l" t="t" r="r" b="b"/>
            <a:pathLst>
              <a:path w="479425" h="479425" extrusionOk="0">
                <a:moveTo>
                  <a:pt x="478948" y="0"/>
                </a:moveTo>
                <a:lnTo>
                  <a:pt x="0" y="0"/>
                </a:lnTo>
                <a:lnTo>
                  <a:pt x="0" y="478948"/>
                </a:lnTo>
                <a:lnTo>
                  <a:pt x="478948" y="478948"/>
                </a:lnTo>
                <a:lnTo>
                  <a:pt x="47894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latin typeface="Verdana"/>
              <a:ea typeface="Verdana"/>
              <a:cs typeface="Verdana"/>
            </a:endParaRPr>
          </a:p>
        </p:txBody>
      </p:sp>
      <p:sp>
        <p:nvSpPr>
          <p:cNvPr id="956859375" name="object 9"/>
          <p:cNvSpPr/>
          <p:nvPr/>
        </p:nvSpPr>
        <p:spPr bwMode="auto">
          <a:xfrm>
            <a:off x="1161660" y="9840441"/>
            <a:ext cx="1738630" cy="118745"/>
          </a:xfrm>
          <a:custGeom>
            <a:avLst/>
            <a:gdLst/>
            <a:ahLst/>
            <a:cxnLst/>
            <a:rect l="l" t="t" r="r" b="b"/>
            <a:pathLst>
              <a:path w="1738630" h="118745" extrusionOk="0">
                <a:moveTo>
                  <a:pt x="1738407" y="0"/>
                </a:moveTo>
                <a:lnTo>
                  <a:pt x="0" y="0"/>
                </a:lnTo>
                <a:lnTo>
                  <a:pt x="0" y="118258"/>
                </a:lnTo>
                <a:lnTo>
                  <a:pt x="1738407" y="118258"/>
                </a:lnTo>
                <a:lnTo>
                  <a:pt x="1738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34044057" name="object 26"/>
          <p:cNvSpPr txBox="1">
            <a:spLocks noGrp="1"/>
          </p:cNvSpPr>
          <p:nvPr>
            <p:ph type="sldNum" sz="quarter" idx="7"/>
          </p:nvPr>
        </p:nvSpPr>
        <p:spPr bwMode="auto">
          <a:xfrm>
            <a:off x="1281865" y="10615197"/>
            <a:ext cx="280669" cy="38600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  <a:defRPr/>
            </a:pPr>
            <a:fld id="{81D60167-4931-47E6-BA6A-407CBD079E47}" type="slidenum">
              <a:rPr spc="-50">
                <a:latin typeface="Verdana"/>
                <a:ea typeface="Verdana"/>
                <a:cs typeface="Verdana"/>
              </a:rPr>
              <a:t>4</a:t>
            </a:fld>
            <a:endParaRPr spc="-50">
              <a:latin typeface="Verdana"/>
              <a:ea typeface="Verdana"/>
              <a:cs typeface="Verdana"/>
            </a:endParaRPr>
          </a:p>
        </p:txBody>
      </p:sp>
      <p:sp>
        <p:nvSpPr>
          <p:cNvPr id="2018843758" name="Прямоугольник 28"/>
          <p:cNvSpPr/>
          <p:nvPr/>
        </p:nvSpPr>
        <p:spPr bwMode="auto">
          <a:xfrm>
            <a:off x="931983" y="808892"/>
            <a:ext cx="7446473" cy="1002323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445864" name="object 2"/>
          <p:cNvSpPr txBox="1"/>
          <p:nvPr/>
        </p:nvSpPr>
        <p:spPr bwMode="auto">
          <a:xfrm>
            <a:off x="1207026" y="989384"/>
            <a:ext cx="11211801" cy="7322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580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l">
              <a:lnSpc>
                <a:spcPts val="5580"/>
              </a:lnSpc>
              <a:defRPr/>
            </a:pPr>
            <a:r>
              <a:rPr lang="ru-RU" sz="5400" cap="all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Типы проектов</a:t>
            </a:r>
            <a:endParaRPr/>
          </a:p>
        </p:txBody>
      </p:sp>
      <p:sp>
        <p:nvSpPr>
          <p:cNvPr id="1677968728" name="object 11"/>
          <p:cNvSpPr txBox="1"/>
          <p:nvPr/>
        </p:nvSpPr>
        <p:spPr bwMode="auto">
          <a:xfrm>
            <a:off x="1189868" y="2330313"/>
            <a:ext cx="15694633" cy="6815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Определение текущего состояния и перспектив исследуемого сегмента ИТ-рынка (примеры сегментов: облака, ИБ, ИТ-услуги, аутсорсинг, ИИ, </a:t>
            </a:r>
            <a:r>
              <a:rPr lang="en-GB" sz="2800">
                <a:latin typeface="Verdana"/>
                <a:ea typeface="Verdana"/>
                <a:cs typeface="Verdana"/>
              </a:rPr>
              <a:t>IoT </a:t>
            </a:r>
            <a:r>
              <a:rPr lang="ru-RU" sz="2800">
                <a:latin typeface="Verdana"/>
                <a:ea typeface="Verdana"/>
                <a:cs typeface="Verdana"/>
              </a:rPr>
              <a:t>и пр.)</a:t>
            </a:r>
            <a:endParaRPr/>
          </a:p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Анализ функциональных и интеграционных возможностей ИТ-систем (примеры систем: </a:t>
            </a:r>
            <a:r>
              <a:rPr lang="en-GB" sz="2800">
                <a:latin typeface="Verdana"/>
                <a:ea typeface="Verdana"/>
                <a:cs typeface="Verdana"/>
              </a:rPr>
              <a:t>ERP, BI, CRM, ECM </a:t>
            </a:r>
            <a:r>
              <a:rPr lang="ru-RU" sz="2800">
                <a:latin typeface="Verdana"/>
                <a:ea typeface="Verdana"/>
                <a:cs typeface="Verdana"/>
              </a:rPr>
              <a:t>и пр.)</a:t>
            </a:r>
            <a:endParaRPr/>
          </a:p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Оценка уровня зрелости организации и продуктов, бенчмаркинг (например, в области импортозамещения ИТ, цифровизации и пр.)</a:t>
            </a:r>
            <a:endParaRPr/>
          </a:p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Исследование практических задач применения современных ИТ в организации</a:t>
            </a:r>
            <a:endParaRPr/>
          </a:p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Трендвотчинг в различных направлениях ИТ (примеры систем: </a:t>
            </a:r>
            <a:r>
              <a:rPr lang="en-GB" sz="2800">
                <a:latin typeface="Verdana"/>
                <a:ea typeface="Verdana"/>
                <a:cs typeface="Verdana"/>
              </a:rPr>
              <a:t>ERP, BI, CRM, ECM </a:t>
            </a:r>
            <a:r>
              <a:rPr lang="ru-RU" sz="2800">
                <a:latin typeface="Verdana"/>
                <a:ea typeface="Verdana"/>
                <a:cs typeface="Verdana"/>
              </a:rPr>
              <a:t>и пр.)</a:t>
            </a:r>
            <a:endParaRPr/>
          </a:p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Конкурентный анализ для </a:t>
            </a:r>
            <a:r>
              <a:rPr lang="en-GB" sz="2800">
                <a:latin typeface="Verdana"/>
                <a:ea typeface="Verdana"/>
                <a:cs typeface="Verdana"/>
              </a:rPr>
              <a:t>in house </a:t>
            </a:r>
            <a:r>
              <a:rPr lang="ru-RU" sz="2800">
                <a:latin typeface="Verdana"/>
                <a:ea typeface="Verdana"/>
                <a:cs typeface="Verdana"/>
              </a:rPr>
              <a:t>команд разработки</a:t>
            </a:r>
            <a:endParaRPr/>
          </a:p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Оценка состояния бренда компании или продукта</a:t>
            </a:r>
            <a:endParaRPr/>
          </a:p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endParaRPr lang="ru-RU" sz="2800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4470731" name="object 4"/>
          <p:cNvSpPr/>
          <p:nvPr/>
        </p:nvSpPr>
        <p:spPr bwMode="auto">
          <a:xfrm>
            <a:off x="8537791" y="5"/>
            <a:ext cx="11566525" cy="11308715"/>
          </a:xfrm>
          <a:custGeom>
            <a:avLst/>
            <a:gdLst/>
            <a:ahLst/>
            <a:cxnLst/>
            <a:rect l="l" t="t" r="r" b="b"/>
            <a:pathLst>
              <a:path w="11566525" h="11308715" extrusionOk="0">
                <a:moveTo>
                  <a:pt x="11566309" y="0"/>
                </a:moveTo>
                <a:lnTo>
                  <a:pt x="5091773" y="0"/>
                </a:lnTo>
                <a:lnTo>
                  <a:pt x="5091773" y="708266"/>
                </a:lnTo>
                <a:lnTo>
                  <a:pt x="10368648" y="708266"/>
                </a:lnTo>
                <a:lnTo>
                  <a:pt x="10368648" y="10600284"/>
                </a:lnTo>
                <a:lnTo>
                  <a:pt x="0" y="10600284"/>
                </a:lnTo>
                <a:lnTo>
                  <a:pt x="0" y="11308550"/>
                </a:lnTo>
                <a:lnTo>
                  <a:pt x="11566309" y="11308550"/>
                </a:lnTo>
                <a:lnTo>
                  <a:pt x="11566309" y="10600284"/>
                </a:lnTo>
                <a:lnTo>
                  <a:pt x="11566296" y="708266"/>
                </a:lnTo>
                <a:lnTo>
                  <a:pt x="11566309" y="0"/>
                </a:lnTo>
                <a:close/>
              </a:path>
            </a:pathLst>
          </a:custGeom>
          <a:solidFill>
            <a:srgbClr val="FF302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8039494" name="object 5"/>
          <p:cNvSpPr/>
          <p:nvPr/>
        </p:nvSpPr>
        <p:spPr bwMode="auto">
          <a:xfrm>
            <a:off x="1189869" y="10592787"/>
            <a:ext cx="479425" cy="479425"/>
          </a:xfrm>
          <a:custGeom>
            <a:avLst/>
            <a:gdLst/>
            <a:ahLst/>
            <a:cxnLst/>
            <a:rect l="l" t="t" r="r" b="b"/>
            <a:pathLst>
              <a:path w="479425" h="479425" extrusionOk="0">
                <a:moveTo>
                  <a:pt x="478948" y="0"/>
                </a:moveTo>
                <a:lnTo>
                  <a:pt x="0" y="0"/>
                </a:lnTo>
                <a:lnTo>
                  <a:pt x="0" y="478948"/>
                </a:lnTo>
                <a:lnTo>
                  <a:pt x="478948" y="478948"/>
                </a:lnTo>
                <a:lnTo>
                  <a:pt x="47894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latin typeface="Verdana"/>
              <a:ea typeface="Verdana"/>
              <a:cs typeface="Verdana"/>
            </a:endParaRPr>
          </a:p>
        </p:txBody>
      </p:sp>
      <p:sp>
        <p:nvSpPr>
          <p:cNvPr id="1526487108" name="object 26"/>
          <p:cNvSpPr txBox="1">
            <a:spLocks noGrp="1"/>
          </p:cNvSpPr>
          <p:nvPr>
            <p:ph type="sldNum" sz="quarter" idx="7"/>
          </p:nvPr>
        </p:nvSpPr>
        <p:spPr bwMode="auto">
          <a:xfrm>
            <a:off x="1281865" y="10615197"/>
            <a:ext cx="280669" cy="38600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  <a:defRPr/>
            </a:pPr>
            <a:fld id="{81D60167-4931-47E6-BA6A-407CBD079E47}" type="slidenum">
              <a:rPr spc="-50">
                <a:latin typeface="Verdana"/>
                <a:ea typeface="Verdana"/>
                <a:cs typeface="Verdana"/>
              </a:rPr>
              <a:t>5</a:t>
            </a:fld>
            <a:endParaRPr spc="-50">
              <a:latin typeface="Verdana"/>
              <a:ea typeface="Verdana"/>
              <a:cs typeface="Verdana"/>
            </a:endParaRPr>
          </a:p>
        </p:txBody>
      </p:sp>
      <p:sp>
        <p:nvSpPr>
          <p:cNvPr id="723769122" name="Прямоугольник 28"/>
          <p:cNvSpPr/>
          <p:nvPr/>
        </p:nvSpPr>
        <p:spPr bwMode="auto">
          <a:xfrm>
            <a:off x="931983" y="808892"/>
            <a:ext cx="11827087" cy="1799502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1386091" name="object 2"/>
          <p:cNvSpPr txBox="1"/>
          <p:nvPr/>
        </p:nvSpPr>
        <p:spPr bwMode="auto">
          <a:xfrm>
            <a:off x="1207026" y="989384"/>
            <a:ext cx="11211801" cy="145039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580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l">
              <a:lnSpc>
                <a:spcPts val="5580"/>
              </a:lnSpc>
              <a:defRPr/>
            </a:pPr>
            <a:r>
              <a:rPr lang="ru-RU" sz="5400" cap="all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ОЦЕНКа ПЕРСПЕКТИВНЫХ СЕГМЕНТОВ в отраслях</a:t>
            </a:r>
            <a:endParaRPr/>
          </a:p>
        </p:txBody>
      </p:sp>
      <p:sp>
        <p:nvSpPr>
          <p:cNvPr id="121509308" name="object 11"/>
          <p:cNvSpPr txBox="1"/>
          <p:nvPr/>
        </p:nvSpPr>
        <p:spPr bwMode="auto">
          <a:xfrm>
            <a:off x="13652205" y="3012355"/>
            <a:ext cx="5188688" cy="2309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400">
                <a:latin typeface="Verdana"/>
                <a:ea typeface="Verdana"/>
                <a:cs typeface="Verdana"/>
              </a:rPr>
              <a:t>Кабинетное исследование</a:t>
            </a:r>
            <a:endParaRPr/>
          </a:p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400">
                <a:latin typeface="Verdana"/>
                <a:ea typeface="Verdana"/>
                <a:cs typeface="Verdana"/>
              </a:rPr>
              <a:t>Глубинные интервью с конечными заказчиками</a:t>
            </a:r>
            <a:endParaRPr/>
          </a:p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400">
                <a:latin typeface="Verdana"/>
                <a:ea typeface="Verdana"/>
                <a:cs typeface="Verdana"/>
              </a:rPr>
              <a:t>Количественный опрос конечных заказчиков</a:t>
            </a:r>
            <a:endParaRPr/>
          </a:p>
        </p:txBody>
      </p:sp>
      <p:pic>
        <p:nvPicPr>
          <p:cNvPr id="1494643555" name="Picture 2"/>
          <p:cNvPicPr>
            <a:picLocks noChangeAspect="1" noChangeArrowheads="1"/>
          </p:cNvPicPr>
          <p:nvPr/>
        </p:nvPicPr>
        <p:blipFill rotWithShape="1">
          <a:blip r:embed="rId3"/>
          <a:stretch/>
        </p:blipFill>
        <p:spPr bwMode="auto">
          <a:xfrm>
            <a:off x="931983" y="3012355"/>
            <a:ext cx="11846652" cy="66632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2189282" name="object 4"/>
          <p:cNvSpPr/>
          <p:nvPr/>
        </p:nvSpPr>
        <p:spPr bwMode="auto">
          <a:xfrm>
            <a:off x="8537791" y="5"/>
            <a:ext cx="11566525" cy="11308715"/>
          </a:xfrm>
          <a:custGeom>
            <a:avLst/>
            <a:gdLst/>
            <a:ahLst/>
            <a:cxnLst/>
            <a:rect l="l" t="t" r="r" b="b"/>
            <a:pathLst>
              <a:path w="11566525" h="11308715" extrusionOk="0">
                <a:moveTo>
                  <a:pt x="11566309" y="0"/>
                </a:moveTo>
                <a:lnTo>
                  <a:pt x="5091773" y="0"/>
                </a:lnTo>
                <a:lnTo>
                  <a:pt x="5091773" y="708266"/>
                </a:lnTo>
                <a:lnTo>
                  <a:pt x="10368648" y="708266"/>
                </a:lnTo>
                <a:lnTo>
                  <a:pt x="10368648" y="10600284"/>
                </a:lnTo>
                <a:lnTo>
                  <a:pt x="0" y="10600284"/>
                </a:lnTo>
                <a:lnTo>
                  <a:pt x="0" y="11308550"/>
                </a:lnTo>
                <a:lnTo>
                  <a:pt x="11566309" y="11308550"/>
                </a:lnTo>
                <a:lnTo>
                  <a:pt x="11566309" y="10600284"/>
                </a:lnTo>
                <a:lnTo>
                  <a:pt x="11566296" y="708266"/>
                </a:lnTo>
                <a:lnTo>
                  <a:pt x="11566309" y="0"/>
                </a:lnTo>
                <a:close/>
              </a:path>
            </a:pathLst>
          </a:custGeom>
          <a:solidFill>
            <a:srgbClr val="FF302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525332633" name="object 5"/>
          <p:cNvSpPr/>
          <p:nvPr/>
        </p:nvSpPr>
        <p:spPr bwMode="auto">
          <a:xfrm>
            <a:off x="1189869" y="10592787"/>
            <a:ext cx="479425" cy="479425"/>
          </a:xfrm>
          <a:custGeom>
            <a:avLst/>
            <a:gdLst/>
            <a:ahLst/>
            <a:cxnLst/>
            <a:rect l="l" t="t" r="r" b="b"/>
            <a:pathLst>
              <a:path w="479425" h="479425" extrusionOk="0">
                <a:moveTo>
                  <a:pt x="478948" y="0"/>
                </a:moveTo>
                <a:lnTo>
                  <a:pt x="0" y="0"/>
                </a:lnTo>
                <a:lnTo>
                  <a:pt x="0" y="478948"/>
                </a:lnTo>
                <a:lnTo>
                  <a:pt x="478948" y="478948"/>
                </a:lnTo>
                <a:lnTo>
                  <a:pt x="47894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latin typeface="Verdana"/>
              <a:ea typeface="Verdana"/>
              <a:cs typeface="Verdana"/>
            </a:endParaRPr>
          </a:p>
        </p:txBody>
      </p:sp>
      <p:sp>
        <p:nvSpPr>
          <p:cNvPr id="2114831122" name="object 26"/>
          <p:cNvSpPr txBox="1">
            <a:spLocks noGrp="1"/>
          </p:cNvSpPr>
          <p:nvPr>
            <p:ph type="sldNum" sz="quarter" idx="7"/>
          </p:nvPr>
        </p:nvSpPr>
        <p:spPr bwMode="auto">
          <a:xfrm>
            <a:off x="1281865" y="10615197"/>
            <a:ext cx="280669" cy="38600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  <a:defRPr/>
            </a:pPr>
            <a:fld id="{81D60167-4931-47E6-BA6A-407CBD079E47}" type="slidenum">
              <a:rPr spc="-50">
                <a:latin typeface="Verdana"/>
                <a:ea typeface="Verdana"/>
                <a:cs typeface="Verdana"/>
              </a:rPr>
              <a:t>6</a:t>
            </a:fld>
            <a:endParaRPr spc="-50">
              <a:latin typeface="Verdana"/>
              <a:ea typeface="Verdana"/>
              <a:cs typeface="Verdana"/>
            </a:endParaRPr>
          </a:p>
        </p:txBody>
      </p:sp>
      <p:sp>
        <p:nvSpPr>
          <p:cNvPr id="2032516328" name="Прямоугольник 28"/>
          <p:cNvSpPr/>
          <p:nvPr/>
        </p:nvSpPr>
        <p:spPr bwMode="auto">
          <a:xfrm>
            <a:off x="931983" y="808892"/>
            <a:ext cx="11827087" cy="1002323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1308045" name="object 2"/>
          <p:cNvSpPr txBox="1"/>
          <p:nvPr/>
        </p:nvSpPr>
        <p:spPr bwMode="auto">
          <a:xfrm>
            <a:off x="1207026" y="989384"/>
            <a:ext cx="11211801" cy="7322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580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l">
              <a:lnSpc>
                <a:spcPts val="5580"/>
              </a:lnSpc>
              <a:defRPr/>
            </a:pPr>
            <a:r>
              <a:rPr lang="ru-RU" sz="5400" cap="all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Трендвотчинг </a:t>
            </a:r>
            <a:r>
              <a:rPr lang="en-US" sz="5400" cap="all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lakehouse</a:t>
            </a:r>
            <a:endParaRPr lang="ru-RU" sz="5400" cap="all">
              <a:solidFill>
                <a:schemeClr val="bg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234716256" name="object 11"/>
          <p:cNvSpPr txBox="1"/>
          <p:nvPr/>
        </p:nvSpPr>
        <p:spPr bwMode="auto">
          <a:xfrm>
            <a:off x="13269433" y="1991706"/>
            <a:ext cx="5188688" cy="7288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400">
                <a:latin typeface="Verdana"/>
                <a:ea typeface="Verdana"/>
                <a:cs typeface="Verdana"/>
              </a:rPr>
              <a:t>Кабинетное исследование, анализ и прогноз трендов</a:t>
            </a:r>
            <a:endParaRPr/>
          </a:p>
        </p:txBody>
      </p:sp>
      <p:pic>
        <p:nvPicPr>
          <p:cNvPr id="884874330" name="Picture 2"/>
          <p:cNvPicPr>
            <a:picLocks noChangeAspect="1" noChangeArrowheads="1"/>
          </p:cNvPicPr>
          <p:nvPr/>
        </p:nvPicPr>
        <p:blipFill rotWithShape="1">
          <a:blip r:embed="rId3"/>
          <a:stretch/>
        </p:blipFill>
        <p:spPr bwMode="auto">
          <a:xfrm>
            <a:off x="931983" y="1991706"/>
            <a:ext cx="11827086" cy="83554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772607" name="object 4"/>
          <p:cNvSpPr/>
          <p:nvPr/>
        </p:nvSpPr>
        <p:spPr bwMode="auto">
          <a:xfrm>
            <a:off x="8537791" y="5"/>
            <a:ext cx="11566525" cy="11308715"/>
          </a:xfrm>
          <a:custGeom>
            <a:avLst/>
            <a:gdLst/>
            <a:ahLst/>
            <a:cxnLst/>
            <a:rect l="l" t="t" r="r" b="b"/>
            <a:pathLst>
              <a:path w="11566525" h="11308715" extrusionOk="0">
                <a:moveTo>
                  <a:pt x="11566309" y="0"/>
                </a:moveTo>
                <a:lnTo>
                  <a:pt x="5091773" y="0"/>
                </a:lnTo>
                <a:lnTo>
                  <a:pt x="5091773" y="708266"/>
                </a:lnTo>
                <a:lnTo>
                  <a:pt x="10368648" y="708266"/>
                </a:lnTo>
                <a:lnTo>
                  <a:pt x="10368648" y="10600284"/>
                </a:lnTo>
                <a:lnTo>
                  <a:pt x="0" y="10600284"/>
                </a:lnTo>
                <a:lnTo>
                  <a:pt x="0" y="11308550"/>
                </a:lnTo>
                <a:lnTo>
                  <a:pt x="11566309" y="11308550"/>
                </a:lnTo>
                <a:lnTo>
                  <a:pt x="11566309" y="10600284"/>
                </a:lnTo>
                <a:lnTo>
                  <a:pt x="11566296" y="708266"/>
                </a:lnTo>
                <a:lnTo>
                  <a:pt x="11566309" y="0"/>
                </a:lnTo>
                <a:close/>
              </a:path>
            </a:pathLst>
          </a:custGeom>
          <a:solidFill>
            <a:srgbClr val="FF302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70781401" name="object 5"/>
          <p:cNvSpPr/>
          <p:nvPr/>
        </p:nvSpPr>
        <p:spPr bwMode="auto">
          <a:xfrm>
            <a:off x="1189869" y="10592787"/>
            <a:ext cx="479425" cy="479425"/>
          </a:xfrm>
          <a:custGeom>
            <a:avLst/>
            <a:gdLst/>
            <a:ahLst/>
            <a:cxnLst/>
            <a:rect l="l" t="t" r="r" b="b"/>
            <a:pathLst>
              <a:path w="479425" h="479425" extrusionOk="0">
                <a:moveTo>
                  <a:pt x="478948" y="0"/>
                </a:moveTo>
                <a:lnTo>
                  <a:pt x="0" y="0"/>
                </a:lnTo>
                <a:lnTo>
                  <a:pt x="0" y="478948"/>
                </a:lnTo>
                <a:lnTo>
                  <a:pt x="478948" y="478948"/>
                </a:lnTo>
                <a:lnTo>
                  <a:pt x="47894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latin typeface="Verdana"/>
              <a:ea typeface="Verdana"/>
              <a:cs typeface="Verdana"/>
            </a:endParaRPr>
          </a:p>
        </p:txBody>
      </p:sp>
      <p:sp>
        <p:nvSpPr>
          <p:cNvPr id="1977418657" name="object 9"/>
          <p:cNvSpPr/>
          <p:nvPr/>
        </p:nvSpPr>
        <p:spPr bwMode="auto">
          <a:xfrm>
            <a:off x="1161660" y="9840441"/>
            <a:ext cx="1738630" cy="118745"/>
          </a:xfrm>
          <a:custGeom>
            <a:avLst/>
            <a:gdLst/>
            <a:ahLst/>
            <a:cxnLst/>
            <a:rect l="l" t="t" r="r" b="b"/>
            <a:pathLst>
              <a:path w="1738630" h="118745" extrusionOk="0">
                <a:moveTo>
                  <a:pt x="1738407" y="0"/>
                </a:moveTo>
                <a:lnTo>
                  <a:pt x="0" y="0"/>
                </a:lnTo>
                <a:lnTo>
                  <a:pt x="0" y="118258"/>
                </a:lnTo>
                <a:lnTo>
                  <a:pt x="1738407" y="118258"/>
                </a:lnTo>
                <a:lnTo>
                  <a:pt x="1738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98148571" name="object 26"/>
          <p:cNvSpPr txBox="1">
            <a:spLocks noGrp="1"/>
          </p:cNvSpPr>
          <p:nvPr>
            <p:ph type="sldNum" sz="quarter" idx="7"/>
          </p:nvPr>
        </p:nvSpPr>
        <p:spPr bwMode="auto">
          <a:xfrm>
            <a:off x="1281865" y="10615197"/>
            <a:ext cx="280669" cy="38600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  <a:defRPr/>
            </a:pPr>
            <a:fld id="{81D60167-4931-47E6-BA6A-407CBD079E47}" type="slidenum">
              <a:rPr spc="-50">
                <a:latin typeface="Verdana"/>
                <a:ea typeface="Verdana"/>
                <a:cs typeface="Verdana"/>
              </a:rPr>
              <a:t>7</a:t>
            </a:fld>
            <a:endParaRPr spc="-50">
              <a:latin typeface="Verdana"/>
              <a:ea typeface="Verdana"/>
              <a:cs typeface="Verdana"/>
            </a:endParaRPr>
          </a:p>
        </p:txBody>
      </p:sp>
      <p:sp>
        <p:nvSpPr>
          <p:cNvPr id="1911215412" name="Прямоугольник 28"/>
          <p:cNvSpPr/>
          <p:nvPr/>
        </p:nvSpPr>
        <p:spPr bwMode="auto">
          <a:xfrm>
            <a:off x="931983" y="808892"/>
            <a:ext cx="9806901" cy="1002323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95813329" name="object 2"/>
          <p:cNvSpPr txBox="1"/>
          <p:nvPr/>
        </p:nvSpPr>
        <p:spPr bwMode="auto">
          <a:xfrm>
            <a:off x="1207026" y="989384"/>
            <a:ext cx="11211801" cy="7322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580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l">
              <a:lnSpc>
                <a:spcPts val="5580"/>
              </a:lnSpc>
              <a:defRPr/>
            </a:pPr>
            <a:r>
              <a:rPr lang="ru-RU" sz="5400" cap="all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ИССЛЕДОВАНИЕ по ии</a:t>
            </a:r>
            <a:endParaRPr/>
          </a:p>
        </p:txBody>
      </p:sp>
      <p:sp>
        <p:nvSpPr>
          <p:cNvPr id="609972797" name="object 11"/>
          <p:cNvSpPr txBox="1"/>
          <p:nvPr/>
        </p:nvSpPr>
        <p:spPr bwMode="auto">
          <a:xfrm>
            <a:off x="14133871" y="2330313"/>
            <a:ext cx="4324250" cy="22210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400">
                <a:latin typeface="Verdana"/>
                <a:ea typeface="Verdana"/>
                <a:cs typeface="Verdana"/>
              </a:rPr>
              <a:t>Глубинные интервью с конечными заказчиками ИИ о повестке в области использования ИИ, потребностях и барьерах</a:t>
            </a:r>
            <a:endParaRPr/>
          </a:p>
        </p:txBody>
      </p:sp>
      <p:pic>
        <p:nvPicPr>
          <p:cNvPr id="440391446" name="Picture 4"/>
          <p:cNvPicPr>
            <a:picLocks noChangeAspect="1" noChangeArrowheads="1"/>
          </p:cNvPicPr>
          <p:nvPr/>
        </p:nvPicPr>
        <p:blipFill rotWithShape="1">
          <a:blip r:embed="rId3"/>
          <a:srcRect r="894"/>
          <a:stretch/>
        </p:blipFill>
        <p:spPr bwMode="auto">
          <a:xfrm>
            <a:off x="931983" y="2355237"/>
            <a:ext cx="12443775" cy="70226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9915948" name="object 4"/>
          <p:cNvSpPr/>
          <p:nvPr/>
        </p:nvSpPr>
        <p:spPr bwMode="auto">
          <a:xfrm>
            <a:off x="8537791" y="5"/>
            <a:ext cx="11566525" cy="11308715"/>
          </a:xfrm>
          <a:custGeom>
            <a:avLst/>
            <a:gdLst/>
            <a:ahLst/>
            <a:cxnLst/>
            <a:rect l="l" t="t" r="r" b="b"/>
            <a:pathLst>
              <a:path w="11566525" h="11308715" extrusionOk="0">
                <a:moveTo>
                  <a:pt x="11566309" y="0"/>
                </a:moveTo>
                <a:lnTo>
                  <a:pt x="5091773" y="0"/>
                </a:lnTo>
                <a:lnTo>
                  <a:pt x="5091773" y="708266"/>
                </a:lnTo>
                <a:lnTo>
                  <a:pt x="10368648" y="708266"/>
                </a:lnTo>
                <a:lnTo>
                  <a:pt x="10368648" y="10600284"/>
                </a:lnTo>
                <a:lnTo>
                  <a:pt x="0" y="10600284"/>
                </a:lnTo>
                <a:lnTo>
                  <a:pt x="0" y="11308550"/>
                </a:lnTo>
                <a:lnTo>
                  <a:pt x="11566309" y="11308550"/>
                </a:lnTo>
                <a:lnTo>
                  <a:pt x="11566309" y="10600284"/>
                </a:lnTo>
                <a:lnTo>
                  <a:pt x="11566296" y="708266"/>
                </a:lnTo>
                <a:lnTo>
                  <a:pt x="11566309" y="0"/>
                </a:lnTo>
                <a:close/>
              </a:path>
            </a:pathLst>
          </a:custGeom>
          <a:solidFill>
            <a:srgbClr val="FF302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32868018" name="object 5"/>
          <p:cNvSpPr/>
          <p:nvPr/>
        </p:nvSpPr>
        <p:spPr bwMode="auto">
          <a:xfrm>
            <a:off x="1189869" y="10592787"/>
            <a:ext cx="479425" cy="479425"/>
          </a:xfrm>
          <a:custGeom>
            <a:avLst/>
            <a:gdLst/>
            <a:ahLst/>
            <a:cxnLst/>
            <a:rect l="l" t="t" r="r" b="b"/>
            <a:pathLst>
              <a:path w="479425" h="479425" extrusionOk="0">
                <a:moveTo>
                  <a:pt x="478948" y="0"/>
                </a:moveTo>
                <a:lnTo>
                  <a:pt x="0" y="0"/>
                </a:lnTo>
                <a:lnTo>
                  <a:pt x="0" y="478948"/>
                </a:lnTo>
                <a:lnTo>
                  <a:pt x="478948" y="478948"/>
                </a:lnTo>
                <a:lnTo>
                  <a:pt x="47894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latin typeface="Verdana"/>
              <a:ea typeface="Verdana"/>
              <a:cs typeface="Verdana"/>
            </a:endParaRPr>
          </a:p>
        </p:txBody>
      </p:sp>
      <p:sp>
        <p:nvSpPr>
          <p:cNvPr id="532232374" name="object 9"/>
          <p:cNvSpPr/>
          <p:nvPr/>
        </p:nvSpPr>
        <p:spPr bwMode="auto">
          <a:xfrm>
            <a:off x="1161660" y="9840441"/>
            <a:ext cx="1738630" cy="118745"/>
          </a:xfrm>
          <a:custGeom>
            <a:avLst/>
            <a:gdLst/>
            <a:ahLst/>
            <a:cxnLst/>
            <a:rect l="l" t="t" r="r" b="b"/>
            <a:pathLst>
              <a:path w="1738630" h="118745" extrusionOk="0">
                <a:moveTo>
                  <a:pt x="1738407" y="0"/>
                </a:moveTo>
                <a:lnTo>
                  <a:pt x="0" y="0"/>
                </a:lnTo>
                <a:lnTo>
                  <a:pt x="0" y="118258"/>
                </a:lnTo>
                <a:lnTo>
                  <a:pt x="1738407" y="118258"/>
                </a:lnTo>
                <a:lnTo>
                  <a:pt x="1738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17704559" name="object 26"/>
          <p:cNvSpPr txBox="1">
            <a:spLocks noGrp="1"/>
          </p:cNvSpPr>
          <p:nvPr>
            <p:ph type="sldNum" sz="quarter" idx="7"/>
          </p:nvPr>
        </p:nvSpPr>
        <p:spPr bwMode="auto">
          <a:xfrm>
            <a:off x="1281865" y="10615197"/>
            <a:ext cx="280669" cy="38600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  <a:defRPr/>
            </a:pPr>
            <a:fld id="{81D60167-4931-47E6-BA6A-407CBD079E47}" type="slidenum">
              <a:rPr spc="-50">
                <a:latin typeface="Verdana"/>
                <a:ea typeface="Verdana"/>
                <a:cs typeface="Verdana"/>
              </a:rPr>
              <a:t>8</a:t>
            </a:fld>
            <a:endParaRPr spc="-50">
              <a:latin typeface="Verdana"/>
              <a:ea typeface="Verdana"/>
              <a:cs typeface="Verdana"/>
            </a:endParaRPr>
          </a:p>
        </p:txBody>
      </p:sp>
      <p:sp>
        <p:nvSpPr>
          <p:cNvPr id="324201763" name="Прямоугольник 28"/>
          <p:cNvSpPr/>
          <p:nvPr/>
        </p:nvSpPr>
        <p:spPr bwMode="auto">
          <a:xfrm>
            <a:off x="931984" y="808892"/>
            <a:ext cx="11486844" cy="1002323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4912759" name="object 2"/>
          <p:cNvSpPr txBox="1"/>
          <p:nvPr/>
        </p:nvSpPr>
        <p:spPr bwMode="auto">
          <a:xfrm>
            <a:off x="1207026" y="989384"/>
            <a:ext cx="11211801" cy="7322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580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l">
              <a:lnSpc>
                <a:spcPts val="5580"/>
              </a:lnSpc>
              <a:defRPr/>
            </a:pPr>
            <a:r>
              <a:rPr lang="ru-RU" sz="5400" cap="all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РЕЙТИНГ </a:t>
            </a:r>
            <a:r>
              <a:rPr lang="en-US" sz="5400" cap="all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BPMS </a:t>
            </a:r>
            <a:r>
              <a:rPr lang="ru-RU" sz="5400" cap="all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платформ </a:t>
            </a:r>
            <a:endParaRPr/>
          </a:p>
        </p:txBody>
      </p:sp>
      <p:pic>
        <p:nvPicPr>
          <p:cNvPr id="853869664" name="Picture 2"/>
          <p:cNvPicPr>
            <a:picLocks noChangeAspect="1" noChangeArrowheads="1"/>
          </p:cNvPicPr>
          <p:nvPr/>
        </p:nvPicPr>
        <p:blipFill rotWithShape="1">
          <a:blip r:embed="rId3"/>
          <a:stretch/>
        </p:blipFill>
        <p:spPr bwMode="auto">
          <a:xfrm>
            <a:off x="616688" y="2146913"/>
            <a:ext cx="13517183" cy="7603949"/>
          </a:xfrm>
          <a:prstGeom prst="rect">
            <a:avLst/>
          </a:prstGeom>
          <a:noFill/>
        </p:spPr>
      </p:pic>
      <p:sp>
        <p:nvSpPr>
          <p:cNvPr id="1440627090" name="object 11"/>
          <p:cNvSpPr txBox="1"/>
          <p:nvPr/>
        </p:nvSpPr>
        <p:spPr bwMode="auto">
          <a:xfrm>
            <a:off x="14133871" y="2330313"/>
            <a:ext cx="4324250" cy="66440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400">
                <a:latin typeface="Verdana"/>
                <a:ea typeface="Verdana"/>
                <a:cs typeface="Verdana"/>
              </a:rPr>
              <a:t>Рефмодель сравнения с учетом мировых практик и требований заказчиков</a:t>
            </a:r>
            <a:endParaRPr/>
          </a:p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400">
                <a:latin typeface="Verdana"/>
                <a:ea typeface="Verdana"/>
                <a:cs typeface="Verdana"/>
              </a:rPr>
              <a:t>Первичная оценка (анкетирование)</a:t>
            </a:r>
            <a:endParaRPr/>
          </a:p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400">
                <a:latin typeface="Verdana"/>
                <a:ea typeface="Verdana"/>
                <a:cs typeface="Verdana"/>
              </a:rPr>
              <a:t>Валидация (демо-показы)</a:t>
            </a:r>
            <a:endParaRPr/>
          </a:p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400">
                <a:latin typeface="Verdana"/>
                <a:ea typeface="Verdana"/>
                <a:cs typeface="Verdana"/>
              </a:rPr>
              <a:t>По схожей методологии реализованы рейтинги </a:t>
            </a:r>
            <a:r>
              <a:rPr lang="en-US" sz="2400">
                <a:latin typeface="Verdana"/>
                <a:ea typeface="Verdana"/>
                <a:cs typeface="Verdana"/>
              </a:rPr>
              <a:t>Low-code, No-code, CRM, SRM, ESB, </a:t>
            </a:r>
            <a:r>
              <a:rPr lang="ru-RU" sz="2400">
                <a:latin typeface="Verdana"/>
                <a:ea typeface="Verdana"/>
                <a:cs typeface="Verdana"/>
              </a:rPr>
              <a:t>почтовые решения, системы виртуализации, </a:t>
            </a:r>
            <a:r>
              <a:rPr lang="en-US" sz="2400">
                <a:latin typeface="Verdana"/>
                <a:ea typeface="Verdana"/>
                <a:cs typeface="Verdana"/>
              </a:rPr>
              <a:t>MES </a:t>
            </a:r>
            <a:r>
              <a:rPr lang="ru-RU" sz="2400">
                <a:latin typeface="Verdana"/>
                <a:ea typeface="Verdana"/>
                <a:cs typeface="Verdana"/>
              </a:rPr>
              <a:t>и другие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3544281" name="object 4"/>
          <p:cNvSpPr/>
          <p:nvPr/>
        </p:nvSpPr>
        <p:spPr bwMode="auto">
          <a:xfrm>
            <a:off x="8537791" y="5"/>
            <a:ext cx="11566525" cy="11308715"/>
          </a:xfrm>
          <a:custGeom>
            <a:avLst/>
            <a:gdLst/>
            <a:ahLst/>
            <a:cxnLst/>
            <a:rect l="l" t="t" r="r" b="b"/>
            <a:pathLst>
              <a:path w="11566525" h="11308715" extrusionOk="0">
                <a:moveTo>
                  <a:pt x="11566309" y="0"/>
                </a:moveTo>
                <a:lnTo>
                  <a:pt x="5091773" y="0"/>
                </a:lnTo>
                <a:lnTo>
                  <a:pt x="5091773" y="708266"/>
                </a:lnTo>
                <a:lnTo>
                  <a:pt x="10368648" y="708266"/>
                </a:lnTo>
                <a:lnTo>
                  <a:pt x="10368648" y="10600284"/>
                </a:lnTo>
                <a:lnTo>
                  <a:pt x="0" y="10600284"/>
                </a:lnTo>
                <a:lnTo>
                  <a:pt x="0" y="11308550"/>
                </a:lnTo>
                <a:lnTo>
                  <a:pt x="11566309" y="11308550"/>
                </a:lnTo>
                <a:lnTo>
                  <a:pt x="11566309" y="10600284"/>
                </a:lnTo>
                <a:lnTo>
                  <a:pt x="11566296" y="708266"/>
                </a:lnTo>
                <a:lnTo>
                  <a:pt x="11566309" y="0"/>
                </a:lnTo>
                <a:close/>
              </a:path>
            </a:pathLst>
          </a:custGeom>
          <a:solidFill>
            <a:srgbClr val="FF302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416437605" name="object 5"/>
          <p:cNvSpPr/>
          <p:nvPr/>
        </p:nvSpPr>
        <p:spPr bwMode="auto">
          <a:xfrm>
            <a:off x="1189869" y="10592787"/>
            <a:ext cx="479425" cy="479425"/>
          </a:xfrm>
          <a:custGeom>
            <a:avLst/>
            <a:gdLst/>
            <a:ahLst/>
            <a:cxnLst/>
            <a:rect l="l" t="t" r="r" b="b"/>
            <a:pathLst>
              <a:path w="479425" h="479425" extrusionOk="0">
                <a:moveTo>
                  <a:pt x="478948" y="0"/>
                </a:moveTo>
                <a:lnTo>
                  <a:pt x="0" y="0"/>
                </a:lnTo>
                <a:lnTo>
                  <a:pt x="0" y="478948"/>
                </a:lnTo>
                <a:lnTo>
                  <a:pt x="478948" y="478948"/>
                </a:lnTo>
                <a:lnTo>
                  <a:pt x="47894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latin typeface="Verdana"/>
              <a:ea typeface="Verdana"/>
              <a:cs typeface="Verdana"/>
            </a:endParaRPr>
          </a:p>
        </p:txBody>
      </p:sp>
      <p:sp>
        <p:nvSpPr>
          <p:cNvPr id="79192033" name="object 26"/>
          <p:cNvSpPr txBox="1">
            <a:spLocks noGrp="1"/>
          </p:cNvSpPr>
          <p:nvPr>
            <p:ph type="sldNum" sz="quarter" idx="7"/>
          </p:nvPr>
        </p:nvSpPr>
        <p:spPr bwMode="auto">
          <a:xfrm>
            <a:off x="1281865" y="10615197"/>
            <a:ext cx="280669" cy="38600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  <a:defRPr/>
            </a:pPr>
            <a:fld id="{81D60167-4931-47E6-BA6A-407CBD079E47}" type="slidenum">
              <a:rPr spc="-50">
                <a:latin typeface="Verdana"/>
                <a:ea typeface="Verdana"/>
                <a:cs typeface="Verdana"/>
              </a:rPr>
              <a:t>9</a:t>
            </a:fld>
            <a:endParaRPr spc="-50">
              <a:latin typeface="Verdana"/>
              <a:ea typeface="Verdana"/>
              <a:cs typeface="Verdana"/>
            </a:endParaRPr>
          </a:p>
        </p:txBody>
      </p:sp>
      <p:sp>
        <p:nvSpPr>
          <p:cNvPr id="561041129" name="Прямоугольник 28"/>
          <p:cNvSpPr/>
          <p:nvPr/>
        </p:nvSpPr>
        <p:spPr bwMode="auto">
          <a:xfrm>
            <a:off x="931984" y="808892"/>
            <a:ext cx="8849970" cy="1773033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19370495" name="object 2"/>
          <p:cNvSpPr txBox="1"/>
          <p:nvPr/>
        </p:nvSpPr>
        <p:spPr bwMode="auto">
          <a:xfrm>
            <a:off x="1207026" y="989384"/>
            <a:ext cx="11211801" cy="145039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580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l">
              <a:lnSpc>
                <a:spcPts val="5580"/>
              </a:lnSpc>
              <a:defRPr/>
            </a:pPr>
            <a:r>
              <a:rPr lang="ru-RU" sz="5400" cap="all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ПРИНЦИПы РАБОТЫ</a:t>
            </a:r>
            <a:br>
              <a:rPr lang="en-US" sz="5400" cap="all">
                <a:solidFill>
                  <a:schemeClr val="bg1"/>
                </a:solidFill>
                <a:latin typeface="Verdana"/>
                <a:ea typeface="Verdana"/>
                <a:cs typeface="Verdana"/>
              </a:rPr>
            </a:br>
            <a:r>
              <a:rPr lang="ru-RU" sz="5400" cap="all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и преимущества</a:t>
            </a:r>
            <a:endParaRPr/>
          </a:p>
        </p:txBody>
      </p:sp>
      <p:sp>
        <p:nvSpPr>
          <p:cNvPr id="350184451" name="object 11"/>
          <p:cNvSpPr txBox="1"/>
          <p:nvPr/>
        </p:nvSpPr>
        <p:spPr bwMode="auto">
          <a:xfrm>
            <a:off x="1161658" y="3008547"/>
            <a:ext cx="9861204" cy="65914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" marR="56515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defRPr/>
            </a:pPr>
            <a:r>
              <a:rPr lang="ru-RU" sz="2800" b="1">
                <a:latin typeface="Verdana"/>
                <a:ea typeface="Verdana"/>
                <a:cs typeface="Verdana"/>
              </a:rPr>
              <a:t>Принципы работы</a:t>
            </a:r>
            <a:endParaRPr/>
          </a:p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Открытая и жесткая методология</a:t>
            </a:r>
          </a:p>
          <a:p>
            <a:pPr marL="363219" marR="56514" indent="-342900" algn="l">
              <a:lnSpc>
                <a:spcPct val="101200"/>
              </a:lnSpc>
              <a:spcAft>
                <a:spcPts val="1799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Обзор 360</a:t>
            </a:r>
            <a:r>
              <a:rPr lang="en-US" sz="2800" baseline="30000">
                <a:latin typeface="Verdana"/>
                <a:ea typeface="Verdana"/>
                <a:cs typeface="Verdana"/>
              </a:rPr>
              <a:t>o</a:t>
            </a:r>
            <a:r>
              <a:rPr lang="he-IL" sz="2800">
                <a:latin typeface="Verdana"/>
                <a:ea typeface="Verdana"/>
                <a:cs typeface="Verdana"/>
              </a:rPr>
              <a:t>: </a:t>
            </a:r>
            <a:r>
              <a:rPr lang="ru-RU" sz="2800">
                <a:latin typeface="Verdana"/>
                <a:ea typeface="Verdana"/>
                <a:cs typeface="Verdana"/>
              </a:rPr>
              <a:t>поставщики, заказчики, эксперты</a:t>
            </a:r>
            <a:endParaRPr/>
          </a:p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Мы не продаем места в рейтингах и не отдаем заказчику фейковые анкеты</a:t>
            </a:r>
            <a:endParaRPr/>
          </a:p>
          <a:p>
            <a:pPr marL="20320" marR="56515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defRPr/>
            </a:pPr>
            <a:r>
              <a:rPr lang="ru-RU" sz="2800" b="1">
                <a:latin typeface="Verdana"/>
                <a:ea typeface="Verdana"/>
                <a:cs typeface="Verdana"/>
              </a:rPr>
              <a:t>Преимущества в области аналитики</a:t>
            </a:r>
            <a:endParaRPr/>
          </a:p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В базе контактов </a:t>
            </a:r>
            <a:r>
              <a:rPr lang="en-GB" sz="2800">
                <a:latin typeface="Verdana"/>
                <a:ea typeface="Verdana"/>
                <a:cs typeface="Verdana"/>
              </a:rPr>
              <a:t>TAdviser </a:t>
            </a:r>
            <a:r>
              <a:rPr lang="ru-RU" sz="2800">
                <a:latin typeface="Verdana"/>
                <a:ea typeface="Verdana"/>
                <a:cs typeface="Verdana"/>
              </a:rPr>
              <a:t>порядка 90 тыс. респондентов</a:t>
            </a:r>
            <a:endParaRPr/>
          </a:p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Проводим исследования с 2005 года</a:t>
            </a:r>
            <a:endParaRPr/>
          </a:p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Обеспечиваем независимую оценку</a:t>
            </a:r>
            <a:endParaRPr/>
          </a:p>
          <a:p>
            <a:pPr marL="363220" marR="56515" indent="-342900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buFont typeface="Arial"/>
              <a:buChar char="•"/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Привлекаем лучших экспертов</a:t>
            </a:r>
            <a:endParaRPr/>
          </a:p>
        </p:txBody>
      </p:sp>
      <p:pic>
        <p:nvPicPr>
          <p:cNvPr id="1978663955" name="Picture 2" descr="QR-код"/>
          <p:cNvPicPr>
            <a:picLocks noChangeAspect="1" noChangeArrowheads="1"/>
          </p:cNvPicPr>
          <p:nvPr/>
        </p:nvPicPr>
        <p:blipFill rotWithShape="1">
          <a:blip r:embed="rId3"/>
          <a:stretch/>
        </p:blipFill>
        <p:spPr bwMode="auto">
          <a:xfrm>
            <a:off x="11909656" y="4231321"/>
            <a:ext cx="4912679" cy="4912679"/>
          </a:xfrm>
          <a:prstGeom prst="rect">
            <a:avLst/>
          </a:prstGeom>
          <a:noFill/>
        </p:spPr>
      </p:pic>
      <p:sp>
        <p:nvSpPr>
          <p:cNvPr id="272483296" name="TextBox 2"/>
          <p:cNvSpPr txBox="1"/>
          <p:nvPr/>
        </p:nvSpPr>
        <p:spPr bwMode="auto">
          <a:xfrm>
            <a:off x="11802140" y="2964962"/>
            <a:ext cx="7140300" cy="928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320" marR="56515" algn="l">
              <a:lnSpc>
                <a:spcPct val="101200"/>
              </a:lnSpc>
              <a:spcAft>
                <a:spcPts val="1800"/>
              </a:spcAft>
              <a:buClr>
                <a:srgbClr val="FF2E2C"/>
              </a:buClr>
              <a:buSzPct val="150000"/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Подробнее о подходах читайте</a:t>
            </a:r>
            <a:br>
              <a:rPr lang="ru-RU" sz="2800">
                <a:latin typeface="Verdana"/>
                <a:ea typeface="Verdana"/>
                <a:cs typeface="Verdana"/>
              </a:rPr>
            </a:br>
            <a:r>
              <a:rPr lang="ru-RU" sz="2800">
                <a:latin typeface="Verdana"/>
                <a:ea typeface="Verdana"/>
                <a:cs typeface="Verdana"/>
              </a:rPr>
              <a:t>в статье, переход по коду</a:t>
            </a:r>
            <a:endParaRPr/>
          </a:p>
        </p:txBody>
      </p:sp>
      <p:sp>
        <p:nvSpPr>
          <p:cNvPr id="143740717" name="TextBox 143740716"/>
          <p:cNvSpPr txBox="1"/>
          <p:nvPr/>
        </p:nvSpPr>
        <p:spPr bwMode="auto">
          <a:xfrm>
            <a:off x="8722838" y="10766039"/>
            <a:ext cx="11676668" cy="43110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lnSpc>
                <a:spcPct val="101200"/>
              </a:lnSpc>
              <a:spcAft>
                <a:spcPts val="1799"/>
              </a:spcAft>
              <a:defRPr/>
            </a:pPr>
            <a:r>
              <a:rPr lang="ru-RU" sz="2200" b="1" spc="-28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АНАЛИТИКА — ЭТО СПОСОБ УМЕНЬШИТЬ СТОИМОСТЬ ОШИБОК</a:t>
            </a:r>
            <a:endParaRPr sz="11000" b="1" spc="-28">
              <a:solidFill>
                <a:schemeClr val="bg1"/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432</Words>
  <Application>Microsoft Office PowerPoint</Application>
  <PresentationFormat>Произвольный</PresentationFormat>
  <Paragraphs>70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Tahoma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Платформы контейнеризации26-05</dc:title>
  <dc:creator>Черкасова Наталия Николаевна</dc:creator>
  <cp:lastModifiedBy>Черкасова Наталия Николаевна</cp:lastModifiedBy>
  <cp:revision>31</cp:revision>
  <dcterms:created xsi:type="dcterms:W3CDTF">2025-06-10T04:26:23Z</dcterms:created>
  <dcterms:modified xsi:type="dcterms:W3CDTF">2026-07-20T07:24:15Z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2025-05-26T00:00:00Z</vt:filetime>
  </property>
  <property fmtid="{D5CDD505-2E9C-101B-9397-08002B2CF9AE}" pid="3" name="Creator">
    <vt:lpwstr>Adobe Illustrator 29.0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2025-06-10T00:00:00Z</vt:filetime>
  </property>
  <property fmtid="{D5CDD505-2E9C-101B-9397-08002B2CF9AE}" pid="6" name="Producer">
    <vt:lpwstr>Adobe PDF library 17.00</vt:lpwstr>
  </property>
</Properties>
</file>