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12"/>
  </p:notesMasterIdLst>
  <p:sldIdLst>
    <p:sldId id="257" r:id="rId2"/>
    <p:sldId id="330" r:id="rId3"/>
    <p:sldId id="321" r:id="rId4"/>
    <p:sldId id="311" r:id="rId5"/>
    <p:sldId id="331" r:id="rId6"/>
    <p:sldId id="334" r:id="rId7"/>
    <p:sldId id="333" r:id="rId8"/>
    <p:sldId id="327" r:id="rId9"/>
    <p:sldId id="328" r:id="rId10"/>
    <p:sldId id="31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persky Natalya" initials="KN" lastIdx="3" clrIdx="0">
    <p:extLst>
      <p:ext uri="{19B8F6BF-5375-455C-9EA6-DF929625EA0E}">
        <p15:presenceInfo xmlns:p15="http://schemas.microsoft.com/office/powerpoint/2012/main" userId="S-1-5-21-1786989324-871239679-2280331954-16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E36"/>
    <a:srgbClr val="4A7EBB"/>
    <a:srgbClr val="060606"/>
    <a:srgbClr val="FFFFFF"/>
    <a:srgbClr val="FF3300"/>
    <a:srgbClr val="828282"/>
    <a:srgbClr val="69A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557" autoAdjust="0"/>
  </p:normalViewPr>
  <p:slideViewPr>
    <p:cSldViewPr snapToGrid="0" showGuides="1">
      <p:cViewPr varScale="1">
        <p:scale>
          <a:sx n="63" d="100"/>
          <a:sy n="63" d="100"/>
        </p:scale>
        <p:origin x="80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&#1056;&#1099;&#1085;&#1086;&#1082;%20&#1048;&#1058;-2026\&#1056;&#1099;&#1085;&#1086;&#1082;%20-%202026-&#1076;&#1080;&#1072;&#1075;&#1088;&#1072;&#1084;&#1084;&#1099;_ver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&#1056;&#1099;&#1085;&#1086;&#1082;%20&#1048;&#1058;-2026\&#1040;&#1055;&#1050;&#1048;&#1058;%20-%20&#1072;&#1085;&#1072;&#1083;&#1080;&#1090;&#1080;&#1082;&#1072;\&#1047;&#1088;&#1077;&#1083;&#1086;&#1089;&#1090;&#110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/>
              <a:t>ИТ Рынок РФ  2023 - 2025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Апкит!$B$3</c:f>
              <c:strCache>
                <c:ptCount val="1"/>
                <c:pt idx="0">
                  <c:v>Аппаратные решения</c:v>
                </c:pt>
              </c:strCache>
            </c:strRef>
          </c:tx>
          <c:spPr>
            <a:solidFill>
              <a:srgbClr val="CB3BF6"/>
            </a:solidFill>
            <a:ln>
              <a:noFill/>
            </a:ln>
            <a:effectLst/>
          </c:spPr>
          <c:invertIfNegative val="0"/>
          <c:cat>
            <c:numRef>
              <c:f>Апкит!$C$2:$E$2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Апкит!$C$3:$E$3</c:f>
              <c:numCache>
                <c:formatCode>#,##0</c:formatCode>
                <c:ptCount val="3"/>
                <c:pt idx="0">
                  <c:v>1588300</c:v>
                </c:pt>
                <c:pt idx="1">
                  <c:v>1808900</c:v>
                </c:pt>
                <c:pt idx="2">
                  <c:v>1662700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AF-4CF6-B18C-0E7B30D9E181}"/>
            </c:ext>
          </c:extLst>
        </c:ser>
        <c:ser>
          <c:idx val="1"/>
          <c:order val="1"/>
          <c:tx>
            <c:strRef>
              <c:f>Апкит!$B$4</c:f>
              <c:strCache>
                <c:ptCount val="1"/>
                <c:pt idx="0">
                  <c:v>Программное обеспечение</c:v>
                </c:pt>
              </c:strCache>
            </c:strRef>
          </c:tx>
          <c:spPr>
            <a:solidFill>
              <a:srgbClr val="FFD099"/>
            </a:solidFill>
            <a:ln>
              <a:noFill/>
            </a:ln>
            <a:effectLst/>
          </c:spPr>
          <c:invertIfNegative val="0"/>
          <c:cat>
            <c:numRef>
              <c:f>Апкит!$C$2:$E$2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Апкит!$C$4:$E$4</c:f>
              <c:numCache>
                <c:formatCode>#,##0</c:formatCode>
                <c:ptCount val="3"/>
                <c:pt idx="0">
                  <c:v>338200</c:v>
                </c:pt>
                <c:pt idx="1">
                  <c:v>405900</c:v>
                </c:pt>
                <c:pt idx="2">
                  <c:v>443900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AF-4CF6-B18C-0E7B30D9E181}"/>
            </c:ext>
          </c:extLst>
        </c:ser>
        <c:ser>
          <c:idx val="2"/>
          <c:order val="2"/>
          <c:tx>
            <c:strRef>
              <c:f>Апкит!$B$5</c:f>
              <c:strCache>
                <c:ptCount val="1"/>
                <c:pt idx="0">
                  <c:v>ИТ-услуги</c:v>
                </c:pt>
              </c:strCache>
            </c:strRef>
          </c:tx>
          <c:spPr>
            <a:solidFill>
              <a:srgbClr val="D7FBA1"/>
            </a:solidFill>
            <a:ln>
              <a:noFill/>
            </a:ln>
            <a:effectLst/>
          </c:spPr>
          <c:invertIfNegative val="0"/>
          <c:cat>
            <c:numRef>
              <c:f>Апкит!$C$2:$E$2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Апкит!$C$5:$E$5</c:f>
              <c:numCache>
                <c:formatCode>#,##0</c:formatCode>
                <c:ptCount val="3"/>
                <c:pt idx="0">
                  <c:v>718600</c:v>
                </c:pt>
                <c:pt idx="1">
                  <c:v>868600</c:v>
                </c:pt>
                <c:pt idx="2">
                  <c:v>897100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AF-4CF6-B18C-0E7B30D9E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9060176"/>
        <c:axId val="1579055856"/>
      </c:barChart>
      <c:catAx>
        <c:axId val="157906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579055856"/>
        <c:crosses val="autoZero"/>
        <c:auto val="1"/>
        <c:lblAlgn val="ctr"/>
        <c:lblOffset val="100"/>
        <c:noMultiLvlLbl val="0"/>
      </c:catAx>
      <c:valAx>
        <c:axId val="157905585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579060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b="1" dirty="0"/>
              <a:t>Уровень зрелости анализируемых сегментов ПО и оборудования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552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65F-45D9-8E46-7B0C5D2CAB67}"/>
              </c:ext>
            </c:extLst>
          </c:dPt>
          <c:dPt>
            <c:idx val="1"/>
            <c:invertIfNegative val="0"/>
            <c:bubble3D val="0"/>
            <c:spPr>
              <a:solidFill>
                <a:srgbClr val="FF552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65F-45D9-8E46-7B0C5D2CAB67}"/>
              </c:ext>
            </c:extLst>
          </c:dPt>
          <c:dPt>
            <c:idx val="2"/>
            <c:invertIfNegative val="0"/>
            <c:bubble3D val="0"/>
            <c:spPr>
              <a:solidFill>
                <a:srgbClr val="FF552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65F-45D9-8E46-7B0C5D2CAB67}"/>
              </c:ext>
            </c:extLst>
          </c:dPt>
          <c:dPt>
            <c:idx val="3"/>
            <c:invertIfNegative val="0"/>
            <c:bubble3D val="0"/>
            <c:spPr>
              <a:solidFill>
                <a:srgbClr val="FF775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65F-45D9-8E46-7B0C5D2CAB67}"/>
              </c:ext>
            </c:extLst>
          </c:dPt>
          <c:dPt>
            <c:idx val="4"/>
            <c:invertIfNegative val="0"/>
            <c:bubble3D val="0"/>
            <c:spPr>
              <a:solidFill>
                <a:srgbClr val="FF775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65F-45D9-8E46-7B0C5D2CAB67}"/>
              </c:ext>
            </c:extLst>
          </c:dPt>
          <c:dPt>
            <c:idx val="5"/>
            <c:invertIfNegative val="0"/>
            <c:bubble3D val="0"/>
            <c:spPr>
              <a:solidFill>
                <a:srgbClr val="FF775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65F-45D9-8E46-7B0C5D2CAB67}"/>
              </c:ext>
            </c:extLst>
          </c:dPt>
          <c:dPt>
            <c:idx val="6"/>
            <c:invertIfNegative val="0"/>
            <c:bubble3D val="0"/>
            <c:spPr>
              <a:solidFill>
                <a:srgbClr val="FF775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65F-45D9-8E46-7B0C5D2CAB67}"/>
              </c:ext>
            </c:extLst>
          </c:dPt>
          <c:dPt>
            <c:idx val="7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65F-45D9-8E46-7B0C5D2CAB67}"/>
              </c:ext>
            </c:extLst>
          </c:dPt>
          <c:dPt>
            <c:idx val="8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65F-45D9-8E46-7B0C5D2CAB67}"/>
              </c:ext>
            </c:extLst>
          </c:dPt>
          <c:dPt>
            <c:idx val="9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65F-45D9-8E46-7B0C5D2CAB67}"/>
              </c:ext>
            </c:extLst>
          </c:dPt>
          <c:dPt>
            <c:idx val="10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65F-45D9-8E46-7B0C5D2CAB67}"/>
              </c:ext>
            </c:extLst>
          </c:dPt>
          <c:dPt>
            <c:idx val="11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65F-45D9-8E46-7B0C5D2CAB67}"/>
              </c:ext>
            </c:extLst>
          </c:dPt>
          <c:dPt>
            <c:idx val="12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665F-45D9-8E46-7B0C5D2CAB67}"/>
              </c:ext>
            </c:extLst>
          </c:dPt>
          <c:dPt>
            <c:idx val="13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665F-45D9-8E46-7B0C5D2CAB67}"/>
              </c:ext>
            </c:extLst>
          </c:dPt>
          <c:dPt>
            <c:idx val="14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665F-45D9-8E46-7B0C5D2CAB67}"/>
              </c:ext>
            </c:extLst>
          </c:dPt>
          <c:dPt>
            <c:idx val="15"/>
            <c:invertIfNegative val="0"/>
            <c:bubble3D val="0"/>
            <c:spPr>
              <a:solidFill>
                <a:srgbClr val="FFB8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665F-45D9-8E46-7B0C5D2CAB67}"/>
              </c:ext>
            </c:extLst>
          </c:dPt>
          <c:dPt>
            <c:idx val="16"/>
            <c:invertIfNegative val="0"/>
            <c:bubble3D val="0"/>
            <c:spPr>
              <a:solidFill>
                <a:srgbClr val="9AF51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665F-45D9-8E46-7B0C5D2CAB67}"/>
              </c:ext>
            </c:extLst>
          </c:dPt>
          <c:dPt>
            <c:idx val="17"/>
            <c:invertIfNegative val="0"/>
            <c:bubble3D val="0"/>
            <c:spPr>
              <a:solidFill>
                <a:srgbClr val="9AF51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665F-45D9-8E46-7B0C5D2CAB67}"/>
              </c:ext>
            </c:extLst>
          </c:dPt>
          <c:dPt>
            <c:idx val="18"/>
            <c:invertIfNegative val="0"/>
            <c:bubble3D val="0"/>
            <c:spPr>
              <a:solidFill>
                <a:srgbClr val="83B23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665F-45D9-8E46-7B0C5D2CAB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Лист1!$C$4:$C$22</c:f>
              <c:strCache>
                <c:ptCount val="19"/>
                <c:pt idx="0">
                  <c:v>Смартфоны</c:v>
                </c:pt>
                <c:pt idx="1">
                  <c:v>Планшеты</c:v>
                </c:pt>
                <c:pt idx="2">
                  <c:v>Офисное ПО</c:v>
                </c:pt>
                <c:pt idx="3">
                  <c:v>Системы хранения данных</c:v>
                </c:pt>
                <c:pt idx="4">
                  <c:v>Сетевое оборудование</c:v>
                </c:pt>
                <c:pt idx="5">
                  <c:v>Серверное оборудование</c:v>
                </c:pt>
                <c:pt idx="6">
                  <c:v>Периферийное оборудование</c:v>
                </c:pt>
                <c:pt idx="7">
                  <c:v>Управление разработкой и инфраструктурой</c:v>
                </c:pt>
                <c:pt idx="8">
                  <c:v>СУБД</c:v>
                </c:pt>
                <c:pt idx="9">
                  <c:v>Средства серверной виртуализации</c:v>
                </c:pt>
                <c:pt idx="10">
                  <c:v>Резервное копирование</c:v>
                </c:pt>
                <c:pt idx="11">
                  <c:v>ПК, ноутбуки, моноблоки</c:v>
                </c:pt>
                <c:pt idx="12">
                  <c:v>Операционные системы</c:v>
                </c:pt>
                <c:pt idx="13">
                  <c:v>Инженерное ПО</c:v>
                </c:pt>
                <c:pt idx="14">
                  <c:v>Бизнес приложения</c:v>
                </c:pt>
                <c:pt idx="15">
                  <c:v>Автоматизированные банковские системы</c:v>
                </c:pt>
                <c:pt idx="16">
                  <c:v>Системы электронного документооборота</c:v>
                </c:pt>
                <c:pt idx="17">
                  <c:v>Аппаратные решения ИБ, NGFW</c:v>
                </c:pt>
                <c:pt idx="18">
                  <c:v>Информационная безопасность (ПО)</c:v>
                </c:pt>
              </c:strCache>
            </c:strRef>
          </c:cat>
          <c:val>
            <c:numRef>
              <c:f>Лист1!$D$4:$D$22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4</c:v>
                </c:pt>
                <c:pt idx="17">
                  <c:v>4</c:v>
                </c:pt>
                <c:pt idx="1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665F-45D9-8E46-7B0C5D2CAB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86725776"/>
        <c:axId val="1654253088"/>
      </c:barChart>
      <c:catAx>
        <c:axId val="1686725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654253088"/>
        <c:crosses val="autoZero"/>
        <c:auto val="1"/>
        <c:lblAlgn val="ctr"/>
        <c:lblOffset val="100"/>
        <c:noMultiLvlLbl val="0"/>
      </c:catAx>
      <c:valAx>
        <c:axId val="1654253088"/>
        <c:scaling>
          <c:orientation val="minMax"/>
          <c:max val="5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68672577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BFFA8-F3D1-44D4-9E91-6C4369662649}" type="datetimeFigureOut">
              <a:rPr lang="ru-RU" smtClean="0"/>
              <a:t>20.07.2026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58B4D-44A0-4608-9228-B44C9C02CC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721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58B4D-44A0-4608-9228-B44C9C02CCA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337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58B4D-44A0-4608-9228-B44C9C02CCA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339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Сопроводить </a:t>
            </a:r>
            <a:r>
              <a:rPr lang="en-US" dirty="0"/>
              <a:t>QR –</a:t>
            </a:r>
            <a:r>
              <a:rPr lang="ru-RU" dirty="0"/>
              <a:t>кодом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58B4D-44A0-4608-9228-B44C9C02CCA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55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92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500">
                <a:solidFill>
                  <a:srgbClr val="0606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1800">
                <a:solidFill>
                  <a:srgbClr val="0606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подзаголовка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0360" y="6377939"/>
            <a:ext cx="3901440" cy="24622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www.quadrant.expert</a:t>
            </a:r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4365A-D770-4BCB-ACBA-7857F14B03C3}" type="datetime1">
              <a:rPr lang="ru-RU" smtClean="0"/>
              <a:t>20.07.2026</a:t>
            </a:fld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11590" y="6419850"/>
            <a:ext cx="2804160" cy="24622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91477-32CB-4AF6-AD4C-EC50DBAE7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09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40360" y="6377939"/>
            <a:ext cx="3901440" cy="24622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www.quadrant.expert</a:t>
            </a:r>
            <a:endParaRPr lang="ru-RU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0BF40-CB71-4070-A7CB-A34D0F33036F}" type="datetime1">
              <a:rPr lang="ru-RU" smtClean="0"/>
              <a:t>20.07.2026</a:t>
            </a:fld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911590" y="6419850"/>
            <a:ext cx="2804160" cy="24622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91477-32CB-4AF6-AD4C-EC50DBAE79C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4F06F0C6-9E2F-86E6-E18B-59C2643E9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00050"/>
            <a:ext cx="1097280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rgbClr val="060606"/>
                </a:solidFill>
              </a:defRPr>
            </a:lvl1pPr>
          </a:lstStyle>
          <a:p>
            <a:br>
              <a:rPr lang="ru-RU" dirty="0"/>
            </a:br>
            <a:endParaRPr dirty="0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628BD0A2-6757-CB87-32FD-6205B5708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77340"/>
            <a:ext cx="10972800" cy="10387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rgbClr val="060606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470604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5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9E6B9-062A-C266-2263-69C69B9263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EBBE35-D5C2-9CC8-C2D3-A2633E7C25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FE8C31-B92A-6D9B-C361-32D4EC42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/>
          <a:lstStyle/>
          <a:p>
            <a:fld id="{5B59F695-9AAA-4741-927E-14942B43626F}" type="datetime1">
              <a:rPr lang="ru-RU" smtClean="0"/>
              <a:t>20.07.2026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25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7CC74-6D2D-4BC0-00E0-681CB8B8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694EFF-7E4C-B995-A643-59CDB2C5F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BB0605-DAB3-43F3-0E47-62E648A57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/>
          <a:lstStyle/>
          <a:p>
            <a:fld id="{FBE0506D-D6DA-4E4C-BD93-3AEDFC085A5C}" type="datetime1">
              <a:rPr lang="ru-RU" smtClean="0"/>
              <a:t>20.07.2026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EABA60-96B8-2B91-8E78-4C1B6C133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360" y="6377939"/>
            <a:ext cx="3901440" cy="246221"/>
          </a:xfrm>
          <a:prstGeom prst="rect">
            <a:avLst/>
          </a:prstGeom>
        </p:spPr>
        <p:txBody>
          <a:bodyPr/>
          <a:lstStyle/>
          <a:p>
            <a:r>
              <a:rPr lang="en-US"/>
              <a:t>www.quadrant.expert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932C73-E371-C205-F064-7D3B0821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11590" y="6419850"/>
            <a:ext cx="2804160" cy="246221"/>
          </a:xfrm>
          <a:prstGeom prst="rect">
            <a:avLst/>
          </a:prstGeom>
        </p:spPr>
        <p:txBody>
          <a:bodyPr/>
          <a:lstStyle/>
          <a:p>
            <a:fld id="{6EA91477-32CB-4AF6-AD4C-EC50DBAE7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93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539DA77-7032-724B-B15A-A5524A19B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3344" y="450072"/>
            <a:ext cx="4606369" cy="387798"/>
          </a:xfrm>
        </p:spPr>
        <p:txBody>
          <a:bodyPr lIns="0" tIns="0" rIns="0" bIns="0"/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11">
            <a:extLst>
              <a:ext uri="{FF2B5EF4-FFF2-40B4-BE49-F238E27FC236}">
                <a16:creationId xmlns:a16="http://schemas.microsoft.com/office/drawing/2014/main" id="{44B768E6-C7A5-434D-A46A-0A4D06F201D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89939" y="1684299"/>
            <a:ext cx="2123353" cy="177677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90000"/>
              </a:lnSpc>
              <a:defRPr sz="1283" b="1"/>
            </a:lvl1pPr>
          </a:lstStyle>
          <a:p>
            <a:r>
              <a:rPr lang="ru-RU" dirty="0"/>
              <a:t>Подзаголовок слайда</a:t>
            </a:r>
          </a:p>
        </p:txBody>
      </p:sp>
      <p:sp>
        <p:nvSpPr>
          <p:cNvPr id="8" name="Текст 12">
            <a:extLst>
              <a:ext uri="{FF2B5EF4-FFF2-40B4-BE49-F238E27FC236}">
                <a16:creationId xmlns:a16="http://schemas.microsoft.com/office/drawing/2014/main" id="{8EB89100-0F52-C849-B9C6-F5D25E91F78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89364" y="2548130"/>
            <a:ext cx="3662063" cy="2688472"/>
          </a:xfrm>
        </p:spPr>
        <p:txBody>
          <a:bodyPr lIns="0" tIns="0" rIns="0" bIns="0">
            <a:noAutofit/>
          </a:bodyPr>
          <a:lstStyle/>
          <a:p>
            <a:r>
              <a:rPr lang="ru-RU" sz="834" dirty="0"/>
              <a:t>текст</a:t>
            </a:r>
          </a:p>
        </p:txBody>
      </p:sp>
      <p:sp>
        <p:nvSpPr>
          <p:cNvPr id="17" name="Номер слайда 35">
            <a:extLst>
              <a:ext uri="{FF2B5EF4-FFF2-40B4-BE49-F238E27FC236}">
                <a16:creationId xmlns:a16="http://schemas.microsoft.com/office/drawing/2014/main" id="{59A1A188-7B9F-6A41-9096-1592AE9BD20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811605" y="6329616"/>
            <a:ext cx="506225" cy="187267"/>
          </a:xfrm>
          <a:prstGeom prst="rect">
            <a:avLst/>
          </a:prstGeom>
        </p:spPr>
        <p:txBody>
          <a:bodyPr lIns="0" bIns="0" anchor="b" anchorCtr="0"/>
          <a:lstStyle>
            <a:lvl1pPr algn="l">
              <a:defRPr sz="834" b="1" i="0">
                <a:solidFill>
                  <a:schemeClr val="bg1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fld id="{7F0E51A2-0EE0-5C43-BA9C-37FBDC0EFD8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8" name="Текст 23">
            <a:extLst>
              <a:ext uri="{FF2B5EF4-FFF2-40B4-BE49-F238E27FC236}">
                <a16:creationId xmlns:a16="http://schemas.microsoft.com/office/drawing/2014/main" id="{E8EA08F4-DDB3-EE49-A616-3A3CDB1145C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89939" y="6329616"/>
            <a:ext cx="3407481" cy="187268"/>
          </a:xfrm>
        </p:spPr>
        <p:txBody>
          <a:bodyPr lIns="0" tIns="0" rIns="0" bIns="0" anchor="b">
            <a:noAutofit/>
          </a:bodyPr>
          <a:lstStyle>
            <a:lvl1pPr>
              <a:defRPr lang="ru-RU" sz="770" b="1" kern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ru-RU" dirty="0"/>
              <a:t>Название раздела или </a:t>
            </a:r>
            <a:r>
              <a:rPr lang="ru-RU" dirty="0" err="1"/>
              <a:t>подтемы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38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539DA77-7032-724B-B15A-A5524A19B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3344" y="450072"/>
            <a:ext cx="4606369" cy="387798"/>
          </a:xfrm>
        </p:spPr>
        <p:txBody>
          <a:bodyPr lIns="0" tIns="0" rIns="0" bIns="0"/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Подзаголовок 11">
            <a:extLst>
              <a:ext uri="{FF2B5EF4-FFF2-40B4-BE49-F238E27FC236}">
                <a16:creationId xmlns:a16="http://schemas.microsoft.com/office/drawing/2014/main" id="{44B768E6-C7A5-434D-A46A-0A4D06F201D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89939" y="1684299"/>
            <a:ext cx="2123353" cy="177677"/>
          </a:xfrm>
        </p:spPr>
        <p:txBody>
          <a:bodyPr wrap="square" lIns="0" tIns="0" rIns="0" bIns="0">
            <a:spAutoFit/>
          </a:bodyPr>
          <a:lstStyle>
            <a:lvl1pPr>
              <a:lnSpc>
                <a:spcPct val="90000"/>
              </a:lnSpc>
              <a:defRPr sz="1283" b="1"/>
            </a:lvl1pPr>
          </a:lstStyle>
          <a:p>
            <a:r>
              <a:rPr lang="ru-RU" dirty="0"/>
              <a:t>Подзаголовок слайда</a:t>
            </a:r>
          </a:p>
        </p:txBody>
      </p:sp>
      <p:sp>
        <p:nvSpPr>
          <p:cNvPr id="8" name="Текст 12">
            <a:extLst>
              <a:ext uri="{FF2B5EF4-FFF2-40B4-BE49-F238E27FC236}">
                <a16:creationId xmlns:a16="http://schemas.microsoft.com/office/drawing/2014/main" id="{8EB89100-0F52-C849-B9C6-F5D25E91F78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89364" y="2548130"/>
            <a:ext cx="3662063" cy="2688472"/>
          </a:xfrm>
        </p:spPr>
        <p:txBody>
          <a:bodyPr lIns="0" tIns="0" rIns="0" bIns="0">
            <a:noAutofit/>
          </a:bodyPr>
          <a:lstStyle/>
          <a:p>
            <a:r>
              <a:rPr lang="ru-RU" sz="834" dirty="0"/>
              <a:t>текст</a:t>
            </a:r>
          </a:p>
        </p:txBody>
      </p:sp>
      <p:sp>
        <p:nvSpPr>
          <p:cNvPr id="31" name="Рисунок 29">
            <a:extLst>
              <a:ext uri="{FF2B5EF4-FFF2-40B4-BE49-F238E27FC236}">
                <a16:creationId xmlns:a16="http://schemas.microsoft.com/office/drawing/2014/main" id="{71789401-C6BC-DD4F-B6A1-46FB709B3F1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6000" y="460940"/>
            <a:ext cx="5486656" cy="5395891"/>
          </a:xfrm>
          <a:prstGeom prst="roundRect">
            <a:avLst>
              <a:gd name="adj" fmla="val 8441"/>
            </a:avLst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17" name="Номер слайда 35">
            <a:extLst>
              <a:ext uri="{FF2B5EF4-FFF2-40B4-BE49-F238E27FC236}">
                <a16:creationId xmlns:a16="http://schemas.microsoft.com/office/drawing/2014/main" id="{59A1A188-7B9F-6A41-9096-1592AE9BD20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811605" y="6329616"/>
            <a:ext cx="506225" cy="187267"/>
          </a:xfrm>
          <a:prstGeom prst="rect">
            <a:avLst/>
          </a:prstGeom>
        </p:spPr>
        <p:txBody>
          <a:bodyPr lIns="0" bIns="0" anchor="b" anchorCtr="0"/>
          <a:lstStyle>
            <a:lvl1pPr algn="l">
              <a:defRPr sz="834" b="1" i="0">
                <a:solidFill>
                  <a:schemeClr val="bg1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fld id="{7F0E51A2-0EE0-5C43-BA9C-37FBDC0EFD8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8" name="Текст 23">
            <a:extLst>
              <a:ext uri="{FF2B5EF4-FFF2-40B4-BE49-F238E27FC236}">
                <a16:creationId xmlns:a16="http://schemas.microsoft.com/office/drawing/2014/main" id="{E8EA08F4-DDB3-EE49-A616-3A3CDB1145C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89939" y="6329616"/>
            <a:ext cx="3407481" cy="187268"/>
          </a:xfrm>
        </p:spPr>
        <p:txBody>
          <a:bodyPr lIns="0" tIns="0" rIns="0" bIns="0" anchor="b">
            <a:noAutofit/>
          </a:bodyPr>
          <a:lstStyle>
            <a:lvl1pPr>
              <a:defRPr lang="ru-RU" sz="770" b="1" kern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ru-RU" dirty="0"/>
              <a:t>Название раздела или </a:t>
            </a:r>
            <a:r>
              <a:rPr lang="ru-RU" dirty="0" err="1"/>
              <a:t>подтемы</a:t>
            </a:r>
            <a:endParaRPr lang="ru-RU" dirty="0"/>
          </a:p>
        </p:txBody>
      </p:sp>
      <p:sp>
        <p:nvSpPr>
          <p:cNvPr id="19" name="Текст 23">
            <a:extLst>
              <a:ext uri="{FF2B5EF4-FFF2-40B4-BE49-F238E27FC236}">
                <a16:creationId xmlns:a16="http://schemas.microsoft.com/office/drawing/2014/main" id="{68A5A103-EDBA-4C42-B090-FAC94454203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85495" y="6329616"/>
            <a:ext cx="2597162" cy="187267"/>
          </a:xfrm>
        </p:spPr>
        <p:txBody>
          <a:bodyPr lIns="0" tIns="0" rIns="0" bIns="0" anchor="b">
            <a:noAutofit/>
          </a:bodyPr>
          <a:lstStyle>
            <a:lvl1pPr algn="r">
              <a:defRPr lang="ru-RU" sz="770" b="1" kern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ru-RU" dirty="0"/>
              <a:t>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42795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412024"/>
            <a:ext cx="1097280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br>
              <a:rPr lang="ru-RU" dirty="0"/>
            </a:b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6232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lang="ru-RU" dirty="0"/>
          </a:p>
          <a:p>
            <a:endParaRPr lang="ru-RU" dirty="0"/>
          </a:p>
          <a:p>
            <a:endParaRPr dirty="0"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6B53313D-69F3-AD35-DBF0-E6BB72CAFE45}"/>
              </a:ext>
            </a:extLst>
          </p:cNvPr>
          <p:cNvSpPr/>
          <p:nvPr/>
        </p:nvSpPr>
        <p:spPr>
          <a:xfrm>
            <a:off x="476250" y="1133475"/>
            <a:ext cx="11239500" cy="9525"/>
          </a:xfrm>
          <a:custGeom>
            <a:avLst/>
            <a:gdLst/>
            <a:ahLst/>
            <a:cxnLst/>
            <a:rect l="l" t="t" r="r" b="b"/>
            <a:pathLst>
              <a:path w="14986000" h="12700">
                <a:moveTo>
                  <a:pt x="14986000" y="0"/>
                </a:moveTo>
                <a:lnTo>
                  <a:pt x="0" y="0"/>
                </a:lnTo>
                <a:lnTo>
                  <a:pt x="0" y="12700"/>
                </a:lnTo>
                <a:lnTo>
                  <a:pt x="14986000" y="12700"/>
                </a:lnTo>
                <a:lnTo>
                  <a:pt x="14986000" y="0"/>
                </a:lnTo>
                <a:close/>
              </a:path>
            </a:pathLst>
          </a:custGeom>
          <a:solidFill>
            <a:srgbClr val="060606">
              <a:alpha val="98000"/>
            </a:srgbClr>
          </a:solidFill>
          <a:ln w="12700">
            <a:solidFill>
              <a:srgbClr val="060606"/>
            </a:solidFill>
          </a:ln>
        </p:spPr>
        <p:txBody>
          <a:bodyPr wrap="square" lIns="0" tIns="0" rIns="0" bIns="0" rtlCol="0"/>
          <a:lstStyle/>
          <a:p>
            <a:endParaRPr sz="1350"/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8D1FAA17-98EA-3CB4-FD1D-15B483698B56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667875" y="438150"/>
            <a:ext cx="2162175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86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3" r:id="rId6"/>
  </p:sldLayoutIdLst>
  <p:hf sldNum="0" hdr="0" dt="0"/>
  <p:txStyles>
    <p:titleStyle>
      <a:lvl1pPr eaLnBrk="1" hangingPunct="1">
        <a:defRPr sz="2100">
          <a:solidFill>
            <a:srgbClr val="06060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eaLnBrk="1" hangingPunct="1">
        <a:defRPr sz="1350">
          <a:solidFill>
            <a:srgbClr val="06060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eaLnBrk="1" hangingPunct="1">
        <a:defRPr>
          <a:latin typeface="+mn-lt"/>
          <a:ea typeface="+mn-ea"/>
          <a:cs typeface="+mn-cs"/>
        </a:defRPr>
      </a:lvl2pPr>
      <a:lvl3pPr marL="685800" eaLnBrk="1" hangingPunct="1">
        <a:defRPr>
          <a:latin typeface="+mn-lt"/>
          <a:ea typeface="+mn-ea"/>
          <a:cs typeface="+mn-cs"/>
        </a:defRPr>
      </a:lvl3pPr>
      <a:lvl4pPr marL="1028700" eaLnBrk="1" hangingPunct="1">
        <a:defRPr>
          <a:latin typeface="+mn-lt"/>
          <a:ea typeface="+mn-ea"/>
          <a:cs typeface="+mn-cs"/>
        </a:defRPr>
      </a:lvl4pPr>
      <a:lvl5pPr marL="1371600" eaLnBrk="1" hangingPunct="1">
        <a:defRPr>
          <a:latin typeface="+mn-lt"/>
          <a:ea typeface="+mn-ea"/>
          <a:cs typeface="+mn-cs"/>
        </a:defRPr>
      </a:lvl5pPr>
      <a:lvl6pPr marL="1714500" eaLnBrk="1" hangingPunct="1">
        <a:defRPr>
          <a:latin typeface="+mn-lt"/>
          <a:ea typeface="+mn-ea"/>
          <a:cs typeface="+mn-cs"/>
        </a:defRPr>
      </a:lvl6pPr>
      <a:lvl7pPr marL="2057400" eaLnBrk="1" hangingPunct="1">
        <a:defRPr>
          <a:latin typeface="+mn-lt"/>
          <a:ea typeface="+mn-ea"/>
          <a:cs typeface="+mn-cs"/>
        </a:defRPr>
      </a:lvl7pPr>
      <a:lvl8pPr marL="2400300" eaLnBrk="1" hangingPunct="1">
        <a:defRPr>
          <a:latin typeface="+mn-lt"/>
          <a:ea typeface="+mn-ea"/>
          <a:cs typeface="+mn-cs"/>
        </a:defRPr>
      </a:lvl8pPr>
      <a:lvl9pPr marL="27432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42900" eaLnBrk="1" hangingPunct="1">
        <a:defRPr>
          <a:latin typeface="+mn-lt"/>
          <a:ea typeface="+mn-ea"/>
          <a:cs typeface="+mn-cs"/>
        </a:defRPr>
      </a:lvl2pPr>
      <a:lvl3pPr marL="685800" eaLnBrk="1" hangingPunct="1">
        <a:defRPr>
          <a:latin typeface="+mn-lt"/>
          <a:ea typeface="+mn-ea"/>
          <a:cs typeface="+mn-cs"/>
        </a:defRPr>
      </a:lvl3pPr>
      <a:lvl4pPr marL="1028700" eaLnBrk="1" hangingPunct="1">
        <a:defRPr>
          <a:latin typeface="+mn-lt"/>
          <a:ea typeface="+mn-ea"/>
          <a:cs typeface="+mn-cs"/>
        </a:defRPr>
      </a:lvl4pPr>
      <a:lvl5pPr marL="1371600" eaLnBrk="1" hangingPunct="1">
        <a:defRPr>
          <a:latin typeface="+mn-lt"/>
          <a:ea typeface="+mn-ea"/>
          <a:cs typeface="+mn-cs"/>
        </a:defRPr>
      </a:lvl5pPr>
      <a:lvl6pPr marL="1714500" eaLnBrk="1" hangingPunct="1">
        <a:defRPr>
          <a:latin typeface="+mn-lt"/>
          <a:ea typeface="+mn-ea"/>
          <a:cs typeface="+mn-cs"/>
        </a:defRPr>
      </a:lvl6pPr>
      <a:lvl7pPr marL="2057400" eaLnBrk="1" hangingPunct="1">
        <a:defRPr>
          <a:latin typeface="+mn-lt"/>
          <a:ea typeface="+mn-ea"/>
          <a:cs typeface="+mn-cs"/>
        </a:defRPr>
      </a:lvl7pPr>
      <a:lvl8pPr marL="2400300" eaLnBrk="1" hangingPunct="1">
        <a:defRPr>
          <a:latin typeface="+mn-lt"/>
          <a:ea typeface="+mn-ea"/>
          <a:cs typeface="+mn-cs"/>
        </a:defRPr>
      </a:lvl8pPr>
      <a:lvl9pPr marL="2743200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5120">
          <p15:clr>
            <a:srgbClr val="F26B43"/>
          </p15:clr>
        </p15:guide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quadrant.expert/research-it2025-continu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7937F-1229-A3DF-37BC-2C3AAF2AE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2635"/>
            <a:ext cx="9144000" cy="1477328"/>
          </a:xfrm>
        </p:spPr>
        <p:txBody>
          <a:bodyPr/>
          <a:lstStyle/>
          <a:p>
            <a:r>
              <a:rPr lang="ru-RU" sz="4800" b="1" dirty="0">
                <a:solidFill>
                  <a:srgbClr val="FF5E36"/>
                </a:solidFill>
              </a:rPr>
              <a:t>ИТ- Рынок 2025: </a:t>
            </a:r>
            <a:r>
              <a:rPr lang="ru-RU" sz="4800" b="1" dirty="0"/>
              <a:t>На пути к зрелости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0C807C-5755-9330-6DFC-5DF416EAB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1768"/>
            <a:ext cx="9144000" cy="369332"/>
          </a:xfrm>
        </p:spPr>
        <p:txBody>
          <a:bodyPr/>
          <a:lstStyle/>
          <a:p>
            <a:r>
              <a:rPr lang="ru-RU" b="1" dirty="0">
                <a:solidFill>
                  <a:srgbClr val="FF5E36"/>
                </a:solidFill>
              </a:rPr>
              <a:t>ИТ-рынок в 2025 году и применяемая методология</a:t>
            </a:r>
          </a:p>
        </p:txBody>
      </p:sp>
    </p:spTree>
    <p:extLst>
      <p:ext uri="{BB962C8B-B14F-4D97-AF65-F5344CB8AC3E}">
        <p14:creationId xmlns:p14="http://schemas.microsoft.com/office/powerpoint/2010/main" val="646663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14">
            <a:extLst>
              <a:ext uri="{FF2B5EF4-FFF2-40B4-BE49-F238E27FC236}">
                <a16:creationId xmlns:a16="http://schemas.microsoft.com/office/drawing/2014/main" id="{86055307-D520-B09A-3785-7DD1FB975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9213" y="2911060"/>
            <a:ext cx="5462409" cy="1246495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Тел: +7 495 740 12 66</a:t>
            </a:r>
          </a:p>
          <a:p>
            <a:pPr marL="0" indent="0">
              <a:buNone/>
            </a:pPr>
            <a:r>
              <a:rPr lang="ru-RU" sz="1800" dirty="0"/>
              <a:t>Эл. почта: </a:t>
            </a:r>
            <a:r>
              <a:rPr lang="en-US" sz="1800" dirty="0" err="1">
                <a:solidFill>
                  <a:srgbClr val="FF3300"/>
                </a:solidFill>
              </a:rPr>
              <a:t>pg@quadrant.expert</a:t>
            </a:r>
            <a:endParaRPr lang="en-US" sz="1800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3300"/>
                </a:solidFill>
              </a:rPr>
              <a:t>www.quadrant.expert </a:t>
            </a:r>
          </a:p>
          <a:p>
            <a:pPr marL="0" indent="0">
              <a:buNone/>
            </a:pPr>
            <a:endParaRPr lang="en-US" sz="1800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3300"/>
                </a:solidFill>
              </a:rPr>
              <a:t>       @quadrant_expert</a:t>
            </a:r>
            <a:endParaRPr lang="ru-RU" sz="1800" dirty="0">
              <a:solidFill>
                <a:srgbClr val="FF3300"/>
              </a:solidFill>
            </a:endParaRPr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116538F4-42FD-43DB-E39F-A28479066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213" y="3891741"/>
            <a:ext cx="372140" cy="372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laceHolder 1">
            <a:extLst>
              <a:ext uri="{FF2B5EF4-FFF2-40B4-BE49-F238E27FC236}">
                <a16:creationId xmlns:a16="http://schemas.microsoft.com/office/drawing/2014/main" id="{EBFCC487-03DC-6B19-0ED5-A21FDE975727}"/>
              </a:ext>
            </a:extLst>
          </p:cNvPr>
          <p:cNvSpPr txBox="1">
            <a:spLocks/>
          </p:cNvSpPr>
          <p:nvPr/>
        </p:nvSpPr>
        <p:spPr>
          <a:xfrm>
            <a:off x="409465" y="440453"/>
            <a:ext cx="7100888" cy="479425"/>
          </a:xfrm>
          <a:prstGeom prst="rect">
            <a:avLst/>
          </a:prstGeom>
          <a:noFill/>
          <a:ln w="0">
            <a:noFill/>
          </a:ln>
        </p:spPr>
        <p:txBody>
          <a:bodyPr wrap="square" lIns="90000" tIns="45000" rIns="90000" bIns="45000" anchor="t">
            <a:noAutofit/>
          </a:bodyPr>
          <a:lstStyle>
            <a:lvl1pPr eaLnBrk="1" hangingPunct="1">
              <a:defRPr sz="2100">
                <a:solidFill>
                  <a:srgbClr val="06060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b="1" kern="0" spc="-1" dirty="0">
                <a:latin typeface="Arial"/>
              </a:rPr>
              <a:t>Спасибо за внимание!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7306FF-DF8A-9368-49FE-C8C65717C7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23" y="2185375"/>
            <a:ext cx="2886355" cy="288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267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07393-54A0-CDD7-4E0B-345BA637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323165"/>
          </a:xfrm>
        </p:spPr>
        <p:txBody>
          <a:bodyPr/>
          <a:lstStyle/>
          <a:p>
            <a:r>
              <a:rPr lang="ru-RU" b="1" dirty="0"/>
              <a:t>О компании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7C5E18-EAC5-6119-72B2-A4EF30E67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02" y="1600469"/>
            <a:ext cx="11341396" cy="4672944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>
                <a:solidFill>
                  <a:srgbClr val="FF5E36"/>
                </a:solidFill>
              </a:rPr>
              <a:t>Нашей миссией является формирование в России зрелого рынка IT, вносящего существенный вклад в рост экономики страны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8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800" dirty="0"/>
              <a:t>Мы - независимое аналитическое агентство, работающее с 2022 года</a:t>
            </a:r>
            <a:r>
              <a:rPr lang="en-US" sz="1800" baseline="30000" dirty="0"/>
              <a:t>*</a:t>
            </a:r>
            <a:r>
              <a:rPr lang="ru-RU" sz="1800" dirty="0"/>
              <a:t> и специализирующееся на исследованиях российского рынка информационных технологий. 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8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800" dirty="0"/>
              <a:t>Мы стремимся занять позицию ключевого эксперта в сфере IT-аналитики в России, формируя последовательные  стандарты оценки, обзоры решений и методологические подходы.</a:t>
            </a:r>
            <a:endParaRPr lang="ru-RU" sz="1800" dirty="0">
              <a:solidFill>
                <a:srgbClr val="FF3300"/>
              </a:solidFill>
            </a:endParaRP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8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800" dirty="0"/>
              <a:t>Нашу команду составляют профессионалы с многолетним опытом работы в компаниях Gartner и IDC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8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800" dirty="0"/>
              <a:t>Мы не просто делаем отчёты и исследования  — мы формируем доверие отрасли к отечественным решениям.</a:t>
            </a:r>
          </a:p>
          <a:p>
            <a:pPr marL="0" indent="0" algn="just">
              <a:buNone/>
            </a:pPr>
            <a:endParaRPr lang="ru-RU" sz="1800" dirty="0">
              <a:solidFill>
                <a:srgbClr val="69A5F7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6C4FD4-0856-B818-2F4D-F23C12E4DDBD}"/>
              </a:ext>
            </a:extLst>
          </p:cNvPr>
          <p:cNvSpPr txBox="1"/>
          <p:nvPr/>
        </p:nvSpPr>
        <p:spPr>
          <a:xfrm>
            <a:off x="622169" y="6042581"/>
            <a:ext cx="9172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RU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</a:t>
            </a:r>
          </a:p>
          <a:p>
            <a:r>
              <a:rPr lang="en-RU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Агентство «Квадрант Технологий» ранее работало под брендом «СТРИМ Консалтинг»</a:t>
            </a:r>
            <a:endParaRPr lang="en-RU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08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F66F9-1B27-D31E-ECAE-42164B34E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115" y="440267"/>
            <a:ext cx="8281118" cy="392855"/>
          </a:xfrm>
        </p:spPr>
        <p:txBody>
          <a:bodyPr>
            <a:normAutofit/>
          </a:bodyPr>
          <a:lstStyle/>
          <a:p>
            <a:r>
              <a:rPr lang="ru-RU" dirty="0"/>
              <a:t>Текущая ситуация на ИТ-рынке России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48EED2-3BBA-F67E-C3E7-E5103C0C9BC8}"/>
              </a:ext>
            </a:extLst>
          </p:cNvPr>
          <p:cNvSpPr txBox="1"/>
          <p:nvPr/>
        </p:nvSpPr>
        <p:spPr>
          <a:xfrm>
            <a:off x="513755" y="3721654"/>
            <a:ext cx="2343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2014 – 2021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Импортозамещение «на полке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бумаге»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32FDCC-2F08-952A-AC29-A678E437C1C6}"/>
              </a:ext>
            </a:extLst>
          </p:cNvPr>
          <p:cNvSpPr txBox="1"/>
          <p:nvPr/>
        </p:nvSpPr>
        <p:spPr>
          <a:xfrm>
            <a:off x="1857375" y="1178290"/>
            <a:ext cx="5162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2022 – 2023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Уход западных вендоров, приоритет фактора импортозамещения над функциональностью со стороны заказчиков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F74E2D-3BEB-9A10-1393-3D73EADD6246}"/>
              </a:ext>
            </a:extLst>
          </p:cNvPr>
          <p:cNvSpPr txBox="1"/>
          <p:nvPr/>
        </p:nvSpPr>
        <p:spPr>
          <a:xfrm>
            <a:off x="5597726" y="2036304"/>
            <a:ext cx="362545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2024 – 2030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Системный и избирательный подход заказчиков к функциональным требованиям и надежности, которые отечественные вендоры не всегда могут удовлетворить.</a:t>
            </a: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заказчиками западных аналогов там, где это возможно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отсутствуют качественные российские альтернативы.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D58B6208-0810-227C-C8C2-BC03D7C628D6}"/>
              </a:ext>
            </a:extLst>
          </p:cNvPr>
          <p:cNvSpPr/>
          <p:nvPr/>
        </p:nvSpPr>
        <p:spPr>
          <a:xfrm>
            <a:off x="3486150" y="1942351"/>
            <a:ext cx="114300" cy="142875"/>
          </a:xfrm>
          <a:prstGeom prst="ellipse">
            <a:avLst/>
          </a:prstGeom>
          <a:solidFill>
            <a:srgbClr val="021454"/>
          </a:solidFill>
          <a:ln>
            <a:solidFill>
              <a:srgbClr val="0606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2233481-1667-0E52-9762-54EA545FBA2B}"/>
              </a:ext>
            </a:extLst>
          </p:cNvPr>
          <p:cNvSpPr/>
          <p:nvPr/>
        </p:nvSpPr>
        <p:spPr>
          <a:xfrm>
            <a:off x="2763869" y="4095750"/>
            <a:ext cx="114300" cy="142875"/>
          </a:xfrm>
          <a:prstGeom prst="ellipse">
            <a:avLst/>
          </a:prstGeom>
          <a:solidFill>
            <a:srgbClr val="021454"/>
          </a:solidFill>
          <a:ln>
            <a:solidFill>
              <a:srgbClr val="0606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D3E23BA5-7E3F-BC5C-B0CF-9D31007D5552}"/>
              </a:ext>
            </a:extLst>
          </p:cNvPr>
          <p:cNvSpPr/>
          <p:nvPr/>
        </p:nvSpPr>
        <p:spPr>
          <a:xfrm>
            <a:off x="5755977" y="5244801"/>
            <a:ext cx="114300" cy="142875"/>
          </a:xfrm>
          <a:prstGeom prst="ellipse">
            <a:avLst/>
          </a:prstGeom>
          <a:solidFill>
            <a:srgbClr val="021454"/>
          </a:solidFill>
          <a:ln>
            <a:solidFill>
              <a:srgbClr val="0606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59D4E3BC-3E70-14AC-39DB-F322ECB5BD76}"/>
              </a:ext>
            </a:extLst>
          </p:cNvPr>
          <p:cNvSpPr/>
          <p:nvPr/>
        </p:nvSpPr>
        <p:spPr>
          <a:xfrm>
            <a:off x="8124821" y="4598718"/>
            <a:ext cx="114300" cy="142875"/>
          </a:xfrm>
          <a:prstGeom prst="ellipse">
            <a:avLst/>
          </a:prstGeom>
          <a:solidFill>
            <a:srgbClr val="06060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3F46F0-B661-FAC5-D3D9-8B5E31C5F059}"/>
              </a:ext>
            </a:extLst>
          </p:cNvPr>
          <p:cNvSpPr txBox="1"/>
          <p:nvPr/>
        </p:nvSpPr>
        <p:spPr>
          <a:xfrm>
            <a:off x="8523284" y="4659871"/>
            <a:ext cx="29628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2028 и далее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Рост уровня зрелости отечественных поставщиков: рост качества, функциональности и конкурентоспособности отечественных продуктов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840DCBFE-5982-388A-3DFB-574325E6363B}"/>
              </a:ext>
            </a:extLst>
          </p:cNvPr>
          <p:cNvCxnSpPr>
            <a:cxnSpLocks/>
          </p:cNvCxnSpPr>
          <p:nvPr/>
        </p:nvCxnSpPr>
        <p:spPr>
          <a:xfrm>
            <a:off x="3038475" y="1077199"/>
            <a:ext cx="0" cy="5361701"/>
          </a:xfrm>
          <a:prstGeom prst="line">
            <a:avLst/>
          </a:prstGeom>
          <a:ln w="9525" cap="flat" cmpd="sng" algn="ctr">
            <a:solidFill>
              <a:srgbClr val="DE920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482B1EC2-4D83-1885-0049-52E90ECC0DD8}"/>
              </a:ext>
            </a:extLst>
          </p:cNvPr>
          <p:cNvCxnSpPr>
            <a:cxnSpLocks/>
          </p:cNvCxnSpPr>
          <p:nvPr/>
        </p:nvCxnSpPr>
        <p:spPr>
          <a:xfrm>
            <a:off x="4438650" y="1058149"/>
            <a:ext cx="0" cy="5361701"/>
          </a:xfrm>
          <a:prstGeom prst="line">
            <a:avLst/>
          </a:prstGeom>
          <a:ln w="9525" cap="flat" cmpd="sng" algn="ctr">
            <a:solidFill>
              <a:srgbClr val="DE920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213C38A3-F6CB-7D98-6752-C7D919380B0A}"/>
              </a:ext>
            </a:extLst>
          </p:cNvPr>
          <p:cNvCxnSpPr>
            <a:cxnSpLocks/>
          </p:cNvCxnSpPr>
          <p:nvPr/>
        </p:nvCxnSpPr>
        <p:spPr>
          <a:xfrm>
            <a:off x="6105525" y="1040804"/>
            <a:ext cx="0" cy="5361701"/>
          </a:xfrm>
          <a:prstGeom prst="line">
            <a:avLst/>
          </a:prstGeom>
          <a:ln w="9525" cap="flat" cmpd="sng" algn="ctr">
            <a:solidFill>
              <a:srgbClr val="DE920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0A98964-F203-0061-C706-F7757CE04A16}"/>
              </a:ext>
            </a:extLst>
          </p:cNvPr>
          <p:cNvSpPr txBox="1"/>
          <p:nvPr/>
        </p:nvSpPr>
        <p:spPr>
          <a:xfrm>
            <a:off x="3253979" y="6426888"/>
            <a:ext cx="1454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Пик завышенных ожиданий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99DA7B0-C840-E57C-A47C-EA4F39C8AC46}"/>
              </a:ext>
            </a:extLst>
          </p:cNvPr>
          <p:cNvSpPr txBox="1"/>
          <p:nvPr/>
        </p:nvSpPr>
        <p:spPr>
          <a:xfrm>
            <a:off x="1610844" y="6436413"/>
            <a:ext cx="1454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Начало жизненного цикла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8A60DE-0693-8DDD-BDE2-128B0558A666}"/>
              </a:ext>
            </a:extLst>
          </p:cNvPr>
          <p:cNvSpPr txBox="1"/>
          <p:nvPr/>
        </p:nvSpPr>
        <p:spPr>
          <a:xfrm>
            <a:off x="4638674" y="6436413"/>
            <a:ext cx="145494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Этап кризиса зрелости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3E0D468-2E10-2515-404F-DB97C92585A9}"/>
              </a:ext>
            </a:extLst>
          </p:cNvPr>
          <p:cNvSpPr txBox="1"/>
          <p:nvPr/>
        </p:nvSpPr>
        <p:spPr>
          <a:xfrm>
            <a:off x="6330554" y="6419850"/>
            <a:ext cx="1860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Рост зрелости и выход на  плато продуктивности</a:t>
            </a:r>
          </a:p>
        </p:txBody>
      </p:sp>
      <p:sp>
        <p:nvSpPr>
          <p:cNvPr id="4" name="Полилиния: фигура 3">
            <a:extLst>
              <a:ext uri="{FF2B5EF4-FFF2-40B4-BE49-F238E27FC236}">
                <a16:creationId xmlns:a16="http://schemas.microsoft.com/office/drawing/2014/main" id="{79D5A1EE-9A25-96F2-A46D-EEF1292D6D64}"/>
              </a:ext>
            </a:extLst>
          </p:cNvPr>
          <p:cNvSpPr/>
          <p:nvPr/>
        </p:nvSpPr>
        <p:spPr>
          <a:xfrm>
            <a:off x="2647948" y="2013795"/>
            <a:ext cx="8468054" cy="4353836"/>
          </a:xfrm>
          <a:custGeom>
            <a:avLst/>
            <a:gdLst>
              <a:gd name="connsiteX0" fmla="*/ 0 w 8676640"/>
              <a:gd name="connsiteY0" fmla="*/ 4904673 h 4904673"/>
              <a:gd name="connsiteX1" fmla="*/ 843280 w 8676640"/>
              <a:gd name="connsiteY1" fmla="*/ 7553 h 4904673"/>
              <a:gd name="connsiteX2" fmla="*/ 3251200 w 8676640"/>
              <a:gd name="connsiteY2" fmla="*/ 3756593 h 4904673"/>
              <a:gd name="connsiteX3" fmla="*/ 6522720 w 8676640"/>
              <a:gd name="connsiteY3" fmla="*/ 2628833 h 4904673"/>
              <a:gd name="connsiteX4" fmla="*/ 8676640 w 8676640"/>
              <a:gd name="connsiteY4" fmla="*/ 2415473 h 4904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76640" h="4904673">
                <a:moveTo>
                  <a:pt x="0" y="4904673"/>
                </a:moveTo>
                <a:cubicBezTo>
                  <a:pt x="150706" y="2551786"/>
                  <a:pt x="301413" y="198900"/>
                  <a:pt x="843280" y="7553"/>
                </a:cubicBezTo>
                <a:cubicBezTo>
                  <a:pt x="1385147" y="-183794"/>
                  <a:pt x="2304627" y="3319713"/>
                  <a:pt x="3251200" y="3756593"/>
                </a:cubicBezTo>
                <a:cubicBezTo>
                  <a:pt x="4197773" y="4193473"/>
                  <a:pt x="5618480" y="2852353"/>
                  <a:pt x="6522720" y="2628833"/>
                </a:cubicBezTo>
                <a:cubicBezTo>
                  <a:pt x="7426960" y="2405313"/>
                  <a:pt x="8210973" y="2440873"/>
                  <a:pt x="8676640" y="2415473"/>
                </a:cubicBezTo>
              </a:path>
            </a:pathLst>
          </a:custGeom>
          <a:noFill/>
          <a:ln w="25400">
            <a:solidFill>
              <a:srgbClr val="06060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910DB700-6B62-3F91-6C98-C28FD6D8EB51}"/>
              </a:ext>
            </a:extLst>
          </p:cNvPr>
          <p:cNvCxnSpPr>
            <a:cxnSpLocks/>
          </p:cNvCxnSpPr>
          <p:nvPr/>
        </p:nvCxnSpPr>
        <p:spPr>
          <a:xfrm flipH="1">
            <a:off x="5953125" y="4501913"/>
            <a:ext cx="321466" cy="574912"/>
          </a:xfrm>
          <a:prstGeom prst="line">
            <a:avLst/>
          </a:prstGeom>
          <a:ln w="22225">
            <a:solidFill>
              <a:srgbClr val="06060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C99F165-CC68-C0C0-2E03-309C2780FCDE}"/>
              </a:ext>
            </a:extLst>
          </p:cNvPr>
          <p:cNvCxnSpPr>
            <a:cxnSpLocks/>
          </p:cNvCxnSpPr>
          <p:nvPr/>
        </p:nvCxnSpPr>
        <p:spPr>
          <a:xfrm flipV="1">
            <a:off x="4528739" y="5115826"/>
            <a:ext cx="927495" cy="17345"/>
          </a:xfrm>
          <a:prstGeom prst="straightConnector1">
            <a:avLst/>
          </a:prstGeom>
          <a:ln w="50800">
            <a:solidFill>
              <a:srgbClr val="FF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77C8F64-3777-D315-6EBE-0B1CFB0ABF08}"/>
              </a:ext>
            </a:extLst>
          </p:cNvPr>
          <p:cNvSpPr txBox="1"/>
          <p:nvPr/>
        </p:nvSpPr>
        <p:spPr>
          <a:xfrm>
            <a:off x="2918260" y="4801332"/>
            <a:ext cx="2201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ИТ-рынок РФ сейчас здесь</a:t>
            </a:r>
          </a:p>
        </p:txBody>
      </p:sp>
    </p:spTree>
    <p:extLst>
      <p:ext uri="{BB962C8B-B14F-4D97-AF65-F5344CB8AC3E}">
        <p14:creationId xmlns:p14="http://schemas.microsoft.com/office/powerpoint/2010/main" val="133625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6B1452F7-DE33-A59B-1B77-C70A45821E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397176"/>
              </p:ext>
            </p:extLst>
          </p:nvPr>
        </p:nvGraphicFramePr>
        <p:xfrm>
          <a:off x="34407" y="1828801"/>
          <a:ext cx="6061593" cy="4301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07393-54A0-CDD7-4E0B-345BA637F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323165"/>
          </a:xfrm>
        </p:spPr>
        <p:txBody>
          <a:bodyPr/>
          <a:lstStyle/>
          <a:p>
            <a:r>
              <a:rPr lang="ru-RU" b="1" dirty="0"/>
              <a:t>ИТ-рынок в 2023 – 2025 гг.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7C5E18-EAC5-6119-72B2-A4EF30E67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1312" y="1457778"/>
            <a:ext cx="5525386" cy="4672944"/>
          </a:xfrm>
        </p:spPr>
        <p:txBody>
          <a:bodyPr>
            <a:noAutofit/>
          </a:bodyPr>
          <a:lstStyle/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600" dirty="0"/>
              <a:t>Затраты на ИТ-рынке незначительно снизились в первую очередь по причине падения затрат на рынке оборудования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600" dirty="0"/>
              <a:t>Темпы импортозамещения снизились, но оно продолжается, в том числе на фоне деградации и износа зарубежных программных и аппаратных продуктов, используемых в трофейном формате…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600" dirty="0"/>
              <a:t>…при этом заказчики продолжают использовать зарубежное ПО и оборудование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600" dirty="0"/>
              <a:t>Дефицит финансов на реализацию масштабных ИТ-проектов</a:t>
            </a:r>
            <a:r>
              <a:rPr lang="en-US" sz="1600" dirty="0"/>
              <a:t> </a:t>
            </a:r>
            <a:r>
              <a:rPr lang="ru-RU" sz="1600" dirty="0"/>
              <a:t>кроме крупного и среднего бизнеса дотянулся и до крупнейших компаний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600" dirty="0"/>
              <a:t>Использование ИИ заказчиками на уровне игр и экспериментов. Ключевые инициаторы – </a:t>
            </a:r>
            <a:r>
              <a:rPr lang="en-US" sz="1600" dirty="0"/>
              <a:t>CIO</a:t>
            </a:r>
            <a:r>
              <a:rPr lang="ru-RU" sz="1600" dirty="0"/>
              <a:t>, а не бизнес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1A9BCC33-92E6-4ADB-919B-8D23D61BCB99}"/>
              </a:ext>
            </a:extLst>
          </p:cNvPr>
          <p:cNvCxnSpPr>
            <a:cxnSpLocks/>
          </p:cNvCxnSpPr>
          <p:nvPr/>
        </p:nvCxnSpPr>
        <p:spPr>
          <a:xfrm flipV="1">
            <a:off x="2155897" y="2803255"/>
            <a:ext cx="871870" cy="276999"/>
          </a:xfrm>
          <a:prstGeom prst="straightConnector1">
            <a:avLst/>
          </a:prstGeom>
          <a:ln w="444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BA589D4C-5330-F4D6-0165-6C48E72A2E19}"/>
              </a:ext>
            </a:extLst>
          </p:cNvPr>
          <p:cNvCxnSpPr>
            <a:cxnSpLocks/>
          </p:cNvCxnSpPr>
          <p:nvPr/>
        </p:nvCxnSpPr>
        <p:spPr>
          <a:xfrm>
            <a:off x="4022649" y="2736112"/>
            <a:ext cx="719470" cy="8151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0C37966-A471-1B5A-87B1-C0B5B36F47C1}"/>
              </a:ext>
            </a:extLst>
          </p:cNvPr>
          <p:cNvSpPr txBox="1"/>
          <p:nvPr/>
        </p:nvSpPr>
        <p:spPr>
          <a:xfrm>
            <a:off x="1218683" y="2693501"/>
            <a:ext cx="12450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2 645 100		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F05D24-6820-B34F-4F95-F0F0E1C5D744}"/>
              </a:ext>
            </a:extLst>
          </p:cNvPr>
          <p:cNvSpPr txBox="1"/>
          <p:nvPr/>
        </p:nvSpPr>
        <p:spPr>
          <a:xfrm>
            <a:off x="2846351" y="2361372"/>
            <a:ext cx="60977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3 083 400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78505A-22FE-000E-539D-D67CB8AEAAE9}"/>
              </a:ext>
            </a:extLst>
          </p:cNvPr>
          <p:cNvSpPr txBox="1"/>
          <p:nvPr/>
        </p:nvSpPr>
        <p:spPr>
          <a:xfrm>
            <a:off x="4742119" y="2396262"/>
            <a:ext cx="60977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3 003 700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902BD8-A306-A776-F7A4-F68E801AB928}"/>
              </a:ext>
            </a:extLst>
          </p:cNvPr>
          <p:cNvSpPr txBox="1"/>
          <p:nvPr/>
        </p:nvSpPr>
        <p:spPr>
          <a:xfrm>
            <a:off x="2348539" y="2996885"/>
            <a:ext cx="776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+17%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8C0EBA-0060-AF1C-0FA2-B3906DE49A55}"/>
              </a:ext>
            </a:extLst>
          </p:cNvPr>
          <p:cNvSpPr txBox="1"/>
          <p:nvPr/>
        </p:nvSpPr>
        <p:spPr>
          <a:xfrm>
            <a:off x="4099679" y="2870893"/>
            <a:ext cx="776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-3%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D5B86E-534F-2E2C-0A51-6B578EE2AFCE}"/>
              </a:ext>
            </a:extLst>
          </p:cNvPr>
          <p:cNvSpPr txBox="1"/>
          <p:nvPr/>
        </p:nvSpPr>
        <p:spPr>
          <a:xfrm>
            <a:off x="273787" y="6453887"/>
            <a:ext cx="101886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Источник: Российский рынок информационных технологий: 2025 год и прогноз на 2026–2030 гг.</a:t>
            </a:r>
          </a:p>
        </p:txBody>
      </p:sp>
    </p:spTree>
    <p:extLst>
      <p:ext uri="{BB962C8B-B14F-4D97-AF65-F5344CB8AC3E}">
        <p14:creationId xmlns:p14="http://schemas.microsoft.com/office/powerpoint/2010/main" val="3778360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D21CA-7C4B-D219-D999-E593646ED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26D333-0CFF-AA7E-D0A0-A130660A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646331"/>
          </a:xfrm>
        </p:spPr>
        <p:txBody>
          <a:bodyPr/>
          <a:lstStyle/>
          <a:p>
            <a:r>
              <a:rPr lang="ru-RU" b="1" dirty="0"/>
              <a:t>Матрица импортозамещения, как  индикатор качества</a:t>
            </a:r>
            <a:br>
              <a:rPr lang="ru-RU" b="1" dirty="0"/>
            </a:br>
            <a:r>
              <a:rPr lang="ru-RU" b="1" dirty="0"/>
              <a:t> отечественных продуктов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C3BD53A-4707-3733-BA89-06CBF0E6F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279" y="2753493"/>
            <a:ext cx="3503135" cy="31604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A58142-A5B9-3EFC-CD7A-66F9FBA853B3}"/>
              </a:ext>
            </a:extLst>
          </p:cNvPr>
          <p:cNvSpPr txBox="1"/>
          <p:nvPr/>
        </p:nvSpPr>
        <p:spPr>
          <a:xfrm>
            <a:off x="167462" y="2383096"/>
            <a:ext cx="609777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b="1" i="0" dirty="0">
                <a:solidFill>
                  <a:srgbClr val="06060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Средства управления разработкой и инфраструктурой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AE9A9CB-07B3-5C73-492A-64583D5EA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5338" y="2753493"/>
            <a:ext cx="3412229" cy="316043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C7325EA-D17B-BF44-C46E-6413DFA8921B}"/>
              </a:ext>
            </a:extLst>
          </p:cNvPr>
          <p:cNvSpPr txBox="1"/>
          <p:nvPr/>
        </p:nvSpPr>
        <p:spPr>
          <a:xfrm>
            <a:off x="4798681" y="2369110"/>
            <a:ext cx="60977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b="1" i="0" dirty="0">
                <a:solidFill>
                  <a:srgbClr val="06060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Средства серверной виртуализации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3882BB5-3311-8DE8-A93F-0CCBB5EFD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1914" y="2753493"/>
            <a:ext cx="3503135" cy="316043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1F48EC5-0BE4-05BA-052C-638D2C9A3D27}"/>
              </a:ext>
            </a:extLst>
          </p:cNvPr>
          <p:cNvSpPr txBox="1"/>
          <p:nvPr/>
        </p:nvSpPr>
        <p:spPr>
          <a:xfrm>
            <a:off x="8498073" y="2388425"/>
            <a:ext cx="609777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000" b="1" i="0">
                <a:solidFill>
                  <a:srgbClr val="06060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Межсетевые экраны следующего поколения (2025)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D94264-AB15-1795-92C5-2CCEAAECD06A}"/>
              </a:ext>
            </a:extLst>
          </p:cNvPr>
          <p:cNvSpPr txBox="1"/>
          <p:nvPr/>
        </p:nvSpPr>
        <p:spPr>
          <a:xfrm>
            <a:off x="669851" y="1594884"/>
            <a:ext cx="1097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Качество отечественных аппаратных и программных решений выходит на средний уровень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8E3994-2745-0219-48EB-DFC9AE953F8E}"/>
              </a:ext>
            </a:extLst>
          </p:cNvPr>
          <p:cNvSpPr txBox="1"/>
          <p:nvPr/>
        </p:nvSpPr>
        <p:spPr>
          <a:xfrm>
            <a:off x="273787" y="6209335"/>
            <a:ext cx="1018864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Источники: Матрица импортозамещения: Средства серверной виртуализации (апрель 2026), средства управления разработкой и инфраструктурой (июнь 2026),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NGFW (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август 2025)</a:t>
            </a:r>
          </a:p>
        </p:txBody>
      </p:sp>
    </p:spTree>
    <p:extLst>
      <p:ext uri="{BB962C8B-B14F-4D97-AF65-F5344CB8AC3E}">
        <p14:creationId xmlns:p14="http://schemas.microsoft.com/office/powerpoint/2010/main" val="402499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7593-585F-D807-964E-AFA0A1D40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1984EC-FC63-0D33-D61F-F8125D32D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323165"/>
          </a:xfrm>
        </p:spPr>
        <p:txBody>
          <a:bodyPr/>
          <a:lstStyle/>
          <a:p>
            <a:r>
              <a:rPr lang="ru-RU" b="1" dirty="0"/>
              <a:t>Подход «Квадрант Технологий» к анализу ИТ-рынка РФ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9ED5F00-06C0-F8F5-359D-12ECD8A7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3108" y="1520137"/>
            <a:ext cx="7999162" cy="4672944"/>
          </a:xfrm>
        </p:spPr>
        <p:txBody>
          <a:bodyPr anchor="ctr">
            <a:noAutofit/>
          </a:bodyPr>
          <a:lstStyle/>
          <a:p>
            <a:pPr algn="just">
              <a:buClr>
                <a:srgbClr val="FF3300"/>
              </a:buClr>
            </a:pPr>
            <a:r>
              <a:rPr lang="ru-RU" sz="1300" b="1" dirty="0"/>
              <a:t>Ключевые критерии выбора исследуемых блоков и сегментов: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300" b="1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300" b="1" dirty="0"/>
              <a:t>Аппаратная среда, где появляется, хранится, обрабатывается и передается информация: </a:t>
            </a:r>
            <a:r>
              <a:rPr lang="ru-RU" sz="1300" dirty="0"/>
              <a:t>серверное оборудование, системы хранения данных, сетевое оборудование *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3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300" b="1" dirty="0"/>
              <a:t>Устройства, которые помогают пользователям передавать и использовать информацию: </a:t>
            </a:r>
            <a:r>
              <a:rPr lang="ru-RU" sz="1300" dirty="0"/>
              <a:t>персональные компьютеры, ноутбуки, моноблоки, смартфоны, планшеты, периферийное оборудование (принтеры, сканеры, МФУ) **</a:t>
            </a:r>
            <a:endParaRPr lang="ru-RU" sz="1300" b="1" dirty="0"/>
          </a:p>
          <a:p>
            <a:pPr algn="just">
              <a:buClr>
                <a:srgbClr val="FF3300"/>
              </a:buClr>
            </a:pPr>
            <a:endParaRPr lang="ru-RU" sz="13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300" b="1" dirty="0"/>
              <a:t>Программные средства, которые помогают создавать, хранить, обрабатывать и использовать информацию: </a:t>
            </a:r>
            <a:r>
              <a:rPr lang="ru-RU" sz="1300" dirty="0"/>
              <a:t>бизнес приложения, СУБД, офисное ПО, средства серверной виртуализации, управление разработкой и инфраструктурой, резервное копирование, системы электронного документооборота, автоматизированные банковские системы, инженерное ПО, операционные системы</a:t>
            </a:r>
          </a:p>
          <a:p>
            <a:pPr algn="just">
              <a:buClr>
                <a:srgbClr val="FF3300"/>
              </a:buClr>
            </a:pPr>
            <a:endParaRPr lang="ru-RU" sz="13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300" b="1" dirty="0"/>
              <a:t>Аппаратные и программные средства, которые помогают защищать информацию и информационную инфраструктуру: </a:t>
            </a:r>
            <a:r>
              <a:rPr lang="en-US" sz="1300" dirty="0"/>
              <a:t>NGFW, </a:t>
            </a:r>
            <a:r>
              <a:rPr lang="ru-RU" sz="1300" dirty="0"/>
              <a:t>антивирусы, </a:t>
            </a:r>
            <a:r>
              <a:rPr lang="en-US" sz="1300" dirty="0"/>
              <a:t>SIEM, DLP, IAM </a:t>
            </a:r>
            <a:r>
              <a:rPr lang="ru-RU" sz="1300" dirty="0"/>
              <a:t>и прочие средства защиты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3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300" b="1" dirty="0"/>
              <a:t>Услуги, которые помогают эффективно внедрять и использовать аппаратные и программные решения: </a:t>
            </a:r>
            <a:r>
              <a:rPr lang="ru-RU" sz="1300" dirty="0"/>
              <a:t>консалтинг и проектирование, внедрение и интеграция (в т.ч. заказная разработка, кастомизация, миграция), эксплуатация и сопровождение (ИТ-аутсорсинг, Техподдержка), инфраструктура (ЦОД, </a:t>
            </a:r>
            <a:r>
              <a:rPr lang="ru-RU" sz="1300" dirty="0" err="1"/>
              <a:t>IaaS</a:t>
            </a:r>
            <a:r>
              <a:rPr lang="ru-RU" sz="1300" dirty="0"/>
              <a:t>, </a:t>
            </a:r>
            <a:r>
              <a:rPr lang="ru-RU" sz="1300" dirty="0" err="1"/>
              <a:t>PaaS</a:t>
            </a:r>
            <a:r>
              <a:rPr lang="ru-RU" sz="1300" dirty="0"/>
              <a:t>), внедрение и сопровождение инженерных и современных моделей (</a:t>
            </a:r>
            <a:r>
              <a:rPr lang="ru-RU" sz="1300" dirty="0" err="1"/>
              <a:t>DevOps</a:t>
            </a:r>
            <a:r>
              <a:rPr lang="ru-RU" sz="1300" dirty="0"/>
              <a:t>, Platform Engineering) , обучение и развитие, цифровые и ИИ-сервисы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3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006D22-8646-779F-B846-EC111134D57F}"/>
              </a:ext>
            </a:extLst>
          </p:cNvPr>
          <p:cNvSpPr txBox="1"/>
          <p:nvPr/>
        </p:nvSpPr>
        <p:spPr>
          <a:xfrm>
            <a:off x="4048238" y="6299410"/>
            <a:ext cx="10441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* Рынок ПАК не учитывается по причине отсутствия четкого определения данного вида устройств</a:t>
            </a:r>
          </a:p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**Рынки тонких клиентов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мини-ПК не учитываются по причине отсутствия четкого определения данного вида устройств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572D78-B893-8FB0-CCCC-69C0B5334FE5}"/>
              </a:ext>
            </a:extLst>
          </p:cNvPr>
          <p:cNvSpPr txBox="1"/>
          <p:nvPr/>
        </p:nvSpPr>
        <p:spPr>
          <a:xfrm>
            <a:off x="212652" y="5280935"/>
            <a:ext cx="3480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Скачать полную методологию на </a:t>
            </a:r>
            <a:r>
              <a:rPr lang="en-US" b="1" dirty="0">
                <a:solidFill>
                  <a:srgbClr val="FF5E3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@quadrant_expert</a:t>
            </a:r>
            <a:endParaRPr lang="ru-RU" b="1" dirty="0">
              <a:solidFill>
                <a:srgbClr val="FF5E3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908E4D-31C2-F8F6-A234-4D134D868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30" y="2281069"/>
            <a:ext cx="2886355" cy="288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25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76C16-C8F8-E8CD-9CFA-C618470A5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00C4F5-210E-0BCC-7F27-EA48A2B83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323165"/>
          </a:xfrm>
        </p:spPr>
        <p:txBody>
          <a:bodyPr/>
          <a:lstStyle/>
          <a:p>
            <a:r>
              <a:rPr lang="ru-RU" b="1" dirty="0"/>
              <a:t>Исследование каждого сегмента</a:t>
            </a:r>
          </a:p>
        </p:txBody>
      </p:sp>
      <p:sp>
        <p:nvSpPr>
          <p:cNvPr id="12" name="Объект 4">
            <a:extLst>
              <a:ext uri="{FF2B5EF4-FFF2-40B4-BE49-F238E27FC236}">
                <a16:creationId xmlns:a16="http://schemas.microsoft.com/office/drawing/2014/main" id="{039F6778-7E93-3D27-CFE5-AD251C018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225" y="1573968"/>
            <a:ext cx="5498473" cy="4672944"/>
          </a:xfrm>
        </p:spPr>
        <p:txBody>
          <a:bodyPr anchor="ctr">
            <a:noAutofit/>
          </a:bodyPr>
          <a:lstStyle/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/>
              <a:t>Каждый сегмент рассматривается и изучается отдельно. Далее формируется общая картина и оценка рынка – подход от частного к общему 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4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/>
              <a:t>В рамках исследования отдельного сегмента изучаются</a:t>
            </a:r>
            <a:r>
              <a:rPr lang="en-US" sz="1400" dirty="0"/>
              <a:t> *</a:t>
            </a:r>
            <a:r>
              <a:rPr lang="ru-RU" sz="1400" dirty="0"/>
              <a:t>:</a:t>
            </a: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400" dirty="0"/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Общий объем затрат пользователей (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b2b/b2c)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Сегментация по основным конкурентам, в т.ч. зарубежным</a:t>
            </a:r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Сегментация по функциональным направлениям</a:t>
            </a:r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Сегментация по типам и отраслям клиентов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Прогноз затрат пользователей на ближайшие пять лет</a:t>
            </a:r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dirty="0"/>
              <a:t>Исследуются тенденции и факторы, влияющие на развитие каждого сегмента и его уровень зрелости</a:t>
            </a:r>
            <a:endParaRPr lang="en-US" sz="1400" dirty="0"/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r>
              <a:rPr lang="ru-RU" sz="1400" b="1" dirty="0"/>
              <a:t>В оценке уровня зрелости учитывается: </a:t>
            </a:r>
            <a:r>
              <a:rPr lang="ru-RU" sz="1400" dirty="0"/>
              <a:t>восприятие качества и функциональности продуктов заказчиками, уровень импортозамещения ПО и компонентов, объем затрат пользователей, доля отечественных и зарубежных вендоров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FF3300"/>
              </a:buClr>
              <a:buFont typeface="Wingdings" panose="05000000000000000000" pitchFamily="2" charset="2"/>
              <a:buChar char="§"/>
            </a:pPr>
            <a:endParaRPr lang="ru-RU" sz="1400" dirty="0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197B2CE8-0E49-9CEE-44DA-62B4D38058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9534162"/>
              </p:ext>
            </p:extLst>
          </p:nvPr>
        </p:nvGraphicFramePr>
        <p:xfrm>
          <a:off x="425302" y="1425403"/>
          <a:ext cx="5949249" cy="4758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87DCBA1-6B60-E558-AF9E-48E3ED5C9DE3}"/>
              </a:ext>
            </a:extLst>
          </p:cNvPr>
          <p:cNvSpPr txBox="1"/>
          <p:nvPr/>
        </p:nvSpPr>
        <p:spPr>
          <a:xfrm>
            <a:off x="340242" y="6246912"/>
            <a:ext cx="6390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1 –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низкий уровень зрелости, 5 – высокий уровень зрелости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2A63FB-2BED-6380-CC7C-3E6CE746E0D3}"/>
              </a:ext>
            </a:extLst>
          </p:cNvPr>
          <p:cNvSpPr txBox="1"/>
          <p:nvPr/>
        </p:nvSpPr>
        <p:spPr>
          <a:xfrm>
            <a:off x="6396474" y="6183493"/>
            <a:ext cx="57359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* Сегмент(-ы) детально сегментируется в исследовании по запросу заказчика. По умолчанию в документе приведены только доли вендоров</a:t>
            </a:r>
          </a:p>
        </p:txBody>
      </p:sp>
    </p:spTree>
    <p:extLst>
      <p:ext uri="{BB962C8B-B14F-4D97-AF65-F5344CB8AC3E}">
        <p14:creationId xmlns:p14="http://schemas.microsoft.com/office/powerpoint/2010/main" val="294333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A4D41-71A5-DBA3-1AFA-DB7B7CD11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CD20B8-AC3C-D94F-493C-1C2EF8AEF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323165"/>
          </a:xfrm>
        </p:spPr>
        <p:txBody>
          <a:bodyPr/>
          <a:lstStyle/>
          <a:p>
            <a:r>
              <a:rPr lang="ru-RU" b="1" dirty="0"/>
              <a:t>Важность аналитических данных</a:t>
            </a:r>
          </a:p>
        </p:txBody>
      </p:sp>
      <p:sp>
        <p:nvSpPr>
          <p:cNvPr id="3" name="Объект 4">
            <a:extLst>
              <a:ext uri="{FF2B5EF4-FFF2-40B4-BE49-F238E27FC236}">
                <a16:creationId xmlns:a16="http://schemas.microsoft.com/office/drawing/2014/main" id="{65799705-53FA-E63B-9E48-BDBC76C87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609" y="1583030"/>
            <a:ext cx="11164186" cy="4698473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/>
              <a:t>Аналитические данные важны участникам рынка для:</a:t>
            </a:r>
          </a:p>
          <a:p>
            <a:pPr algn="just"/>
            <a:endParaRPr lang="ru-RU" sz="20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Разработки долгосрочной стратегии развития, в том числе с учетом нескольких сценариев </a:t>
            </a:r>
            <a:endParaRPr lang="en-US" sz="20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Оценки и корректировки ключевых этапов клиентского пути: основной фокус на оперативности реакции и нацеленности предложения</a:t>
            </a:r>
          </a:p>
          <a:p>
            <a:pPr algn="just">
              <a:buClr>
                <a:srgbClr val="FF0000"/>
              </a:buClr>
            </a:pPr>
            <a:endParaRPr lang="ru-RU" sz="20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Пересмотра внутренних процессов, ликвидации ограничителей и лишних барьеров, что способствует сокращению </a:t>
            </a:r>
            <a:r>
              <a:rPr lang="ru-RU" sz="2000" dirty="0" err="1"/>
              <a:t>time-to-market</a:t>
            </a:r>
            <a:endParaRPr lang="ru-RU" sz="20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ru-RU" sz="2000" dirty="0"/>
          </a:p>
          <a:p>
            <a:pPr marL="285750" indent="-2857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sz="2000" dirty="0"/>
              <a:t>Фокуса на развитии квалифицированных кадров внутри организации, сотрудничать с ВУЗами</a:t>
            </a:r>
          </a:p>
        </p:txBody>
      </p:sp>
    </p:spTree>
    <p:extLst>
      <p:ext uri="{BB962C8B-B14F-4D97-AF65-F5344CB8AC3E}">
        <p14:creationId xmlns:p14="http://schemas.microsoft.com/office/powerpoint/2010/main" val="3915785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33949-FF19-195B-C095-EAC371577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7D272-DBED-FC25-554D-CE73D681E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302" y="404113"/>
            <a:ext cx="10972800" cy="323165"/>
          </a:xfrm>
        </p:spPr>
        <p:txBody>
          <a:bodyPr/>
          <a:lstStyle/>
          <a:p>
            <a:r>
              <a:rPr lang="ru-RU" b="1" dirty="0"/>
              <a:t>Обзоры и исследования рынка в 2026 году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52E8F8-6BAA-E6A5-DDCF-91A0D9B76240}"/>
              </a:ext>
            </a:extLst>
          </p:cNvPr>
          <p:cNvSpPr txBox="1"/>
          <p:nvPr/>
        </p:nvSpPr>
        <p:spPr>
          <a:xfrm>
            <a:off x="212367" y="1574238"/>
            <a:ext cx="10440393" cy="224676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just">
              <a:defRPr sz="2000">
                <a:solidFill>
                  <a:srgbClr val="06060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/>
            <a:lvl3pPr marL="685800"/>
            <a:lvl4pPr marL="1028700"/>
            <a:lvl5pPr marL="1371600"/>
            <a:lvl6pPr marL="1714500"/>
            <a:lvl7pPr marL="2057400"/>
            <a:lvl8pPr marL="2400300"/>
            <a:lvl9pPr marL="2743200"/>
          </a:lstStyle>
          <a:p>
            <a:endParaRPr lang="ru-RU" dirty="0"/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r>
              <a:rPr lang="ru-RU" dirty="0"/>
              <a:t>Российский рынок информационных технологий: 2025 год и прогноз на 2026–2030 гг. </a:t>
            </a:r>
            <a:r>
              <a:rPr lang="ru-RU" b="1" dirty="0"/>
              <a:t>(</a:t>
            </a:r>
            <a:r>
              <a:rPr lang="ru-RU" b="1" dirty="0">
                <a:solidFill>
                  <a:srgbClr val="FF5E3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май 2026</a:t>
            </a:r>
            <a:r>
              <a:rPr lang="ru-RU" dirty="0"/>
              <a:t>)</a:t>
            </a:r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endParaRPr lang="ru-RU" dirty="0"/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r>
              <a:rPr lang="ru-RU" dirty="0"/>
              <a:t>Рынок информационной безопасности РФ 2025 год и прогноз на 2026–2030 гг. </a:t>
            </a:r>
            <a:r>
              <a:rPr lang="ru-RU" b="1" dirty="0"/>
              <a:t>(июль 2026)</a:t>
            </a:r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endParaRPr lang="ru-RU" dirty="0"/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r>
              <a:rPr lang="ru-RU" dirty="0"/>
              <a:t>Рынок корпоративного оборудования РФ 2025 год и прогноз на 2026 – 2030 гг. </a:t>
            </a:r>
            <a:r>
              <a:rPr lang="ru-RU" b="1" dirty="0"/>
              <a:t>(август 2026)</a:t>
            </a:r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endParaRPr lang="ru-RU" dirty="0"/>
          </a:p>
          <a:p>
            <a:pPr marL="342900" indent="-342900">
              <a:buClr>
                <a:srgbClr val="FF5E36"/>
              </a:buClr>
              <a:buFont typeface="Wingdings" panose="05000000000000000000" pitchFamily="2" charset="2"/>
              <a:buChar char="§"/>
            </a:pPr>
            <a:r>
              <a:rPr lang="ru-RU" dirty="0"/>
              <a:t>Российский рынок ИТ-услуг: 2025 год и прогноз на 2026–2030 гг. </a:t>
            </a:r>
            <a:r>
              <a:rPr lang="ru-RU" b="1" dirty="0"/>
              <a:t>(сентябрь 2026)</a:t>
            </a:r>
          </a:p>
        </p:txBody>
      </p:sp>
    </p:spTree>
    <p:extLst>
      <p:ext uri="{BB962C8B-B14F-4D97-AF65-F5344CB8AC3E}">
        <p14:creationId xmlns:p14="http://schemas.microsoft.com/office/powerpoint/2010/main" val="806096947"/>
      </p:ext>
    </p:extLst>
  </p:cSld>
  <p:clrMapOvr>
    <a:masterClrMapping/>
  </p:clrMapOvr>
</p:sld>
</file>

<file path=ppt/theme/theme1.xml><?xml version="1.0" encoding="utf-8"?>
<a:theme xmlns:a="http://schemas.openxmlformats.org/drawingml/2006/main" name="Квадрант Технологий_Шаблон_Презентация v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5466</TotalTime>
  <Words>992</Words>
  <Application>Microsoft Office PowerPoint</Application>
  <PresentationFormat>Широкоэкранный</PresentationFormat>
  <Paragraphs>115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Aptos</vt:lpstr>
      <vt:lpstr>Arial</vt:lpstr>
      <vt:lpstr>Arial Black</vt:lpstr>
      <vt:lpstr>Calibri</vt:lpstr>
      <vt:lpstr>Wingdings</vt:lpstr>
      <vt:lpstr>Квадрант Технологий_Шаблон_Презентация v1</vt:lpstr>
      <vt:lpstr>ИТ- Рынок 2025: На пути к зрелости</vt:lpstr>
      <vt:lpstr>О компании</vt:lpstr>
      <vt:lpstr>Текущая ситуация на ИТ-рынке России</vt:lpstr>
      <vt:lpstr>ИТ-рынок в 2023 – 2025 гг.</vt:lpstr>
      <vt:lpstr>Матрица импортозамещения, как  индикатор качества  отечественных продуктов</vt:lpstr>
      <vt:lpstr>Подход «Квадрант Технологий» к анализу ИТ-рынка РФ</vt:lpstr>
      <vt:lpstr>Исследование каждого сегмента</vt:lpstr>
      <vt:lpstr>Важность аналитических данных</vt:lpstr>
      <vt:lpstr>Обзоры и исследования рынка в 2026 году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Smartfield09</dc:creator>
  <cp:lastModifiedBy>Черкасова Наталия Николаевна</cp:lastModifiedBy>
  <cp:revision>320</cp:revision>
  <dcterms:created xsi:type="dcterms:W3CDTF">2023-08-01T05:54:20Z</dcterms:created>
  <dcterms:modified xsi:type="dcterms:W3CDTF">2026-07-20T11:37:25Z</dcterms:modified>
</cp:coreProperties>
</file>