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</p:sldMasterIdLst>
  <p:notesMasterIdLst>
    <p:notesMasterId r:id="rId14"/>
  </p:notesMasterIdLst>
  <p:sldIdLst>
    <p:sldId id="2134805403" r:id="rId3"/>
    <p:sldId id="2134805939" r:id="rId4"/>
    <p:sldId id="2134805730" r:id="rId5"/>
    <p:sldId id="2134805710" r:id="rId6"/>
    <p:sldId id="2134805734" r:id="rId7"/>
    <p:sldId id="2134805740" r:id="rId8"/>
    <p:sldId id="2134805743" r:id="rId9"/>
    <p:sldId id="2134805744" r:id="rId10"/>
    <p:sldId id="337" r:id="rId11"/>
    <p:sldId id="2134805745" r:id="rId12"/>
    <p:sldId id="213480574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648"/>
  </p:normalViewPr>
  <p:slideViewPr>
    <p:cSldViewPr snapToGrid="0">
      <p:cViewPr varScale="1">
        <p:scale>
          <a:sx n="63" d="100"/>
          <a:sy n="63" d="100"/>
        </p:scale>
        <p:origin x="712" y="5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06BF8-212D-4146-8168-483C3A5784E8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FD6EC-4543-2943-A5BC-C43A7B3DC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73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1C91F2-8139-4373-8D79-6336D643496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24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1C91F2-8139-4373-8D79-6336D643496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123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BD4B8-E74A-73C4-34F3-08AB02B56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1B45821-4BAB-66F4-FCB6-055BBCC3A2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B9D040A-B358-8EED-F5C7-729F43E7E7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4F0FA3-8A3A-7D55-BE19-B9C2CC80D8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1C91F2-8139-4373-8D79-6336D643496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4864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AFDFE-0553-33ED-E84D-9A6A3163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E7B0F23-86BE-8EFA-A1D9-ED31E6399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99DB13F-25D2-5C9A-EFBB-9652C8FDA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35C416-7E89-A75B-EFFD-0286D8AFC2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FD6EC-4543-2943-A5BC-C43A7B3DCB3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01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FD6EC-4543-2943-A5BC-C43A7B3DCB3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50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9866A-EF3D-897A-9B7B-AD760AD3F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40E00D1-F4C8-F65D-8DD0-E8C2FC2F6A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EF9C6CF-1042-F3B7-693B-C47E16170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9EF9B1-BA35-D3C5-25AB-2F17332B6F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0FD6EC-4543-2943-A5BC-C43A7B3DCB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449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6CA60-6656-F6D4-98CB-61E1DD2A3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26D0256-BEA7-912C-70E6-1805E25E6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DFC04FF-8AB5-335A-C02D-F99A102D83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84EEF9-6FDB-3F4E-6247-2EE801395B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0FD6EC-4543-2943-A5BC-C43A7B3DCB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726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D75F2-517B-7D00-CC15-97465E123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7EF0A7B-7950-C015-EA3B-A563B7013B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5117AB0-F3ED-5574-5AF2-94154A122D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2CC431-C5D1-2B1C-A810-64C392FF48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0FD6EC-4543-2943-A5BC-C43A7B3DCB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639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6741D-E931-E997-F6E2-D0EA64A9A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E404567-1266-1E13-923D-0C973D09B8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96DBCA2-8EB8-75CD-338B-DC74ECD2B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1AB0CD-F730-77C1-337E-E053ADBD6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0FD6EC-4543-2943-A5BC-C43A7B3DCB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183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6DD6A-B610-0BDE-361C-334A355A9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F79A2C6-F077-7A95-3A06-5F444FE376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B918D93-55D4-65F2-B6AD-5851119C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C6C6C0-458B-E308-9FB7-BEC7E9DDA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0FD6EC-4543-2943-A5BC-C43A7B3DCB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1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47C6C-5E16-BB4F-809D-CC04FEC7D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A14E0C-B51C-6947-AB71-DD6C7FB3A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2A4483-7A0C-C440-8752-9B84FCD1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E6E7-459C-7643-8B51-242BF7B3A19B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E021E5-DA4F-B746-89B9-0C4BC33E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43DFF2-A81D-CA4A-9814-339E9618D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4A6F-5AAB-6849-B757-F46C573B2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80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C96CD-0375-8747-8548-A29B45E8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499442-CA49-DA4D-B417-AB2468DBB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01CD0A-3110-6748-9D7A-71485C12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E6E7-459C-7643-8B51-242BF7B3A19B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09B672-5015-F147-BC45-00333B762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5A3F50-7978-F04E-B062-D53A623C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4A6F-5AAB-6849-B757-F46C573B2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260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B35CB95-AE8B-FF49-85D7-5DF7A2E1E9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4D0B39-7D83-CA48-8EE9-C9EA5A33C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CB8D43-22C7-DD47-B46B-709B048BF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E6E7-459C-7643-8B51-242BF7B3A19B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74F296-A8EB-A646-80C9-39A2FFEF0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EDEB2-596F-F54C-9554-0D3D87C8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4A6F-5AAB-6849-B757-F46C573B2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809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9420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1429703"/>
              </p:ext>
            </p:extLst>
          </p:nvPr>
        </p:nvGraphicFramePr>
        <p:xfrm>
          <a:off x="1960" y="1597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83" imgH="384" progId="TCLayout.ActiveDocument.1">
                  <p:embed/>
                </p:oleObj>
              </mc:Choice>
              <mc:Fallback>
                <p:oleObj name="Слайд think-cell" r:id="rId4" imgW="383" imgH="384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0" y="1597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000" b="0" i="0" baseline="0" dirty="0">
              <a:solidFill>
                <a:schemeClr val="tx1"/>
              </a:solidFill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6244" y="388154"/>
            <a:ext cx="11520000" cy="30777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Вывод слайда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244" y="146305"/>
            <a:ext cx="11520000" cy="184666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4"/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6550" y="6312181"/>
            <a:ext cx="11520488" cy="138499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aseline="0">
                <a:solidFill>
                  <a:schemeClr val="tx1"/>
                </a:solidFill>
                <a:latin typeface="+mj-lt"/>
              </a:defRPr>
            </a:lvl1pPr>
            <a:lvl2pPr marL="457224" indent="0" algn="ctr">
              <a:buNone/>
              <a:defRPr sz="2000"/>
            </a:lvl2pPr>
            <a:lvl3pPr marL="914446" indent="0" algn="ctr">
              <a:buNone/>
              <a:defRPr sz="1801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1 – </a:t>
            </a:r>
            <a:r>
              <a:rPr lang="ru-RU" dirty="0"/>
              <a:t>текст сноски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36245" y="6504109"/>
            <a:ext cx="9360000" cy="138499"/>
          </a:xfrm>
        </p:spPr>
        <p:txBody>
          <a:bodyPr wrap="square" anchor="t" anchorCtr="0">
            <a:sp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dirty="0"/>
              <a:t>Источник: анализ </a:t>
            </a:r>
            <a:r>
              <a:rPr lang="en-US" dirty="0"/>
              <a:t>Strategy Partners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7360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4DC12-A6A5-6FC3-FA10-B349661F3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C95D7A-297D-189F-A3CB-6290FFEFE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12" indent="0" algn="ctr">
              <a:buNone/>
              <a:defRPr sz="1999"/>
            </a:lvl2pPr>
            <a:lvl3pPr marL="914022" indent="0" algn="ctr">
              <a:buNone/>
              <a:defRPr sz="1799"/>
            </a:lvl3pPr>
            <a:lvl4pPr marL="1371034" indent="0" algn="ctr">
              <a:buNone/>
              <a:defRPr sz="1600"/>
            </a:lvl4pPr>
            <a:lvl5pPr marL="1828045" indent="0" algn="ctr">
              <a:buNone/>
              <a:defRPr sz="1600"/>
            </a:lvl5pPr>
            <a:lvl6pPr marL="2285056" indent="0" algn="ctr">
              <a:buNone/>
              <a:defRPr sz="1600"/>
            </a:lvl6pPr>
            <a:lvl7pPr marL="2742067" indent="0" algn="ctr">
              <a:buNone/>
              <a:defRPr sz="1600"/>
            </a:lvl7pPr>
            <a:lvl8pPr marL="3199079" indent="0" algn="ctr">
              <a:buNone/>
              <a:defRPr sz="1600"/>
            </a:lvl8pPr>
            <a:lvl9pPr marL="365608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D6D4A4-7F50-0477-CA89-186E8506F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55CC76-2813-4D3D-B032-47964A667501}" type="datetime1">
              <a:rPr lang="en-US" smtClean="0"/>
              <a:t>7/20/2026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05406A-5CFB-732E-E633-2544F1057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380EBB-D3BB-B7CE-5F15-31A6804F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642D7D-C85E-41E5-B223-56D5518835F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8386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608A6-664D-286B-710B-1D707B3A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83565F-6C36-7922-F991-0556106B8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60474F-9FA4-E42B-6EA2-08E0F0934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8228-D83E-43BC-90B9-034933F38EEC}" type="datetime1">
              <a:rPr lang="en-US" smtClean="0"/>
              <a:t>7/20/2026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78BFCA-4767-60CF-8EFB-56490756F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FF8EA8-B3DF-77E1-6724-F9C66CB25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465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BB791-171B-7F63-BC96-28E7B010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834C33-7479-66BF-A6D2-C9D8318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12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0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6F746D-7AF4-E649-CF98-7E9C50C2D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67B66-EE0E-435A-83BC-2F1AF9020C9C}" type="datetime1">
              <a:rPr lang="en-US" smtClean="0"/>
              <a:t>7/20/2026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2286B4-F33B-C09C-C82F-B7EAADF45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339E95-DB60-8F91-0E62-E56C4367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452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D76AE-1539-EEB8-72C6-0AD3A4D7A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5CA47C-3444-A6EC-76F7-A2C13B443A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EC6B1E-3D18-20E0-3C84-ABE08F130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2BCC36-A925-1F67-9C84-22D44B834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3C5F6-E3BA-4997-B89E-2D27FD11FBA9}" type="datetime1">
              <a:rPr lang="en-US" smtClean="0"/>
              <a:t>7/20/2026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FCC0DB-EAFB-41E8-1D54-B1803F8C4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178429-3E4B-9497-643F-4BC74858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518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BE700-BC4D-C970-89C1-05841A95E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86DF4-8318-819C-B1AB-419A1625F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12" indent="0">
              <a:buNone/>
              <a:defRPr sz="1999" b="1"/>
            </a:lvl2pPr>
            <a:lvl3pPr marL="914022" indent="0">
              <a:buNone/>
              <a:defRPr sz="1799" b="1"/>
            </a:lvl3pPr>
            <a:lvl4pPr marL="1371034" indent="0">
              <a:buNone/>
              <a:defRPr sz="1600" b="1"/>
            </a:lvl4pPr>
            <a:lvl5pPr marL="1828045" indent="0">
              <a:buNone/>
              <a:defRPr sz="1600" b="1"/>
            </a:lvl5pPr>
            <a:lvl6pPr marL="2285056" indent="0">
              <a:buNone/>
              <a:defRPr sz="1600" b="1"/>
            </a:lvl6pPr>
            <a:lvl7pPr marL="2742067" indent="0">
              <a:buNone/>
              <a:defRPr sz="1600" b="1"/>
            </a:lvl7pPr>
            <a:lvl8pPr marL="3199079" indent="0">
              <a:buNone/>
              <a:defRPr sz="1600" b="1"/>
            </a:lvl8pPr>
            <a:lvl9pPr marL="365608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288D0D-3C23-283C-BC7A-2D458A0EA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6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A8F1C3-465C-5993-C34D-8D16D0937E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12" indent="0">
              <a:buNone/>
              <a:defRPr sz="1999" b="1"/>
            </a:lvl2pPr>
            <a:lvl3pPr marL="914022" indent="0">
              <a:buNone/>
              <a:defRPr sz="1799" b="1"/>
            </a:lvl3pPr>
            <a:lvl4pPr marL="1371034" indent="0">
              <a:buNone/>
              <a:defRPr sz="1600" b="1"/>
            </a:lvl4pPr>
            <a:lvl5pPr marL="1828045" indent="0">
              <a:buNone/>
              <a:defRPr sz="1600" b="1"/>
            </a:lvl5pPr>
            <a:lvl6pPr marL="2285056" indent="0">
              <a:buNone/>
              <a:defRPr sz="1600" b="1"/>
            </a:lvl6pPr>
            <a:lvl7pPr marL="2742067" indent="0">
              <a:buNone/>
              <a:defRPr sz="1600" b="1"/>
            </a:lvl7pPr>
            <a:lvl8pPr marL="3199079" indent="0">
              <a:buNone/>
              <a:defRPr sz="1600" b="1"/>
            </a:lvl8pPr>
            <a:lvl9pPr marL="365608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9A540A2-9CEC-818F-556D-80637CC5F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4AA3BB-B14F-55E9-5345-3C87C882F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4F7C9-CB3E-4FA1-9DA4-92EF274199DB}" type="datetime1">
              <a:rPr lang="en-US" smtClean="0"/>
              <a:t>7/20/2026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DCB91D-CDC1-E718-3FD3-8E9BD0CF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C1D0C7-45C9-3F1E-2DA7-9226D199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2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7FB60-9FAE-9E34-9D6A-5A078C48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46CD-CBEF-DEDF-1A4F-318F8F67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0E9-FBB7-4ADD-93E3-A3DDE182D9EE}" type="datetime1">
              <a:rPr lang="en-US" smtClean="0"/>
              <a:t>7/20/2026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DD6D0D-D1C5-3DCB-7754-C6554B9B9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C29BA7-EF32-FA9E-2CA9-EF128F4E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52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D6021-6C39-C843-97C0-A5629CD55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0D9E1E-35FA-C148-AB7B-DAE35CD25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C8EE7-6B26-B043-9A71-32459BB70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E6E7-459C-7643-8B51-242BF7B3A19B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7DCD76-001E-A748-A8AC-920BF441C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271AF3-F4A7-CD47-A0E6-5AC48E00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4A6F-5AAB-6849-B757-F46C573B2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502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FD8A072-FE2F-EA0C-8CBF-0B06CB252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65D4-86D2-4B1F-B088-42672C1A367D}" type="datetime1">
              <a:rPr lang="en-US" smtClean="0"/>
              <a:t>7/20/2026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EF0C62-96AD-5406-78E6-5F1491FC8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B14785-2483-D99C-EE7F-B1FC58AC4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924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2DF19-0AD5-DC23-2DCE-476972480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A26747-F31F-46DF-2B4A-7C7527DDE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8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2DDDD-DEEA-FDDB-3E7A-B7D95B0D7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2" indent="0">
              <a:buNone/>
              <a:defRPr sz="1399"/>
            </a:lvl2pPr>
            <a:lvl3pPr marL="914022" indent="0">
              <a:buNone/>
              <a:defRPr sz="1200"/>
            </a:lvl3pPr>
            <a:lvl4pPr marL="1371034" indent="0">
              <a:buNone/>
              <a:defRPr sz="1000"/>
            </a:lvl4pPr>
            <a:lvl5pPr marL="1828045" indent="0">
              <a:buNone/>
              <a:defRPr sz="1000"/>
            </a:lvl5pPr>
            <a:lvl6pPr marL="2285056" indent="0">
              <a:buNone/>
              <a:defRPr sz="1000"/>
            </a:lvl6pPr>
            <a:lvl7pPr marL="2742067" indent="0">
              <a:buNone/>
              <a:defRPr sz="1000"/>
            </a:lvl7pPr>
            <a:lvl8pPr marL="3199079" indent="0">
              <a:buNone/>
              <a:defRPr sz="1000"/>
            </a:lvl8pPr>
            <a:lvl9pPr marL="365608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9F3C3D-C58D-A015-36D1-EF6B8052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60387-184D-4974-B513-6C731ACB8FD5}" type="datetime1">
              <a:rPr lang="en-US" smtClean="0"/>
              <a:t>7/20/2026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89AE13-F519-0448-EF02-3507F3C93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71FD3C-8A4E-9669-509F-9954D3DE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314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8A344-88BB-7FCF-02A0-C9F320C6C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BCA28A-4196-E546-A751-6763C0A945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12" indent="0">
              <a:buNone/>
              <a:defRPr sz="2798"/>
            </a:lvl2pPr>
            <a:lvl3pPr marL="914022" indent="0">
              <a:buNone/>
              <a:defRPr sz="2399"/>
            </a:lvl3pPr>
            <a:lvl4pPr marL="1371034" indent="0">
              <a:buNone/>
              <a:defRPr sz="1999"/>
            </a:lvl4pPr>
            <a:lvl5pPr marL="1828045" indent="0">
              <a:buNone/>
              <a:defRPr sz="1999"/>
            </a:lvl5pPr>
            <a:lvl6pPr marL="2285056" indent="0">
              <a:buNone/>
              <a:defRPr sz="1999"/>
            </a:lvl6pPr>
            <a:lvl7pPr marL="2742067" indent="0">
              <a:buNone/>
              <a:defRPr sz="1999"/>
            </a:lvl7pPr>
            <a:lvl8pPr marL="3199079" indent="0">
              <a:buNone/>
              <a:defRPr sz="1999"/>
            </a:lvl8pPr>
            <a:lvl9pPr marL="3656089" indent="0">
              <a:buNone/>
              <a:defRPr sz="1999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1E4795-45CA-FE2F-153F-3825541EA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2" indent="0">
              <a:buNone/>
              <a:defRPr sz="1399"/>
            </a:lvl2pPr>
            <a:lvl3pPr marL="914022" indent="0">
              <a:buNone/>
              <a:defRPr sz="1200"/>
            </a:lvl3pPr>
            <a:lvl4pPr marL="1371034" indent="0">
              <a:buNone/>
              <a:defRPr sz="1000"/>
            </a:lvl4pPr>
            <a:lvl5pPr marL="1828045" indent="0">
              <a:buNone/>
              <a:defRPr sz="1000"/>
            </a:lvl5pPr>
            <a:lvl6pPr marL="2285056" indent="0">
              <a:buNone/>
              <a:defRPr sz="1000"/>
            </a:lvl6pPr>
            <a:lvl7pPr marL="2742067" indent="0">
              <a:buNone/>
              <a:defRPr sz="1000"/>
            </a:lvl7pPr>
            <a:lvl8pPr marL="3199079" indent="0">
              <a:buNone/>
              <a:defRPr sz="1000"/>
            </a:lvl8pPr>
            <a:lvl9pPr marL="365608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D8098F-3504-6787-36E7-B80A3D15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437FC-0EE6-435E-B8E7-86AF09D8A539}" type="datetime1">
              <a:rPr lang="en-US" smtClean="0"/>
              <a:t>7/20/2026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38A5E0-DE2D-AE06-3265-195FAFC62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B35644-17C5-79A6-7B18-55D8CB2A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74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181B5-86B6-5FD0-31F3-7604A1A5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16DB44-C6E0-3D2B-9EE6-0F2DDFF8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83792B-1FE9-96A9-226E-0A337453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D26A9-0159-4A1C-AAA4-58CD1657E7ED}" type="datetime1">
              <a:rPr lang="en-US" smtClean="0"/>
              <a:t>7/20/2026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46D50B-F90A-C3A0-6017-9D5D03BC4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7230C6-5E83-4AD4-1BD2-CDB3590D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092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046A7BA-A418-D194-3D0C-7F57DB755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204B41-65F1-5957-0972-8FD1BFE48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914090-3A03-417F-C3D4-A205440BC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61643-870C-46D7-B756-533EB3B2C4F7}" type="datetime1">
              <a:rPr lang="en-US" smtClean="0"/>
              <a:t>7/20/2026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935607-4792-3812-6967-BDD916E5C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A0082B-A902-7429-72FC-BB948378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81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522" y="274545"/>
            <a:ext cx="10972959" cy="585134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CC71D-C3DF-4B76-8A04-98B5AAEF2D33}" type="datetime1">
              <a:rPr lang="en-US" altLang="ru-RU" smtClean="0"/>
              <a:t>7/20/2026</a:t>
            </a:fld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533F5-A369-4B49-949F-A5488BC7D6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2928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9E135-C1EE-4737-83ED-C9F948572035}" type="datetime1">
              <a:rPr lang="en-US" smtClean="0"/>
              <a:t>7/20/2026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03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userDrawn="1">
  <p:cSld name="1_Заголовок и объект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B5613367-6ED4-43E4-9B78-6E8F573315B6}" type="datetime1">
              <a:rPr lang="en-US" smtClean="0"/>
              <a:t>7/20/2026</a:t>
            </a:fld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sldNum" idx="12"/>
          </p:nvPr>
        </p:nvSpPr>
        <p:spPr>
          <a:xfrm>
            <a:off x="8610600" y="601960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71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A7754-36C7-F542-A356-7CFCB3E26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266B81-3896-6B4D-9C24-E0A04029E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00AE7-7824-3A44-AD88-9BD33F239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E6E7-459C-7643-8B51-242BF7B3A19B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80A64A-794E-2C47-B695-4BD095018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EE8739-3245-7A4C-83DB-86ED3E94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4A6F-5AAB-6849-B757-F46C573B2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68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40C79-E14F-1C4C-8A78-558A8E6B8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34DA61-8A7E-1348-BCEC-075C76C70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4189AD-B796-744D-A2F8-E9AFE2282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F062BD-B5A7-754D-B8D6-7F061E54C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E6E7-459C-7643-8B51-242BF7B3A19B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78CB07-33CF-3148-BBE7-17F84EB8F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2DD14E-6210-DC41-9D9B-858BB6E63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4A6F-5AAB-6849-B757-F46C573B2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100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A01BF-D301-714D-BB17-F760719EF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0A4975-83AF-5842-A18C-936E2F098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79866B-E16A-7542-8119-18AAAFC92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A7C93A-43AB-7240-A3BB-AAB1DD0EE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799700-79D2-C340-9841-BA9D072BA4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2DEEDFD-6096-7B46-9F3F-43EC7B23B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E6E7-459C-7643-8B51-242BF7B3A19B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5DAC5A-DCDA-8649-AFE0-6E60AD01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2CDC44D-8AA3-4140-A703-712644807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4A6F-5AAB-6849-B757-F46C573B2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3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EEAB3-38E7-8449-A40A-F2F6B7559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FA2C95-8D4D-B048-925E-FA773575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E6E7-459C-7643-8B51-242BF7B3A19B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D65E6D-BFE7-574A-8EAC-1C4C35529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D966D3-6F69-3F4B-B90B-A172C98E3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4A6F-5AAB-6849-B757-F46C573B2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407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DBB714-EA47-E543-9C57-B5F76809C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E6E7-459C-7643-8B51-242BF7B3A19B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68B76B5-330F-4842-B070-61BE71622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D13B8E-6225-494A-A981-7BCEF28B9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4A6F-5AAB-6849-B757-F46C573B2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445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2D9CB-BB67-994B-B09E-DD3F55531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B25D9F-3ED0-3E4E-9462-C67A41ABC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098D1C-0688-E34D-AC75-9E0EC988B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7969D9-E72C-4649-AB6F-B27895B3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E6E7-459C-7643-8B51-242BF7B3A19B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673350-19DF-C040-A144-592BBB622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37AF35-87C1-1C46-A5B2-E65151F0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4A6F-5AAB-6849-B757-F46C573B2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113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A54EF-C6D0-B640-B56E-C9D619E1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6FF3C7-53DF-084B-9CE7-4C1003DD2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BF8C31-E24C-CD4C-8422-27DE6E0B2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56F078-4CFC-D241-B784-B0ACA6395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E6E7-459C-7643-8B51-242BF7B3A19B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942B07-749C-AF40-9A78-E28316632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BEF27B-5678-6749-AF80-6EF767EE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4A6F-5AAB-6849-B757-F46C573B2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19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E2513D-BAE8-BF4B-B37A-75AB8DCC6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447E72-4484-384D-A2DC-D1D564710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97729F-F35D-4640-BC0A-6EBF571CB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7E6E7-459C-7643-8B51-242BF7B3A19B}" type="datetimeFigureOut">
              <a:rPr lang="ru-RU" smtClean="0"/>
              <a:t>20.07.2026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84B707-BC27-B145-8F38-7390952F9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963407-09FC-D34D-ADF1-C7F181B6F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94A6F-5AAB-6849-B757-F46C573B2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45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20F0D-FC89-301A-5167-83A7BC3DA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050452-0F81-710C-DB50-34899CC0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49DC8F-8CE6-4B2B-898E-E17065C7C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A441E-4C4A-435E-BFC2-ED2626F69B26}" type="datetime1">
              <a:rPr lang="en-US" smtClean="0"/>
              <a:t>7/20/2026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CFE888-0806-5CA3-276A-F6591D47B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AD13C1-D65B-ACC8-3432-EA65B179E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0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sldNum="0" hdr="0" ftr="0" dt="0"/>
  <p:txStyles>
    <p:titleStyle>
      <a:lvl1pPr algn="l" defTabSz="91402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6" indent="-228506" algn="l" defTabSz="91402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516" indent="-228506" algn="l" defTabSz="9140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8" indent="-228506" algn="l" defTabSz="9140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9" indent="-228506" algn="l" defTabSz="9140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550" indent="-228506" algn="l" defTabSz="9140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561" indent="-228506" algn="l" defTabSz="9140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3" indent="-228506" algn="l" defTabSz="9140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3" indent="-228506" algn="l" defTabSz="9140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595" indent="-228506" algn="l" defTabSz="91402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12" algn="l" defTabSz="9140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5" algn="l" defTabSz="9140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6" algn="l" defTabSz="9140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7" algn="l" defTabSz="9140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9" algn="l" defTabSz="9140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9" algn="l" defTabSz="91402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json.tv/" TargetMode="External"/><Relationship Id="rId4" Type="http://schemas.openxmlformats.org/officeDocument/2006/relationships/hyperlink" Target="mailto:news@json.t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w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w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85"/>
          <p:cNvSpPr txBox="1"/>
          <p:nvPr/>
        </p:nvSpPr>
        <p:spPr>
          <a:xfrm>
            <a:off x="4880019" y="1538208"/>
            <a:ext cx="7123744" cy="2618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42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73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3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экономического эффекта </a:t>
            </a:r>
            <a:br>
              <a:rPr kumimoji="0" lang="ru-RU" sz="273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273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использования систем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3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3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Unified Endpoint Management</a:t>
            </a:r>
            <a:endParaRPr kumimoji="0" lang="en-US" sz="22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3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России</a:t>
            </a:r>
            <a:endParaRPr kumimoji="0" lang="en-US" sz="273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 descr="Процессор со сплошной заливкой">
            <a:extLst>
              <a:ext uri="{FF2B5EF4-FFF2-40B4-BE49-F238E27FC236}">
                <a16:creationId xmlns:a16="http://schemas.microsoft.com/office/drawing/2014/main" id="{02F42239-F660-254D-B8F8-82CF61B2E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4865" y="4633855"/>
            <a:ext cx="1042270" cy="10422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3BEC3C7-DA40-BE40-A7FC-5F3E2474A6E9}"/>
              </a:ext>
            </a:extLst>
          </p:cNvPr>
          <p:cNvSpPr txBox="1"/>
          <p:nvPr/>
        </p:nvSpPr>
        <p:spPr>
          <a:xfrm>
            <a:off x="82492" y="6246636"/>
            <a:ext cx="12027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42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27FB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Москва, 21 июля 2026 года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2F6043-2C29-2644-A64A-96447BB90E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0" y="313780"/>
            <a:ext cx="2866245" cy="729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E78926-546A-634A-AC12-AADD72033050}"/>
              </a:ext>
            </a:extLst>
          </p:cNvPr>
          <p:cNvSpPr txBox="1"/>
          <p:nvPr/>
        </p:nvSpPr>
        <p:spPr>
          <a:xfrm>
            <a:off x="409777" y="2165407"/>
            <a:ext cx="11699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52A4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исследовать сложные ИТ-рынки России: </a:t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52A4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52A4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сбора данных к построению моделей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64A5EB-C131-6840-BF98-7E709EA4B468}"/>
              </a:ext>
            </a:extLst>
          </p:cNvPr>
          <p:cNvSpPr txBox="1"/>
          <p:nvPr/>
        </p:nvSpPr>
        <p:spPr>
          <a:xfrm>
            <a:off x="926275" y="5860172"/>
            <a:ext cx="10687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42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27FB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Аналитический </a:t>
            </a: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srgbClr val="027FB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MeetUp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27FB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:</a:t>
            </a: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srgbClr val="027FB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 «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27FB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Портрет российского </a:t>
            </a: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srgbClr val="027FB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IT-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27FB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рынка: тренды, аудитория, инструменты»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DD5310-A142-604B-825B-858A3194E8F9}"/>
              </a:ext>
            </a:extLst>
          </p:cNvPr>
          <p:cNvSpPr txBox="1"/>
          <p:nvPr/>
        </p:nvSpPr>
        <p:spPr>
          <a:xfrm>
            <a:off x="1226448" y="3276562"/>
            <a:ext cx="1005001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42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52A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298DA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Практические выводы 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1298DA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J'son &amp; Partners Consulting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52A4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4589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2B53B-5EC4-1176-F2C5-23C707132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2">
            <a:extLst>
              <a:ext uri="{FF2B5EF4-FFF2-40B4-BE49-F238E27FC236}">
                <a16:creationId xmlns:a16="http://schemas.microsoft.com/office/drawing/2014/main" id="{1B306D15-D11A-6AAE-EAEA-0EF487C12BC8}"/>
              </a:ext>
            </a:extLst>
          </p:cNvPr>
          <p:cNvSpPr txBox="1">
            <a:spLocks/>
          </p:cNvSpPr>
          <p:nvPr/>
        </p:nvSpPr>
        <p:spPr>
          <a:xfrm>
            <a:off x="1037473" y="107660"/>
            <a:ext cx="835666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00327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lvl="0">
              <a:spcBef>
                <a:spcPts val="100"/>
              </a:spcBef>
              <a:defRPr/>
            </a:pPr>
            <a:r>
              <a:rPr lang="ru-RU" sz="2400" kern="0" spc="-5" dirty="0">
                <a:solidFill>
                  <a:srgbClr val="0052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ИИ в маркетинговых исследованиях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3B43A1-19F8-D29C-0AB5-ADF2002EC606}"/>
              </a:ext>
            </a:extLst>
          </p:cNvPr>
          <p:cNvSpPr txBox="1"/>
          <p:nvPr/>
        </p:nvSpPr>
        <p:spPr>
          <a:xfrm>
            <a:off x="926230" y="556682"/>
            <a:ext cx="8356666" cy="354595"/>
          </a:xfrm>
          <a:prstGeom prst="rect">
            <a:avLst/>
          </a:prstGeom>
          <a:noFill/>
        </p:spPr>
        <p:txBody>
          <a:bodyPr wrap="square" lIns="104278" tIns="52139" rIns="104278" bIns="52139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200" b="1">
                <a:solidFill>
                  <a:srgbClr val="0052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1800" b="0" dirty="0">
                <a:solidFill>
                  <a:srgbClr val="027FBE"/>
                </a:solidFill>
                <a:cs typeface="Devanagari MT" panose="02000500020000000000" pitchFamily="2" charset="0"/>
              </a:rPr>
              <a:t>Ускоряет поиск и обработку, но требует контроля методологии и фактов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BBD840-F6BD-97A0-E0A4-AC4E9786B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445" y="213720"/>
            <a:ext cx="2614989" cy="673300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F54F597-BF29-5B89-E9ED-17C15BA9CB09}"/>
              </a:ext>
            </a:extLst>
          </p:cNvPr>
          <p:cNvSpPr/>
          <p:nvPr/>
        </p:nvSpPr>
        <p:spPr>
          <a:xfrm>
            <a:off x="552206" y="0"/>
            <a:ext cx="382849" cy="870842"/>
          </a:xfrm>
          <a:prstGeom prst="rect">
            <a:avLst/>
          </a:prstGeom>
          <a:solidFill>
            <a:srgbClr val="FD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8" tIns="52139" rIns="104278" bIns="5213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7DFE09FB-4EFB-75A2-A990-5C1A0064B069}"/>
              </a:ext>
            </a:extLst>
          </p:cNvPr>
          <p:cNvCxnSpPr>
            <a:cxnSpLocks/>
          </p:cNvCxnSpPr>
          <p:nvPr/>
        </p:nvCxnSpPr>
        <p:spPr>
          <a:xfrm>
            <a:off x="372533" y="953037"/>
            <a:ext cx="11656198" cy="0"/>
          </a:xfrm>
          <a:prstGeom prst="line">
            <a:avLst/>
          </a:prstGeom>
          <a:ln w="38100" cap="rnd" cmpd="sng">
            <a:gradFill flip="none" rotWithShape="1">
              <a:gsLst>
                <a:gs pos="14000">
                  <a:srgbClr val="0052A4">
                    <a:alpha val="77819"/>
                  </a:srgbClr>
                </a:gs>
                <a:gs pos="36000">
                  <a:srgbClr val="0052A4">
                    <a:alpha val="74709"/>
                  </a:srgbClr>
                </a:gs>
                <a:gs pos="67000">
                  <a:srgbClr val="027FBE">
                    <a:alpha val="81915"/>
                  </a:srgbClr>
                </a:gs>
                <a:gs pos="51000">
                  <a:srgbClr val="027FBE"/>
                </a:gs>
                <a:gs pos="84000">
                  <a:srgbClr val="027FBE">
                    <a:alpha val="81774"/>
                  </a:srgbClr>
                </a:gs>
              </a:gsLst>
              <a:lin ang="27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90">
            <a:extLst>
              <a:ext uri="{FF2B5EF4-FFF2-40B4-BE49-F238E27FC236}">
                <a16:creationId xmlns:a16="http://schemas.microsoft.com/office/drawing/2014/main" id="{F41902A5-3246-05D6-C33F-856D96C97502}"/>
              </a:ext>
            </a:extLst>
          </p:cNvPr>
          <p:cNvSpPr/>
          <p:nvPr/>
        </p:nvSpPr>
        <p:spPr>
          <a:xfrm>
            <a:off x="551337" y="6148204"/>
            <a:ext cx="11382162" cy="602136"/>
          </a:xfrm>
          <a:prstGeom prst="roundRect">
            <a:avLst/>
          </a:prstGeom>
          <a:solidFill>
            <a:srgbClr val="00399A"/>
          </a:solidFill>
          <a:ln w="12700">
            <a:solidFill>
              <a:srgbClr val="002D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FCE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0E15C7-F683-B2F7-8E16-EF92B4E38F67}"/>
              </a:ext>
            </a:extLst>
          </p:cNvPr>
          <p:cNvSpPr txBox="1"/>
          <p:nvPr/>
        </p:nvSpPr>
        <p:spPr>
          <a:xfrm>
            <a:off x="1740763" y="6217654"/>
            <a:ext cx="9899900" cy="496076"/>
          </a:xfrm>
          <a:prstGeom prst="rect">
            <a:avLst/>
          </a:prstGeom>
          <a:noFill/>
        </p:spPr>
        <p:txBody>
          <a:bodyPr wrap="square" lIns="18288" tIns="18288" rIns="18288" bIns="18288">
            <a:no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ahoma" pitchFamily="34" charset="0"/>
                <a:ea typeface="Tahoma" pitchFamily="34" charset="-122"/>
                <a:cs typeface="Tahoma" pitchFamily="34" charset="-120"/>
              </a:rPr>
              <a:t>ИИ может ускорить цикл проведения исследования. Эксперт отвечает за границы рынка</a:t>
            </a:r>
            <a:r>
              <a:rPr lang="en-US" sz="1200" dirty="0">
                <a:solidFill>
                  <a:schemeClr val="bg1"/>
                </a:solidFill>
                <a:latin typeface="Tahoma" pitchFamily="34" charset="0"/>
                <a:ea typeface="Tahoma" pitchFamily="34" charset="-122"/>
                <a:cs typeface="Tahoma" pitchFamily="34" charset="-120"/>
              </a:rPr>
              <a:t>,</a:t>
            </a:r>
            <a:r>
              <a:rPr lang="ru-RU" sz="1200" dirty="0">
                <a:solidFill>
                  <a:schemeClr val="bg1"/>
                </a:solidFill>
                <a:latin typeface="Tahoma" pitchFamily="34" charset="0"/>
                <a:ea typeface="Tahoma" pitchFamily="34" charset="-122"/>
                <a:cs typeface="Tahoma" pitchFamily="34" charset="-120"/>
              </a:rPr>
              <a:t> формирование методологии,</a:t>
            </a:r>
            <a:r>
              <a:rPr lang="en-US" sz="1200" dirty="0">
                <a:solidFill>
                  <a:schemeClr val="bg1"/>
                </a:solidFill>
                <a:latin typeface="Tahoma" pitchFamily="34" charset="0"/>
                <a:ea typeface="Tahoma" pitchFamily="34" charset="-122"/>
                <a:cs typeface="Tahoma" pitchFamily="34" charset="-12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ahoma" pitchFamily="34" charset="0"/>
                <a:ea typeface="Tahoma" pitchFamily="34" charset="-122"/>
                <a:cs typeface="Tahoma" pitchFamily="34" charset="-120"/>
              </a:rPr>
              <a:t>качество данных, верификацию, </a:t>
            </a:r>
            <a:r>
              <a:rPr lang="ru-RU" sz="1200" b="1" dirty="0">
                <a:solidFill>
                  <a:srgbClr val="FFCE00"/>
                </a:solidFill>
                <a:latin typeface="Tahoma" pitchFamily="34" charset="0"/>
                <a:ea typeface="Tahoma" pitchFamily="34" charset="-122"/>
                <a:cs typeface="Tahoma" pitchFamily="34" charset="-120"/>
              </a:rPr>
              <a:t>построение модели и оценку рынка, а также управленческие выводы</a:t>
            </a:r>
            <a:endParaRPr lang="en-US" sz="1200" b="1" dirty="0">
              <a:solidFill>
                <a:srgbClr val="FFCE00"/>
              </a:solidFill>
            </a:endParaRPr>
          </a:p>
        </p:txBody>
      </p:sp>
      <p:pic>
        <p:nvPicPr>
          <p:cNvPr id="10" name="Рисунок 9" descr="Включенный свет со сплошной заливкой">
            <a:extLst>
              <a:ext uri="{FF2B5EF4-FFF2-40B4-BE49-F238E27FC236}">
                <a16:creationId xmlns:a16="http://schemas.microsoft.com/office/drawing/2014/main" id="{C8DCCDF8-F8A1-749D-A853-839578BDC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763" y="6148204"/>
            <a:ext cx="584392" cy="58439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FCC170-0F13-3FCE-ED37-AFB3F80D7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33" y="1115947"/>
            <a:ext cx="11832466" cy="485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88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85"/>
          <p:cNvSpPr txBox="1"/>
          <p:nvPr/>
        </p:nvSpPr>
        <p:spPr>
          <a:xfrm>
            <a:off x="4880481" y="1538926"/>
            <a:ext cx="7121041" cy="2616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41819">
              <a:defRPr/>
            </a:pPr>
            <a:endParaRPr lang="ru-RU" sz="2734" b="1" dirty="0">
              <a:solidFill>
                <a:prstClr val="white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ctr" defTabSz="1042690">
              <a:defRPr/>
            </a:pPr>
            <a:r>
              <a:rPr lang="ru-RU" sz="2734" b="1" dirty="0">
                <a:solidFill>
                  <a:prstClr val="white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экономического эффекта </a:t>
            </a:r>
            <a:br>
              <a:rPr lang="ru-RU" sz="2734" b="1" dirty="0">
                <a:solidFill>
                  <a:prstClr val="white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734" b="1" dirty="0">
                <a:solidFill>
                  <a:prstClr val="white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использования систем </a:t>
            </a:r>
          </a:p>
          <a:p>
            <a:pPr algn="ctr" defTabSz="1042690">
              <a:defRPr/>
            </a:pPr>
            <a:r>
              <a:rPr lang="ru-RU" sz="2734" b="1" dirty="0">
                <a:solidFill>
                  <a:prstClr val="white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1042690">
              <a:defRPr/>
            </a:pPr>
            <a:r>
              <a:rPr lang="en-US" sz="2734" dirty="0">
                <a:solidFill>
                  <a:prstClr val="white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Unified Endpoint Management</a:t>
            </a:r>
            <a:endParaRPr lang="en-US" sz="2279" dirty="0">
              <a:solidFill>
                <a:prstClr val="white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042690">
              <a:defRPr/>
            </a:pPr>
            <a:r>
              <a:rPr lang="ru-RU" sz="2734" dirty="0">
                <a:solidFill>
                  <a:prstClr val="white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России</a:t>
            </a:r>
            <a:endParaRPr lang="en-US" sz="2734" dirty="0">
              <a:solidFill>
                <a:prstClr val="white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2F6043-2C29-2644-A64A-96447BB90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102" y="395138"/>
            <a:ext cx="2865158" cy="7293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E78926-546A-634A-AC12-AADD72033050}"/>
              </a:ext>
            </a:extLst>
          </p:cNvPr>
          <p:cNvSpPr txBox="1"/>
          <p:nvPr/>
        </p:nvSpPr>
        <p:spPr>
          <a:xfrm>
            <a:off x="1630976" y="2050957"/>
            <a:ext cx="9481494" cy="70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42690">
              <a:defRPr/>
            </a:pPr>
            <a:r>
              <a:rPr lang="ru-RU" sz="3998" b="1" dirty="0">
                <a:solidFill>
                  <a:srgbClr val="0052A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Благодарим за сотрудничество!</a:t>
            </a:r>
            <a:r>
              <a:rPr lang="ru-RU" sz="2734" b="1" dirty="0">
                <a:solidFill>
                  <a:srgbClr val="0052A4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EB9DBC-A243-F24D-A67B-4E41037E92DB}"/>
              </a:ext>
            </a:extLst>
          </p:cNvPr>
          <p:cNvSpPr txBox="1"/>
          <p:nvPr/>
        </p:nvSpPr>
        <p:spPr>
          <a:xfrm>
            <a:off x="198201" y="3283481"/>
            <a:ext cx="11803321" cy="2049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41819">
              <a:defRPr/>
            </a:pPr>
            <a:r>
              <a:rPr lang="ru-RU" sz="1824" dirty="0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ООО «Джейсон энд Партнерс Консалтинг»</a:t>
            </a:r>
          </a:p>
          <a:p>
            <a:pPr algn="ctr" defTabSz="1041819">
              <a:defRPr/>
            </a:pPr>
            <a:r>
              <a:rPr lang="ru-RU" sz="1824" dirty="0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Генеральный директор</a:t>
            </a:r>
            <a:br>
              <a:rPr lang="en-US" sz="1824" dirty="0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824" dirty="0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Светлана Водянова</a:t>
            </a:r>
          </a:p>
          <a:p>
            <a:pPr algn="ctr" defTabSz="1041819">
              <a:defRPr/>
            </a:pPr>
            <a:endParaRPr lang="ru-RU" sz="1824" dirty="0">
              <a:solidFill>
                <a:srgbClr val="00B0F0"/>
              </a:solidFill>
              <a:latin typeface="Calibri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1041819">
              <a:defRPr/>
            </a:pPr>
            <a:r>
              <a:rPr lang="ru-RU" sz="1824" dirty="0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101000, г. Москва, </a:t>
            </a:r>
            <a:r>
              <a:rPr lang="ru-RU" sz="1824" dirty="0" err="1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вн.тер.г</a:t>
            </a:r>
            <a:r>
              <a:rPr lang="ru-RU" sz="1824" dirty="0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824" dirty="0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824" dirty="0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муниципальный округ Басманный, пер. Армянский, д. 11А/2 стр. 1А</a:t>
            </a:r>
            <a:br>
              <a:rPr lang="ru-RU" sz="1824" dirty="0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799" dirty="0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+7 (495) 625-72-45, +7 (926) 561-09-80 </a:t>
            </a:r>
            <a:r>
              <a:rPr lang="en-US" sz="1799" dirty="0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| </a:t>
            </a:r>
            <a:r>
              <a:rPr lang="en-US" sz="1799" dirty="0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news@json.tv</a:t>
            </a:r>
            <a:r>
              <a:rPr lang="ru-RU" sz="1799" dirty="0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99" dirty="0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|</a:t>
            </a:r>
            <a:r>
              <a:rPr lang="ru-RU" sz="1799" dirty="0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99" dirty="0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https://json.tv/</a:t>
            </a:r>
            <a:endParaRPr lang="ru-RU" sz="1799" dirty="0">
              <a:solidFill>
                <a:srgbClr val="00B0F0"/>
              </a:solidFill>
              <a:latin typeface="Calibri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1041819">
              <a:defRPr/>
            </a:pPr>
            <a:r>
              <a:rPr lang="ru-RU" sz="1799" dirty="0">
                <a:solidFill>
                  <a:srgbClr val="00B0F0"/>
                </a:solidFill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defTabSz="1042690">
              <a:defRPr/>
            </a:pPr>
            <a:fld id="{B6F15528-21DE-4FAA-801E-634DDDAF4B2B}" type="slidenum">
              <a:rPr 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042690">
                <a:defRPr/>
              </a:pPr>
              <a:t>11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9313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A52C3-2DC0-B41B-2FA9-E2535947C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6D899-5E61-A7E5-30A8-2DA73F36B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05" y="1157431"/>
            <a:ext cx="6362008" cy="4995808"/>
          </a:xfrm>
          <a:prstGeom prst="rect">
            <a:avLst/>
          </a:prstGeom>
        </p:spPr>
      </p:pic>
      <p:sp>
        <p:nvSpPr>
          <p:cNvPr id="32" name="object 6">
            <a:extLst>
              <a:ext uri="{FF2B5EF4-FFF2-40B4-BE49-F238E27FC236}">
                <a16:creationId xmlns:a16="http://schemas.microsoft.com/office/drawing/2014/main" id="{5FEE6F17-9E60-D7B2-C666-16FE095B6630}"/>
              </a:ext>
            </a:extLst>
          </p:cNvPr>
          <p:cNvSpPr txBox="1"/>
          <p:nvPr/>
        </p:nvSpPr>
        <p:spPr>
          <a:xfrm>
            <a:off x="5705569" y="1132736"/>
            <a:ext cx="6486433" cy="5466221"/>
          </a:xfrm>
          <a:prstGeom prst="rect">
            <a:avLst/>
          </a:prstGeom>
        </p:spPr>
        <p:txBody>
          <a:bodyPr vert="horz" wrap="none" lIns="0" tIns="14482" rIns="0" bIns="0" rtlCol="0">
            <a:noAutofit/>
          </a:bodyPr>
          <a:lstStyle/>
          <a:p>
            <a:pPr marL="14482" marR="689334" defTabSz="1042690">
              <a:spcBef>
                <a:spcPts val="114"/>
              </a:spcBef>
              <a:buClr>
                <a:srgbClr val="000000"/>
              </a:buClr>
              <a:defRPr/>
            </a:pPr>
            <a:r>
              <a:rPr sz="1824" b="1" kern="0" spc="-17" dirty="0">
                <a:solidFill>
                  <a:srgbClr val="0052A5"/>
                </a:solidFill>
                <a:latin typeface="Century Gothic" panose="020B0502020202020204" pitchFamily="34" charset="0"/>
                <a:cs typeface="Arial"/>
                <a:sym typeface="Arial"/>
              </a:rPr>
              <a:t>J’son </a:t>
            </a:r>
            <a:r>
              <a:rPr sz="1824" b="1" kern="0" dirty="0">
                <a:solidFill>
                  <a:srgbClr val="0052A5"/>
                </a:solidFill>
                <a:latin typeface="Century Gothic" panose="020B0502020202020204" pitchFamily="34" charset="0"/>
                <a:cs typeface="Arial"/>
                <a:sym typeface="Arial"/>
              </a:rPr>
              <a:t>&amp; Partners </a:t>
            </a:r>
            <a:r>
              <a:rPr sz="1824" b="1" kern="0" spc="-6" dirty="0">
                <a:solidFill>
                  <a:srgbClr val="0052A5"/>
                </a:solidFill>
                <a:latin typeface="Century Gothic" panose="020B0502020202020204" pitchFamily="34" charset="0"/>
                <a:cs typeface="Arial"/>
                <a:sym typeface="Arial"/>
              </a:rPr>
              <a:t>Consulting</a:t>
            </a:r>
            <a:r>
              <a:rPr lang="ru-RU" sz="1824" b="1" kern="0" spc="-6" dirty="0">
                <a:solidFill>
                  <a:srgbClr val="0052A5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ru-RU" sz="1824" b="1" kern="0" spc="-6" dirty="0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(Аналитика + </a:t>
            </a:r>
            <a:r>
              <a:rPr lang="en-US" sz="1824" b="1" kern="0" spc="-6" dirty="0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JSON.TV</a:t>
            </a:r>
            <a:r>
              <a:rPr lang="ru-RU" sz="1824" b="1" kern="0" spc="-6" dirty="0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 + </a:t>
            </a:r>
            <a:r>
              <a:rPr lang="en-US" sz="1824" b="1" kern="0" spc="-6" dirty="0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PR</a:t>
            </a:r>
            <a:r>
              <a:rPr lang="ru-RU" sz="1824" b="1" kern="0" spc="-6" dirty="0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)</a:t>
            </a:r>
            <a:r>
              <a:rPr sz="1824" b="1" kern="0" spc="-6" dirty="0">
                <a:solidFill>
                  <a:srgbClr val="0052A5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sz="1824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– </a:t>
            </a:r>
            <a:br>
              <a:rPr lang="ru-RU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</a:br>
            <a:br>
              <a:rPr lang="ru-RU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</a:br>
            <a:r>
              <a:rPr lang="ru-RU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российское аналитическое агентство</a:t>
            </a:r>
            <a:r>
              <a:rPr lang="en-US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, </a:t>
            </a:r>
            <a:r>
              <a:rPr lang="ru-RU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СМИ</a:t>
            </a:r>
            <a:r>
              <a:rPr lang="en-US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 </a:t>
            </a:r>
            <a:r>
              <a:rPr lang="ru-RU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и ТВ-производство</a:t>
            </a:r>
            <a:endParaRPr lang="en-US" sz="1596" kern="0" dirty="0">
              <a:solidFill>
                <a:srgbClr val="0052A5"/>
              </a:solidFill>
              <a:latin typeface="Century Gothic" panose="020B0502020202020204" pitchFamily="34" charset="0"/>
              <a:cs typeface="Arial MT"/>
              <a:sym typeface="Arial"/>
            </a:endParaRPr>
          </a:p>
          <a:p>
            <a:pPr marL="14482" marR="689334" defTabSz="1042690">
              <a:spcBef>
                <a:spcPts val="114"/>
              </a:spcBef>
              <a:buClr>
                <a:srgbClr val="000000"/>
              </a:buClr>
              <a:defRPr/>
            </a:pPr>
            <a:r>
              <a:rPr lang="ru-RU" sz="1596" u="sng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в высокотехнологичных отраслях</a:t>
            </a:r>
            <a:r>
              <a:rPr lang="ru-RU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: </a:t>
            </a:r>
          </a:p>
          <a:p>
            <a:pPr marL="14482" marR="689334" defTabSz="1042690">
              <a:spcBef>
                <a:spcPts val="114"/>
              </a:spcBef>
              <a:buClr>
                <a:srgbClr val="000000"/>
              </a:buClr>
              <a:defRPr/>
            </a:pPr>
            <a:endParaRPr lang="ru-RU" sz="1596" kern="0" dirty="0">
              <a:solidFill>
                <a:srgbClr val="0052A5"/>
              </a:solidFill>
              <a:latin typeface="Century Gothic" panose="020B0502020202020204" pitchFamily="34" charset="0"/>
              <a:cs typeface="Arial MT"/>
              <a:sym typeface="Arial"/>
            </a:endParaRPr>
          </a:p>
          <a:p>
            <a:pPr marL="14482" marR="689334" defTabSz="1042690">
              <a:spcBef>
                <a:spcPts val="114"/>
              </a:spcBef>
              <a:buClr>
                <a:srgbClr val="000000"/>
              </a:buClr>
              <a:defRPr/>
            </a:pPr>
            <a:r>
              <a:rPr lang="ru-RU" sz="1596" b="1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промышленность</a:t>
            </a:r>
            <a:r>
              <a:rPr lang="en-US" sz="1596" b="1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,</a:t>
            </a:r>
            <a:r>
              <a:rPr lang="ru-RU" sz="1596" b="1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 телекоммуникации, электроника,</a:t>
            </a:r>
            <a:br>
              <a:rPr lang="ru-RU" sz="1596" b="1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</a:br>
            <a:r>
              <a:rPr lang="ru-RU" sz="1596" b="1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ИТ, ПО, ИИ, ИБ, </a:t>
            </a:r>
            <a:r>
              <a:rPr lang="en-US" sz="1596" b="1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IIoT, </a:t>
            </a:r>
            <a:br>
              <a:rPr lang="ru-RU" sz="1596" b="1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</a:br>
            <a:r>
              <a:rPr lang="ru-RU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цифровизация, импортозамещение, локализация. </a:t>
            </a:r>
          </a:p>
          <a:p>
            <a:pPr marL="14482" marR="689334" defTabSz="1042690">
              <a:spcBef>
                <a:spcPts val="114"/>
              </a:spcBef>
              <a:buClr>
                <a:srgbClr val="000000"/>
              </a:buClr>
              <a:defRPr/>
            </a:pPr>
            <a:endParaRPr lang="ru-RU" sz="1596" kern="0" dirty="0">
              <a:solidFill>
                <a:srgbClr val="0052A5"/>
              </a:solidFill>
              <a:latin typeface="Century Gothic" panose="020B0502020202020204" pitchFamily="34" charset="0"/>
              <a:cs typeface="Arial MT"/>
              <a:sym typeface="Arial"/>
            </a:endParaRPr>
          </a:p>
          <a:p>
            <a:pPr marL="14482" marR="689334" defTabSz="1042690">
              <a:spcBef>
                <a:spcPts val="114"/>
              </a:spcBef>
              <a:spcAft>
                <a:spcPts val="684"/>
              </a:spcAft>
              <a:buClr>
                <a:srgbClr val="000000"/>
              </a:buClr>
              <a:defRPr/>
            </a:pPr>
            <a:r>
              <a:rPr lang="ru-RU" sz="1596" b="1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Компания находится на пересечении: </a:t>
            </a:r>
          </a:p>
          <a:p>
            <a:pPr marL="340323" marR="689334" indent="-325841" defTabSz="1042690">
              <a:spcBef>
                <a:spcPts val="684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Маркетинговые исследования полного цикла</a:t>
            </a:r>
          </a:p>
          <a:p>
            <a:pPr marL="340323" marR="689334" indent="-325841">
              <a:spcBef>
                <a:spcPts val="684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Привлечение инвестиций, М</a:t>
            </a:r>
            <a:r>
              <a:rPr lang="en-US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&amp;A, IPO</a:t>
            </a:r>
            <a:endParaRPr lang="ru-RU" sz="1596" kern="0" dirty="0">
              <a:solidFill>
                <a:srgbClr val="0052A5"/>
              </a:solidFill>
              <a:latin typeface="Century Gothic" panose="020B0502020202020204" pitchFamily="34" charset="0"/>
              <a:cs typeface="Arial MT"/>
              <a:sym typeface="Arial"/>
            </a:endParaRPr>
          </a:p>
          <a:p>
            <a:pPr marL="340323" marR="689334" indent="-325841">
              <a:spcBef>
                <a:spcPts val="684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Верификация положения на рынке, </a:t>
            </a:r>
            <a:br>
              <a:rPr lang="ru-RU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</a:br>
            <a:r>
              <a:rPr lang="en-US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PR-</a:t>
            </a:r>
            <a:r>
              <a:rPr lang="ru-RU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продвижение через аналитику</a:t>
            </a:r>
          </a:p>
          <a:p>
            <a:pPr marL="340323" marR="689334" indent="-325841" defTabSz="1042690">
              <a:spcBef>
                <a:spcPts val="684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Технологический медиапортал (СМИ)</a:t>
            </a:r>
          </a:p>
          <a:p>
            <a:pPr marL="340323" marR="689334" indent="-325841" defTabSz="1042690">
              <a:spcBef>
                <a:spcPts val="684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ТВ-производство студийного уровня</a:t>
            </a:r>
          </a:p>
          <a:p>
            <a:pPr marL="340323" marR="689334" indent="-325841" defTabSz="1042690">
              <a:spcBef>
                <a:spcPts val="684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596" kern="0" dirty="0">
                <a:solidFill>
                  <a:srgbClr val="0052A5"/>
                </a:solidFill>
                <a:latin typeface="Century Gothic" panose="020B0502020202020204" pitchFamily="34" charset="0"/>
                <a:cs typeface="Arial MT"/>
                <a:sym typeface="Arial"/>
              </a:rPr>
              <a:t>Event-Production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BBCCD-680D-5EC9-AC14-4A2200C0D78C}"/>
              </a:ext>
            </a:extLst>
          </p:cNvPr>
          <p:cNvSpPr txBox="1"/>
          <p:nvPr/>
        </p:nvSpPr>
        <p:spPr>
          <a:xfrm>
            <a:off x="593760" y="6123065"/>
            <a:ext cx="11290499" cy="513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042690">
              <a:spcBef>
                <a:spcPts val="684"/>
              </a:spcBef>
              <a:defRPr/>
            </a:pPr>
            <a:r>
              <a:rPr lang="ru-RU" sz="1368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Аналитика и экспертиза компании прочно себя зарекомендовала и используется во всех направлениях промышленных, телеком, медиа, ИТ/ИКТ отраслях, а также в </a:t>
            </a:r>
            <a:r>
              <a:rPr lang="ru-RU" sz="1368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проектах государственного </a:t>
            </a:r>
            <a:r>
              <a:rPr lang="ru-RU" sz="1368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международного уровня. </a:t>
            </a:r>
            <a:endParaRPr lang="en-US" sz="1368" dirty="0">
              <a:solidFill>
                <a:srgbClr val="FF0000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4E1C365-6367-9F10-0604-63B33C6F7868}"/>
              </a:ext>
            </a:extLst>
          </p:cNvPr>
          <p:cNvSpPr txBox="1">
            <a:spLocks/>
          </p:cNvSpPr>
          <p:nvPr/>
        </p:nvSpPr>
        <p:spPr>
          <a:xfrm>
            <a:off x="1037473" y="107660"/>
            <a:ext cx="835666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003274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1042259">
              <a:defRPr/>
            </a:pPr>
            <a:r>
              <a:rPr lang="ru-RU" sz="2400" dirty="0">
                <a:solidFill>
                  <a:srgbClr val="0052A5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Российское аналитическое агентство. СМИ. ТВ. </a:t>
            </a:r>
            <a:r>
              <a:rPr lang="en-US" sz="2400" dirty="0">
                <a:solidFill>
                  <a:srgbClr val="0052A5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 </a:t>
            </a:r>
            <a:endParaRPr lang="ru-RU" dirty="0">
              <a:solidFill>
                <a:srgbClr val="0052A5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37E3E5-9998-5768-9217-5114FF92DEA9}"/>
              </a:ext>
            </a:extLst>
          </p:cNvPr>
          <p:cNvSpPr txBox="1"/>
          <p:nvPr/>
        </p:nvSpPr>
        <p:spPr>
          <a:xfrm>
            <a:off x="926230" y="556682"/>
            <a:ext cx="8356666" cy="354595"/>
          </a:xfrm>
          <a:prstGeom prst="rect">
            <a:avLst/>
          </a:prstGeom>
          <a:noFill/>
        </p:spPr>
        <p:txBody>
          <a:bodyPr wrap="square" lIns="104278" tIns="52139" rIns="104278" bIns="52139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200" b="1">
                <a:solidFill>
                  <a:srgbClr val="0052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27FB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Devanagari MT" panose="02000500020000000000" pitchFamily="2" charset="0"/>
              </a:rPr>
              <a:t>ООО «Джейсон энд Партнерс Консалтинг»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499913-BAE7-51FA-8628-9691B5696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445" y="213720"/>
            <a:ext cx="2614989" cy="6733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0C967BF-2BAD-6F79-36F5-3AC2138DFC60}"/>
              </a:ext>
            </a:extLst>
          </p:cNvPr>
          <p:cNvSpPr/>
          <p:nvPr/>
        </p:nvSpPr>
        <p:spPr>
          <a:xfrm>
            <a:off x="552206" y="0"/>
            <a:ext cx="382849" cy="870842"/>
          </a:xfrm>
          <a:prstGeom prst="rect">
            <a:avLst/>
          </a:prstGeom>
          <a:solidFill>
            <a:srgbClr val="FD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8" tIns="52139" rIns="104278" bIns="5213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C418952-41F8-AAB2-275F-A1326E97DF85}"/>
              </a:ext>
            </a:extLst>
          </p:cNvPr>
          <p:cNvCxnSpPr>
            <a:cxnSpLocks/>
          </p:cNvCxnSpPr>
          <p:nvPr/>
        </p:nvCxnSpPr>
        <p:spPr>
          <a:xfrm>
            <a:off x="372533" y="953037"/>
            <a:ext cx="11656198" cy="0"/>
          </a:xfrm>
          <a:prstGeom prst="line">
            <a:avLst/>
          </a:prstGeom>
          <a:ln w="38100" cap="rnd" cmpd="sng">
            <a:gradFill flip="none" rotWithShape="1">
              <a:gsLst>
                <a:gs pos="14000">
                  <a:srgbClr val="0052A4">
                    <a:alpha val="77819"/>
                  </a:srgbClr>
                </a:gs>
                <a:gs pos="36000">
                  <a:srgbClr val="0052A4">
                    <a:alpha val="74709"/>
                  </a:srgbClr>
                </a:gs>
                <a:gs pos="67000">
                  <a:srgbClr val="027FBE">
                    <a:alpha val="81915"/>
                  </a:srgbClr>
                </a:gs>
                <a:gs pos="51000">
                  <a:srgbClr val="027FBE"/>
                </a:gs>
                <a:gs pos="84000">
                  <a:srgbClr val="027FBE">
                    <a:alpha val="81774"/>
                  </a:srgbClr>
                </a:gs>
              </a:gsLst>
              <a:lin ang="27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64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6FF70-9D30-F3EA-8432-F87D731B5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2">
            <a:extLst>
              <a:ext uri="{FF2B5EF4-FFF2-40B4-BE49-F238E27FC236}">
                <a16:creationId xmlns:a16="http://schemas.microsoft.com/office/drawing/2014/main" id="{106B1790-D4D9-7123-9832-E608458B07C5}"/>
              </a:ext>
            </a:extLst>
          </p:cNvPr>
          <p:cNvSpPr txBox="1">
            <a:spLocks/>
          </p:cNvSpPr>
          <p:nvPr/>
        </p:nvSpPr>
        <p:spPr>
          <a:xfrm>
            <a:off x="1037473" y="107660"/>
            <a:ext cx="835666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00327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5" normalizeH="0" baseline="0" noProof="0" dirty="0">
                <a:ln>
                  <a:noFill/>
                </a:ln>
                <a:solidFill>
                  <a:srgbClr val="0052A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такое ИТ-рынок?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96F338-D8D4-27D5-E864-9AB29CEA7E0B}"/>
              </a:ext>
            </a:extLst>
          </p:cNvPr>
          <p:cNvSpPr txBox="1"/>
          <p:nvPr/>
        </p:nvSpPr>
        <p:spPr>
          <a:xfrm>
            <a:off x="926230" y="556682"/>
            <a:ext cx="8356666" cy="354595"/>
          </a:xfrm>
          <a:prstGeom prst="rect">
            <a:avLst/>
          </a:prstGeom>
          <a:noFill/>
        </p:spPr>
        <p:txBody>
          <a:bodyPr wrap="square" lIns="104278" tIns="52139" rIns="104278" bIns="52139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200" b="1">
                <a:solidFill>
                  <a:srgbClr val="0052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27FB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Devanagari MT" panose="02000500020000000000" pitchFamily="2" charset="0"/>
              </a:rPr>
              <a:t>Официальное определение: «Информационные Технологии»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1B6F34A-7376-F8F6-8FCE-F17640445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445" y="213720"/>
            <a:ext cx="2614989" cy="673300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53C9EDE-34E1-ABA4-0384-71D1260F763F}"/>
              </a:ext>
            </a:extLst>
          </p:cNvPr>
          <p:cNvSpPr/>
          <p:nvPr/>
        </p:nvSpPr>
        <p:spPr>
          <a:xfrm>
            <a:off x="552206" y="0"/>
            <a:ext cx="382849" cy="870842"/>
          </a:xfrm>
          <a:prstGeom prst="rect">
            <a:avLst/>
          </a:prstGeom>
          <a:solidFill>
            <a:srgbClr val="FD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8" tIns="52139" rIns="104278" bIns="5213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5B1AD32A-BE59-E60B-03B3-E864852627D9}"/>
              </a:ext>
            </a:extLst>
          </p:cNvPr>
          <p:cNvCxnSpPr>
            <a:cxnSpLocks/>
          </p:cNvCxnSpPr>
          <p:nvPr/>
        </p:nvCxnSpPr>
        <p:spPr>
          <a:xfrm>
            <a:off x="372533" y="953037"/>
            <a:ext cx="11656198" cy="0"/>
          </a:xfrm>
          <a:prstGeom prst="line">
            <a:avLst/>
          </a:prstGeom>
          <a:ln w="38100" cap="rnd" cmpd="sng">
            <a:gradFill flip="none" rotWithShape="1">
              <a:gsLst>
                <a:gs pos="14000">
                  <a:srgbClr val="0052A4">
                    <a:alpha val="77819"/>
                  </a:srgbClr>
                </a:gs>
                <a:gs pos="36000">
                  <a:srgbClr val="0052A4">
                    <a:alpha val="74709"/>
                  </a:srgbClr>
                </a:gs>
                <a:gs pos="67000">
                  <a:srgbClr val="027FBE">
                    <a:alpha val="81915"/>
                  </a:srgbClr>
                </a:gs>
                <a:gs pos="51000">
                  <a:srgbClr val="027FBE"/>
                </a:gs>
                <a:gs pos="84000">
                  <a:srgbClr val="027FBE">
                    <a:alpha val="81774"/>
                  </a:srgbClr>
                </a:gs>
              </a:gsLst>
              <a:lin ang="27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90">
            <a:extLst>
              <a:ext uri="{FF2B5EF4-FFF2-40B4-BE49-F238E27FC236}">
                <a16:creationId xmlns:a16="http://schemas.microsoft.com/office/drawing/2014/main" id="{5E69495E-3DC3-72B1-BA9A-3A05924AD3B4}"/>
              </a:ext>
            </a:extLst>
          </p:cNvPr>
          <p:cNvSpPr/>
          <p:nvPr/>
        </p:nvSpPr>
        <p:spPr>
          <a:xfrm>
            <a:off x="1037473" y="6148204"/>
            <a:ext cx="10433173" cy="602136"/>
          </a:xfrm>
          <a:prstGeom prst="roundRect">
            <a:avLst/>
          </a:prstGeom>
          <a:solidFill>
            <a:srgbClr val="00399A"/>
          </a:solidFill>
          <a:ln w="12700">
            <a:solidFill>
              <a:srgbClr val="002D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FCE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 descr="Включенный свет со сплошной заливкой">
            <a:extLst>
              <a:ext uri="{FF2B5EF4-FFF2-40B4-BE49-F238E27FC236}">
                <a16:creationId xmlns:a16="http://schemas.microsoft.com/office/drawing/2014/main" id="{64D650FD-4101-54BE-444A-57A155F7D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0597" y="6148204"/>
            <a:ext cx="584392" cy="58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F4C15-FAA3-23F8-32B9-E70B61DDA9A3}"/>
              </a:ext>
            </a:extLst>
          </p:cNvPr>
          <p:cNvSpPr txBox="1"/>
          <p:nvPr/>
        </p:nvSpPr>
        <p:spPr>
          <a:xfrm>
            <a:off x="1763723" y="6238636"/>
            <a:ext cx="9706923" cy="470810"/>
          </a:xfrm>
          <a:prstGeom prst="rect">
            <a:avLst/>
          </a:prstGeom>
          <a:noFill/>
        </p:spPr>
        <p:txBody>
          <a:bodyPr wrap="square" lIns="18288" tIns="18288" rIns="18288" bIns="18288">
            <a:noAutofit/>
          </a:bodyPr>
          <a:lstStyle/>
          <a:p>
            <a:pPr lvl="0">
              <a:lnSpc>
                <a:spcPct val="120000"/>
              </a:lnSpc>
            </a:pPr>
            <a:r>
              <a:rPr lang="ru-RU" sz="1200" b="1" dirty="0">
                <a:solidFill>
                  <a:srgbClr val="FFCE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Рынок ИТ является аналитической моделью, а не нормативной классификацией. 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рынков строится на основе гос. классификаторов (ОКВЭД, ОКПД2, ТН ВЭД, ГОСТ, Реестры), стандартов, российских и международных аналитических агентств 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D329BB-FA4B-0DA9-2B54-CC1A2D9FF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674" y="1109028"/>
            <a:ext cx="4819066" cy="47959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335E0F-188B-78A2-2ED5-01A453B968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1582" y="1157993"/>
            <a:ext cx="4819066" cy="47574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BF1111-6A19-D062-4469-F1545E41C5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2394" y="1095236"/>
            <a:ext cx="381086" cy="480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63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F4295-8420-BD99-D630-2F7728769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2">
            <a:extLst>
              <a:ext uri="{FF2B5EF4-FFF2-40B4-BE49-F238E27FC236}">
                <a16:creationId xmlns:a16="http://schemas.microsoft.com/office/drawing/2014/main" id="{088840E5-1595-8DF1-2587-44099296BB2C}"/>
              </a:ext>
            </a:extLst>
          </p:cNvPr>
          <p:cNvSpPr txBox="1">
            <a:spLocks/>
          </p:cNvSpPr>
          <p:nvPr/>
        </p:nvSpPr>
        <p:spPr>
          <a:xfrm>
            <a:off x="1037473" y="107660"/>
            <a:ext cx="835666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00327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5" normalizeH="0" baseline="0" noProof="0" dirty="0">
                <a:ln>
                  <a:noFill/>
                </a:ln>
                <a:solidFill>
                  <a:srgbClr val="0052A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оценить ИТ-рынок?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CF380B-A4C7-D376-7CD6-550FA18B8ED8}"/>
              </a:ext>
            </a:extLst>
          </p:cNvPr>
          <p:cNvSpPr txBox="1"/>
          <p:nvPr/>
        </p:nvSpPr>
        <p:spPr>
          <a:xfrm>
            <a:off x="926230" y="556682"/>
            <a:ext cx="8356666" cy="354595"/>
          </a:xfrm>
          <a:prstGeom prst="rect">
            <a:avLst/>
          </a:prstGeom>
          <a:noFill/>
        </p:spPr>
        <p:txBody>
          <a:bodyPr wrap="square" lIns="104278" tIns="52139" rIns="104278" bIns="52139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200" b="1">
                <a:solidFill>
                  <a:srgbClr val="0052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dirty="0">
                <a:solidFill>
                  <a:srgbClr val="027FBE"/>
                </a:solidFill>
                <a:cs typeface="Devanagari MT" panose="02000500020000000000" pitchFamily="2" charset="0"/>
              </a:rPr>
              <a:t>Необходимо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27FB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Devanagari MT" panose="02000500020000000000" pitchFamily="2" charset="0"/>
              </a:rPr>
              <a:t> построить сегментацию отрасли, рынков, продуктов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221D94F-C481-68A6-B130-AF361B04B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445" y="213720"/>
            <a:ext cx="2614989" cy="673300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2728E7C7-8707-623D-B14E-98C6E47D689C}"/>
              </a:ext>
            </a:extLst>
          </p:cNvPr>
          <p:cNvSpPr/>
          <p:nvPr/>
        </p:nvSpPr>
        <p:spPr>
          <a:xfrm>
            <a:off x="552206" y="0"/>
            <a:ext cx="382849" cy="870842"/>
          </a:xfrm>
          <a:prstGeom prst="rect">
            <a:avLst/>
          </a:prstGeom>
          <a:solidFill>
            <a:srgbClr val="FD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8" tIns="52139" rIns="104278" bIns="5213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29C6EF6B-6B00-E085-4DCA-89950BFBE0BD}"/>
              </a:ext>
            </a:extLst>
          </p:cNvPr>
          <p:cNvCxnSpPr>
            <a:cxnSpLocks/>
          </p:cNvCxnSpPr>
          <p:nvPr/>
        </p:nvCxnSpPr>
        <p:spPr>
          <a:xfrm>
            <a:off x="372533" y="953037"/>
            <a:ext cx="11656198" cy="0"/>
          </a:xfrm>
          <a:prstGeom prst="line">
            <a:avLst/>
          </a:prstGeom>
          <a:ln w="38100" cap="rnd" cmpd="sng">
            <a:gradFill flip="none" rotWithShape="1">
              <a:gsLst>
                <a:gs pos="14000">
                  <a:srgbClr val="0052A4">
                    <a:alpha val="77819"/>
                  </a:srgbClr>
                </a:gs>
                <a:gs pos="36000">
                  <a:srgbClr val="0052A4">
                    <a:alpha val="74709"/>
                  </a:srgbClr>
                </a:gs>
                <a:gs pos="67000">
                  <a:srgbClr val="027FBE">
                    <a:alpha val="81915"/>
                  </a:srgbClr>
                </a:gs>
                <a:gs pos="51000">
                  <a:srgbClr val="027FBE"/>
                </a:gs>
                <a:gs pos="84000">
                  <a:srgbClr val="027FBE">
                    <a:alpha val="81774"/>
                  </a:srgbClr>
                </a:gs>
              </a:gsLst>
              <a:lin ang="27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601054-E880-2807-E666-57D57DC2F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38" y="1043842"/>
            <a:ext cx="11502867" cy="5214494"/>
          </a:xfrm>
          <a:prstGeom prst="rect">
            <a:avLst/>
          </a:prstGeom>
        </p:spPr>
      </p:pic>
      <p:sp>
        <p:nvSpPr>
          <p:cNvPr id="3" name="Rounded Rectangle 90">
            <a:extLst>
              <a:ext uri="{FF2B5EF4-FFF2-40B4-BE49-F238E27FC236}">
                <a16:creationId xmlns:a16="http://schemas.microsoft.com/office/drawing/2014/main" id="{8DCAE0CF-15E3-0C34-660D-6A7113732BD3}"/>
              </a:ext>
            </a:extLst>
          </p:cNvPr>
          <p:cNvSpPr/>
          <p:nvPr/>
        </p:nvSpPr>
        <p:spPr>
          <a:xfrm>
            <a:off x="552206" y="6148204"/>
            <a:ext cx="11420179" cy="602136"/>
          </a:xfrm>
          <a:prstGeom prst="roundRect">
            <a:avLst/>
          </a:prstGeom>
          <a:solidFill>
            <a:srgbClr val="00399A"/>
          </a:solidFill>
          <a:ln w="12700">
            <a:solidFill>
              <a:srgbClr val="002D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FCE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0A87FC-8240-A219-23A8-FCFFAD76F1B6}"/>
              </a:ext>
            </a:extLst>
          </p:cNvPr>
          <p:cNvSpPr txBox="1"/>
          <p:nvPr/>
        </p:nvSpPr>
        <p:spPr>
          <a:xfrm>
            <a:off x="1729192" y="6240804"/>
            <a:ext cx="9865965" cy="403476"/>
          </a:xfrm>
          <a:prstGeom prst="rect">
            <a:avLst/>
          </a:prstGeom>
          <a:noFill/>
        </p:spPr>
        <p:txBody>
          <a:bodyPr wrap="square" lIns="18288" tIns="18288" rIns="18288" bIns="18288">
            <a:noAutofit/>
          </a:bodyPr>
          <a:lstStyle/>
          <a:p>
            <a:pPr lvl="0">
              <a:lnSpc>
                <a:spcPct val="120000"/>
              </a:lnSpc>
            </a:pPr>
            <a:r>
              <a:rPr lang="ru-RU" sz="1200" b="1" dirty="0">
                <a:solidFill>
                  <a:srgbClr val="FFCE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Почему не существует единого рынка ИТ?</a:t>
            </a:r>
            <a:r>
              <a:rPr lang="ru-RU" sz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Потому что это не один продукт, а экосистема взаимосвязанных технологий, платформ, оборудования, ПО и сервисов, каждая комбинация которых формирует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CE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самостоятельный продуктовый рынок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5" name="Рисунок 4" descr="Включенный свет со сплошной заливкой">
            <a:extLst>
              <a:ext uri="{FF2B5EF4-FFF2-40B4-BE49-F238E27FC236}">
                <a16:creationId xmlns:a16="http://schemas.microsoft.com/office/drawing/2014/main" id="{89789755-8F97-15B9-324D-46C636100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756" y="6148204"/>
            <a:ext cx="584392" cy="58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29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640C9-AD44-6947-4C3C-6694628CC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90">
            <a:extLst>
              <a:ext uri="{FF2B5EF4-FFF2-40B4-BE49-F238E27FC236}">
                <a16:creationId xmlns:a16="http://schemas.microsoft.com/office/drawing/2014/main" id="{0EEE629B-E37D-5C46-4BC7-457BA999F732}"/>
              </a:ext>
            </a:extLst>
          </p:cNvPr>
          <p:cNvSpPr/>
          <p:nvPr/>
        </p:nvSpPr>
        <p:spPr>
          <a:xfrm>
            <a:off x="552206" y="6148204"/>
            <a:ext cx="11420179" cy="602136"/>
          </a:xfrm>
          <a:prstGeom prst="roundRect">
            <a:avLst/>
          </a:prstGeom>
          <a:solidFill>
            <a:srgbClr val="00399A"/>
          </a:solidFill>
          <a:ln w="12700">
            <a:solidFill>
              <a:srgbClr val="002D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FCE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3DABCCA3-7DBF-6B93-6AAD-7F3FFD4B9F50}"/>
              </a:ext>
            </a:extLst>
          </p:cNvPr>
          <p:cNvSpPr txBox="1">
            <a:spLocks/>
          </p:cNvSpPr>
          <p:nvPr/>
        </p:nvSpPr>
        <p:spPr>
          <a:xfrm>
            <a:off x="1037473" y="107660"/>
            <a:ext cx="835666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00327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5" normalizeH="0" baseline="0" noProof="0" dirty="0">
                <a:ln>
                  <a:noFill/>
                </a:ln>
                <a:solidFill>
                  <a:srgbClr val="0052A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такое рынок?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444A6B-F76F-949F-933F-D8A4723900FF}"/>
              </a:ext>
            </a:extLst>
          </p:cNvPr>
          <p:cNvSpPr txBox="1"/>
          <p:nvPr/>
        </p:nvSpPr>
        <p:spPr>
          <a:xfrm>
            <a:off x="926230" y="556682"/>
            <a:ext cx="8356666" cy="354595"/>
          </a:xfrm>
          <a:prstGeom prst="rect">
            <a:avLst/>
          </a:prstGeom>
          <a:noFill/>
        </p:spPr>
        <p:txBody>
          <a:bodyPr wrap="square" lIns="104278" tIns="52139" rIns="104278" bIns="52139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200" b="1">
                <a:solidFill>
                  <a:srgbClr val="0052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27FB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Devanagari MT" panose="02000500020000000000" pitchFamily="2" charset="0"/>
              </a:rPr>
              <a:t>Официальная статистика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7FB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Devanagari MT" panose="02000500020000000000" pitchFamily="2" charset="0"/>
              </a:rPr>
              <a:t>vs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27FB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Devanagari MT" panose="02000500020000000000" pitchFamily="2" charset="0"/>
              </a:rPr>
              <a:t>маркетинговые исследования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790AEE6-65DC-B41C-681C-64EB28D14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445" y="213720"/>
            <a:ext cx="2614989" cy="673300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E548ADA9-4F6F-F613-74DB-F75DAEED570F}"/>
              </a:ext>
            </a:extLst>
          </p:cNvPr>
          <p:cNvSpPr/>
          <p:nvPr/>
        </p:nvSpPr>
        <p:spPr>
          <a:xfrm>
            <a:off x="552206" y="0"/>
            <a:ext cx="382849" cy="870842"/>
          </a:xfrm>
          <a:prstGeom prst="rect">
            <a:avLst/>
          </a:prstGeom>
          <a:solidFill>
            <a:srgbClr val="FD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8" tIns="52139" rIns="104278" bIns="5213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57E449-A87F-D6F3-64DE-CD777B365280}"/>
              </a:ext>
            </a:extLst>
          </p:cNvPr>
          <p:cNvSpPr txBox="1"/>
          <p:nvPr/>
        </p:nvSpPr>
        <p:spPr>
          <a:xfrm>
            <a:off x="1729192" y="6252379"/>
            <a:ext cx="10115868" cy="496076"/>
          </a:xfrm>
          <a:prstGeom prst="rect">
            <a:avLst/>
          </a:prstGeom>
          <a:noFill/>
        </p:spPr>
        <p:txBody>
          <a:bodyPr wrap="square" lIns="18288" tIns="18288" rIns="18288" bIns="18288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CE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kumimoji="0" lang="" sz="1200" b="1" i="0" u="none" strike="noStrike" kern="1200" cap="none" spc="0" normalizeH="0" baseline="0" noProof="0" dirty="0">
                <a:ln>
                  <a:noFill/>
                </a:ln>
                <a:solidFill>
                  <a:srgbClr val="FFCE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дних официальных данных недостаточно </a:t>
            </a:r>
            <a:r>
              <a:rPr kumimoji="0" lang="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оценки технологических рынков и по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этому существует спрос на профессиональную аналитику. Аналитические</a:t>
            </a:r>
            <a:r>
              <a:rPr kumimoji="0" lang="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компании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комбинируют десятки источников информации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CE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конструируют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CE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сложные рыночные модели</a:t>
            </a:r>
            <a:r>
              <a:rPr kumimoji="0" lang="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5" name="Рисунок 4" descr="Включенный свет со сплошной заливкой">
            <a:extLst>
              <a:ext uri="{FF2B5EF4-FFF2-40B4-BE49-F238E27FC236}">
                <a16:creationId xmlns:a16="http://schemas.microsoft.com/office/drawing/2014/main" id="{EE75DE1B-2813-5C1B-135B-AA1A25F06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756" y="6148204"/>
            <a:ext cx="584392" cy="584392"/>
          </a:xfrm>
          <a:prstGeom prst="rect">
            <a:avLst/>
          </a:prstGeom>
        </p:spPr>
      </p:pic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22AFF076-2E66-92C5-834B-28900B1E3500}"/>
              </a:ext>
            </a:extLst>
          </p:cNvPr>
          <p:cNvCxnSpPr>
            <a:cxnSpLocks/>
          </p:cNvCxnSpPr>
          <p:nvPr/>
        </p:nvCxnSpPr>
        <p:spPr>
          <a:xfrm>
            <a:off x="372533" y="953037"/>
            <a:ext cx="11656198" cy="0"/>
          </a:xfrm>
          <a:prstGeom prst="line">
            <a:avLst/>
          </a:prstGeom>
          <a:ln w="38100" cap="rnd" cmpd="sng">
            <a:gradFill flip="none" rotWithShape="1">
              <a:gsLst>
                <a:gs pos="14000">
                  <a:srgbClr val="0052A4">
                    <a:alpha val="77819"/>
                  </a:srgbClr>
                </a:gs>
                <a:gs pos="36000">
                  <a:srgbClr val="0052A4">
                    <a:alpha val="74709"/>
                  </a:srgbClr>
                </a:gs>
                <a:gs pos="67000">
                  <a:srgbClr val="027FBE">
                    <a:alpha val="81915"/>
                  </a:srgbClr>
                </a:gs>
                <a:gs pos="51000">
                  <a:srgbClr val="027FBE"/>
                </a:gs>
                <a:gs pos="84000">
                  <a:srgbClr val="027FBE">
                    <a:alpha val="81774"/>
                  </a:srgbClr>
                </a:gs>
              </a:gsLst>
              <a:lin ang="27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3ECC1D-BBB1-F94D-F38E-5A19EF518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82" y="1185448"/>
            <a:ext cx="11443703" cy="482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16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DF55B-B20C-18B8-0149-4D5E2942E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90">
            <a:extLst>
              <a:ext uri="{FF2B5EF4-FFF2-40B4-BE49-F238E27FC236}">
                <a16:creationId xmlns:a16="http://schemas.microsoft.com/office/drawing/2014/main" id="{9A8C3FE5-9BD3-3D50-21CA-7039AF82C709}"/>
              </a:ext>
            </a:extLst>
          </p:cNvPr>
          <p:cNvSpPr/>
          <p:nvPr/>
        </p:nvSpPr>
        <p:spPr>
          <a:xfrm>
            <a:off x="551337" y="6148204"/>
            <a:ext cx="10815003" cy="602136"/>
          </a:xfrm>
          <a:prstGeom prst="roundRect">
            <a:avLst/>
          </a:prstGeom>
          <a:solidFill>
            <a:srgbClr val="00399A"/>
          </a:solidFill>
          <a:ln w="12700">
            <a:solidFill>
              <a:srgbClr val="002D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FCE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04D9000C-4175-CD26-5692-C025918829EC}"/>
              </a:ext>
            </a:extLst>
          </p:cNvPr>
          <p:cNvSpPr txBox="1">
            <a:spLocks/>
          </p:cNvSpPr>
          <p:nvPr/>
        </p:nvSpPr>
        <p:spPr>
          <a:xfrm>
            <a:off x="1037473" y="107660"/>
            <a:ext cx="835666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00327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5" normalizeH="0" baseline="0" noProof="0" dirty="0">
                <a:ln>
                  <a:noFill/>
                </a:ln>
                <a:solidFill>
                  <a:srgbClr val="0052A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Какой размер ИТ-рынка?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C9FF57-E698-2FEA-E666-00BCD086644A}"/>
              </a:ext>
            </a:extLst>
          </p:cNvPr>
          <p:cNvSpPr txBox="1"/>
          <p:nvPr/>
        </p:nvSpPr>
        <p:spPr>
          <a:xfrm>
            <a:off x="926230" y="556682"/>
            <a:ext cx="8356666" cy="354595"/>
          </a:xfrm>
          <a:prstGeom prst="rect">
            <a:avLst/>
          </a:prstGeom>
          <a:noFill/>
        </p:spPr>
        <p:txBody>
          <a:bodyPr wrap="square" lIns="104278" tIns="52139" rIns="104278" bIns="52139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200" b="1">
                <a:solidFill>
                  <a:srgbClr val="0052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>
              <a:defRPr/>
            </a:pPr>
            <a:r>
              <a:rPr lang="ru-RU" sz="1800" b="0" dirty="0">
                <a:solidFill>
                  <a:srgbClr val="027FBE"/>
                </a:solidFill>
                <a:cs typeface="Devanagari MT" panose="02000500020000000000" pitchFamily="2" charset="0"/>
              </a:rPr>
              <a:t>Ответ на этот вопрос зависит от методологии и качества исходных данных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26BB89B-6174-FB77-A8A0-A9FE8D3BA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445" y="213720"/>
            <a:ext cx="2614989" cy="673300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5F97A6E2-F9A7-5330-33E5-14D5397A443A}"/>
              </a:ext>
            </a:extLst>
          </p:cNvPr>
          <p:cNvSpPr/>
          <p:nvPr/>
        </p:nvSpPr>
        <p:spPr>
          <a:xfrm>
            <a:off x="552206" y="0"/>
            <a:ext cx="382849" cy="870842"/>
          </a:xfrm>
          <a:prstGeom prst="rect">
            <a:avLst/>
          </a:prstGeom>
          <a:solidFill>
            <a:srgbClr val="FD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8" tIns="52139" rIns="104278" bIns="5213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4BEEDA-7258-D39A-67E2-5377E111A69C}"/>
              </a:ext>
            </a:extLst>
          </p:cNvPr>
          <p:cNvSpPr txBox="1"/>
          <p:nvPr/>
        </p:nvSpPr>
        <p:spPr>
          <a:xfrm>
            <a:off x="1740764" y="6252379"/>
            <a:ext cx="9509828" cy="496076"/>
          </a:xfrm>
          <a:prstGeom prst="rect">
            <a:avLst/>
          </a:prstGeom>
          <a:noFill/>
        </p:spPr>
        <p:txBody>
          <a:bodyPr wrap="square" lIns="18288" tIns="18288" rIns="18288" bIns="18288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CE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Главная ценность аналитики 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не собрать максимум данных, а </a:t>
            </a:r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определить, каким данным можно доверять, как их верифицировать и превратить </a:t>
            </a:r>
            <a:r>
              <a:rPr lang="ru-RU" sz="1200" b="1" dirty="0">
                <a:solidFill>
                  <a:srgbClr val="FFCE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модель, отражающую реальное состояние рынка. </a:t>
            </a:r>
            <a:endParaRPr kumimoji="0" lang="" sz="1200" b="1" i="0" u="none" strike="noStrike" kern="1200" cap="none" spc="0" normalizeH="0" baseline="0" noProof="0" dirty="0">
              <a:ln>
                <a:noFill/>
              </a:ln>
              <a:solidFill>
                <a:srgbClr val="FFCE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 descr="Включенный свет со сплошной заливкой">
            <a:extLst>
              <a:ext uri="{FF2B5EF4-FFF2-40B4-BE49-F238E27FC236}">
                <a16:creationId xmlns:a16="http://schemas.microsoft.com/office/drawing/2014/main" id="{8D73F6F9-903A-7FD3-EF75-F3AB925B0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763" y="6148204"/>
            <a:ext cx="584392" cy="584392"/>
          </a:xfrm>
          <a:prstGeom prst="rect">
            <a:avLst/>
          </a:prstGeom>
        </p:spPr>
      </p:pic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7041B4A0-D979-1AA8-BA04-EC29FCF913E8}"/>
              </a:ext>
            </a:extLst>
          </p:cNvPr>
          <p:cNvCxnSpPr>
            <a:cxnSpLocks/>
          </p:cNvCxnSpPr>
          <p:nvPr/>
        </p:nvCxnSpPr>
        <p:spPr>
          <a:xfrm>
            <a:off x="372533" y="953037"/>
            <a:ext cx="11656198" cy="0"/>
          </a:xfrm>
          <a:prstGeom prst="line">
            <a:avLst/>
          </a:prstGeom>
          <a:ln w="38100" cap="rnd" cmpd="sng">
            <a:gradFill flip="none" rotWithShape="1">
              <a:gsLst>
                <a:gs pos="14000">
                  <a:srgbClr val="0052A4">
                    <a:alpha val="77819"/>
                  </a:srgbClr>
                </a:gs>
                <a:gs pos="36000">
                  <a:srgbClr val="0052A4">
                    <a:alpha val="74709"/>
                  </a:srgbClr>
                </a:gs>
                <a:gs pos="67000">
                  <a:srgbClr val="027FBE">
                    <a:alpha val="81915"/>
                  </a:srgbClr>
                </a:gs>
                <a:gs pos="51000">
                  <a:srgbClr val="027FBE"/>
                </a:gs>
                <a:gs pos="84000">
                  <a:srgbClr val="027FBE">
                    <a:alpha val="81774"/>
                  </a:srgbClr>
                </a:gs>
              </a:gsLst>
              <a:lin ang="27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B2A1E3-1FC0-FCBA-DCD3-5CB473CE1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14" y="991194"/>
            <a:ext cx="10988623" cy="51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37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B4FDE-6D1C-FFDE-C8AE-0CFA9FFE4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90">
            <a:extLst>
              <a:ext uri="{FF2B5EF4-FFF2-40B4-BE49-F238E27FC236}">
                <a16:creationId xmlns:a16="http://schemas.microsoft.com/office/drawing/2014/main" id="{507B4A10-FD29-A529-463B-8FB16C2E013D}"/>
              </a:ext>
            </a:extLst>
          </p:cNvPr>
          <p:cNvSpPr/>
          <p:nvPr/>
        </p:nvSpPr>
        <p:spPr>
          <a:xfrm>
            <a:off x="551337" y="6148204"/>
            <a:ext cx="11237642" cy="602136"/>
          </a:xfrm>
          <a:prstGeom prst="roundRect">
            <a:avLst/>
          </a:prstGeom>
          <a:solidFill>
            <a:srgbClr val="00399A"/>
          </a:solidFill>
          <a:ln w="12700">
            <a:solidFill>
              <a:srgbClr val="002D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FCE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A9EF8B48-176E-8F1F-E640-22F2FD5F6682}"/>
              </a:ext>
            </a:extLst>
          </p:cNvPr>
          <p:cNvSpPr txBox="1">
            <a:spLocks/>
          </p:cNvSpPr>
          <p:nvPr/>
        </p:nvSpPr>
        <p:spPr>
          <a:xfrm>
            <a:off x="1037473" y="107660"/>
            <a:ext cx="835666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00327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5" normalizeH="0" baseline="0" noProof="0" dirty="0">
                <a:ln>
                  <a:noFill/>
                </a:ln>
                <a:solidFill>
                  <a:srgbClr val="0052A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строится модель рынка?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3DF590-9745-E1B5-D3B3-313494A8340D}"/>
              </a:ext>
            </a:extLst>
          </p:cNvPr>
          <p:cNvSpPr txBox="1"/>
          <p:nvPr/>
        </p:nvSpPr>
        <p:spPr>
          <a:xfrm>
            <a:off x="926230" y="556682"/>
            <a:ext cx="8356666" cy="354595"/>
          </a:xfrm>
          <a:prstGeom prst="rect">
            <a:avLst/>
          </a:prstGeom>
          <a:noFill/>
        </p:spPr>
        <p:txBody>
          <a:bodyPr wrap="square" lIns="104278" tIns="52139" rIns="104278" bIns="52139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200" b="1">
                <a:solidFill>
                  <a:srgbClr val="0052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>
              <a:defRPr/>
            </a:pPr>
            <a:r>
              <a:rPr lang="ru-RU" sz="1800" b="0" dirty="0">
                <a:solidFill>
                  <a:srgbClr val="027FBE"/>
                </a:solidFill>
                <a:cs typeface="Devanagari MT" panose="02000500020000000000" pitchFamily="2" charset="0"/>
              </a:rPr>
              <a:t>Исследование – это «производственный процесс» построения модели 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18CD720-0B11-5A9E-866E-8334B3D09B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445" y="213720"/>
            <a:ext cx="2614989" cy="673300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FADDD46B-70BD-0EE4-ABCC-23700CFB274E}"/>
              </a:ext>
            </a:extLst>
          </p:cNvPr>
          <p:cNvSpPr/>
          <p:nvPr/>
        </p:nvSpPr>
        <p:spPr>
          <a:xfrm>
            <a:off x="552206" y="0"/>
            <a:ext cx="382849" cy="870842"/>
          </a:xfrm>
          <a:prstGeom prst="rect">
            <a:avLst/>
          </a:prstGeom>
          <a:solidFill>
            <a:srgbClr val="FD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8" tIns="52139" rIns="104278" bIns="5213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5C210-0FAD-5C7B-6569-4549927E0D32}"/>
              </a:ext>
            </a:extLst>
          </p:cNvPr>
          <p:cNvSpPr txBox="1"/>
          <p:nvPr/>
        </p:nvSpPr>
        <p:spPr>
          <a:xfrm>
            <a:off x="1740763" y="6252379"/>
            <a:ext cx="10048216" cy="496076"/>
          </a:xfrm>
          <a:prstGeom prst="rect">
            <a:avLst/>
          </a:prstGeom>
          <a:noFill/>
        </p:spPr>
        <p:txBody>
          <a:bodyPr wrap="square" lIns="18288" tIns="18288" rIns="18288" bIns="18288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Маркетинговое исследование – это последовательный процесс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CE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снижения неопределенности при методологическом построении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CE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FFCE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модели рынка</a:t>
            </a:r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целью </a:t>
            </a:r>
            <a:r>
              <a:rPr lang="ru-RU" sz="1200" b="1" dirty="0">
                <a:solidFill>
                  <a:srgbClr val="FFCE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получения его достоверной оценки </a:t>
            </a:r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принятия управленческих решений</a:t>
            </a:r>
            <a:endParaRPr kumimoji="0" lang="" sz="1200" b="1" i="0" u="none" strike="noStrike" kern="1200" cap="none" spc="0" normalizeH="0" baseline="0" noProof="0" dirty="0">
              <a:ln>
                <a:noFill/>
              </a:ln>
              <a:solidFill>
                <a:srgbClr val="FFCE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 descr="Включенный свет со сплошной заливкой">
            <a:extLst>
              <a:ext uri="{FF2B5EF4-FFF2-40B4-BE49-F238E27FC236}">
                <a16:creationId xmlns:a16="http://schemas.microsoft.com/office/drawing/2014/main" id="{DC04CA59-5DBF-87F6-7FC1-5AC5320A3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763" y="6148204"/>
            <a:ext cx="584392" cy="584392"/>
          </a:xfrm>
          <a:prstGeom prst="rect">
            <a:avLst/>
          </a:prstGeom>
        </p:spPr>
      </p:pic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E902362A-6BF6-2864-15C2-C3EE53F318E9}"/>
              </a:ext>
            </a:extLst>
          </p:cNvPr>
          <p:cNvCxnSpPr>
            <a:cxnSpLocks/>
          </p:cNvCxnSpPr>
          <p:nvPr/>
        </p:nvCxnSpPr>
        <p:spPr>
          <a:xfrm>
            <a:off x="372533" y="953037"/>
            <a:ext cx="11656198" cy="0"/>
          </a:xfrm>
          <a:prstGeom prst="line">
            <a:avLst/>
          </a:prstGeom>
          <a:ln w="38100" cap="rnd" cmpd="sng">
            <a:gradFill flip="none" rotWithShape="1">
              <a:gsLst>
                <a:gs pos="14000">
                  <a:srgbClr val="0052A4">
                    <a:alpha val="77819"/>
                  </a:srgbClr>
                </a:gs>
                <a:gs pos="36000">
                  <a:srgbClr val="0052A4">
                    <a:alpha val="74709"/>
                  </a:srgbClr>
                </a:gs>
                <a:gs pos="67000">
                  <a:srgbClr val="027FBE">
                    <a:alpha val="81915"/>
                  </a:srgbClr>
                </a:gs>
                <a:gs pos="51000">
                  <a:srgbClr val="027FBE"/>
                </a:gs>
                <a:gs pos="84000">
                  <a:srgbClr val="027FBE">
                    <a:alpha val="81774"/>
                  </a:srgbClr>
                </a:gs>
              </a:gsLst>
              <a:lin ang="27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0B9E35-6258-C430-FBEF-01FD272B1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21" y="1057212"/>
            <a:ext cx="8294623" cy="495096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33E0A1F-0118-E8C1-4230-193CA4573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1576" y="3111858"/>
            <a:ext cx="3111500" cy="16891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12C7BDE-1D77-C6EF-362A-CE68B84201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1369" y="4702649"/>
            <a:ext cx="3048000" cy="14097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86EE318-D567-AA30-A742-44E8737CAA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9979" y="1093067"/>
            <a:ext cx="30353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58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A777D-A0CB-3404-C929-142FC5F7B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2">
            <a:extLst>
              <a:ext uri="{FF2B5EF4-FFF2-40B4-BE49-F238E27FC236}">
                <a16:creationId xmlns:a16="http://schemas.microsoft.com/office/drawing/2014/main" id="{7503C816-927E-BC46-7CE9-4B88CADFD22F}"/>
              </a:ext>
            </a:extLst>
          </p:cNvPr>
          <p:cNvSpPr txBox="1">
            <a:spLocks/>
          </p:cNvSpPr>
          <p:nvPr/>
        </p:nvSpPr>
        <p:spPr>
          <a:xfrm>
            <a:off x="1037473" y="107660"/>
            <a:ext cx="835666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00327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5" normalizeH="0" baseline="0" noProof="0" dirty="0">
                <a:ln>
                  <a:noFill/>
                </a:ln>
                <a:solidFill>
                  <a:srgbClr val="0052A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Почему сложно оценивать ИТ-рынки?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6B4E07-540B-C286-C956-DEF13AF9BB32}"/>
              </a:ext>
            </a:extLst>
          </p:cNvPr>
          <p:cNvSpPr txBox="1"/>
          <p:nvPr/>
        </p:nvSpPr>
        <p:spPr>
          <a:xfrm>
            <a:off x="926230" y="556682"/>
            <a:ext cx="8356666" cy="354595"/>
          </a:xfrm>
          <a:prstGeom prst="rect">
            <a:avLst/>
          </a:prstGeom>
          <a:noFill/>
        </p:spPr>
        <p:txBody>
          <a:bodyPr wrap="square" lIns="104278" tIns="52139" rIns="104278" bIns="52139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200" b="1">
                <a:solidFill>
                  <a:srgbClr val="0052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>
              <a:defRPr/>
            </a:pPr>
            <a:r>
              <a:rPr lang="ru-RU" sz="1800" b="0" dirty="0">
                <a:solidFill>
                  <a:srgbClr val="027FBE"/>
                </a:solidFill>
                <a:cs typeface="Devanagari MT" panose="02000500020000000000" pitchFamily="2" charset="0"/>
              </a:rPr>
              <a:t>Примеры из практики </a:t>
            </a:r>
            <a:r>
              <a:rPr lang="en-US" sz="1800" b="0" dirty="0">
                <a:solidFill>
                  <a:srgbClr val="027FBE"/>
                </a:solidFill>
                <a:cs typeface="Devanagari MT" panose="02000500020000000000" pitchFamily="2" charset="0"/>
              </a:rPr>
              <a:t>J’son &amp; Partners</a:t>
            </a:r>
            <a:endParaRPr lang="ru-RU" sz="1800" b="0" dirty="0">
              <a:solidFill>
                <a:srgbClr val="027FBE"/>
              </a:solidFill>
              <a:cs typeface="Devanagari MT" panose="02000500020000000000" pitchFamily="2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365F2DE-9D54-A804-F2B9-D6399C011E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445" y="213720"/>
            <a:ext cx="2614989" cy="673300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602FD5AD-8213-E211-70C5-1134480C635B}"/>
              </a:ext>
            </a:extLst>
          </p:cNvPr>
          <p:cNvSpPr/>
          <p:nvPr/>
        </p:nvSpPr>
        <p:spPr>
          <a:xfrm>
            <a:off x="552206" y="0"/>
            <a:ext cx="382849" cy="870842"/>
          </a:xfrm>
          <a:prstGeom prst="rect">
            <a:avLst/>
          </a:prstGeom>
          <a:solidFill>
            <a:srgbClr val="FD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8" tIns="52139" rIns="104278" bIns="5213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DE4D5569-C617-9A8F-66C8-6E0F6DDBF161}"/>
              </a:ext>
            </a:extLst>
          </p:cNvPr>
          <p:cNvCxnSpPr>
            <a:cxnSpLocks/>
          </p:cNvCxnSpPr>
          <p:nvPr/>
        </p:nvCxnSpPr>
        <p:spPr>
          <a:xfrm>
            <a:off x="372533" y="953037"/>
            <a:ext cx="11656198" cy="0"/>
          </a:xfrm>
          <a:prstGeom prst="line">
            <a:avLst/>
          </a:prstGeom>
          <a:ln w="38100" cap="rnd" cmpd="sng">
            <a:gradFill flip="none" rotWithShape="1">
              <a:gsLst>
                <a:gs pos="14000">
                  <a:srgbClr val="0052A4">
                    <a:alpha val="77819"/>
                  </a:srgbClr>
                </a:gs>
                <a:gs pos="36000">
                  <a:srgbClr val="0052A4">
                    <a:alpha val="74709"/>
                  </a:srgbClr>
                </a:gs>
                <a:gs pos="67000">
                  <a:srgbClr val="027FBE">
                    <a:alpha val="81915"/>
                  </a:srgbClr>
                </a:gs>
                <a:gs pos="51000">
                  <a:srgbClr val="027FBE"/>
                </a:gs>
                <a:gs pos="84000">
                  <a:srgbClr val="027FBE">
                    <a:alpha val="81774"/>
                  </a:srgbClr>
                </a:gs>
              </a:gsLst>
              <a:lin ang="27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5735E8-F8FE-0F60-E9CD-68A24026D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09" y="977358"/>
            <a:ext cx="10048216" cy="5203302"/>
          </a:xfrm>
          <a:prstGeom prst="rect">
            <a:avLst/>
          </a:prstGeom>
        </p:spPr>
      </p:pic>
      <p:sp>
        <p:nvSpPr>
          <p:cNvPr id="8" name="Rounded Rectangle 90">
            <a:extLst>
              <a:ext uri="{FF2B5EF4-FFF2-40B4-BE49-F238E27FC236}">
                <a16:creationId xmlns:a16="http://schemas.microsoft.com/office/drawing/2014/main" id="{C377A595-9C34-8FF9-512C-2B5B6F36D379}"/>
              </a:ext>
            </a:extLst>
          </p:cNvPr>
          <p:cNvSpPr/>
          <p:nvPr/>
        </p:nvSpPr>
        <p:spPr>
          <a:xfrm>
            <a:off x="551337" y="6148204"/>
            <a:ext cx="9956488" cy="602136"/>
          </a:xfrm>
          <a:prstGeom prst="roundRect">
            <a:avLst/>
          </a:prstGeom>
          <a:solidFill>
            <a:srgbClr val="00399A"/>
          </a:solidFill>
          <a:ln w="12700">
            <a:solidFill>
              <a:srgbClr val="002D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FCE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624EFE-0C80-E9D7-867D-90E676EC7F61}"/>
              </a:ext>
            </a:extLst>
          </p:cNvPr>
          <p:cNvSpPr txBox="1"/>
          <p:nvPr/>
        </p:nvSpPr>
        <p:spPr>
          <a:xfrm>
            <a:off x="1740763" y="6159779"/>
            <a:ext cx="8767062" cy="496076"/>
          </a:xfrm>
          <a:prstGeom prst="rect">
            <a:avLst/>
          </a:prstGeom>
          <a:noFill/>
        </p:spPr>
        <p:txBody>
          <a:bodyPr wrap="square" lIns="18288" tIns="18288" rIns="18288" bIns="18288">
            <a:noAutofit/>
          </a:bodyPr>
          <a:lstStyle/>
          <a:p>
            <a:pPr>
              <a:defRPr/>
            </a:pPr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этой связи существенно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возрастает роль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CE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первичной экспертной информации 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интервью с участниками рынка: производителями, интеграторами и заказчиками. Именно такие данные позволяют проверить гипотезы и объяснить тенденции, которые невозможно увидеть в официальной статистике.</a:t>
            </a:r>
          </a:p>
        </p:txBody>
      </p:sp>
      <p:pic>
        <p:nvPicPr>
          <p:cNvPr id="10" name="Рисунок 9" descr="Включенный свет со сплошной заливкой">
            <a:extLst>
              <a:ext uri="{FF2B5EF4-FFF2-40B4-BE49-F238E27FC236}">
                <a16:creationId xmlns:a16="http://schemas.microsoft.com/office/drawing/2014/main" id="{A8327D70-1015-2F42-361B-6A4EB2214E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763" y="6148204"/>
            <a:ext cx="584392" cy="58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40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45935" y="1368540"/>
            <a:ext cx="5870067" cy="25563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21933" y="1306333"/>
            <a:ext cx="5870067" cy="26577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296024" y="4275630"/>
            <a:ext cx="5747004" cy="23934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09943" y="4308943"/>
            <a:ext cx="5667185" cy="23602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412445" y="213720"/>
            <a:ext cx="2614989" cy="673300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>
            <a:cxnSpLocks/>
          </p:cNvCxnSpPr>
          <p:nvPr/>
        </p:nvCxnSpPr>
        <p:spPr bwMode="auto">
          <a:xfrm>
            <a:off x="372533" y="944411"/>
            <a:ext cx="11656198" cy="0"/>
          </a:xfrm>
          <a:prstGeom prst="line">
            <a:avLst/>
          </a:prstGeom>
          <a:ln w="38100" cap="rnd" cmpd="sng">
            <a:gradFill>
              <a:gsLst>
                <a:gs pos="14000">
                  <a:srgbClr val="0052A4">
                    <a:alpha val="77819"/>
                  </a:srgbClr>
                </a:gs>
                <a:gs pos="36000">
                  <a:srgbClr val="0052A4">
                    <a:alpha val="74709"/>
                  </a:srgbClr>
                </a:gs>
                <a:gs pos="51000">
                  <a:srgbClr val="027FBE"/>
                </a:gs>
                <a:gs pos="67000">
                  <a:srgbClr val="027FBE">
                    <a:alpha val="81915"/>
                  </a:srgbClr>
                </a:gs>
                <a:gs pos="84000">
                  <a:srgbClr val="027FBE">
                    <a:alpha val="81774"/>
                  </a:srgbClr>
                </a:gs>
              </a:gsLst>
              <a:lin ang="27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2"/>
          <p:cNvSpPr txBox="1"/>
          <p:nvPr/>
        </p:nvSpPr>
        <p:spPr bwMode="auto">
          <a:xfrm>
            <a:off x="1037473" y="107660"/>
            <a:ext cx="810652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00327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u="none" strike="noStrike" cap="none" spc="-5">
                <a:ln>
                  <a:noFill/>
                </a:ln>
                <a:solidFill>
                  <a:srgbClr val="0052A4"/>
                </a:solidFill>
                <a:latin typeface="Tahoma"/>
                <a:ea typeface="Tahoma"/>
                <a:cs typeface="Tahoma"/>
              </a:rPr>
              <a:t>Российский рынок серверов</a:t>
            </a:r>
            <a:endParaRPr/>
          </a:p>
        </p:txBody>
      </p:sp>
      <p:sp>
        <p:nvSpPr>
          <p:cNvPr id="2" name="TextBox 1"/>
          <p:cNvSpPr txBox="1"/>
          <p:nvPr/>
        </p:nvSpPr>
        <p:spPr bwMode="auto">
          <a:xfrm>
            <a:off x="935054" y="508159"/>
            <a:ext cx="8611281" cy="590044"/>
          </a:xfrm>
          <a:prstGeom prst="rect">
            <a:avLst/>
          </a:prstGeom>
          <a:noFill/>
        </p:spPr>
        <p:txBody>
          <a:bodyPr wrap="square" lIns="104278" tIns="52139" rIns="104278" bIns="52139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200" b="1">
                <a:solidFill>
                  <a:srgbClr val="0052A4"/>
                </a:solidFill>
                <a:latin typeface="Tahoma"/>
                <a:ea typeface="Tahoma"/>
                <a:cs typeface="Tahoma"/>
              </a:defRPr>
            </a:lvl1pPr>
          </a:lstStyle>
          <a:p>
            <a:pPr>
              <a:defRPr/>
            </a:pPr>
            <a:r>
              <a:rPr lang="ru-RU" sz="1750" b="0">
                <a:solidFill>
                  <a:srgbClr val="027FBE"/>
                </a:solidFill>
                <a:ea typeface="+mn-ea"/>
                <a:cs typeface="Devanagari MT"/>
              </a:rPr>
              <a:t>Серверы высокопроизводительные (</a:t>
            </a:r>
            <a:r>
              <a:rPr lang="en-US" sz="1750" b="0">
                <a:solidFill>
                  <a:srgbClr val="027FBE"/>
                </a:solidFill>
                <a:ea typeface="+mn-ea"/>
                <a:cs typeface="Devanagari MT"/>
              </a:rPr>
              <a:t>HPC</a:t>
            </a:r>
            <a:r>
              <a:rPr lang="ru-RU" sz="1750" b="0">
                <a:solidFill>
                  <a:srgbClr val="027FBE"/>
                </a:solidFill>
                <a:ea typeface="+mn-ea"/>
                <a:cs typeface="Devanagari MT"/>
              </a:rPr>
              <a:t>/A</a:t>
            </a:r>
            <a:r>
              <a:rPr lang="en-US" sz="1750" b="0">
                <a:solidFill>
                  <a:srgbClr val="027FBE"/>
                </a:solidFill>
                <a:ea typeface="+mn-ea"/>
                <a:cs typeface="Devanagari MT"/>
              </a:rPr>
              <a:t>I</a:t>
            </a:r>
            <a:r>
              <a:rPr lang="ru-RU" sz="1750" b="0">
                <a:solidFill>
                  <a:srgbClr val="027FBE"/>
                </a:solidFill>
                <a:ea typeface="+mn-ea"/>
                <a:cs typeface="Devanagari MT"/>
              </a:rPr>
              <a:t>, H</a:t>
            </a:r>
            <a:r>
              <a:rPr lang="en-US" sz="1750" b="0">
                <a:solidFill>
                  <a:srgbClr val="027FBE"/>
                </a:solidFill>
                <a:ea typeface="+mn-ea"/>
                <a:cs typeface="Devanagari MT"/>
              </a:rPr>
              <a:t>PC</a:t>
            </a:r>
            <a:r>
              <a:rPr lang="ru-RU" sz="1750" b="0">
                <a:solidFill>
                  <a:srgbClr val="027FBE"/>
                </a:solidFill>
                <a:ea typeface="+mn-ea"/>
                <a:cs typeface="Devanagari MT"/>
              </a:rPr>
              <a:t>/</a:t>
            </a:r>
            <a:r>
              <a:rPr lang="en-US" sz="1750" b="0">
                <a:solidFill>
                  <a:srgbClr val="027FBE"/>
                </a:solidFill>
                <a:ea typeface="+mn-ea"/>
                <a:cs typeface="Devanagari MT"/>
              </a:rPr>
              <a:t>non-AI</a:t>
            </a:r>
            <a:r>
              <a:rPr lang="ru-RU" sz="1750" b="0">
                <a:solidFill>
                  <a:srgbClr val="027FBE"/>
                </a:solidFill>
                <a:ea typeface="+mn-ea"/>
                <a:cs typeface="Devanagari MT"/>
              </a:rPr>
              <a:t>)</a:t>
            </a:r>
            <a:r>
              <a:rPr lang="en-US" sz="1750" b="0">
                <a:solidFill>
                  <a:srgbClr val="027FBE"/>
                </a:solidFill>
                <a:ea typeface="+mn-ea"/>
                <a:cs typeface="Devanagari MT"/>
              </a:rPr>
              <a:t> и</a:t>
            </a:r>
            <a:r>
              <a:rPr lang="ru-RU" sz="1750" b="0">
                <a:solidFill>
                  <a:srgbClr val="027FBE"/>
                </a:solidFill>
                <a:ea typeface="+mn-ea"/>
                <a:cs typeface="Devanagari MT"/>
              </a:rPr>
              <a:t> </a:t>
            </a:r>
            <a:r>
              <a:rPr lang="en-US" sz="1750" b="0">
                <a:solidFill>
                  <a:srgbClr val="027FBE"/>
                </a:solidFill>
                <a:ea typeface="+mn-ea"/>
                <a:cs typeface="Devanagari MT"/>
              </a:rPr>
              <a:t>б</a:t>
            </a:r>
            <a:r>
              <a:rPr lang="ru-RU" sz="1750" b="0">
                <a:solidFill>
                  <a:srgbClr val="027FBE"/>
                </a:solidFill>
                <a:ea typeface="+mn-ea"/>
                <a:cs typeface="Devanagari MT"/>
              </a:rPr>
              <a:t>азового уровня</a:t>
            </a:r>
            <a:endParaRPr/>
          </a:p>
          <a:p>
            <a:pPr>
              <a:defRPr/>
            </a:pPr>
            <a:r>
              <a:rPr lang="en-US" sz="1750" b="0">
                <a:solidFill>
                  <a:srgbClr val="027FBE"/>
                </a:solidFill>
                <a:ea typeface="+mn-ea"/>
                <a:cs typeface="Devanagari MT"/>
              </a:rPr>
              <a:t> </a:t>
            </a:r>
            <a:endParaRPr lang="ru-RU" sz="1750" b="0">
              <a:solidFill>
                <a:srgbClr val="027FBE"/>
              </a:solidFill>
              <a:ea typeface="+mn-ea"/>
              <a:cs typeface="Devanagari MT"/>
            </a:endParaRPr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372533" y="944411"/>
            <a:ext cx="11656198" cy="0"/>
          </a:xfrm>
          <a:prstGeom prst="line">
            <a:avLst/>
          </a:prstGeom>
          <a:ln w="38100" cap="rnd" cmpd="sng">
            <a:gradFill>
              <a:gsLst>
                <a:gs pos="14000">
                  <a:srgbClr val="0052A4">
                    <a:alpha val="77819"/>
                  </a:srgbClr>
                </a:gs>
                <a:gs pos="36000">
                  <a:srgbClr val="0052A4">
                    <a:alpha val="74709"/>
                  </a:srgbClr>
                </a:gs>
                <a:gs pos="51000">
                  <a:srgbClr val="027FBE"/>
                </a:gs>
                <a:gs pos="67000">
                  <a:srgbClr val="027FBE">
                    <a:alpha val="81915"/>
                  </a:srgbClr>
                </a:gs>
                <a:gs pos="84000">
                  <a:srgbClr val="027FBE">
                    <a:alpha val="81774"/>
                  </a:srgbClr>
                </a:gs>
              </a:gsLst>
              <a:lin ang="27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ject 79"/>
          <p:cNvSpPr txBox="1"/>
          <p:nvPr/>
        </p:nvSpPr>
        <p:spPr bwMode="auto">
          <a:xfrm>
            <a:off x="329374" y="1043616"/>
            <a:ext cx="469821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ru-RU" sz="1600" spc="-5">
                <a:solidFill>
                  <a:srgbClr val="027FBE"/>
                </a:solidFill>
                <a:latin typeface="Tahoma"/>
                <a:ea typeface="Tahoma"/>
                <a:cs typeface="Tahoma"/>
              </a:rPr>
              <a:t>Рынок серверов, млрд руб. </a:t>
            </a:r>
            <a:endParaRPr lang="ru-RU" sz="1600">
              <a:solidFill>
                <a:srgbClr val="027FBE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7" name="object 79"/>
          <p:cNvSpPr txBox="1"/>
          <p:nvPr/>
        </p:nvSpPr>
        <p:spPr bwMode="auto">
          <a:xfrm>
            <a:off x="6296024" y="1043616"/>
            <a:ext cx="469821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ru-RU" sz="1600" spc="-5">
                <a:solidFill>
                  <a:srgbClr val="027FBE"/>
                </a:solidFill>
                <a:latin typeface="Tahoma"/>
                <a:ea typeface="Tahoma"/>
                <a:cs typeface="Tahoma"/>
              </a:rPr>
              <a:t>Рынок серверов, тыс. шт.</a:t>
            </a:r>
            <a:endParaRPr lang="ru-RU" sz="1600">
              <a:solidFill>
                <a:srgbClr val="027FBE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1" name="object 79"/>
          <p:cNvSpPr txBox="1"/>
          <p:nvPr/>
        </p:nvSpPr>
        <p:spPr bwMode="auto">
          <a:xfrm>
            <a:off x="329374" y="3981857"/>
            <a:ext cx="469821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ru-RU" sz="1600" spc="-5">
                <a:solidFill>
                  <a:srgbClr val="027FBE"/>
                </a:solidFill>
                <a:latin typeface="Tahoma"/>
                <a:ea typeface="Tahoma"/>
                <a:cs typeface="Tahoma"/>
              </a:rPr>
              <a:t>Российское производство/импорт, млрд руб. </a:t>
            </a:r>
            <a:endParaRPr lang="ru-RU" sz="1600">
              <a:solidFill>
                <a:srgbClr val="027FBE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2" name="object 79"/>
          <p:cNvSpPr txBox="1"/>
          <p:nvPr/>
        </p:nvSpPr>
        <p:spPr bwMode="auto">
          <a:xfrm>
            <a:off x="6296024" y="3981857"/>
            <a:ext cx="469821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ru-RU" sz="1600" spc="-5">
                <a:solidFill>
                  <a:srgbClr val="027FBE"/>
                </a:solidFill>
                <a:latin typeface="Tahoma"/>
                <a:ea typeface="Tahoma"/>
                <a:cs typeface="Tahoma"/>
              </a:rPr>
              <a:t>Российское производство/импорт, тыс. шт.</a:t>
            </a:r>
            <a:endParaRPr lang="ru-RU" sz="1600">
              <a:solidFill>
                <a:srgbClr val="027FBE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413615" y="6542620"/>
            <a:ext cx="42061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900" b="0" i="1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+mn-cs"/>
              </a:rPr>
              <a:t>Источник: </a:t>
            </a:r>
            <a:r>
              <a:rPr lang="en-US" sz="900" b="0" i="1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+mn-cs"/>
              </a:rPr>
              <a:t>J’son &amp; Partners Consulting</a:t>
            </a:r>
            <a:r>
              <a:rPr lang="ru-RU" sz="900" b="0" i="1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Tahoma"/>
                <a:ea typeface="Tahoma"/>
                <a:cs typeface="+mn-cs"/>
              </a:rPr>
              <a:t> </a:t>
            </a:r>
            <a:endParaRPr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2425A8-AA6C-B62B-F3DB-DE256E39AE1B}"/>
              </a:ext>
            </a:extLst>
          </p:cNvPr>
          <p:cNvSpPr/>
          <p:nvPr/>
        </p:nvSpPr>
        <p:spPr>
          <a:xfrm>
            <a:off x="552206" y="0"/>
            <a:ext cx="382849" cy="870842"/>
          </a:xfrm>
          <a:prstGeom prst="rect">
            <a:avLst/>
          </a:prstGeom>
          <a:solidFill>
            <a:srgbClr val="FDE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8" tIns="52139" rIns="104278" bIns="5213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0MhMW7kRpq69QUaym87WA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5842</TotalTime>
  <Words>655</Words>
  <Application>Microsoft Office PowerPoint</Application>
  <PresentationFormat>Широкоэкранный</PresentationFormat>
  <Paragraphs>77</Paragraphs>
  <Slides>11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Century Gothic</vt:lpstr>
      <vt:lpstr>Devanagari MT</vt:lpstr>
      <vt:lpstr>Tahoma</vt:lpstr>
      <vt:lpstr>Verdana</vt:lpstr>
      <vt:lpstr>1_Тема Office</vt:lpstr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Черкасова Наталия Николаевна</cp:lastModifiedBy>
  <cp:revision>8</cp:revision>
  <dcterms:created xsi:type="dcterms:W3CDTF">2026-07-16T09:10:42Z</dcterms:created>
  <dcterms:modified xsi:type="dcterms:W3CDTF">2026-07-20T11:27:44Z</dcterms:modified>
</cp:coreProperties>
</file>