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60" r:id="rId4"/>
    <p:sldId id="262" r:id="rId5"/>
    <p:sldId id="261" r:id="rId6"/>
    <p:sldId id="265" r:id="rId7"/>
    <p:sldId id="264" r:id="rId8"/>
    <p:sldId id="270" r:id="rId9"/>
    <p:sldId id="263" r:id="rId10"/>
    <p:sldId id="269" r:id="rId11"/>
    <p:sldId id="271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7"/>
    <a:srgbClr val="01395A"/>
    <a:srgbClr val="393D58"/>
    <a:srgbClr val="008AC9"/>
    <a:srgbClr val="022D46"/>
    <a:srgbClr val="01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F0935-CB5A-4F56-BA07-F4A88D4815F8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D6E04-4B73-4670-94DC-92C0D73B6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1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6E04-4B73-4670-94DC-92C0D73B6E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0AD2-B162-4191-8A8D-0E196D8DA99D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3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0110-3EAE-49CF-9CD5-AAE74937C8A7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8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5938-2281-42A2-9CC0-0A93F58E8CEB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C342-0A06-4CA9-8101-EE23088F28CD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E30A-1A66-4E60-9B1B-1C89DA8B10A9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0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58A9-E9D9-49E1-99E2-DB0D9142EBEB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1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6587-57DB-41C1-A3E8-9E5A4D04F24B}" type="datetime1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5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15B6-D892-4F1B-B3D9-5069DCFC98E6}" type="datetime1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CF4C-84A0-453C-B310-5D8CFAEA80CE}" type="datetime1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4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3E39-AB6A-43FA-B5EB-7833F2A63994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EF2-CD54-4048-AB19-499006BDD626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395F-2A20-427B-A0AD-E0DD82C96F6F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B69E-E47A-48CB-908C-92E8FC68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0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162" y="2248906"/>
            <a:ext cx="6770076" cy="1947983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Платформа </a:t>
            </a:r>
            <a:b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«Цифровое ЖКХ»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1162" y="4311186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ООО «Смарт-Сити»</a:t>
            </a:r>
            <a:endParaRPr lang="ru-RU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1162" y="5133635"/>
            <a:ext cx="7218484" cy="99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Рогожин Максим</a:t>
            </a:r>
            <a:b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Генеральный директор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Эффекты от внедрения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07218" y="1209694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Количество фактов </a:t>
            </a:r>
            <a:r>
              <a:rPr lang="ru-RU" sz="2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нераскрытия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УО отчетов по управлению МКД в ГИС ЖКХ сократилось на </a:t>
            </a: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95%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10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07218" y="2292055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Всем жителям Тюменской области доступен онлайн-рейтинг УО, учитывающий клиентский опыт потребителей услуг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107218" y="3374416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Более чем в </a:t>
            </a: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1200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МКД Тюменской области есть хотя бы один «народный инспектор»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07218" y="4456777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региональной программе капитального ремонта устранен ряд аномалий в данных, что позволило выровнять ее баланс</a:t>
            </a:r>
            <a:endParaRPr lang="ru-RU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107218" y="5539138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Свыше </a:t>
            </a: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90%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субсидирования РСО Тюменской области осуществляется на базе платформы «Цифровое ЖКХ»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166065" y="3432939"/>
            <a:ext cx="940281" cy="8198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583222" y="2350578"/>
            <a:ext cx="940281" cy="8198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11741" y="1268217"/>
            <a:ext cx="940281" cy="8198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1106346" y="1268217"/>
            <a:ext cx="842262" cy="826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1106346" y="3426574"/>
            <a:ext cx="842262" cy="8262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632478" y="4517110"/>
            <a:ext cx="842262" cy="8262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632478" y="5594479"/>
            <a:ext cx="842262" cy="8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Уникальность проекта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7073" y="1253654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Первые в России </a:t>
            </a:r>
            <a:r>
              <a:rPr lang="en-US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b2g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сервис</a:t>
            </a:r>
            <a:r>
              <a:rPr lang="ru-RU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ы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в сфере ЖКХ, позволяющие извлекать новые знания из данных в открытых источниках 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11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17073" y="2342879"/>
            <a:ext cx="7880842" cy="939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Поставка по модели подписки – регион не инвестирует в создание систем, а покупает готовый результат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7073" y="3433812"/>
            <a:ext cx="8382004" cy="950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114000"/>
              </a:lnSpc>
              <a:spcBef>
                <a:spcPct val="0"/>
              </a:spcBef>
              <a:buNone/>
              <a:defRPr sz="22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При помощи </a:t>
            </a:r>
            <a:r>
              <a:rPr lang="en-US" dirty="0" smtClean="0"/>
              <a:t>ML</a:t>
            </a:r>
            <a:r>
              <a:rPr lang="ru-RU" dirty="0" smtClean="0"/>
              <a:t> </a:t>
            </a:r>
            <a:r>
              <a:rPr lang="ru-RU" dirty="0"/>
              <a:t>извлекаем новые знания из </a:t>
            </a:r>
            <a:r>
              <a:rPr lang="ru-RU" dirty="0" smtClean="0"/>
              <a:t>«сырых» </a:t>
            </a:r>
            <a:r>
              <a:rPr lang="ru-RU" dirty="0"/>
              <a:t>данных (проблемы домов из текстов предписаний ГЖИ)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17073" y="4558237"/>
            <a:ext cx="7757750" cy="8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114000"/>
              </a:lnSpc>
              <a:spcBef>
                <a:spcPct val="0"/>
              </a:spcBef>
              <a:buNone/>
              <a:defRPr sz="22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Минимум нагрузки на пользователей по вводу данных в систему – </a:t>
            </a:r>
            <a:r>
              <a:rPr lang="ru-RU" dirty="0" err="1" smtClean="0"/>
              <a:t>переиспользуем</a:t>
            </a:r>
            <a:r>
              <a:rPr lang="ru-RU" dirty="0" smtClean="0"/>
              <a:t> существующие данные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23191" y="1427286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3191" y="2523760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23191" y="3620234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23191" y="4716708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5655" y="1721829"/>
            <a:ext cx="129229" cy="420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817073" y="5560965"/>
            <a:ext cx="8382004" cy="8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114000"/>
              </a:lnSpc>
              <a:spcBef>
                <a:spcPct val="0"/>
              </a:spcBef>
              <a:buNone/>
              <a:defRPr sz="22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Новый формат коммуникации с населением при помощи социального сервиса «Умный помощник ЖКХ»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23191" y="5720477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Перспективы развития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12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9568" y="1822939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49568" y="2919413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9568" y="4015887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72032" y="2117482"/>
            <a:ext cx="102853" cy="221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49395" y="1643170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Новый сервис по проверке кворума ОСС для ГЖИ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49395" y="2739644"/>
            <a:ext cx="8765202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Новый сервис </a:t>
            </a:r>
            <a:r>
              <a:rPr lang="en-US" sz="2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LiteBIM</a:t>
            </a:r>
            <a:r>
              <a:rPr lang="en-US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– 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цифровая трансформация капремонта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49395" y="3836118"/>
            <a:ext cx="8115574" cy="93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Использование лучших практик на федеральном уровне в составе обновленной ГИС ЖКХ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13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877" y="543339"/>
            <a:ext cx="9639302" cy="2308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Хотите посмотреть на </a:t>
            </a: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отрасль </a:t>
            </a:r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ЖКХ </a:t>
            </a:r>
            <a:endParaRPr lang="ru-RU" sz="4000" b="1" dirty="0" smtClean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в вашем регионе </a:t>
            </a:r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через призму данных – это к нам!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97877" y="3344032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ООО «Смарт-Сити»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97877" y="4102019"/>
            <a:ext cx="7218484" cy="99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Рогожин Максим</a:t>
            </a:r>
            <a:b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Генеральный директор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97877" y="5155056"/>
            <a:ext cx="7438292" cy="12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https://www.smcity.ru/</a:t>
            </a:r>
          </a:p>
          <a:p>
            <a:pPr algn="l">
              <a:lnSpc>
                <a:spcPct val="10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rogozhin@smcity.ru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+7-(916)-317-51-93</a:t>
            </a:r>
            <a:endParaRPr lang="ru-RU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://qrcoder.ru/code/?BEGIN%3AVCARD%0AN%3A%D0%EE%E3%EE%E6%E8%ED%3B%CC%E0%EA%F1%E8%EC%0AORG%3A%CE%CE%CE+%22%D1%EC%E0%F0%F2-%D1%E8%F2%E8%22%0ATITLE%3A%C3%E5%ED%E5%F0%E0%EB%FC%ED%FB%E9+%E4%E8%F0%E5%EA%F2%EE%F0%0ATEL%3A%2B7+9163175193%0AURL%3Ahttps%3A%2F%2Fwww.smcity.ru%2F%0AEMAIL%3Arogozhin%40smcity.ru%0AEND%3AVCARD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54" y="3543300"/>
            <a:ext cx="2783830" cy="27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Проблематика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7073" y="1462453"/>
            <a:ext cx="868094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Данные по ЖКХ из федеральных систем недостаточно используются в принятии решений на уровне региона</a:t>
            </a:r>
            <a:endParaRPr lang="ru-RU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7073" y="2555630"/>
            <a:ext cx="868094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Недостаток готовых аналитических сервисов на открытых данных, которые можно использовать в работе</a:t>
            </a:r>
            <a:endParaRPr lang="ru-RU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17073" y="3648807"/>
            <a:ext cx="868094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 субъекта нет возможности посмотреть на себя глазами федерального регулятора</a:t>
            </a:r>
            <a:endParaRPr lang="ru-RU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17073" y="4741985"/>
            <a:ext cx="8680942" cy="832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dirty="0"/>
              <a:t>Недостаток рыночных механизмов развития отрасли управления многоквартирными домами, низкая вовлеченность потребителей услуг</a:t>
            </a:r>
          </a:p>
        </p:txBody>
      </p:sp>
      <p:sp>
        <p:nvSpPr>
          <p:cNvPr id="13" name="Овал 12"/>
          <p:cNvSpPr/>
          <p:nvPr/>
        </p:nvSpPr>
        <p:spPr>
          <a:xfrm>
            <a:off x="923191" y="1550376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23191" y="2646850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23191" y="3743324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23191" y="4839798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63241" y="1844919"/>
            <a:ext cx="94060" cy="331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2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Цели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6904" y="3506391"/>
            <a:ext cx="8059619" cy="1902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Стимуляция рыночных механизмов развития отрасли ЖКХ за счет вовлечения потребителей услуг в процессы управления МКД и контроля за деятельностью управляющих организаций </a:t>
            </a:r>
            <a:endParaRPr lang="ru-RU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>
          <a:xfrm>
            <a:off x="425359" y="1849315"/>
            <a:ext cx="3085699" cy="2608385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686904" y="999255"/>
            <a:ext cx="8059619" cy="238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Повышение эффективности деятельности профильных ИОГВ за счет предоставления аналитических сервисов, основанных на открытых данных и не требующих дополнительного ввода информации</a:t>
            </a:r>
            <a:endParaRPr lang="ru-RU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D85B69E-E47A-48CB-908C-92E8FC68FB01}" type="slidenum">
              <a:rPr lang="ru-RU" sz="1800" b="1">
                <a:solidFill>
                  <a:schemeClr val="bg1"/>
                </a:solidFill>
              </a:rPr>
              <a:pPr/>
              <a:t>3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Решаемые задачи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9068" y="4016345"/>
            <a:ext cx="3364526" cy="190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Создание в регионе единого информационного пространства в сфере ЖКХ на основе открытых данных из различных ГИС и порталов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>
          <a:xfrm>
            <a:off x="1204546" y="1967212"/>
            <a:ext cx="2280137" cy="192743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15253" y="4016345"/>
            <a:ext cx="3141787" cy="190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Предоставление ценных аналитических сервисов без необходимости повторного ввода данных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48699" y="4016345"/>
            <a:ext cx="3141787" cy="190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Формирование взгляда на состояние отрасли ЖКХ субъекта глазами федерального регулятора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8158" r="12449" b="17274"/>
          <a:stretch/>
        </p:blipFill>
        <p:spPr>
          <a:xfrm>
            <a:off x="9046367" y="1992227"/>
            <a:ext cx="2181409" cy="21730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44"/>
          <a:stretch/>
        </p:blipFill>
        <p:spPr>
          <a:xfrm>
            <a:off x="5170336" y="1967212"/>
            <a:ext cx="2190377" cy="192000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D85B69E-E47A-48CB-908C-92E8FC68FB01}" type="slidenum">
              <a:rPr lang="ru-RU" sz="1800" b="1">
                <a:solidFill>
                  <a:schemeClr val="bg1"/>
                </a:solidFill>
              </a:rPr>
              <a:pPr/>
              <a:t>4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Решаемые задачи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9068" y="4016345"/>
            <a:ext cx="3364526" cy="190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Выявление коллизий и неполноты данных, предоставляемых на федеральный уровень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12469" y="4016345"/>
            <a:ext cx="3200396" cy="190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Снижение издержек на реализацию функций </a:t>
            </a:r>
            <a:r>
              <a:rPr lang="ru-RU" sz="1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госжилнадзора</a:t>
            </a: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за счет развития института «народных инспекторов»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48699" y="4016345"/>
            <a:ext cx="3141787" cy="190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Вовлечение потребителей (граждан) в процесс управления сферой ЖКХ на взаимовыгодной основе</a:t>
            </a:r>
            <a:endParaRPr lang="ru-RU" sz="1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4898781" y="1903131"/>
            <a:ext cx="2394438" cy="20816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55"/>
          <a:stretch/>
        </p:blipFill>
        <p:spPr>
          <a:xfrm>
            <a:off x="1102888" y="1990798"/>
            <a:ext cx="2242038" cy="1958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09"/>
          <a:stretch/>
        </p:blipFill>
        <p:spPr>
          <a:xfrm>
            <a:off x="8915399" y="1934814"/>
            <a:ext cx="2337719" cy="204996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D85B69E-E47A-48CB-908C-92E8FC68FB01}" type="slidenum">
              <a:rPr lang="ru-RU" sz="1800" b="1">
                <a:solidFill>
                  <a:schemeClr val="bg1"/>
                </a:solidFill>
              </a:rPr>
              <a:pPr/>
              <a:t>5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Пользователи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17073" y="1147764"/>
            <a:ext cx="8765202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Министерства/департаменты ЖКХ субъекта РФ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ЖКХ Тюменской области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817073" y="2245060"/>
            <a:ext cx="8841402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Органы государственного жилищного надзора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Государственная жилищная инспекция Тюменской области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государственного жилищного надзора Ямало-Ненецкого АО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817073" y="3313021"/>
            <a:ext cx="8680942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Фонды капитального ремонта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Фонд капитального ремонта Тюменской области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817073" y="4218692"/>
            <a:ext cx="9174777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Органы тарифного регулирования (субсидирование РСО)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тарифной и ценовой политики Тюменской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817073" y="5268346"/>
            <a:ext cx="8680942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Население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Жители Тюменской области</a:t>
            </a:r>
          </a:p>
          <a:p>
            <a:pPr marL="342900" indent="-3429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Жители Ямало-Ненецкого АО</a:t>
            </a:r>
            <a:endParaRPr lang="ru-RU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610309" y="1298310"/>
            <a:ext cx="842262" cy="8262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582842" y="2345836"/>
            <a:ext cx="842262" cy="826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582842" y="3393363"/>
            <a:ext cx="842262" cy="8262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568" r="8203" b="15964"/>
          <a:stretch/>
        </p:blipFill>
        <p:spPr>
          <a:xfrm>
            <a:off x="582842" y="4345583"/>
            <a:ext cx="842262" cy="826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521676" y="5396309"/>
            <a:ext cx="940281" cy="8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5" y="-10533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Источники данных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D85B69E-E47A-48CB-908C-92E8FC68FB01}" type="slidenum">
              <a:rPr lang="ru-RU" sz="1800" b="1">
                <a:solidFill>
                  <a:schemeClr val="bg1"/>
                </a:solidFill>
              </a:rPr>
              <a:pPr/>
              <a:t>7</a:t>
            </a:fld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605700" y="4186536"/>
            <a:ext cx="2432541" cy="816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Платформа «Цифровое ЖКХ»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>
          <a:xfrm>
            <a:off x="4783015" y="2349520"/>
            <a:ext cx="2077912" cy="1756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23252"/>
            <a:ext cx="1181121" cy="1181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3" y="4252426"/>
            <a:ext cx="1164903" cy="1215551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397796" y="5485392"/>
            <a:ext cx="1688124" cy="816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Сервисы ФНС России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467301" y="2975922"/>
            <a:ext cx="1545249" cy="442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ГИС ЖКХ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4440" y="1377929"/>
            <a:ext cx="2446835" cy="2343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Реестр МКД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Реестр лицензий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Договор</a:t>
            </a: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ы</a:t>
            </a: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 управления МКД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Отчеты по управлению МКД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Проверки и предписания ГЖИ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419DBAA-28E4-FC4B-9511-8ECA45BBB2FC}"/>
              </a:ext>
            </a:extLst>
          </p:cNvPr>
          <p:cNvSpPr/>
          <p:nvPr/>
        </p:nvSpPr>
        <p:spPr>
          <a:xfrm>
            <a:off x="239383" y="4200836"/>
            <a:ext cx="2236947" cy="2338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ФИАС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ЕГРЮЛ/ЕГРИП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Доходы и расходы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Среднесписочная численность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Реестр МСП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0EA63C-0720-2341-BCA0-4E2E3B0F0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880" y="1132836"/>
            <a:ext cx="1146777" cy="842164"/>
          </a:xfrm>
          <a:prstGeom prst="rect">
            <a:avLst/>
          </a:prstGeom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7593798" y="2048755"/>
            <a:ext cx="2055627" cy="816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АИС «Реформа ЖКХ»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691789" y="1231165"/>
            <a:ext cx="2446835" cy="984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Данные по капитальному ремонту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551784" y="3270972"/>
            <a:ext cx="2246396" cy="108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Региональные системы по тарифам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04192" y="3242456"/>
            <a:ext cx="2498814" cy="1379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Экономически обоснованные и льготные тарифные решения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7525096" y="4850960"/>
            <a:ext cx="2246396" cy="108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Иные региональные системы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677504" y="4822444"/>
            <a:ext cx="2552190" cy="1379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Индивидуальная интеграция по запросу</a:t>
            </a:r>
            <a:endParaRPr lang="ru-RU" sz="1600" b="1" dirty="0">
              <a:solidFill>
                <a:schemeClr val="bg1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cxnSp>
        <p:nvCxnSpPr>
          <p:cNvPr id="21" name="Соединительная линия уступом 20"/>
          <p:cNvCxnSpPr>
            <a:stCxn id="3" idx="0"/>
            <a:endCxn id="30" idx="0"/>
          </p:cNvCxnSpPr>
          <p:nvPr/>
        </p:nvCxnSpPr>
        <p:spPr>
          <a:xfrm rot="16200000" flipH="1">
            <a:off x="4221869" y="749419"/>
            <a:ext cx="626268" cy="2573935"/>
          </a:xfrm>
          <a:prstGeom prst="bentConnector3">
            <a:avLst>
              <a:gd name="adj1" fmla="val -36502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38" idx="2"/>
            <a:endCxn id="24" idx="2"/>
          </p:cNvCxnSpPr>
          <p:nvPr/>
        </p:nvCxnSpPr>
        <p:spPr>
          <a:xfrm rot="5400000" flipH="1" flipV="1">
            <a:off x="3882486" y="4362194"/>
            <a:ext cx="1298856" cy="2580113"/>
          </a:xfrm>
          <a:prstGeom prst="bentConnector3">
            <a:avLst>
              <a:gd name="adj1" fmla="val -176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6" idx="1"/>
          </p:cNvCxnSpPr>
          <p:nvPr/>
        </p:nvCxnSpPr>
        <p:spPr>
          <a:xfrm rot="10800000" flipV="1">
            <a:off x="6534150" y="1553918"/>
            <a:ext cx="1477730" cy="1311124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rot="16200000" flipV="1">
            <a:off x="6297717" y="4189309"/>
            <a:ext cx="1446793" cy="1145376"/>
          </a:xfrm>
          <a:prstGeom prst="bentConnector3">
            <a:avLst>
              <a:gd name="adj1" fmla="val 99376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10800000">
            <a:off x="6695430" y="3438252"/>
            <a:ext cx="898368" cy="245755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Функциональная карта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B69E-E47A-48CB-908C-92E8FC68FB01}" type="slidenum">
              <a:rPr lang="ru-RU" sz="1800" b="1" smtClean="0">
                <a:solidFill>
                  <a:schemeClr val="bg1"/>
                </a:solidFill>
              </a:rPr>
              <a:t>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 rot="5400000">
            <a:off x="1201733" y="1258823"/>
            <a:ext cx="1917910" cy="1994400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Контроль исполнения</a:t>
            </a:r>
            <a:r>
              <a:rPr lang="en-US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программы капремонта</a:t>
            </a:r>
            <a:endParaRPr lang="ru-RU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5400000">
            <a:off x="3343422" y="1273519"/>
            <a:ext cx="1917910" cy="1995853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Контроль реализации работ в разрезе подрядчиков</a:t>
            </a:r>
          </a:p>
        </p:txBody>
      </p:sp>
      <p:sp>
        <p:nvSpPr>
          <p:cNvPr id="20" name="Шестиугольник 19"/>
          <p:cNvSpPr/>
          <p:nvPr/>
        </p:nvSpPr>
        <p:spPr>
          <a:xfrm rot="5400000">
            <a:off x="1201006" y="4399469"/>
            <a:ext cx="1917910" cy="1995853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Сравнение удельной стоимости работ с домами-аналогами</a:t>
            </a:r>
          </a:p>
        </p:txBody>
      </p:sp>
      <p:sp>
        <p:nvSpPr>
          <p:cNvPr id="21" name="Шестиугольник 20"/>
          <p:cNvSpPr/>
          <p:nvPr/>
        </p:nvSpPr>
        <p:spPr>
          <a:xfrm rot="5400000">
            <a:off x="3343422" y="4399469"/>
            <a:ext cx="1917910" cy="1995853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Прогнозирование фин. устойчивости регионального оператора</a:t>
            </a:r>
          </a:p>
        </p:txBody>
      </p:sp>
      <p:sp>
        <p:nvSpPr>
          <p:cNvPr id="22" name="Шестиугольник 21"/>
          <p:cNvSpPr/>
          <p:nvPr/>
        </p:nvSpPr>
        <p:spPr>
          <a:xfrm rot="5400000">
            <a:off x="2269173" y="2829509"/>
            <a:ext cx="1917910" cy="1994400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Народный инспектор: проверка состояния МКД</a:t>
            </a:r>
          </a:p>
        </p:txBody>
      </p:sp>
      <p:sp>
        <p:nvSpPr>
          <p:cNvPr id="23" name="Шестиугольник 22"/>
          <p:cNvSpPr/>
          <p:nvPr/>
        </p:nvSpPr>
        <p:spPr>
          <a:xfrm rot="5400000">
            <a:off x="130525" y="2820997"/>
            <a:ext cx="1917910" cy="1994400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Расчет субсидий РСО</a:t>
            </a:r>
          </a:p>
        </p:txBody>
      </p:sp>
      <p:sp>
        <p:nvSpPr>
          <p:cNvPr id="25" name="Шестиугольник 24"/>
          <p:cNvSpPr/>
          <p:nvPr/>
        </p:nvSpPr>
        <p:spPr>
          <a:xfrm rot="5400000">
            <a:off x="9773160" y="1274246"/>
            <a:ext cx="1917910" cy="1994400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Мониторинг раскрытия отчетов по управлению МКД в ГИС ЖКХ</a:t>
            </a:r>
          </a:p>
        </p:txBody>
      </p:sp>
      <p:sp>
        <p:nvSpPr>
          <p:cNvPr id="26" name="Шестиугольник 25"/>
          <p:cNvSpPr/>
          <p:nvPr/>
        </p:nvSpPr>
        <p:spPr>
          <a:xfrm rot="5400000">
            <a:off x="8701225" y="2820271"/>
            <a:ext cx="1917910" cy="1995853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Народный инспектор: проверка исполнения предписаний</a:t>
            </a:r>
          </a:p>
        </p:txBody>
      </p:sp>
      <p:sp>
        <p:nvSpPr>
          <p:cNvPr id="27" name="Шестиугольник 26"/>
          <p:cNvSpPr/>
          <p:nvPr/>
        </p:nvSpPr>
        <p:spPr>
          <a:xfrm rot="5400000">
            <a:off x="7630017" y="4399469"/>
            <a:ext cx="1917910" cy="1995853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Мониторинг событий по УО и ТСЖ</a:t>
            </a:r>
          </a:p>
        </p:txBody>
      </p:sp>
      <p:sp>
        <p:nvSpPr>
          <p:cNvPr id="28" name="Шестиугольник 27"/>
          <p:cNvSpPr/>
          <p:nvPr/>
        </p:nvSpPr>
        <p:spPr>
          <a:xfrm rot="5400000">
            <a:off x="9772433" y="4399469"/>
            <a:ext cx="1917910" cy="1995853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Проверка кворума ОСС (в разработке)</a:t>
            </a:r>
          </a:p>
        </p:txBody>
      </p:sp>
      <p:sp>
        <p:nvSpPr>
          <p:cNvPr id="29" name="Шестиугольник 28"/>
          <p:cNvSpPr/>
          <p:nvPr/>
        </p:nvSpPr>
        <p:spPr>
          <a:xfrm rot="5400000">
            <a:off x="7629290" y="1258823"/>
            <a:ext cx="1917910" cy="1994400"/>
          </a:xfrm>
          <a:prstGeom prst="hexagon">
            <a:avLst/>
          </a:prstGeom>
          <a:solidFill>
            <a:srgbClr val="003A57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Онлайн-рейтинг УО</a:t>
            </a:r>
          </a:p>
        </p:txBody>
      </p:sp>
      <p:sp>
        <p:nvSpPr>
          <p:cNvPr id="30" name="Шестиугольник 29"/>
          <p:cNvSpPr/>
          <p:nvPr/>
        </p:nvSpPr>
        <p:spPr>
          <a:xfrm rot="5400000">
            <a:off x="5484835" y="2820997"/>
            <a:ext cx="1917910" cy="1994400"/>
          </a:xfrm>
          <a:prstGeom prst="hexagon">
            <a:avLst/>
          </a:prstGeom>
          <a:solidFill>
            <a:srgbClr val="003A57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Социальный сервис «Умный помощник»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5328" y="3751087"/>
            <a:ext cx="1219808" cy="13422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003A57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7442444" y="3751087"/>
            <a:ext cx="1219808" cy="13422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003A57"/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6116388" y="2474449"/>
            <a:ext cx="648428" cy="13818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003A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71512" y="2219325"/>
            <a:ext cx="1219533" cy="1368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003A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-18025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676" y="325314"/>
            <a:ext cx="7218484" cy="82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Этапы реализации</a:t>
            </a:r>
            <a:endParaRPr lang="ru-RU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4901" y="5227203"/>
            <a:ext cx="2316775" cy="1156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Разработка первого прототипа системы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AD85B69E-E47A-48CB-908C-92E8FC68FB01}" type="slidenum">
              <a:rPr lang="ru-RU" sz="1800" b="1">
                <a:solidFill>
                  <a:schemeClr val="bg1"/>
                </a:solidFill>
              </a:rPr>
              <a:pPr/>
              <a:t>9</a:t>
            </a:fld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47036" y="3695649"/>
            <a:ext cx="952502" cy="916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И</a:t>
            </a: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юнь</a:t>
            </a:r>
          </a:p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41161" y="3073071"/>
            <a:ext cx="952502" cy="916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Июнь</a:t>
            </a:r>
          </a:p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2020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924905" y="4631920"/>
            <a:ext cx="2432541" cy="1065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Внедрение </a:t>
            </a: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первой </a:t>
            </a: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очереди сервисов в Тюменской области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732081" y="4264150"/>
            <a:ext cx="2315303" cy="69030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6309781" y="2293707"/>
            <a:ext cx="952502" cy="916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Май</a:t>
            </a:r>
          </a:p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2021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495922" y="4019482"/>
            <a:ext cx="2432541" cy="1065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Присоединение к Платформе Ямало-Ненецкого АО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4103231" y="3566617"/>
            <a:ext cx="2534961" cy="6975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732218" y="1147764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544648" y="649227"/>
            <a:ext cx="952502" cy="500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2022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9244738" y="667694"/>
            <a:ext cx="2636966" cy="1357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Тиражирование лучших практик на федеральный уровень (ГИС ЖКХ)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6871546" y="1542787"/>
            <a:ext cx="2062897" cy="181829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8719389" y="3028436"/>
            <a:ext cx="577363" cy="57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8281967" y="2211001"/>
            <a:ext cx="1452206" cy="881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Декабрь</a:t>
            </a:r>
          </a:p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2021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352599" y="2903845"/>
            <a:ext cx="2545747" cy="115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Внедрение </a:t>
            </a: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второй </a:t>
            </a:r>
            <a:r>
              <a:rPr 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очереди сервисов в Тюменской области</a:t>
            </a:r>
          </a:p>
        </p:txBody>
      </p:sp>
      <p:cxnSp>
        <p:nvCxnSpPr>
          <p:cNvPr id="45" name="Прямая соединительная линия 44"/>
          <p:cNvCxnSpPr>
            <a:endCxn id="57" idx="3"/>
          </p:cNvCxnSpPr>
          <p:nvPr/>
        </p:nvCxnSpPr>
        <p:spPr>
          <a:xfrm flipH="1">
            <a:off x="7030570" y="3285939"/>
            <a:ext cx="1903873" cy="214313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434608" y="4612292"/>
            <a:ext cx="577363" cy="577363"/>
            <a:chOff x="1434608" y="4612292"/>
            <a:chExt cx="577363" cy="577363"/>
          </a:xfrm>
        </p:grpSpPr>
        <p:sp>
          <p:nvSpPr>
            <p:cNvPr id="13" name="Овал 12"/>
            <p:cNvSpPr/>
            <p:nvPr/>
          </p:nvSpPr>
          <p:spPr>
            <a:xfrm>
              <a:off x="1434608" y="4612292"/>
              <a:ext cx="577363" cy="577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7" r="5323" b="15503"/>
            <a:stretch/>
          </p:blipFill>
          <p:spPr>
            <a:xfrm>
              <a:off x="1463178" y="4653856"/>
              <a:ext cx="520217" cy="50293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809577" y="3975468"/>
            <a:ext cx="577363" cy="577363"/>
            <a:chOff x="1434608" y="4612292"/>
            <a:chExt cx="577363" cy="577363"/>
          </a:xfrm>
        </p:grpSpPr>
        <p:sp>
          <p:nvSpPr>
            <p:cNvPr id="38" name="Овал 37"/>
            <p:cNvSpPr/>
            <p:nvPr/>
          </p:nvSpPr>
          <p:spPr>
            <a:xfrm>
              <a:off x="1434608" y="4612292"/>
              <a:ext cx="577363" cy="577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7" r="5323" b="15503"/>
            <a:stretch/>
          </p:blipFill>
          <p:spPr>
            <a:xfrm>
              <a:off x="1463178" y="4653856"/>
              <a:ext cx="520217" cy="50293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460693" y="3213220"/>
            <a:ext cx="577363" cy="577363"/>
            <a:chOff x="1434608" y="4612292"/>
            <a:chExt cx="577363" cy="577363"/>
          </a:xfrm>
        </p:grpSpPr>
        <p:sp>
          <p:nvSpPr>
            <p:cNvPr id="44" name="Овал 43"/>
            <p:cNvSpPr/>
            <p:nvPr/>
          </p:nvSpPr>
          <p:spPr>
            <a:xfrm>
              <a:off x="1434608" y="4612292"/>
              <a:ext cx="577363" cy="577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7" r="5323" b="15503"/>
            <a:stretch/>
          </p:blipFill>
          <p:spPr>
            <a:xfrm>
              <a:off x="1463178" y="4653856"/>
              <a:ext cx="520217" cy="502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3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634</Words>
  <Application>Microsoft Office PowerPoint</Application>
  <PresentationFormat>Широкоэкранный</PresentationFormat>
  <Paragraphs>115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Тема Office</vt:lpstr>
      <vt:lpstr>Платформа  «Цифровое ЖКХ»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Рогожин</dc:creator>
  <cp:lastModifiedBy>Максим Рогожин</cp:lastModifiedBy>
  <cp:revision>72</cp:revision>
  <dcterms:created xsi:type="dcterms:W3CDTF">2021-09-18T15:20:55Z</dcterms:created>
  <dcterms:modified xsi:type="dcterms:W3CDTF">2021-09-20T08:03:18Z</dcterms:modified>
</cp:coreProperties>
</file>