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9" r:id="rId2"/>
    <p:sldId id="282" r:id="rId3"/>
    <p:sldId id="308" r:id="rId4"/>
    <p:sldId id="285" r:id="rId5"/>
    <p:sldId id="300" r:id="rId6"/>
    <p:sldId id="301" r:id="rId7"/>
    <p:sldId id="302" r:id="rId8"/>
    <p:sldId id="303" r:id="rId9"/>
    <p:sldId id="304" r:id="rId10"/>
    <p:sldId id="298" r:id="rId11"/>
    <p:sldId id="306" r:id="rId12"/>
    <p:sldId id="30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41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D004C"/>
    <a:srgbClr val="425CFF"/>
    <a:srgbClr val="576FFF"/>
    <a:srgbClr val="30EE87"/>
    <a:srgbClr val="F7F8FA"/>
    <a:srgbClr val="F9F9F9"/>
    <a:srgbClr val="F7F7F7"/>
    <a:srgbClr val="FFFFFF"/>
    <a:srgbClr val="743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102"/>
      </p:cViewPr>
      <p:guideLst>
        <p:guide orient="horz" pos="2750"/>
        <p:guide pos="642"/>
        <p:guide orient="horz" pos="41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FD4F1-894D-48E5-BAF6-72D699361C7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A9AD9-8485-4ABE-87AC-3CC41E873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8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92CE2-28ED-4F39-82D1-CE26D2D0C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0A8EC-29CE-4520-9692-1954D3F1C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3A421-A2BC-4F98-8491-DFC7EA6D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C4C2-9A8C-4B4E-9565-B32A45C1B32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22F529-622D-4DC5-BB84-E8EA553A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EA456-AEE2-449D-B196-89A9BC3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EE6E-3696-4F77-9CAA-AAE61094C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3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F24D6-8E0D-4E93-B823-B8544D4F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2859E1-5E95-4597-BD53-A57B6A1F1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F3CC8F-D155-464B-9A93-FC0D6B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C4C2-9A8C-4B4E-9565-B32A45C1B32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CBC06-0802-41F8-9292-533EBD90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300147-0317-4E6B-97B3-AD6EFB61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EE6E-3696-4F77-9CAA-AAE61094C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2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81BC4B-DD3D-4C23-AB5D-4BF9CBD35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7FBB92-7FEE-4C03-8328-B3D5A8F89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68F311-2A3C-4320-84AD-18D9B68E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C4C2-9A8C-4B4E-9565-B32A45C1B32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59F2-E4F2-4FB3-B6AA-AA693CEB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BB7085-58B7-4B54-BBE2-431B3EA1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EE6E-3696-4F77-9CAA-AAE61094C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2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3D907-C9C6-4D6B-A0F7-EE034AED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7B4D95-03A9-4EFF-AD53-13663ED1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51BFA8-EAF9-4E2E-99AA-0EC6F90D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C4C2-9A8C-4B4E-9565-B32A45C1B32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D87DDD-3AFA-4F2C-9365-B11ED9BC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F36239-4A22-488C-9A3D-6A277BB5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EE6E-3696-4F77-9CAA-AAE61094C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4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B7736-032C-4030-A9E6-8DE5268E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F25BAB-998F-4D79-B12B-3FD1F752D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DBAB9C-650B-40B2-954F-B38454F9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C4C2-9A8C-4B4E-9565-B32A45C1B32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C9B22-0C98-497E-839F-BE23BCFA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E33B8-4EAA-4C35-BCE5-18EA5856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EE6E-3696-4F77-9CAA-AAE61094C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6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AEE00-4641-4AB6-A8A7-93F6E6E6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7346E8-BA0B-4BCB-A962-1A836D717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79513B-3DAF-418C-A2C7-AF9931C59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A0EB1A-72F0-4D3D-8827-643EB268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C4C2-9A8C-4B4E-9565-B32A45C1B32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625077-FF81-4A4E-82C0-6669BBA0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198658-BC17-4B39-A954-2D517876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EE6E-3696-4F77-9CAA-AAE61094C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8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BBC88-A108-4155-9B74-A8D85FA9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ECCBC7-836A-43F1-B56E-091D099F4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14B068-508B-4B3B-A989-72EC47F2C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975C3B-FD63-4576-9CAD-537C4DC6A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4CD82C-CC21-4B74-B2D3-EF135B156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2D81E1-0AD8-4B81-8D7B-1A8CE9D82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C4C2-9A8C-4B4E-9565-B32A45C1B32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ED8158-1AF0-44FB-BD16-CD3E6F7C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DAFC31-881D-4E12-9A32-0DD4F24D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EE6E-3696-4F77-9CAA-AAE61094C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5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EFFD2-B876-4726-AC92-83F79CBC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0357D1-EC12-4CF9-AD42-95D894BE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C4C2-9A8C-4B4E-9565-B32A45C1B32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5387D3-BF23-44B2-BEF0-2B990BCD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261A95-8E7F-4E31-9E2E-16050F9E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EE6E-3696-4F77-9CAA-AAE61094C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9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02E409-F657-4078-A559-7BB02B93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C4C2-9A8C-4B4E-9565-B32A45C1B32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0AEEC7-C757-43ED-9869-505AB4F54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F21064-88D3-4815-AEC9-CA9AF0CC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EE6E-3696-4F77-9CAA-AAE61094C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2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36E2C-772F-4175-899F-A6A79BB0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459C5-4EFF-49A0-9162-9F9423E74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2D3F19-858E-459E-9612-39AF283FB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8FB2FA-6087-43E7-BC31-02105231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C4C2-9A8C-4B4E-9565-B32A45C1B32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49A677-CAE1-434B-B2B4-283BDF083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7B12C4-99C3-4ADB-8487-624D501A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EE6E-3696-4F77-9CAA-AAE61094C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5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926FC-199F-4DF0-9F00-40FFB160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90D166-BD7E-4FA8-B76E-59B545466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2E2079-B1FD-47E3-9128-7A1D323A4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F70ACE-BBFF-4154-BA23-11E081A3A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C4C2-9A8C-4B4E-9565-B32A45C1B32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42189C-D5F9-48DC-9473-733FEAF2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45BDE-4266-4767-8663-5D87814A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EE6E-3696-4F77-9CAA-AAE61094C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22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340E6-1CAF-43B2-B351-46E85D31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24B86F-E198-47CD-882D-B432D8239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08F72-0A11-4B75-ABD8-640D03BB2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FC4C2-9A8C-4B4E-9565-B32A45C1B32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BD2F9F-4A0E-4DB4-990C-463C901F5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F6E878-111E-4145-8CF0-146E4F8D4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5EE6E-3696-4F77-9CAA-AAE61094C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950" y="0"/>
            <a:ext cx="738505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17" y="1608594"/>
            <a:ext cx="3690609" cy="2110793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79" y="206718"/>
            <a:ext cx="943162" cy="12384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8025" y="2001520"/>
            <a:ext cx="4200375" cy="2174240"/>
          </a:xfrm>
          <a:prstGeom prst="rect">
            <a:avLst/>
          </a:prstGeom>
          <a:noFill/>
          <a:ln>
            <a:solidFill>
              <a:srgbClr val="425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360" y="1696720"/>
            <a:ext cx="4155440" cy="217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98053" y="2127155"/>
            <a:ext cx="3921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ГЕОИНФОРМАЦИОННАЯ СИСТЕМА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053" y="2949946"/>
            <a:ext cx="2915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«КУЗБАСС»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2D674-22AB-450E-8897-865FC4D8E533}"/>
              </a:ext>
            </a:extLst>
          </p:cNvPr>
          <p:cNvSpPr txBox="1"/>
          <p:nvPr/>
        </p:nvSpPr>
        <p:spPr>
          <a:xfrm>
            <a:off x="357317" y="5458951"/>
            <a:ext cx="6154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n w="0"/>
                <a:latin typeface="+mj-lt"/>
              </a:rPr>
              <a:t>Садиков Максим Владимирович</a:t>
            </a:r>
            <a:br>
              <a:rPr lang="ru-RU" sz="1800" b="1" dirty="0">
                <a:ln w="0"/>
                <a:latin typeface="+mj-lt"/>
              </a:rPr>
            </a:br>
            <a:r>
              <a:rPr lang="ru-RU" sz="1800" b="1" dirty="0">
                <a:ln w="0"/>
                <a:latin typeface="+mj-lt"/>
              </a:rPr>
              <a:t>Министр цифрового развития и связи Кузбасса</a:t>
            </a:r>
          </a:p>
        </p:txBody>
      </p:sp>
    </p:spTree>
    <p:extLst>
      <p:ext uri="{BB962C8B-B14F-4D97-AF65-F5344CB8AC3E}">
        <p14:creationId xmlns:p14="http://schemas.microsoft.com/office/powerpoint/2010/main" val="144206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9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DE800386-944A-481C-8B41-488E56589D12}"/>
              </a:ext>
            </a:extLst>
          </p:cNvPr>
          <p:cNvSpPr/>
          <p:nvPr/>
        </p:nvSpPr>
        <p:spPr>
          <a:xfrm>
            <a:off x="677141" y="362247"/>
            <a:ext cx="3944532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D8375-4772-4654-B98E-EBB4CDC4534B}"/>
              </a:ext>
            </a:extLst>
          </p:cNvPr>
          <p:cNvSpPr txBox="1"/>
          <p:nvPr/>
        </p:nvSpPr>
        <p:spPr>
          <a:xfrm>
            <a:off x="677141" y="1122689"/>
            <a:ext cx="4845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ПРОШЛИ ПЕРВЫЙ УРОВЕНЬ ОЦИФРОВКИ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77C2B39-3D97-49DA-B62E-4D48F40A44A1}"/>
              </a:ext>
            </a:extLst>
          </p:cNvPr>
          <p:cNvSpPr txBox="1"/>
          <p:nvPr/>
        </p:nvSpPr>
        <p:spPr>
          <a:xfrm>
            <a:off x="6262006" y="1122689"/>
            <a:ext cx="5602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СОЗДАНЫ ГЕО-АНАЛИТИЧЕСКИЕ СЛОИ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A6B9FA3-D931-4DF0-9407-CA1FC698DA0C}"/>
              </a:ext>
            </a:extLst>
          </p:cNvPr>
          <p:cNvSpPr/>
          <p:nvPr/>
        </p:nvSpPr>
        <p:spPr>
          <a:xfrm>
            <a:off x="6262006" y="2164528"/>
            <a:ext cx="4960113" cy="1848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425CFF"/>
              </a:buClr>
              <a:buSzPct val="116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Линейные объекты инфраструктуры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линии электропередач и их опоры, железнодорожные пути, автомобильные дороги, теплотрассы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425CFF"/>
              </a:buClr>
              <a:buSzPct val="116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Мониторинг лесного фонда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425CFF"/>
              </a:buClr>
              <a:buSzPct val="116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Мониторинг недропользования</a:t>
            </a:r>
          </a:p>
          <a:p>
            <a:pPr marL="285750" lvl="0" indent="-285750">
              <a:lnSpc>
                <a:spcPct val="90000"/>
              </a:lnSpc>
              <a:spcAft>
                <a:spcPts val="400"/>
              </a:spcAft>
              <a:buClr>
                <a:srgbClr val="425CFF"/>
              </a:buClr>
              <a:buSzPct val="116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Мониторинг состояния земель сельхозназначения</a:t>
            </a:r>
          </a:p>
          <a:p>
            <a:pPr marL="285750" lvl="0" indent="-285750">
              <a:lnSpc>
                <a:spcPct val="90000"/>
              </a:lnSpc>
              <a:spcAft>
                <a:spcPts val="400"/>
              </a:spcAft>
              <a:buClr>
                <a:srgbClr val="425CFF"/>
              </a:buClr>
              <a:buSzPct val="116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Контроль строительства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F14CFA16-9A73-439C-9E06-41A539C9A884}"/>
              </a:ext>
            </a:extLst>
          </p:cNvPr>
          <p:cNvSpPr/>
          <p:nvPr/>
        </p:nvSpPr>
        <p:spPr>
          <a:xfrm>
            <a:off x="6262006" y="4229881"/>
            <a:ext cx="6096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40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Цифровые двойники городов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99A0E3EC-2FB8-463D-8D34-41116F9E7415}"/>
              </a:ext>
            </a:extLst>
          </p:cNvPr>
          <p:cNvSpPr/>
          <p:nvPr/>
        </p:nvSpPr>
        <p:spPr>
          <a:xfrm>
            <a:off x="677142" y="1782376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28 845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DF19E90A-A843-4D4F-968F-B50D8C49BDDD}"/>
              </a:ext>
            </a:extLst>
          </p:cNvPr>
          <p:cNvSpPr/>
          <p:nvPr/>
        </p:nvSpPr>
        <p:spPr>
          <a:xfrm>
            <a:off x="3347272" y="1782376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4 727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ABB63D8E-B422-4F97-BABF-FDCB6FF8D346}"/>
              </a:ext>
            </a:extLst>
          </p:cNvPr>
          <p:cNvSpPr/>
          <p:nvPr/>
        </p:nvSpPr>
        <p:spPr>
          <a:xfrm>
            <a:off x="677142" y="2788431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6 034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FCF43E6B-6B58-4608-ACA9-B3E6CB0A15BC}"/>
              </a:ext>
            </a:extLst>
          </p:cNvPr>
          <p:cNvSpPr/>
          <p:nvPr/>
        </p:nvSpPr>
        <p:spPr>
          <a:xfrm>
            <a:off x="3347272" y="2788431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2 538</a:t>
            </a: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34835E52-DCB7-46F4-B1D7-E7B7CEF5B859}"/>
              </a:ext>
            </a:extLst>
          </p:cNvPr>
          <p:cNvSpPr/>
          <p:nvPr/>
        </p:nvSpPr>
        <p:spPr>
          <a:xfrm>
            <a:off x="677142" y="3777661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3 500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ED1F82EF-93DD-41EA-9580-454E411AFDAC}"/>
              </a:ext>
            </a:extLst>
          </p:cNvPr>
          <p:cNvSpPr/>
          <p:nvPr/>
        </p:nvSpPr>
        <p:spPr>
          <a:xfrm>
            <a:off x="3347272" y="3777661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531 398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598D5C61-CF86-46A1-8759-7E805CFFEB7F}"/>
              </a:ext>
            </a:extLst>
          </p:cNvPr>
          <p:cNvSpPr/>
          <p:nvPr/>
        </p:nvSpPr>
        <p:spPr>
          <a:xfrm>
            <a:off x="677142" y="5346304"/>
            <a:ext cx="146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171 382 200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AF0A2D3C-ECCA-454F-AAB3-16CD3F67076F}"/>
              </a:ext>
            </a:extLst>
          </p:cNvPr>
          <p:cNvSpPr/>
          <p:nvPr/>
        </p:nvSpPr>
        <p:spPr>
          <a:xfrm>
            <a:off x="3347272" y="5346304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68 790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C13B046-9084-40DD-B538-41FA9C3324DF}"/>
              </a:ext>
            </a:extLst>
          </p:cNvPr>
          <p:cNvSpPr txBox="1"/>
          <p:nvPr/>
        </p:nvSpPr>
        <p:spPr>
          <a:xfrm>
            <a:off x="3347271" y="5648833"/>
            <a:ext cx="1846003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км² земель лесных </a:t>
            </a:r>
            <a:b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насаждений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24B5A094-C9DE-41AB-8A08-A67ABAAB6823}"/>
              </a:ext>
            </a:extLst>
          </p:cNvPr>
          <p:cNvSpPr/>
          <p:nvPr/>
        </p:nvSpPr>
        <p:spPr>
          <a:xfrm>
            <a:off x="677142" y="2085794"/>
            <a:ext cx="2405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км автомобильных дорог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DC569C5E-8A8D-4AE4-8559-C02381A8DBB2}"/>
              </a:ext>
            </a:extLst>
          </p:cNvPr>
          <p:cNvSpPr/>
          <p:nvPr/>
        </p:nvSpPr>
        <p:spPr>
          <a:xfrm>
            <a:off x="3347273" y="2085794"/>
            <a:ext cx="184600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км железных дорог</a:t>
            </a: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E8A6A4F4-31BF-454C-8D88-FBD54039BEEF}"/>
              </a:ext>
            </a:extLst>
          </p:cNvPr>
          <p:cNvSpPr/>
          <p:nvPr/>
        </p:nvSpPr>
        <p:spPr>
          <a:xfrm>
            <a:off x="677141" y="3086597"/>
            <a:ext cx="241948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км линий электропередач</a:t>
            </a: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22219EFC-0DE8-4BC1-8909-737D1554D678}"/>
              </a:ext>
            </a:extLst>
          </p:cNvPr>
          <p:cNvSpPr/>
          <p:nvPr/>
        </p:nvSpPr>
        <p:spPr>
          <a:xfrm>
            <a:off x="3347273" y="3086597"/>
            <a:ext cx="241948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км² городских поселений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2AC51984-622D-46C4-BB2B-CF033921DE40}"/>
              </a:ext>
            </a:extLst>
          </p:cNvPr>
          <p:cNvSpPr/>
          <p:nvPr/>
        </p:nvSpPr>
        <p:spPr>
          <a:xfrm>
            <a:off x="677142" y="4077559"/>
            <a:ext cx="241949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кадастровых участков, задействованных под недропользование в Кузбассе 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EF8AB8D6-B24A-47F4-91B5-C653B00A4866}"/>
              </a:ext>
            </a:extLst>
          </p:cNvPr>
          <p:cNvSpPr/>
          <p:nvPr/>
        </p:nvSpPr>
        <p:spPr>
          <a:xfrm>
            <a:off x="3347272" y="4077559"/>
            <a:ext cx="220780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объектов капитального строительства </a:t>
            </a: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75190676-7677-46D3-B870-66395DD88F8C}"/>
              </a:ext>
            </a:extLst>
          </p:cNvPr>
          <p:cNvSpPr/>
          <p:nvPr/>
        </p:nvSpPr>
        <p:spPr>
          <a:xfrm>
            <a:off x="677142" y="5648833"/>
            <a:ext cx="208551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цифровых двойников </a:t>
            </a:r>
            <a:b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деревьев создано </a:t>
            </a: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1A6B9FA3-D931-4DF0-9407-CA1FC698DA0C}"/>
              </a:ext>
            </a:extLst>
          </p:cNvPr>
          <p:cNvSpPr/>
          <p:nvPr/>
        </p:nvSpPr>
        <p:spPr>
          <a:xfrm>
            <a:off x="6262006" y="1735613"/>
            <a:ext cx="6096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Кузбасс</a:t>
            </a: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F14CFA16-9A73-439C-9E06-41A539C9A884}"/>
              </a:ext>
            </a:extLst>
          </p:cNvPr>
          <p:cNvSpPr/>
          <p:nvPr/>
        </p:nvSpPr>
        <p:spPr>
          <a:xfrm>
            <a:off x="6262006" y="4666322"/>
            <a:ext cx="5126119" cy="1706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425CFF"/>
              </a:buClr>
              <a:buSzPct val="116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Ортофотоплан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высокого разрешения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425CFF"/>
              </a:buClr>
              <a:buSzPct val="116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Облако точек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425CFF"/>
              </a:buClr>
              <a:buSzPct val="116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Цифровая модель рельефа (горизонтали)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425CFF"/>
              </a:buClr>
              <a:buSzPct val="116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Цифровая таксация городской растительности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425CFF"/>
              </a:buClr>
              <a:buSzPct val="116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Мониторинг объектов капитального строительства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земельных участков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425CFF"/>
              </a:buClr>
              <a:buSzPct val="116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Мониторинг объектов инженерной инфраструктуры</a:t>
            </a:r>
          </a:p>
        </p:txBody>
      </p:sp>
      <p:sp>
        <p:nvSpPr>
          <p:cNvPr id="27" name="Google Shape;432;p37">
            <a:extLst>
              <a:ext uri="{FF2B5EF4-FFF2-40B4-BE49-F238E27FC236}">
                <a16:creationId xmlns:a16="http://schemas.microsoft.com/office/drawing/2014/main" id="{EA224497-9231-4CB8-9C63-E87500F869BA}"/>
              </a:ext>
            </a:extLst>
          </p:cNvPr>
          <p:cNvSpPr txBox="1">
            <a:spLocks/>
          </p:cNvSpPr>
          <p:nvPr/>
        </p:nvSpPr>
        <p:spPr>
          <a:xfrm>
            <a:off x="11556105" y="6335253"/>
            <a:ext cx="493655" cy="41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defRPr sz="1500" b="0" i="0" u="none" strike="noStrike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marR="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2pPr>
            <a:lvl3pPr marL="1371600" marR="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3pPr>
            <a:lvl4pPr marL="1828800" marR="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4pPr>
            <a:lvl5pPr marL="2286000" marR="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5pPr>
            <a:lvl6pPr marL="2743200" marR="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6pPr>
            <a:lvl7pPr marL="3200400" marR="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7pPr>
            <a:lvl8pPr marL="3657600" marR="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8pPr>
            <a:lvl9pPr marL="4114800" marR="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10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425C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8125" y="1027610"/>
            <a:ext cx="803875" cy="194485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0" y="6760848"/>
            <a:ext cx="12192000" cy="1203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8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CE79E2C-BDA3-49EF-80D0-A7185AA4986E}"/>
              </a:ext>
            </a:extLst>
          </p:cNvPr>
          <p:cNvSpPr/>
          <p:nvPr/>
        </p:nvSpPr>
        <p:spPr>
          <a:xfrm>
            <a:off x="-5326" y="5972537"/>
            <a:ext cx="12192000" cy="8854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939283" y="1822491"/>
            <a:ext cx="3369645" cy="364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318503" y="1822491"/>
            <a:ext cx="3369645" cy="364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87193" y="1822491"/>
            <a:ext cx="3369645" cy="3647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D004C"/>
              </a:highlight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DE800386-944A-481C-8B41-488E56589D12}"/>
              </a:ext>
            </a:extLst>
          </p:cNvPr>
          <p:cNvSpPr/>
          <p:nvPr/>
        </p:nvSpPr>
        <p:spPr>
          <a:xfrm>
            <a:off x="677140" y="362247"/>
            <a:ext cx="6745063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ПРЕИМУЩЕСТВА ГИС «КУЗБАСС»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9A0E3EC-2FB8-463D-8D34-41116F9E7415}"/>
              </a:ext>
            </a:extLst>
          </p:cNvPr>
          <p:cNvSpPr/>
          <p:nvPr/>
        </p:nvSpPr>
        <p:spPr>
          <a:xfrm>
            <a:off x="776019" y="1803765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ОПЕРАТИВНОСТЬ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4B5A094-C9DE-41AB-8A08-A67ABAAB6823}"/>
              </a:ext>
            </a:extLst>
          </p:cNvPr>
          <p:cNvSpPr/>
          <p:nvPr/>
        </p:nvSpPr>
        <p:spPr>
          <a:xfrm>
            <a:off x="687193" y="2260504"/>
            <a:ext cx="326049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Многие мероприятия по учету, мониторингу и расчётам осуществляются в камеральном режиме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9A0E3EC-2FB8-463D-8D34-41116F9E7415}"/>
              </a:ext>
            </a:extLst>
          </p:cNvPr>
          <p:cNvSpPr/>
          <p:nvPr/>
        </p:nvSpPr>
        <p:spPr>
          <a:xfrm>
            <a:off x="4423735" y="1803765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УДОБСТВО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4B5A094-C9DE-41AB-8A08-A67ABAAB6823}"/>
              </a:ext>
            </a:extLst>
          </p:cNvPr>
          <p:cNvSpPr/>
          <p:nvPr/>
        </p:nvSpPr>
        <p:spPr>
          <a:xfrm>
            <a:off x="4346888" y="2244069"/>
            <a:ext cx="3498224" cy="172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Понятный и удобный пользовательский интерфейс - все в одном окне</a:t>
            </a:r>
          </a:p>
          <a:p>
            <a:pPr lvl="0">
              <a:lnSpc>
                <a:spcPct val="90000"/>
              </a:lnSpc>
              <a:defRPr/>
            </a:pPr>
            <a:endParaRPr lang="ru-RU" sz="5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90000"/>
              </a:lnSpc>
              <a:defRPr/>
            </a:pPr>
            <a:endParaRPr lang="ru-RU" sz="5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Разные права доступа к данным для различных категорий пользователей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9A0E3EC-2FB8-463D-8D34-41116F9E7415}"/>
              </a:ext>
            </a:extLst>
          </p:cNvPr>
          <p:cNvSpPr/>
          <p:nvPr/>
        </p:nvSpPr>
        <p:spPr>
          <a:xfrm>
            <a:off x="8030853" y="1803765"/>
            <a:ext cx="2757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ФУНКЦИОНАЛЬНОСТЬ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4B5A094-C9DE-41AB-8A08-A67ABAAB6823}"/>
              </a:ext>
            </a:extLst>
          </p:cNvPr>
          <p:cNvSpPr/>
          <p:nvPr/>
        </p:nvSpPr>
        <p:spPr>
          <a:xfrm>
            <a:off x="7990147" y="2244069"/>
            <a:ext cx="3267915" cy="211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Просмотр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геопространственных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и аналитических данных </a:t>
            </a:r>
          </a:p>
          <a:p>
            <a:pPr lvl="0">
              <a:lnSpc>
                <a:spcPct val="90000"/>
              </a:lnSpc>
              <a:defRPr/>
            </a:pPr>
            <a:endParaRPr lang="ru-RU" sz="5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90000"/>
              </a:lnSpc>
              <a:defRPr/>
            </a:pPr>
            <a:endParaRPr lang="ru-RU" sz="5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Проведение измерений высокой точности </a:t>
            </a:r>
          </a:p>
          <a:p>
            <a:pPr lvl="0">
              <a:lnSpc>
                <a:spcPct val="90000"/>
              </a:lnSpc>
              <a:defRPr/>
            </a:pPr>
            <a:endParaRPr lang="ru-RU" sz="5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90000"/>
              </a:lnSpc>
              <a:defRPr/>
            </a:pPr>
            <a:endParaRPr lang="ru-RU" sz="5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Выгрузка отчетов для дальнейшего использования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Google Shape;432;p37">
            <a:extLst>
              <a:ext uri="{FF2B5EF4-FFF2-40B4-BE49-F238E27FC236}">
                <a16:creationId xmlns:a16="http://schemas.microsoft.com/office/drawing/2014/main" id="{EA224497-9231-4CB8-9C63-E87500F869BA}"/>
              </a:ext>
            </a:extLst>
          </p:cNvPr>
          <p:cNvSpPr txBox="1">
            <a:spLocks/>
          </p:cNvSpPr>
          <p:nvPr/>
        </p:nvSpPr>
        <p:spPr>
          <a:xfrm>
            <a:off x="11556105" y="6335253"/>
            <a:ext cx="493655" cy="41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defRPr sz="1500" b="0" i="0" u="none" strike="noStrike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marR="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2pPr>
            <a:lvl3pPr marL="1371600" marR="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3pPr>
            <a:lvl4pPr marL="1828800" marR="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4pPr>
            <a:lvl5pPr marL="2286000" marR="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5pPr>
            <a:lvl6pPr marL="2743200" marR="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6pPr>
            <a:lvl7pPr marL="3200400" marR="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7pPr>
            <a:lvl8pPr marL="3657600" marR="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8pPr>
            <a:lvl9pPr marL="4114800" marR="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r>
              <a:rPr lang="ru-RU" kern="0" dirty="0">
                <a:solidFill>
                  <a:schemeClr val="bg1"/>
                </a:solidFill>
                <a:latin typeface="+mn-lt"/>
              </a:rPr>
              <a:t>11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425C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-5326" y="5697257"/>
            <a:ext cx="12192000" cy="1203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628236" y="-274963"/>
            <a:ext cx="1006146" cy="15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3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DE800386-944A-481C-8B41-488E56589D12}"/>
              </a:ext>
            </a:extLst>
          </p:cNvPr>
          <p:cNvSpPr/>
          <p:nvPr/>
        </p:nvSpPr>
        <p:spPr>
          <a:xfrm>
            <a:off x="775516" y="2877928"/>
            <a:ext cx="6745063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</a:p>
        </p:txBody>
      </p:sp>
      <p:sp>
        <p:nvSpPr>
          <p:cNvPr id="57" name="Google Shape;432;p37">
            <a:extLst>
              <a:ext uri="{FF2B5EF4-FFF2-40B4-BE49-F238E27FC236}">
                <a16:creationId xmlns:a16="http://schemas.microsoft.com/office/drawing/2014/main" id="{EA224497-9231-4CB8-9C63-E87500F869BA}"/>
              </a:ext>
            </a:extLst>
          </p:cNvPr>
          <p:cNvSpPr txBox="1">
            <a:spLocks/>
          </p:cNvSpPr>
          <p:nvPr/>
        </p:nvSpPr>
        <p:spPr>
          <a:xfrm>
            <a:off x="11556105" y="6335253"/>
            <a:ext cx="493655" cy="41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defRPr sz="1500" b="0" i="0" u="none" strike="noStrike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marR="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2pPr>
            <a:lvl3pPr marL="1371600" marR="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3pPr>
            <a:lvl4pPr marL="1828800" marR="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4pPr>
            <a:lvl5pPr marL="2286000" marR="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5pPr>
            <a:lvl6pPr marL="2743200" marR="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6pPr>
            <a:lvl7pPr marL="3200400" marR="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7pPr>
            <a:lvl8pPr marL="3657600" marR="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8pPr>
            <a:lvl9pPr marL="4114800" marR="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1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425C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0" y="6732252"/>
            <a:ext cx="12192000" cy="1203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628236" y="-274963"/>
            <a:ext cx="1006146" cy="1532924"/>
          </a:xfrm>
          <a:prstGeom prst="rect">
            <a:avLst/>
          </a:prstGeom>
        </p:spPr>
      </p:pic>
      <p:pic>
        <p:nvPicPr>
          <p:cNvPr id="16" name="object 2">
            <a:extLst>
              <a:ext uri="{FF2B5EF4-FFF2-40B4-BE49-F238E27FC236}">
                <a16:creationId xmlns:a16="http://schemas.microsoft.com/office/drawing/2014/main" id="{56443A9C-D5E4-4A80-B7D4-6F889709B076}"/>
              </a:ext>
            </a:extLst>
          </p:cNvPr>
          <p:cNvPicPr/>
          <p:nvPr/>
        </p:nvPicPr>
        <p:blipFill rotWithShape="1">
          <a:blip r:embed="rId3" cstate="print"/>
          <a:srcRect l="33902" t="19150" r="19673" b="5876"/>
          <a:stretch/>
        </p:blipFill>
        <p:spPr>
          <a:xfrm>
            <a:off x="6556444" y="1391571"/>
            <a:ext cx="4860040" cy="436386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7727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800386-944A-481C-8B41-488E56589D12}"/>
              </a:ext>
            </a:extLst>
          </p:cNvPr>
          <p:cNvSpPr/>
          <p:nvPr/>
        </p:nvSpPr>
        <p:spPr>
          <a:xfrm>
            <a:off x="677141" y="362247"/>
            <a:ext cx="3944532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 ПРОЕКТЕ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947B6F-0EEF-4BF5-8BC6-C94763690676}"/>
              </a:ext>
            </a:extLst>
          </p:cNvPr>
          <p:cNvSpPr txBox="1"/>
          <p:nvPr/>
        </p:nvSpPr>
        <p:spPr>
          <a:xfrm>
            <a:off x="1519957" y="2396160"/>
            <a:ext cx="925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ЦЕЛЬ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1519957" y="1229218"/>
            <a:ext cx="1083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ОСНОВАНИЕ ДЛЯ РЕАЛИЗАЦИИ ПРОЕКТА 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3875;p53">
            <a:extLst>
              <a:ext uri="{FF2B5EF4-FFF2-40B4-BE49-F238E27FC236}">
                <a16:creationId xmlns:a16="http://schemas.microsoft.com/office/drawing/2014/main" id="{D05167A2-713F-4D6B-B87D-A8F27627155F}"/>
              </a:ext>
            </a:extLst>
          </p:cNvPr>
          <p:cNvSpPr/>
          <p:nvPr/>
        </p:nvSpPr>
        <p:spPr>
          <a:xfrm>
            <a:off x="789588" y="2473064"/>
            <a:ext cx="592795" cy="592216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425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oogle Shape;6105;p56">
            <a:extLst>
              <a:ext uri="{FF2B5EF4-FFF2-40B4-BE49-F238E27FC236}">
                <a16:creationId xmlns:a16="http://schemas.microsoft.com/office/drawing/2014/main" id="{EA6B20AF-4E8A-4ACC-A683-AA1B8DD9EE4A}"/>
              </a:ext>
            </a:extLst>
          </p:cNvPr>
          <p:cNvGrpSpPr/>
          <p:nvPr/>
        </p:nvGrpSpPr>
        <p:grpSpPr>
          <a:xfrm>
            <a:off x="780879" y="1333534"/>
            <a:ext cx="480991" cy="519167"/>
            <a:chOff x="2662884" y="1513044"/>
            <a:chExt cx="322914" cy="348543"/>
          </a:xfrm>
          <a:solidFill>
            <a:srgbClr val="425CFF"/>
          </a:solidFill>
        </p:grpSpPr>
        <p:sp>
          <p:nvSpPr>
            <p:cNvPr id="12" name="Google Shape;6106;p56">
              <a:extLst>
                <a:ext uri="{FF2B5EF4-FFF2-40B4-BE49-F238E27FC236}">
                  <a16:creationId xmlns:a16="http://schemas.microsoft.com/office/drawing/2014/main" id="{70769A33-72E0-4ED8-9A52-2DD1E8F34C65}"/>
                </a:ext>
              </a:extLst>
            </p:cNvPr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6107;p56">
              <a:extLst>
                <a:ext uri="{FF2B5EF4-FFF2-40B4-BE49-F238E27FC236}">
                  <a16:creationId xmlns:a16="http://schemas.microsoft.com/office/drawing/2014/main" id="{0C014C47-295F-471D-BAEF-B4328BE58A3F}"/>
                </a:ext>
              </a:extLst>
            </p:cNvPr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6108;p56">
              <a:extLst>
                <a:ext uri="{FF2B5EF4-FFF2-40B4-BE49-F238E27FC236}">
                  <a16:creationId xmlns:a16="http://schemas.microsoft.com/office/drawing/2014/main" id="{39975724-3397-4A5C-B8E4-DE2BDA2A0F01}"/>
                </a:ext>
              </a:extLst>
            </p:cNvPr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6109;p56">
              <a:extLst>
                <a:ext uri="{FF2B5EF4-FFF2-40B4-BE49-F238E27FC236}">
                  <a16:creationId xmlns:a16="http://schemas.microsoft.com/office/drawing/2014/main" id="{CEEF1F83-4CD3-4263-A641-45EA84B1E8C2}"/>
                </a:ext>
              </a:extLst>
            </p:cNvPr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6110;p56">
              <a:extLst>
                <a:ext uri="{FF2B5EF4-FFF2-40B4-BE49-F238E27FC236}">
                  <a16:creationId xmlns:a16="http://schemas.microsoft.com/office/drawing/2014/main" id="{CBA8215D-950E-4988-9D66-5D8ED543DCC0}"/>
                </a:ext>
              </a:extLst>
            </p:cNvPr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6111;p56">
              <a:extLst>
                <a:ext uri="{FF2B5EF4-FFF2-40B4-BE49-F238E27FC236}">
                  <a16:creationId xmlns:a16="http://schemas.microsoft.com/office/drawing/2014/main" id="{3EE2C642-2870-484E-9B07-3340D3AD4CCF}"/>
                </a:ext>
              </a:extLst>
            </p:cNvPr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6112;p56">
              <a:extLst>
                <a:ext uri="{FF2B5EF4-FFF2-40B4-BE49-F238E27FC236}">
                  <a16:creationId xmlns:a16="http://schemas.microsoft.com/office/drawing/2014/main" id="{18E9584F-AED1-4E48-A4BB-61959AC864D0}"/>
                </a:ext>
              </a:extLst>
            </p:cNvPr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6114;p56">
              <a:extLst>
                <a:ext uri="{FF2B5EF4-FFF2-40B4-BE49-F238E27FC236}">
                  <a16:creationId xmlns:a16="http://schemas.microsoft.com/office/drawing/2014/main" id="{D7E5C38D-E7C0-4B7D-BBF6-BB8C2615CF1E}"/>
                </a:ext>
              </a:extLst>
            </p:cNvPr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6115;p56">
              <a:extLst>
                <a:ext uri="{FF2B5EF4-FFF2-40B4-BE49-F238E27FC236}">
                  <a16:creationId xmlns:a16="http://schemas.microsoft.com/office/drawing/2014/main" id="{31E32C3A-F81A-492D-8973-038922235DDC}"/>
                </a:ext>
              </a:extLst>
            </p:cNvPr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Google Shape;423;p37">
            <a:extLst>
              <a:ext uri="{FF2B5EF4-FFF2-40B4-BE49-F238E27FC236}">
                <a16:creationId xmlns:a16="http://schemas.microsoft.com/office/drawing/2014/main" id="{72BA653F-31CF-44A7-B198-A02C75B423B1}"/>
              </a:ext>
            </a:extLst>
          </p:cNvPr>
          <p:cNvSpPr/>
          <p:nvPr/>
        </p:nvSpPr>
        <p:spPr>
          <a:xfrm>
            <a:off x="2325249" y="4292404"/>
            <a:ext cx="2636945" cy="1892431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425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oogle Shape;424;p37">
            <a:extLst>
              <a:ext uri="{FF2B5EF4-FFF2-40B4-BE49-F238E27FC236}">
                <a16:creationId xmlns:a16="http://schemas.microsoft.com/office/drawing/2014/main" id="{920D41AD-BDAF-400E-A663-403C020C3373}"/>
              </a:ext>
            </a:extLst>
          </p:cNvPr>
          <p:cNvSpPr/>
          <p:nvPr/>
        </p:nvSpPr>
        <p:spPr>
          <a:xfrm rot="5400000">
            <a:off x="2806060" y="4142819"/>
            <a:ext cx="518700" cy="148032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75000"/>
            </a:schemeClr>
          </a:solidFill>
          <a:ln w="139700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oogle Shape;425;p37">
            <a:extLst>
              <a:ext uri="{FF2B5EF4-FFF2-40B4-BE49-F238E27FC236}">
                <a16:creationId xmlns:a16="http://schemas.microsoft.com/office/drawing/2014/main" id="{AAE3F407-37CB-4E39-A901-761F9D12D5D7}"/>
              </a:ext>
            </a:extLst>
          </p:cNvPr>
          <p:cNvSpPr/>
          <p:nvPr/>
        </p:nvSpPr>
        <p:spPr>
          <a:xfrm>
            <a:off x="5226048" y="4299367"/>
            <a:ext cx="2636945" cy="1892431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rgbClr val="425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426;p37">
            <a:extLst>
              <a:ext uri="{FF2B5EF4-FFF2-40B4-BE49-F238E27FC236}">
                <a16:creationId xmlns:a16="http://schemas.microsoft.com/office/drawing/2014/main" id="{93350E56-DABC-4D09-8BD2-E524DDF0E276}"/>
              </a:ext>
            </a:extLst>
          </p:cNvPr>
          <p:cNvSpPr/>
          <p:nvPr/>
        </p:nvSpPr>
        <p:spPr>
          <a:xfrm rot="5400000">
            <a:off x="5706859" y="4149782"/>
            <a:ext cx="518700" cy="148032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75000"/>
            </a:schemeClr>
          </a:solidFill>
          <a:ln w="139700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oogle Shape;427;p37">
            <a:extLst>
              <a:ext uri="{FF2B5EF4-FFF2-40B4-BE49-F238E27FC236}">
                <a16:creationId xmlns:a16="http://schemas.microsoft.com/office/drawing/2014/main" id="{21B14CDE-02F0-4F9A-BBD0-7B9508BD81C6}"/>
              </a:ext>
            </a:extLst>
          </p:cNvPr>
          <p:cNvSpPr/>
          <p:nvPr/>
        </p:nvSpPr>
        <p:spPr>
          <a:xfrm>
            <a:off x="8126848" y="4292404"/>
            <a:ext cx="2636945" cy="1892431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rgbClr val="425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Google Shape;428;p37">
            <a:extLst>
              <a:ext uri="{FF2B5EF4-FFF2-40B4-BE49-F238E27FC236}">
                <a16:creationId xmlns:a16="http://schemas.microsoft.com/office/drawing/2014/main" id="{50BD54CE-83F2-46A3-BD61-8C4F9ECB15DC}"/>
              </a:ext>
            </a:extLst>
          </p:cNvPr>
          <p:cNvSpPr/>
          <p:nvPr/>
        </p:nvSpPr>
        <p:spPr>
          <a:xfrm rot="5400000">
            <a:off x="8607659" y="4142819"/>
            <a:ext cx="518700" cy="148032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75000"/>
            </a:schemeClr>
          </a:solidFill>
          <a:ln w="139700">
            <a:noFill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oogle Shape;429;p37">
            <a:extLst>
              <a:ext uri="{FF2B5EF4-FFF2-40B4-BE49-F238E27FC236}">
                <a16:creationId xmlns:a16="http://schemas.microsoft.com/office/drawing/2014/main" id="{0A8AFEA2-77E0-4856-9983-741E6A69A784}"/>
              </a:ext>
            </a:extLst>
          </p:cNvPr>
          <p:cNvSpPr txBox="1">
            <a:spLocks/>
          </p:cNvSpPr>
          <p:nvPr/>
        </p:nvSpPr>
        <p:spPr>
          <a:xfrm>
            <a:off x="2547481" y="5090015"/>
            <a:ext cx="235816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Pontano Sans"/>
              </a:rPr>
              <a:t>Аэросъемка </a:t>
            </a:r>
            <a:b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Pontano Sans"/>
              </a:rPr>
            </a:b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Pontano Sans"/>
              </a:rPr>
              <a:t>с помощью беспилотного летательного аппарата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ontano Sans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sym typeface="Pontano Sans"/>
            </a:endParaRPr>
          </a:p>
        </p:txBody>
      </p:sp>
      <p:sp>
        <p:nvSpPr>
          <p:cNvPr id="28" name="Google Shape;431;p37">
            <a:extLst>
              <a:ext uri="{FF2B5EF4-FFF2-40B4-BE49-F238E27FC236}">
                <a16:creationId xmlns:a16="http://schemas.microsoft.com/office/drawing/2014/main" id="{1F095FDE-CDD7-4CFB-8411-672AD9978DC4}"/>
              </a:ext>
            </a:extLst>
          </p:cNvPr>
          <p:cNvSpPr txBox="1">
            <a:spLocks/>
          </p:cNvSpPr>
          <p:nvPr/>
        </p:nvSpPr>
        <p:spPr>
          <a:xfrm>
            <a:off x="2547482" y="4690529"/>
            <a:ext cx="130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 SemiBold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sym typeface="Poppins SemiBold"/>
              </a:rPr>
              <a:t>01</a:t>
            </a:r>
          </a:p>
        </p:txBody>
      </p:sp>
      <p:sp>
        <p:nvSpPr>
          <p:cNvPr id="29" name="Google Shape;432;p37">
            <a:extLst>
              <a:ext uri="{FF2B5EF4-FFF2-40B4-BE49-F238E27FC236}">
                <a16:creationId xmlns:a16="http://schemas.microsoft.com/office/drawing/2014/main" id="{EA224497-9231-4CB8-9C63-E87500F869BA}"/>
              </a:ext>
            </a:extLst>
          </p:cNvPr>
          <p:cNvSpPr txBox="1">
            <a:spLocks/>
          </p:cNvSpPr>
          <p:nvPr/>
        </p:nvSpPr>
        <p:spPr>
          <a:xfrm>
            <a:off x="8304273" y="5090014"/>
            <a:ext cx="210246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defRPr sz="1500" b="0" i="0" u="none" strike="noStrike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marR="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2pPr>
            <a:lvl3pPr marL="1371600" marR="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3pPr>
            <a:lvl4pPr marL="1828800" marR="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4pPr>
            <a:lvl5pPr marL="2286000" marR="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5pPr>
            <a:lvl6pPr marL="2743200" marR="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6pPr>
            <a:lvl7pPr marL="3200400" marR="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7pPr>
            <a:lvl8pPr marL="3657600" marR="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8pPr>
            <a:lvl9pPr marL="4114800" marR="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Данные организаций-партнеров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Google Shape;434;p37">
            <a:extLst>
              <a:ext uri="{FF2B5EF4-FFF2-40B4-BE49-F238E27FC236}">
                <a16:creationId xmlns:a16="http://schemas.microsoft.com/office/drawing/2014/main" id="{1C97FB37-7245-4D2B-BBBC-8B1F4FDD3F94}"/>
              </a:ext>
            </a:extLst>
          </p:cNvPr>
          <p:cNvSpPr txBox="1">
            <a:spLocks/>
          </p:cNvSpPr>
          <p:nvPr/>
        </p:nvSpPr>
        <p:spPr>
          <a:xfrm>
            <a:off x="8304268" y="4690529"/>
            <a:ext cx="639681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 SemiBold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sym typeface="Poppins SemiBold"/>
              </a:rPr>
              <a:t>03</a:t>
            </a:r>
          </a:p>
        </p:txBody>
      </p:sp>
      <p:sp>
        <p:nvSpPr>
          <p:cNvPr id="31" name="Google Shape;435;p37">
            <a:extLst>
              <a:ext uri="{FF2B5EF4-FFF2-40B4-BE49-F238E27FC236}">
                <a16:creationId xmlns:a16="http://schemas.microsoft.com/office/drawing/2014/main" id="{527404C3-4652-4A44-851D-482C574EF187}"/>
              </a:ext>
            </a:extLst>
          </p:cNvPr>
          <p:cNvSpPr txBox="1">
            <a:spLocks/>
          </p:cNvSpPr>
          <p:nvPr/>
        </p:nvSpPr>
        <p:spPr>
          <a:xfrm>
            <a:off x="5417005" y="5098857"/>
            <a:ext cx="215985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defRPr sz="1500" b="0" i="0" u="none" strike="noStrike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marR="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2pPr>
            <a:lvl3pPr marL="1371600" marR="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3pPr>
            <a:lvl4pPr marL="1828800" marR="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4pPr>
            <a:lvl5pPr marL="2286000" marR="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5pPr>
            <a:lvl6pPr marL="2743200" marR="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6pPr>
            <a:lvl7pPr marL="3200400" marR="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7pPr>
            <a:lvl8pPr marL="3657600" marR="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8pPr>
            <a:lvl9pPr marL="4114800" marR="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Данные спутниковой съемки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Google Shape;437;p37">
            <a:extLst>
              <a:ext uri="{FF2B5EF4-FFF2-40B4-BE49-F238E27FC236}">
                <a16:creationId xmlns:a16="http://schemas.microsoft.com/office/drawing/2014/main" id="{8948B85C-AB7A-4DCB-835A-B419E5C473D6}"/>
              </a:ext>
            </a:extLst>
          </p:cNvPr>
          <p:cNvSpPr txBox="1">
            <a:spLocks/>
          </p:cNvSpPr>
          <p:nvPr/>
        </p:nvSpPr>
        <p:spPr>
          <a:xfrm>
            <a:off x="5417006" y="4699372"/>
            <a:ext cx="130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 SemiBold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sym typeface="Poppins SemiBold"/>
              </a:rPr>
              <a:t>02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5FC180C-682B-49F1-87E4-8053D8C1CBBC}"/>
              </a:ext>
            </a:extLst>
          </p:cNvPr>
          <p:cNvSpPr/>
          <p:nvPr/>
        </p:nvSpPr>
        <p:spPr>
          <a:xfrm>
            <a:off x="677141" y="4565131"/>
            <a:ext cx="1724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ИСТОЧНИКИ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ДАННЫХ</a:t>
            </a:r>
          </a:p>
        </p:txBody>
      </p:sp>
      <p:grpSp>
        <p:nvGrpSpPr>
          <p:cNvPr id="42" name="Google Shape;7406;p59">
            <a:extLst>
              <a:ext uri="{FF2B5EF4-FFF2-40B4-BE49-F238E27FC236}">
                <a16:creationId xmlns:a16="http://schemas.microsoft.com/office/drawing/2014/main" id="{5A9BB13E-06F9-4DE8-91BF-CC20FE6F404B}"/>
              </a:ext>
            </a:extLst>
          </p:cNvPr>
          <p:cNvGrpSpPr/>
          <p:nvPr/>
        </p:nvGrpSpPr>
        <p:grpSpPr>
          <a:xfrm>
            <a:off x="9020860" y="4742312"/>
            <a:ext cx="350576" cy="280454"/>
            <a:chOff x="7500054" y="2934735"/>
            <a:chExt cx="350576" cy="280454"/>
          </a:xfrm>
          <a:solidFill>
            <a:srgbClr val="FFFFFF"/>
          </a:solidFill>
        </p:grpSpPr>
        <p:sp>
          <p:nvSpPr>
            <p:cNvPr id="43" name="Google Shape;7407;p59">
              <a:extLst>
                <a:ext uri="{FF2B5EF4-FFF2-40B4-BE49-F238E27FC236}">
                  <a16:creationId xmlns:a16="http://schemas.microsoft.com/office/drawing/2014/main" id="{0511BFDC-5E44-4E5E-8C18-EAEEDBAD3C3D}"/>
                </a:ext>
              </a:extLst>
            </p:cNvPr>
            <p:cNvSpPr/>
            <p:nvPr/>
          </p:nvSpPr>
          <p:spPr>
            <a:xfrm>
              <a:off x="7571671" y="2959371"/>
              <a:ext cx="191426" cy="10249"/>
            </a:xfrm>
            <a:custGeom>
              <a:avLst/>
              <a:gdLst/>
              <a:ahLst/>
              <a:cxnLst/>
              <a:rect l="l" t="t" r="r" b="b"/>
              <a:pathLst>
                <a:path w="6014" h="322" extrusionOk="0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7408;p59">
              <a:extLst>
                <a:ext uri="{FF2B5EF4-FFF2-40B4-BE49-F238E27FC236}">
                  <a16:creationId xmlns:a16="http://schemas.microsoft.com/office/drawing/2014/main" id="{AD8E667E-CA56-4F35-BE95-380A40B800A3}"/>
                </a:ext>
              </a:extLst>
            </p:cNvPr>
            <p:cNvSpPr/>
            <p:nvPr/>
          </p:nvSpPr>
          <p:spPr>
            <a:xfrm>
              <a:off x="7500054" y="2934735"/>
              <a:ext cx="350576" cy="280454"/>
            </a:xfrm>
            <a:custGeom>
              <a:avLst/>
              <a:gdLst/>
              <a:ahLst/>
              <a:cxnLst/>
              <a:rect l="l" t="t" r="r" b="b"/>
              <a:pathLst>
                <a:path w="11014" h="8811" extrusionOk="0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7409;p59">
              <a:extLst>
                <a:ext uri="{FF2B5EF4-FFF2-40B4-BE49-F238E27FC236}">
                  <a16:creationId xmlns:a16="http://schemas.microsoft.com/office/drawing/2014/main" id="{C032E843-4E57-44C3-B9DC-056A8EFCCDE1}"/>
                </a:ext>
              </a:extLst>
            </p:cNvPr>
            <p:cNvSpPr/>
            <p:nvPr/>
          </p:nvSpPr>
          <p:spPr>
            <a:xfrm>
              <a:off x="7539459" y="307456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7410;p59">
              <a:extLst>
                <a:ext uri="{FF2B5EF4-FFF2-40B4-BE49-F238E27FC236}">
                  <a16:creationId xmlns:a16="http://schemas.microsoft.com/office/drawing/2014/main" id="{6D94BBFA-1D5B-4173-8CCF-72B0C662A76A}"/>
                </a:ext>
              </a:extLst>
            </p:cNvPr>
            <p:cNvSpPr/>
            <p:nvPr/>
          </p:nvSpPr>
          <p:spPr>
            <a:xfrm>
              <a:off x="7539459" y="3099582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7411;p59">
              <a:extLst>
                <a:ext uri="{FF2B5EF4-FFF2-40B4-BE49-F238E27FC236}">
                  <a16:creationId xmlns:a16="http://schemas.microsoft.com/office/drawing/2014/main" id="{A78837EA-26AE-4DC5-92A5-A6492DF61212}"/>
                </a:ext>
              </a:extLst>
            </p:cNvPr>
            <p:cNvSpPr/>
            <p:nvPr/>
          </p:nvSpPr>
          <p:spPr>
            <a:xfrm>
              <a:off x="7539459" y="3124601"/>
              <a:ext cx="82663" cy="10631"/>
            </a:xfrm>
            <a:custGeom>
              <a:avLst/>
              <a:gdLst/>
              <a:ahLst/>
              <a:cxnLst/>
              <a:rect l="l" t="t" r="r" b="b"/>
              <a:pathLst>
                <a:path w="2597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7412;p59">
              <a:extLst>
                <a:ext uri="{FF2B5EF4-FFF2-40B4-BE49-F238E27FC236}">
                  <a16:creationId xmlns:a16="http://schemas.microsoft.com/office/drawing/2014/main" id="{7B407D0D-112F-437E-8AE3-171082442CA6}"/>
                </a:ext>
              </a:extLst>
            </p:cNvPr>
            <p:cNvSpPr/>
            <p:nvPr/>
          </p:nvSpPr>
          <p:spPr>
            <a:xfrm>
              <a:off x="7539459" y="3149587"/>
              <a:ext cx="82663" cy="10663"/>
            </a:xfrm>
            <a:custGeom>
              <a:avLst/>
              <a:gdLst/>
              <a:ahLst/>
              <a:cxnLst/>
              <a:rect l="l" t="t" r="r" b="b"/>
              <a:pathLst>
                <a:path w="2597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7413;p59">
              <a:extLst>
                <a:ext uri="{FF2B5EF4-FFF2-40B4-BE49-F238E27FC236}">
                  <a16:creationId xmlns:a16="http://schemas.microsoft.com/office/drawing/2014/main" id="{FA3FEEE6-FC3D-44F4-8E56-17A769E5F033}"/>
                </a:ext>
              </a:extLst>
            </p:cNvPr>
            <p:cNvSpPr/>
            <p:nvPr/>
          </p:nvSpPr>
          <p:spPr>
            <a:xfrm>
              <a:off x="7539459" y="3174988"/>
              <a:ext cx="82663" cy="10281"/>
            </a:xfrm>
            <a:custGeom>
              <a:avLst/>
              <a:gdLst/>
              <a:ahLst/>
              <a:cxnLst/>
              <a:rect l="l" t="t" r="r" b="b"/>
              <a:pathLst>
                <a:path w="2597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7414;p59">
              <a:extLst>
                <a:ext uri="{FF2B5EF4-FFF2-40B4-BE49-F238E27FC236}">
                  <a16:creationId xmlns:a16="http://schemas.microsoft.com/office/drawing/2014/main" id="{287A8A88-7DE9-4C32-85A4-E6A5B59A32DB}"/>
                </a:ext>
              </a:extLst>
            </p:cNvPr>
            <p:cNvSpPr/>
            <p:nvPr/>
          </p:nvSpPr>
          <p:spPr>
            <a:xfrm>
              <a:off x="7539459" y="3011286"/>
              <a:ext cx="220614" cy="47395"/>
            </a:xfrm>
            <a:custGeom>
              <a:avLst/>
              <a:gdLst/>
              <a:ahLst/>
              <a:cxnLst/>
              <a:rect l="l" t="t" r="r" b="b"/>
              <a:pathLst>
                <a:path w="6931" h="1489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51" name="Объект 50">
            <a:extLst>
              <a:ext uri="{FF2B5EF4-FFF2-40B4-BE49-F238E27FC236}">
                <a16:creationId xmlns:a16="http://schemas.microsoft.com/office/drawing/2014/main" id="{814AE738-D2B9-4CF9-866A-01AD46841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406570"/>
              </p:ext>
            </p:extLst>
          </p:nvPr>
        </p:nvGraphicFramePr>
        <p:xfrm>
          <a:off x="3129135" y="4748810"/>
          <a:ext cx="514633" cy="23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7081999" imgH="3202097" progId="CorelDraw.Graphic.20">
                  <p:embed/>
                </p:oleObj>
              </mc:Choice>
              <mc:Fallback>
                <p:oleObj name="CorelDRAW" r:id="rId3" imgW="7081999" imgH="3202097" progId="CorelDraw.Graphic.20">
                  <p:embed/>
                  <p:pic>
                    <p:nvPicPr>
                      <p:cNvPr id="51" name="Объект 50">
                        <a:extLst>
                          <a:ext uri="{FF2B5EF4-FFF2-40B4-BE49-F238E27FC236}">
                            <a16:creationId xmlns:a16="http://schemas.microsoft.com/office/drawing/2014/main" id="{814AE738-D2B9-4CF9-866A-01AD46841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9135" y="4748810"/>
                        <a:ext cx="514633" cy="232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>
            <a:extLst>
              <a:ext uri="{FF2B5EF4-FFF2-40B4-BE49-F238E27FC236}">
                <a16:creationId xmlns:a16="http://schemas.microsoft.com/office/drawing/2014/main" id="{428BD3FE-3FE1-4BDF-B558-C89FEB1BA4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900092"/>
              </p:ext>
            </p:extLst>
          </p:nvPr>
        </p:nvGraphicFramePr>
        <p:xfrm>
          <a:off x="6121733" y="4714896"/>
          <a:ext cx="345748" cy="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7971599" imgH="7947173" progId="CorelDraw.Graphic.20">
                  <p:embed/>
                </p:oleObj>
              </mc:Choice>
              <mc:Fallback>
                <p:oleObj name="CorelDRAW" r:id="rId5" imgW="7971599" imgH="7947173" progId="CorelDraw.Graphic.20">
                  <p:embed/>
                  <p:pic>
                    <p:nvPicPr>
                      <p:cNvPr id="52" name="Объект 51">
                        <a:extLst>
                          <a:ext uri="{FF2B5EF4-FFF2-40B4-BE49-F238E27FC236}">
                            <a16:creationId xmlns:a16="http://schemas.microsoft.com/office/drawing/2014/main" id="{428BD3FE-3FE1-4BDF-B558-C89FEB1BA4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1733" y="4714896"/>
                        <a:ext cx="345748" cy="34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E3947B6F-0EEF-4BF5-8BC6-C94763690676}"/>
              </a:ext>
            </a:extLst>
          </p:cNvPr>
          <p:cNvSpPr txBox="1"/>
          <p:nvPr/>
        </p:nvSpPr>
        <p:spPr>
          <a:xfrm>
            <a:off x="1519956" y="2761910"/>
            <a:ext cx="9252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Предоставить должностным лицам, принимающим управленческие решения,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актуальную, объективную,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максимально полную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геопространственную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информацию об объектах управления на территории региона для проведения проектных, аналитических и контрольно-ревизионных мероприятий органами региональной и муниципальной власти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1519957" y="1614820"/>
            <a:ext cx="1083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Распоряжение Правительства Кузбасса № 346-р от 5 июня 2020 года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«О создании региональной географической информационной системы «Кузбасс»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Google Shape;432;p37">
            <a:extLst>
              <a:ext uri="{FF2B5EF4-FFF2-40B4-BE49-F238E27FC236}">
                <a16:creationId xmlns:a16="http://schemas.microsoft.com/office/drawing/2014/main" id="{EA224497-9231-4CB8-9C63-E87500F869BA}"/>
              </a:ext>
            </a:extLst>
          </p:cNvPr>
          <p:cNvSpPr txBox="1">
            <a:spLocks/>
          </p:cNvSpPr>
          <p:nvPr/>
        </p:nvSpPr>
        <p:spPr>
          <a:xfrm>
            <a:off x="11556105" y="6335253"/>
            <a:ext cx="493655" cy="41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defRPr sz="1500" b="0" i="0" u="none" strike="noStrike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marR="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2pPr>
            <a:lvl3pPr marL="1371600" marR="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3pPr>
            <a:lvl4pPr marL="1828800" marR="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4pPr>
            <a:lvl5pPr marL="2286000" marR="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5pPr>
            <a:lvl6pPr marL="2743200" marR="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6pPr>
            <a:lvl7pPr marL="3200400" marR="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7pPr>
            <a:lvl8pPr marL="3657600" marR="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8pPr>
            <a:lvl9pPr marL="4114800" marR="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425C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0" y="6760848"/>
            <a:ext cx="12192000" cy="1203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71023" y="-268961"/>
            <a:ext cx="983219" cy="14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2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DE800386-944A-481C-8B41-488E56589D12}"/>
              </a:ext>
            </a:extLst>
          </p:cNvPr>
          <p:cNvSpPr/>
          <p:nvPr/>
        </p:nvSpPr>
        <p:spPr>
          <a:xfrm>
            <a:off x="677141" y="362247"/>
            <a:ext cx="3944532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 ГИС «КУЗБАСС»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24B5A094-C9DE-41AB-8A08-A67ABAAB6823}"/>
              </a:ext>
            </a:extLst>
          </p:cNvPr>
          <p:cNvSpPr/>
          <p:nvPr/>
        </p:nvSpPr>
        <p:spPr>
          <a:xfrm>
            <a:off x="1025484" y="1517158"/>
            <a:ext cx="497285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1600" dirty="0"/>
              <a:t>Повысить скорость инвентаризации и кадастрового учета региональных и муниципальных объектов недвижимости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E8A6A4F4-31BF-454C-8D88-FBD54039BEEF}"/>
              </a:ext>
            </a:extLst>
          </p:cNvPr>
          <p:cNvSpPr/>
          <p:nvPr/>
        </p:nvSpPr>
        <p:spPr>
          <a:xfrm>
            <a:off x="1032902" y="2358847"/>
            <a:ext cx="469604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1600" dirty="0"/>
              <a:t>Повысить эффективность учета и сбора налога на землю и имущество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2AC51984-622D-46C4-BB2B-CF033921DE40}"/>
              </a:ext>
            </a:extLst>
          </p:cNvPr>
          <p:cNvSpPr/>
          <p:nvPr/>
        </p:nvSpPr>
        <p:spPr>
          <a:xfrm>
            <a:off x="1015352" y="2987757"/>
            <a:ext cx="46960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1600" dirty="0"/>
              <a:t>Проводить мониторинг целевого использования земель в рамках недропользования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75190676-7677-46D3-B870-66395DD88F8C}"/>
              </a:ext>
            </a:extLst>
          </p:cNvPr>
          <p:cNvSpPr/>
          <p:nvPr/>
        </p:nvSpPr>
        <p:spPr>
          <a:xfrm>
            <a:off x="1032902" y="3620790"/>
            <a:ext cx="46960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1600" dirty="0"/>
              <a:t>Проводить мониторинг целевого использования лесного фонда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5190676-7677-46D3-B870-66395DD88F8C}"/>
              </a:ext>
            </a:extLst>
          </p:cNvPr>
          <p:cNvSpPr/>
          <p:nvPr/>
        </p:nvSpPr>
        <p:spPr>
          <a:xfrm>
            <a:off x="6559583" y="2217707"/>
            <a:ext cx="469604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1600" dirty="0"/>
              <a:t>Автоматически генерировать цифровые карты местности специального назначения </a:t>
            </a:r>
            <a:br>
              <a:rPr lang="ru-RU" sz="1600" dirty="0"/>
            </a:br>
            <a:r>
              <a:rPr lang="ru-RU" sz="1600" dirty="0"/>
              <a:t>(например, для переписи населения)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4B5A094-C9DE-41AB-8A08-A67ABAAB6823}"/>
              </a:ext>
            </a:extLst>
          </p:cNvPr>
          <p:cNvSpPr/>
          <p:nvPr/>
        </p:nvSpPr>
        <p:spPr>
          <a:xfrm>
            <a:off x="6559583" y="3113031"/>
            <a:ext cx="544498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1600" dirty="0"/>
              <a:t>Сократить сроки осуществления предварительных проектировочных изысканий (расчеты, измерения, </a:t>
            </a:r>
            <a:r>
              <a:rPr lang="ru-RU" sz="1600" dirty="0" err="1"/>
              <a:t>геопозиционирование</a:t>
            </a:r>
            <a:r>
              <a:rPr lang="ru-RU" sz="1600" dirty="0"/>
              <a:t>) за счет использования специальных аналитических слоев высокой точности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4B5A094-C9DE-41AB-8A08-A67ABAAB6823}"/>
              </a:ext>
            </a:extLst>
          </p:cNvPr>
          <p:cNvSpPr/>
          <p:nvPr/>
        </p:nvSpPr>
        <p:spPr>
          <a:xfrm>
            <a:off x="1019175" y="4245052"/>
            <a:ext cx="515075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1600" dirty="0"/>
              <a:t>Осуществлять мониторинг сохранности и развития памятников культуры, археологии и природы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4B5A094-C9DE-41AB-8A08-A67ABAAB6823}"/>
              </a:ext>
            </a:extLst>
          </p:cNvPr>
          <p:cNvSpPr/>
          <p:nvPr/>
        </p:nvSpPr>
        <p:spPr>
          <a:xfrm>
            <a:off x="999966" y="4860342"/>
            <a:ext cx="515075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1600" dirty="0"/>
              <a:t>Осуществлять мониторинг утечек энергии на сетях теплоснабжения в наземном исполнении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4B5A094-C9DE-41AB-8A08-A67ABAAB6823}"/>
              </a:ext>
            </a:extLst>
          </p:cNvPr>
          <p:cNvSpPr/>
          <p:nvPr/>
        </p:nvSpPr>
        <p:spPr>
          <a:xfrm>
            <a:off x="6559583" y="1517847"/>
            <a:ext cx="515075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1600" dirty="0"/>
              <a:t>Осуществлять учет и мониторинг объектов линейной инфраструктуры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4B5A094-C9DE-41AB-8A08-A67ABAAB6823}"/>
              </a:ext>
            </a:extLst>
          </p:cNvPr>
          <p:cNvSpPr/>
          <p:nvPr/>
        </p:nvSpPr>
        <p:spPr>
          <a:xfrm>
            <a:off x="6567430" y="4209426"/>
            <a:ext cx="515075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1600" dirty="0"/>
              <a:t>Внедрить платформу для работы с цифровой моделью рельефа в операционную деятельность угледобывающих предприятий Кузбасса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9A0E3EC-2FB8-463D-8D34-41116F9E7415}"/>
              </a:ext>
            </a:extLst>
          </p:cNvPr>
          <p:cNvSpPr/>
          <p:nvPr/>
        </p:nvSpPr>
        <p:spPr>
          <a:xfrm>
            <a:off x="905377" y="5782144"/>
            <a:ext cx="1532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chemeClr val="bg1"/>
                </a:solidFill>
              </a:rPr>
              <a:t>Оперативность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9A0E3EC-2FB8-463D-8D34-41116F9E7415}"/>
              </a:ext>
            </a:extLst>
          </p:cNvPr>
          <p:cNvSpPr/>
          <p:nvPr/>
        </p:nvSpPr>
        <p:spPr>
          <a:xfrm>
            <a:off x="4521012" y="5782144"/>
            <a:ext cx="1041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chemeClr val="bg1"/>
                </a:solidFill>
              </a:rPr>
              <a:t>Удобство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9A0E3EC-2FB8-463D-8D34-41116F9E7415}"/>
              </a:ext>
            </a:extLst>
          </p:cNvPr>
          <p:cNvSpPr/>
          <p:nvPr/>
        </p:nvSpPr>
        <p:spPr>
          <a:xfrm>
            <a:off x="7834836" y="5130632"/>
            <a:ext cx="1943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chemeClr val="bg1"/>
                </a:solidFill>
              </a:rPr>
              <a:t>Функциональность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24" y="1575223"/>
            <a:ext cx="235125" cy="2351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27" y="2396047"/>
            <a:ext cx="235125" cy="23512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41" y="3017443"/>
            <a:ext cx="235125" cy="23512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26" y="3671903"/>
            <a:ext cx="235125" cy="23512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25" y="4298019"/>
            <a:ext cx="235125" cy="23512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195" y="1589162"/>
            <a:ext cx="235125" cy="2351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305" y="2320205"/>
            <a:ext cx="235125" cy="23512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41" y="4949261"/>
            <a:ext cx="235125" cy="23512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195" y="3256348"/>
            <a:ext cx="235125" cy="23512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041" y="4298018"/>
            <a:ext cx="235125" cy="235125"/>
          </a:xfrm>
          <a:prstGeom prst="rect">
            <a:avLst/>
          </a:prstGeom>
        </p:spPr>
      </p:pic>
      <p:sp>
        <p:nvSpPr>
          <p:cNvPr id="57" name="Google Shape;432;p37">
            <a:extLst>
              <a:ext uri="{FF2B5EF4-FFF2-40B4-BE49-F238E27FC236}">
                <a16:creationId xmlns:a16="http://schemas.microsoft.com/office/drawing/2014/main" id="{EA224497-9231-4CB8-9C63-E87500F869BA}"/>
              </a:ext>
            </a:extLst>
          </p:cNvPr>
          <p:cNvSpPr txBox="1">
            <a:spLocks/>
          </p:cNvSpPr>
          <p:nvPr/>
        </p:nvSpPr>
        <p:spPr>
          <a:xfrm>
            <a:off x="11556105" y="6335253"/>
            <a:ext cx="493655" cy="41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defRPr sz="1500" b="0" i="0" u="none" strike="noStrike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marR="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2pPr>
            <a:lvl3pPr marL="1371600" marR="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3pPr>
            <a:lvl4pPr marL="1828800" marR="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4pPr>
            <a:lvl5pPr marL="2286000" marR="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5pPr>
            <a:lvl6pPr marL="2743200" marR="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6pPr>
            <a:lvl7pPr marL="3200400" marR="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7pPr>
            <a:lvl8pPr marL="3657600" marR="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8pPr>
            <a:lvl9pPr marL="4114800" marR="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3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425C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0" y="6760848"/>
            <a:ext cx="12192000" cy="1203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628236" y="-274963"/>
            <a:ext cx="1006146" cy="15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2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362;p35">
            <a:extLst>
              <a:ext uri="{FF2B5EF4-FFF2-40B4-BE49-F238E27FC236}">
                <a16:creationId xmlns:a16="http://schemas.microsoft.com/office/drawing/2014/main" id="{9157D474-51B1-4C7B-ACC8-2750DA07866F}"/>
              </a:ext>
            </a:extLst>
          </p:cNvPr>
          <p:cNvSpPr/>
          <p:nvPr/>
        </p:nvSpPr>
        <p:spPr>
          <a:xfrm>
            <a:off x="362761" y="2770583"/>
            <a:ext cx="2310943" cy="72204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9525" cap="flat" cmpd="sng">
            <a:solidFill>
              <a:srgbClr val="425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3421A58-13D6-49E6-867E-CAF28672E839}"/>
              </a:ext>
            </a:extLst>
          </p:cNvPr>
          <p:cNvSpPr txBox="1"/>
          <p:nvPr/>
        </p:nvSpPr>
        <p:spPr>
          <a:xfrm>
            <a:off x="507353" y="2812245"/>
            <a:ext cx="231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ПОЛЬЗОВАТЕЛИ </a:t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ПРОЕКТА </a:t>
            </a:r>
          </a:p>
        </p:txBody>
      </p:sp>
      <p:sp>
        <p:nvSpPr>
          <p:cNvPr id="56" name="Google Shape;667;p46">
            <a:extLst>
              <a:ext uri="{FF2B5EF4-FFF2-40B4-BE49-F238E27FC236}">
                <a16:creationId xmlns:a16="http://schemas.microsoft.com/office/drawing/2014/main" id="{1A5F6009-0305-4AC3-A55D-F89B9E4A6F4C}"/>
              </a:ext>
            </a:extLst>
          </p:cNvPr>
          <p:cNvSpPr/>
          <p:nvPr/>
        </p:nvSpPr>
        <p:spPr>
          <a:xfrm>
            <a:off x="3067325" y="472656"/>
            <a:ext cx="723600" cy="6573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rgbClr val="425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372;p35">
            <a:extLst>
              <a:ext uri="{FF2B5EF4-FFF2-40B4-BE49-F238E27FC236}">
                <a16:creationId xmlns:a16="http://schemas.microsoft.com/office/drawing/2014/main" id="{56A040E1-BC5B-4354-AD82-9556046AD35C}"/>
              </a:ext>
            </a:extLst>
          </p:cNvPr>
          <p:cNvSpPr/>
          <p:nvPr/>
        </p:nvSpPr>
        <p:spPr>
          <a:xfrm rot="16200000">
            <a:off x="858565" y="689703"/>
            <a:ext cx="4054098" cy="4277305"/>
          </a:xfrm>
          <a:prstGeom prst="arc">
            <a:avLst>
              <a:gd name="adj1" fmla="val 16251998"/>
              <a:gd name="adj2" fmla="val 113644"/>
            </a:avLst>
          </a:prstGeom>
          <a:noFill/>
          <a:ln w="9525" cap="flat" cmpd="sng">
            <a:solidFill>
              <a:srgbClr val="425CFF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372;p35">
            <a:extLst>
              <a:ext uri="{FF2B5EF4-FFF2-40B4-BE49-F238E27FC236}">
                <a16:creationId xmlns:a16="http://schemas.microsoft.com/office/drawing/2014/main" id="{6DC89C0E-FC29-4DD3-995A-2159F87716D4}"/>
              </a:ext>
            </a:extLst>
          </p:cNvPr>
          <p:cNvSpPr/>
          <p:nvPr/>
        </p:nvSpPr>
        <p:spPr>
          <a:xfrm rot="5400000" flipV="1">
            <a:off x="858564" y="1375600"/>
            <a:ext cx="4054099" cy="4277307"/>
          </a:xfrm>
          <a:prstGeom prst="arc">
            <a:avLst>
              <a:gd name="adj1" fmla="val 16251998"/>
              <a:gd name="adj2" fmla="val 113644"/>
            </a:avLst>
          </a:prstGeom>
          <a:noFill/>
          <a:ln w="9525" cap="flat" cmpd="sng">
            <a:solidFill>
              <a:srgbClr val="425CFF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F82FCCE1-393B-45B7-803F-CC4DE4E28CA6}"/>
              </a:ext>
            </a:extLst>
          </p:cNvPr>
          <p:cNvSpPr/>
          <p:nvPr/>
        </p:nvSpPr>
        <p:spPr>
          <a:xfrm>
            <a:off x="4033805" y="1616991"/>
            <a:ext cx="7170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ИСПОЛНИТЕЛЬНЫЕ ОРГАНЫ ГОСУДАРСТВЕННОЙ ВЛАСТИ КУЗБАССА</a:t>
            </a:r>
          </a:p>
        </p:txBody>
      </p:sp>
      <p:sp>
        <p:nvSpPr>
          <p:cNvPr id="62" name="Google Shape;667;p46">
            <a:extLst>
              <a:ext uri="{FF2B5EF4-FFF2-40B4-BE49-F238E27FC236}">
                <a16:creationId xmlns:a16="http://schemas.microsoft.com/office/drawing/2014/main" id="{11C481F5-3634-44D9-9727-3CE68ED77ABC}"/>
              </a:ext>
            </a:extLst>
          </p:cNvPr>
          <p:cNvSpPr/>
          <p:nvPr/>
        </p:nvSpPr>
        <p:spPr>
          <a:xfrm>
            <a:off x="3067324" y="2846749"/>
            <a:ext cx="723600" cy="6573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rgbClr val="425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D6F2E55-98EA-4936-A856-E710CA46B491}"/>
              </a:ext>
            </a:extLst>
          </p:cNvPr>
          <p:cNvSpPr/>
          <p:nvPr/>
        </p:nvSpPr>
        <p:spPr>
          <a:xfrm>
            <a:off x="4056667" y="597367"/>
            <a:ext cx="249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ГУБЕРНАТОР КУЗБАССА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D1B7862-363B-46FC-9C95-A9762AEFFEF1}"/>
              </a:ext>
            </a:extLst>
          </p:cNvPr>
          <p:cNvSpPr/>
          <p:nvPr/>
        </p:nvSpPr>
        <p:spPr>
          <a:xfrm>
            <a:off x="4056667" y="5305142"/>
            <a:ext cx="837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АДМИНИСТРАЦИИ МУНИЦИПАЛЬНЫХ ОБРАЗОВАНИЙ КУЗБАССА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Google Shape;667;p46">
            <a:extLst>
              <a:ext uri="{FF2B5EF4-FFF2-40B4-BE49-F238E27FC236}">
                <a16:creationId xmlns:a16="http://schemas.microsoft.com/office/drawing/2014/main" id="{E3DA6E26-8057-44DE-ABD4-70B6C4313859}"/>
              </a:ext>
            </a:extLst>
          </p:cNvPr>
          <p:cNvSpPr/>
          <p:nvPr/>
        </p:nvSpPr>
        <p:spPr>
          <a:xfrm>
            <a:off x="3067324" y="5209175"/>
            <a:ext cx="723600" cy="657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425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oogle Shape;5085;p55">
            <a:extLst>
              <a:ext uri="{FF2B5EF4-FFF2-40B4-BE49-F238E27FC236}">
                <a16:creationId xmlns:a16="http://schemas.microsoft.com/office/drawing/2014/main" id="{95EAFDC8-33AE-4945-B481-0ADA08064FB7}"/>
              </a:ext>
            </a:extLst>
          </p:cNvPr>
          <p:cNvGrpSpPr/>
          <p:nvPr/>
        </p:nvGrpSpPr>
        <p:grpSpPr>
          <a:xfrm>
            <a:off x="3256305" y="615400"/>
            <a:ext cx="371395" cy="371809"/>
            <a:chOff x="7073928" y="2905757"/>
            <a:chExt cx="371395" cy="371809"/>
          </a:xfrm>
          <a:solidFill>
            <a:srgbClr val="425CFF"/>
          </a:solidFill>
        </p:grpSpPr>
        <p:sp>
          <p:nvSpPr>
            <p:cNvPr id="67" name="Google Shape;5086;p55">
              <a:extLst>
                <a:ext uri="{FF2B5EF4-FFF2-40B4-BE49-F238E27FC236}">
                  <a16:creationId xmlns:a16="http://schemas.microsoft.com/office/drawing/2014/main" id="{7DB0FFDE-38EA-41CB-B7DD-EAEC67712907}"/>
                </a:ext>
              </a:extLst>
            </p:cNvPr>
            <p:cNvSpPr/>
            <p:nvPr/>
          </p:nvSpPr>
          <p:spPr>
            <a:xfrm>
              <a:off x="7073928" y="2905757"/>
              <a:ext cx="371395" cy="371809"/>
            </a:xfrm>
            <a:custGeom>
              <a:avLst/>
              <a:gdLst/>
              <a:ahLst/>
              <a:cxnLst/>
              <a:rect l="l" t="t" r="r" b="b"/>
              <a:pathLst>
                <a:path w="11669" h="11682" extrusionOk="0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5087;p55">
              <a:extLst>
                <a:ext uri="{FF2B5EF4-FFF2-40B4-BE49-F238E27FC236}">
                  <a16:creationId xmlns:a16="http://schemas.microsoft.com/office/drawing/2014/main" id="{1E743CF8-2AB7-4851-8E3C-2B99D3D1B6E4}"/>
                </a:ext>
              </a:extLst>
            </p:cNvPr>
            <p:cNvSpPr/>
            <p:nvPr/>
          </p:nvSpPr>
          <p:spPr>
            <a:xfrm>
              <a:off x="7281188" y="3188513"/>
              <a:ext cx="65596" cy="48473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5088;p55">
              <a:extLst>
                <a:ext uri="{FF2B5EF4-FFF2-40B4-BE49-F238E27FC236}">
                  <a16:creationId xmlns:a16="http://schemas.microsoft.com/office/drawing/2014/main" id="{100C894F-585D-4F16-A461-EE1DBF529A6E}"/>
                </a:ext>
              </a:extLst>
            </p:cNvPr>
            <p:cNvSpPr/>
            <p:nvPr/>
          </p:nvSpPr>
          <p:spPr>
            <a:xfrm>
              <a:off x="7252034" y="3168080"/>
              <a:ext cx="24634" cy="19287"/>
            </a:xfrm>
            <a:custGeom>
              <a:avLst/>
              <a:gdLst/>
              <a:ahLst/>
              <a:cxnLst/>
              <a:rect l="l" t="t" r="r" b="b"/>
              <a:pathLst>
                <a:path w="774" h="606" extrusionOk="0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0" name="Google Shape;4878;p55">
            <a:extLst>
              <a:ext uri="{FF2B5EF4-FFF2-40B4-BE49-F238E27FC236}">
                <a16:creationId xmlns:a16="http://schemas.microsoft.com/office/drawing/2014/main" id="{2BDC244F-ADA0-4E23-809F-5EBE628A3156}"/>
              </a:ext>
            </a:extLst>
          </p:cNvPr>
          <p:cNvGrpSpPr/>
          <p:nvPr/>
        </p:nvGrpSpPr>
        <p:grpSpPr>
          <a:xfrm>
            <a:off x="3261428" y="2985711"/>
            <a:ext cx="361147" cy="360797"/>
            <a:chOff x="7978465" y="1969392"/>
            <a:chExt cx="361147" cy="360797"/>
          </a:xfrm>
          <a:solidFill>
            <a:srgbClr val="425CFF"/>
          </a:solidFill>
        </p:grpSpPr>
        <p:sp>
          <p:nvSpPr>
            <p:cNvPr id="71" name="Google Shape;4879;p55">
              <a:extLst>
                <a:ext uri="{FF2B5EF4-FFF2-40B4-BE49-F238E27FC236}">
                  <a16:creationId xmlns:a16="http://schemas.microsoft.com/office/drawing/2014/main" id="{1743BE21-9DEF-479A-BDA2-B2AAA948A3C2}"/>
                </a:ext>
              </a:extLst>
            </p:cNvPr>
            <p:cNvSpPr/>
            <p:nvPr/>
          </p:nvSpPr>
          <p:spPr>
            <a:xfrm>
              <a:off x="8136871" y="2285821"/>
              <a:ext cx="44368" cy="44368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1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691" y="1072"/>
                  </a:cubicBezTo>
                  <a:cubicBezTo>
                    <a:pt x="488" y="1072"/>
                    <a:pt x="322" y="905"/>
                    <a:pt x="322" y="703"/>
                  </a:cubicBezTo>
                  <a:cubicBezTo>
                    <a:pt x="322" y="488"/>
                    <a:pt x="488" y="322"/>
                    <a:pt x="691" y="322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691" y="1393"/>
                  </a:cubicBezTo>
                  <a:cubicBezTo>
                    <a:pt x="1084" y="1393"/>
                    <a:pt x="1393" y="1084"/>
                    <a:pt x="1393" y="703"/>
                  </a:cubicBezTo>
                  <a:cubicBezTo>
                    <a:pt x="1393" y="310"/>
                    <a:pt x="108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Google Shape;4880;p55">
              <a:extLst>
                <a:ext uri="{FF2B5EF4-FFF2-40B4-BE49-F238E27FC236}">
                  <a16:creationId xmlns:a16="http://schemas.microsoft.com/office/drawing/2014/main" id="{5A57F630-AC8E-4DC6-8206-7CF29C4AA0CA}"/>
                </a:ext>
              </a:extLst>
            </p:cNvPr>
            <p:cNvSpPr/>
            <p:nvPr/>
          </p:nvSpPr>
          <p:spPr>
            <a:xfrm>
              <a:off x="8210010" y="2121719"/>
              <a:ext cx="56112" cy="5611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334"/>
                  </a:moveTo>
                  <a:cubicBezTo>
                    <a:pt x="1191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3" y="1430"/>
                    <a:pt x="333" y="1191"/>
                    <a:pt x="333" y="882"/>
                  </a:cubicBezTo>
                  <a:cubicBezTo>
                    <a:pt x="333" y="584"/>
                    <a:pt x="572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93" y="1763"/>
                    <a:pt x="881" y="1763"/>
                  </a:cubicBezTo>
                  <a:cubicBezTo>
                    <a:pt x="1357" y="1763"/>
                    <a:pt x="1762" y="1370"/>
                    <a:pt x="1762" y="882"/>
                  </a:cubicBezTo>
                  <a:cubicBezTo>
                    <a:pt x="1762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4881;p55">
              <a:extLst>
                <a:ext uri="{FF2B5EF4-FFF2-40B4-BE49-F238E27FC236}">
                  <a16:creationId xmlns:a16="http://schemas.microsoft.com/office/drawing/2014/main" id="{968BA51A-0E1A-406D-8641-56BD42CD0F0D}"/>
                </a:ext>
              </a:extLst>
            </p:cNvPr>
            <p:cNvSpPr/>
            <p:nvPr/>
          </p:nvSpPr>
          <p:spPr>
            <a:xfrm>
              <a:off x="8051987" y="2121719"/>
              <a:ext cx="55730" cy="56112"/>
            </a:xfrm>
            <a:custGeom>
              <a:avLst/>
              <a:gdLst/>
              <a:ahLst/>
              <a:cxnLst/>
              <a:rect l="l" t="t" r="r" b="b"/>
              <a:pathLst>
                <a:path w="1751" h="1763" extrusionOk="0">
                  <a:moveTo>
                    <a:pt x="881" y="334"/>
                  </a:moveTo>
                  <a:cubicBezTo>
                    <a:pt x="1179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4" y="1430"/>
                    <a:pt x="322" y="1191"/>
                    <a:pt x="322" y="882"/>
                  </a:cubicBezTo>
                  <a:cubicBezTo>
                    <a:pt x="322" y="572"/>
                    <a:pt x="560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81" y="1763"/>
                    <a:pt x="881" y="1763"/>
                  </a:cubicBezTo>
                  <a:cubicBezTo>
                    <a:pt x="1357" y="1763"/>
                    <a:pt x="1750" y="1370"/>
                    <a:pt x="1750" y="882"/>
                  </a:cubicBezTo>
                  <a:cubicBezTo>
                    <a:pt x="1750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4882;p55">
              <a:extLst>
                <a:ext uri="{FF2B5EF4-FFF2-40B4-BE49-F238E27FC236}">
                  <a16:creationId xmlns:a16="http://schemas.microsoft.com/office/drawing/2014/main" id="{FD9D4EA8-527E-4DAC-A85E-5A8A30333752}"/>
                </a:ext>
              </a:extLst>
            </p:cNvPr>
            <p:cNvSpPr/>
            <p:nvPr/>
          </p:nvSpPr>
          <p:spPr>
            <a:xfrm>
              <a:off x="7978465" y="2285821"/>
              <a:ext cx="44749" cy="44368"/>
            </a:xfrm>
            <a:custGeom>
              <a:avLst/>
              <a:gdLst/>
              <a:ahLst/>
              <a:cxnLst/>
              <a:rect l="l" t="t" r="r" b="b"/>
              <a:pathLst>
                <a:path w="1406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9" y="1072"/>
                    <a:pt x="334" y="905"/>
                    <a:pt x="334" y="703"/>
                  </a:cubicBezTo>
                  <a:cubicBezTo>
                    <a:pt x="334" y="488"/>
                    <a:pt x="489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Google Shape;4883;p55">
              <a:extLst>
                <a:ext uri="{FF2B5EF4-FFF2-40B4-BE49-F238E27FC236}">
                  <a16:creationId xmlns:a16="http://schemas.microsoft.com/office/drawing/2014/main" id="{1EBD3C18-63E1-481A-B434-06E1DACA53D3}"/>
                </a:ext>
              </a:extLst>
            </p:cNvPr>
            <p:cNvSpPr/>
            <p:nvPr/>
          </p:nvSpPr>
          <p:spPr>
            <a:xfrm>
              <a:off x="8294894" y="2285821"/>
              <a:ext cx="44718" cy="44368"/>
            </a:xfrm>
            <a:custGeom>
              <a:avLst/>
              <a:gdLst/>
              <a:ahLst/>
              <a:cxnLst/>
              <a:rect l="l" t="t" r="r" b="b"/>
              <a:pathLst>
                <a:path w="1405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8" y="1072"/>
                    <a:pt x="333" y="905"/>
                    <a:pt x="333" y="703"/>
                  </a:cubicBezTo>
                  <a:cubicBezTo>
                    <a:pt x="333" y="488"/>
                    <a:pt x="488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Google Shape;4884;p55">
              <a:extLst>
                <a:ext uri="{FF2B5EF4-FFF2-40B4-BE49-F238E27FC236}">
                  <a16:creationId xmlns:a16="http://schemas.microsoft.com/office/drawing/2014/main" id="{C024FA8E-C65A-4D50-A967-C535BD8C5904}"/>
                </a:ext>
              </a:extLst>
            </p:cNvPr>
            <p:cNvSpPr/>
            <p:nvPr/>
          </p:nvSpPr>
          <p:spPr>
            <a:xfrm>
              <a:off x="8119811" y="1969392"/>
              <a:ext cx="78455" cy="78487"/>
            </a:xfrm>
            <a:custGeom>
              <a:avLst/>
              <a:gdLst/>
              <a:ahLst/>
              <a:cxnLst/>
              <a:rect l="l" t="t" r="r" b="b"/>
              <a:pathLst>
                <a:path w="2465" h="2466" extrusionOk="0">
                  <a:moveTo>
                    <a:pt x="1227" y="346"/>
                  </a:moveTo>
                  <a:cubicBezTo>
                    <a:pt x="1727" y="346"/>
                    <a:pt x="2120" y="739"/>
                    <a:pt x="2120" y="1239"/>
                  </a:cubicBezTo>
                  <a:cubicBezTo>
                    <a:pt x="2120" y="1727"/>
                    <a:pt x="1727" y="2132"/>
                    <a:pt x="1227" y="2132"/>
                  </a:cubicBezTo>
                  <a:cubicBezTo>
                    <a:pt x="739" y="2132"/>
                    <a:pt x="334" y="1727"/>
                    <a:pt x="334" y="1239"/>
                  </a:cubicBezTo>
                  <a:cubicBezTo>
                    <a:pt x="334" y="739"/>
                    <a:pt x="739" y="346"/>
                    <a:pt x="1227" y="346"/>
                  </a:cubicBezTo>
                  <a:close/>
                  <a:moveTo>
                    <a:pt x="1227" y="1"/>
                  </a:moveTo>
                  <a:cubicBezTo>
                    <a:pt x="548" y="1"/>
                    <a:pt x="0" y="548"/>
                    <a:pt x="0" y="1239"/>
                  </a:cubicBezTo>
                  <a:cubicBezTo>
                    <a:pt x="0" y="1917"/>
                    <a:pt x="548" y="2465"/>
                    <a:pt x="1227" y="2465"/>
                  </a:cubicBezTo>
                  <a:cubicBezTo>
                    <a:pt x="1917" y="2465"/>
                    <a:pt x="2465" y="1917"/>
                    <a:pt x="2465" y="1239"/>
                  </a:cubicBezTo>
                  <a:cubicBezTo>
                    <a:pt x="2465" y="548"/>
                    <a:pt x="1905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Google Shape;4885;p55">
              <a:extLst>
                <a:ext uri="{FF2B5EF4-FFF2-40B4-BE49-F238E27FC236}">
                  <a16:creationId xmlns:a16="http://schemas.microsoft.com/office/drawing/2014/main" id="{2A2B653D-9E0D-44E8-9934-FDD6937DA96F}"/>
                </a:ext>
              </a:extLst>
            </p:cNvPr>
            <p:cNvSpPr/>
            <p:nvPr/>
          </p:nvSpPr>
          <p:spPr>
            <a:xfrm>
              <a:off x="8012202" y="2189575"/>
              <a:ext cx="134917" cy="89690"/>
            </a:xfrm>
            <a:custGeom>
              <a:avLst/>
              <a:gdLst/>
              <a:ahLst/>
              <a:cxnLst/>
              <a:rect l="l" t="t" r="r" b="b"/>
              <a:pathLst>
                <a:path w="4239" h="2818" extrusionOk="0">
                  <a:moveTo>
                    <a:pt x="2107" y="0"/>
                  </a:moveTo>
                  <a:cubicBezTo>
                    <a:pt x="2024" y="0"/>
                    <a:pt x="1953" y="71"/>
                    <a:pt x="1953" y="167"/>
                  </a:cubicBezTo>
                  <a:lnTo>
                    <a:pt x="1953" y="1417"/>
                  </a:lnTo>
                  <a:lnTo>
                    <a:pt x="1072" y="1417"/>
                  </a:lnTo>
                  <a:cubicBezTo>
                    <a:pt x="822" y="1417"/>
                    <a:pt x="583" y="1560"/>
                    <a:pt x="464" y="1786"/>
                  </a:cubicBezTo>
                  <a:lnTo>
                    <a:pt x="48" y="2560"/>
                  </a:lnTo>
                  <a:cubicBezTo>
                    <a:pt x="0" y="2631"/>
                    <a:pt x="24" y="2738"/>
                    <a:pt x="119" y="2786"/>
                  </a:cubicBezTo>
                  <a:cubicBezTo>
                    <a:pt x="143" y="2798"/>
                    <a:pt x="167" y="2798"/>
                    <a:pt x="191" y="2798"/>
                  </a:cubicBezTo>
                  <a:cubicBezTo>
                    <a:pt x="250" y="2798"/>
                    <a:pt x="310" y="2774"/>
                    <a:pt x="345" y="2715"/>
                  </a:cubicBezTo>
                  <a:lnTo>
                    <a:pt x="762" y="1941"/>
                  </a:lnTo>
                  <a:cubicBezTo>
                    <a:pt x="822" y="1822"/>
                    <a:pt x="953" y="1738"/>
                    <a:pt x="1083" y="1738"/>
                  </a:cubicBezTo>
                  <a:lnTo>
                    <a:pt x="3167" y="1738"/>
                  </a:lnTo>
                  <a:cubicBezTo>
                    <a:pt x="3298" y="1738"/>
                    <a:pt x="3417" y="1822"/>
                    <a:pt x="3500" y="1941"/>
                  </a:cubicBezTo>
                  <a:lnTo>
                    <a:pt x="3917" y="2727"/>
                  </a:lnTo>
                  <a:cubicBezTo>
                    <a:pt x="3943" y="2778"/>
                    <a:pt x="4006" y="2817"/>
                    <a:pt x="4066" y="2817"/>
                  </a:cubicBezTo>
                  <a:cubicBezTo>
                    <a:pt x="4089" y="2817"/>
                    <a:pt x="4112" y="2811"/>
                    <a:pt x="4131" y="2798"/>
                  </a:cubicBezTo>
                  <a:cubicBezTo>
                    <a:pt x="4215" y="2774"/>
                    <a:pt x="4239" y="2667"/>
                    <a:pt x="4191" y="2572"/>
                  </a:cubicBezTo>
                  <a:lnTo>
                    <a:pt x="3774" y="1786"/>
                  </a:lnTo>
                  <a:cubicBezTo>
                    <a:pt x="3655" y="1560"/>
                    <a:pt x="3417" y="1417"/>
                    <a:pt x="3155" y="1417"/>
                  </a:cubicBezTo>
                  <a:lnTo>
                    <a:pt x="2274" y="1417"/>
                  </a:lnTo>
                  <a:lnTo>
                    <a:pt x="2274" y="167"/>
                  </a:lnTo>
                  <a:cubicBezTo>
                    <a:pt x="2274" y="71"/>
                    <a:pt x="2203" y="0"/>
                    <a:pt x="2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4886;p55">
              <a:extLst>
                <a:ext uri="{FF2B5EF4-FFF2-40B4-BE49-F238E27FC236}">
                  <a16:creationId xmlns:a16="http://schemas.microsoft.com/office/drawing/2014/main" id="{C466BF45-FC13-48E6-9C7C-8A3162DB02A4}"/>
                </a:ext>
              </a:extLst>
            </p:cNvPr>
            <p:cNvSpPr/>
            <p:nvPr/>
          </p:nvSpPr>
          <p:spPr>
            <a:xfrm>
              <a:off x="8099346" y="2059973"/>
              <a:ext cx="119385" cy="56016"/>
            </a:xfrm>
            <a:custGeom>
              <a:avLst/>
              <a:gdLst/>
              <a:ahLst/>
              <a:cxnLst/>
              <a:rect l="l" t="t" r="r" b="b"/>
              <a:pathLst>
                <a:path w="3751" h="1760" extrusionOk="0">
                  <a:moveTo>
                    <a:pt x="1870" y="0"/>
                  </a:moveTo>
                  <a:cubicBezTo>
                    <a:pt x="1786" y="0"/>
                    <a:pt x="1715" y="72"/>
                    <a:pt x="1715" y="155"/>
                  </a:cubicBezTo>
                  <a:lnTo>
                    <a:pt x="1715" y="714"/>
                  </a:lnTo>
                  <a:lnTo>
                    <a:pt x="774" y="714"/>
                  </a:lnTo>
                  <a:cubicBezTo>
                    <a:pt x="584" y="714"/>
                    <a:pt x="405" y="810"/>
                    <a:pt x="310" y="988"/>
                  </a:cubicBezTo>
                  <a:lnTo>
                    <a:pt x="48" y="1512"/>
                  </a:lnTo>
                  <a:cubicBezTo>
                    <a:pt x="0" y="1584"/>
                    <a:pt x="24" y="1691"/>
                    <a:pt x="120" y="1738"/>
                  </a:cubicBezTo>
                  <a:cubicBezTo>
                    <a:pt x="141" y="1753"/>
                    <a:pt x="167" y="1760"/>
                    <a:pt x="192" y="1760"/>
                  </a:cubicBezTo>
                  <a:cubicBezTo>
                    <a:pt x="251" y="1760"/>
                    <a:pt x="313" y="1725"/>
                    <a:pt x="346" y="1667"/>
                  </a:cubicBezTo>
                  <a:lnTo>
                    <a:pt x="608" y="1143"/>
                  </a:lnTo>
                  <a:cubicBezTo>
                    <a:pt x="643" y="1084"/>
                    <a:pt x="715" y="1036"/>
                    <a:pt x="774" y="1036"/>
                  </a:cubicBezTo>
                  <a:lnTo>
                    <a:pt x="2977" y="1036"/>
                  </a:lnTo>
                  <a:cubicBezTo>
                    <a:pt x="3048" y="1036"/>
                    <a:pt x="3108" y="1084"/>
                    <a:pt x="3144" y="1143"/>
                  </a:cubicBezTo>
                  <a:lnTo>
                    <a:pt x="3406" y="1667"/>
                  </a:lnTo>
                  <a:cubicBezTo>
                    <a:pt x="3441" y="1727"/>
                    <a:pt x="3501" y="1750"/>
                    <a:pt x="3560" y="1750"/>
                  </a:cubicBezTo>
                  <a:cubicBezTo>
                    <a:pt x="3584" y="1750"/>
                    <a:pt x="3620" y="1750"/>
                    <a:pt x="3632" y="1738"/>
                  </a:cubicBezTo>
                  <a:cubicBezTo>
                    <a:pt x="3715" y="1691"/>
                    <a:pt x="3751" y="1584"/>
                    <a:pt x="3703" y="1512"/>
                  </a:cubicBezTo>
                  <a:lnTo>
                    <a:pt x="3441" y="988"/>
                  </a:lnTo>
                  <a:cubicBezTo>
                    <a:pt x="3346" y="810"/>
                    <a:pt x="3168" y="714"/>
                    <a:pt x="2977" y="714"/>
                  </a:cubicBezTo>
                  <a:lnTo>
                    <a:pt x="2036" y="714"/>
                  </a:lnTo>
                  <a:lnTo>
                    <a:pt x="2036" y="155"/>
                  </a:lnTo>
                  <a:cubicBezTo>
                    <a:pt x="2036" y="72"/>
                    <a:pt x="1965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Google Shape;4887;p55">
              <a:extLst>
                <a:ext uri="{FF2B5EF4-FFF2-40B4-BE49-F238E27FC236}">
                  <a16:creationId xmlns:a16="http://schemas.microsoft.com/office/drawing/2014/main" id="{AB05BB87-D392-4B1C-BB29-D35361166342}"/>
                </a:ext>
              </a:extLst>
            </p:cNvPr>
            <p:cNvSpPr/>
            <p:nvPr/>
          </p:nvSpPr>
          <p:spPr>
            <a:xfrm>
              <a:off x="8170194" y="2189925"/>
              <a:ext cx="135331" cy="89849"/>
            </a:xfrm>
            <a:custGeom>
              <a:avLst/>
              <a:gdLst/>
              <a:ahLst/>
              <a:cxnLst/>
              <a:rect l="l" t="t" r="r" b="b"/>
              <a:pathLst>
                <a:path w="4252" h="2823" extrusionOk="0">
                  <a:moveTo>
                    <a:pt x="2132" y="1"/>
                  </a:moveTo>
                  <a:cubicBezTo>
                    <a:pt x="2049" y="1"/>
                    <a:pt x="1965" y="84"/>
                    <a:pt x="1965" y="168"/>
                  </a:cubicBezTo>
                  <a:lnTo>
                    <a:pt x="1965" y="1418"/>
                  </a:lnTo>
                  <a:lnTo>
                    <a:pt x="1096" y="1418"/>
                  </a:lnTo>
                  <a:cubicBezTo>
                    <a:pt x="834" y="1418"/>
                    <a:pt x="596" y="1573"/>
                    <a:pt x="465" y="1787"/>
                  </a:cubicBezTo>
                  <a:lnTo>
                    <a:pt x="49" y="2585"/>
                  </a:lnTo>
                  <a:cubicBezTo>
                    <a:pt x="1" y="2656"/>
                    <a:pt x="37" y="2763"/>
                    <a:pt x="120" y="2799"/>
                  </a:cubicBezTo>
                  <a:cubicBezTo>
                    <a:pt x="148" y="2815"/>
                    <a:pt x="177" y="2823"/>
                    <a:pt x="205" y="2823"/>
                  </a:cubicBezTo>
                  <a:cubicBezTo>
                    <a:pt x="262" y="2823"/>
                    <a:pt x="314" y="2791"/>
                    <a:pt x="346" y="2727"/>
                  </a:cubicBezTo>
                  <a:lnTo>
                    <a:pt x="763" y="1942"/>
                  </a:lnTo>
                  <a:cubicBezTo>
                    <a:pt x="822" y="1823"/>
                    <a:pt x="953" y="1751"/>
                    <a:pt x="1096" y="1751"/>
                  </a:cubicBezTo>
                  <a:lnTo>
                    <a:pt x="3180" y="1751"/>
                  </a:lnTo>
                  <a:cubicBezTo>
                    <a:pt x="3311" y="1751"/>
                    <a:pt x="3430" y="1823"/>
                    <a:pt x="3501" y="1942"/>
                  </a:cubicBezTo>
                  <a:lnTo>
                    <a:pt x="3918" y="2716"/>
                  </a:lnTo>
                  <a:cubicBezTo>
                    <a:pt x="3954" y="2775"/>
                    <a:pt x="4013" y="2799"/>
                    <a:pt x="4073" y="2799"/>
                  </a:cubicBezTo>
                  <a:cubicBezTo>
                    <a:pt x="4097" y="2799"/>
                    <a:pt x="4132" y="2799"/>
                    <a:pt x="4144" y="2787"/>
                  </a:cubicBezTo>
                  <a:cubicBezTo>
                    <a:pt x="4216" y="2763"/>
                    <a:pt x="4251" y="2656"/>
                    <a:pt x="4204" y="2561"/>
                  </a:cubicBezTo>
                  <a:lnTo>
                    <a:pt x="3787" y="1787"/>
                  </a:lnTo>
                  <a:cubicBezTo>
                    <a:pt x="3668" y="1573"/>
                    <a:pt x="3430" y="1418"/>
                    <a:pt x="3180" y="1418"/>
                  </a:cubicBezTo>
                  <a:lnTo>
                    <a:pt x="2299" y="1418"/>
                  </a:lnTo>
                  <a:lnTo>
                    <a:pt x="2299" y="168"/>
                  </a:lnTo>
                  <a:cubicBezTo>
                    <a:pt x="2299" y="84"/>
                    <a:pt x="2227" y="1"/>
                    <a:pt x="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0" name="Google Shape;4878;p55">
            <a:extLst>
              <a:ext uri="{FF2B5EF4-FFF2-40B4-BE49-F238E27FC236}">
                <a16:creationId xmlns:a16="http://schemas.microsoft.com/office/drawing/2014/main" id="{F4C8D136-8A24-4445-BC87-38380F491888}"/>
              </a:ext>
            </a:extLst>
          </p:cNvPr>
          <p:cNvGrpSpPr/>
          <p:nvPr/>
        </p:nvGrpSpPr>
        <p:grpSpPr>
          <a:xfrm>
            <a:off x="3259545" y="5343092"/>
            <a:ext cx="361147" cy="360797"/>
            <a:chOff x="7978465" y="1969392"/>
            <a:chExt cx="361147" cy="360797"/>
          </a:xfrm>
          <a:solidFill>
            <a:srgbClr val="425CFF"/>
          </a:solidFill>
        </p:grpSpPr>
        <p:sp>
          <p:nvSpPr>
            <p:cNvPr id="81" name="Google Shape;4879;p55">
              <a:extLst>
                <a:ext uri="{FF2B5EF4-FFF2-40B4-BE49-F238E27FC236}">
                  <a16:creationId xmlns:a16="http://schemas.microsoft.com/office/drawing/2014/main" id="{97601DC0-3E97-459C-A7CE-430A2825CFB6}"/>
                </a:ext>
              </a:extLst>
            </p:cNvPr>
            <p:cNvSpPr/>
            <p:nvPr/>
          </p:nvSpPr>
          <p:spPr>
            <a:xfrm>
              <a:off x="8136871" y="2285821"/>
              <a:ext cx="44368" cy="44368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1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691" y="1072"/>
                  </a:cubicBezTo>
                  <a:cubicBezTo>
                    <a:pt x="488" y="1072"/>
                    <a:pt x="322" y="905"/>
                    <a:pt x="322" y="703"/>
                  </a:cubicBezTo>
                  <a:cubicBezTo>
                    <a:pt x="322" y="488"/>
                    <a:pt x="488" y="322"/>
                    <a:pt x="691" y="322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691" y="1393"/>
                  </a:cubicBezTo>
                  <a:cubicBezTo>
                    <a:pt x="1084" y="1393"/>
                    <a:pt x="1393" y="1084"/>
                    <a:pt x="1393" y="703"/>
                  </a:cubicBezTo>
                  <a:cubicBezTo>
                    <a:pt x="1393" y="310"/>
                    <a:pt x="108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4880;p55">
              <a:extLst>
                <a:ext uri="{FF2B5EF4-FFF2-40B4-BE49-F238E27FC236}">
                  <a16:creationId xmlns:a16="http://schemas.microsoft.com/office/drawing/2014/main" id="{151D1EB4-E829-4E46-851B-3415A3CBCEFB}"/>
                </a:ext>
              </a:extLst>
            </p:cNvPr>
            <p:cNvSpPr/>
            <p:nvPr/>
          </p:nvSpPr>
          <p:spPr>
            <a:xfrm>
              <a:off x="8210010" y="2121719"/>
              <a:ext cx="56112" cy="5611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334"/>
                  </a:moveTo>
                  <a:cubicBezTo>
                    <a:pt x="1191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3" y="1430"/>
                    <a:pt x="333" y="1191"/>
                    <a:pt x="333" y="882"/>
                  </a:cubicBezTo>
                  <a:cubicBezTo>
                    <a:pt x="333" y="584"/>
                    <a:pt x="572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93" y="1763"/>
                    <a:pt x="881" y="1763"/>
                  </a:cubicBezTo>
                  <a:cubicBezTo>
                    <a:pt x="1357" y="1763"/>
                    <a:pt x="1762" y="1370"/>
                    <a:pt x="1762" y="882"/>
                  </a:cubicBezTo>
                  <a:cubicBezTo>
                    <a:pt x="1762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Google Shape;4881;p55">
              <a:extLst>
                <a:ext uri="{FF2B5EF4-FFF2-40B4-BE49-F238E27FC236}">
                  <a16:creationId xmlns:a16="http://schemas.microsoft.com/office/drawing/2014/main" id="{8C3BD3E0-B9FD-40F0-9BC4-8857AAC9A0FA}"/>
                </a:ext>
              </a:extLst>
            </p:cNvPr>
            <p:cNvSpPr/>
            <p:nvPr/>
          </p:nvSpPr>
          <p:spPr>
            <a:xfrm>
              <a:off x="8051987" y="2121719"/>
              <a:ext cx="55730" cy="56112"/>
            </a:xfrm>
            <a:custGeom>
              <a:avLst/>
              <a:gdLst/>
              <a:ahLst/>
              <a:cxnLst/>
              <a:rect l="l" t="t" r="r" b="b"/>
              <a:pathLst>
                <a:path w="1751" h="1763" extrusionOk="0">
                  <a:moveTo>
                    <a:pt x="881" y="334"/>
                  </a:moveTo>
                  <a:cubicBezTo>
                    <a:pt x="1179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4" y="1430"/>
                    <a:pt x="322" y="1191"/>
                    <a:pt x="322" y="882"/>
                  </a:cubicBezTo>
                  <a:cubicBezTo>
                    <a:pt x="322" y="572"/>
                    <a:pt x="560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81" y="1763"/>
                    <a:pt x="881" y="1763"/>
                  </a:cubicBezTo>
                  <a:cubicBezTo>
                    <a:pt x="1357" y="1763"/>
                    <a:pt x="1750" y="1370"/>
                    <a:pt x="1750" y="882"/>
                  </a:cubicBezTo>
                  <a:cubicBezTo>
                    <a:pt x="1750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Google Shape;4882;p55">
              <a:extLst>
                <a:ext uri="{FF2B5EF4-FFF2-40B4-BE49-F238E27FC236}">
                  <a16:creationId xmlns:a16="http://schemas.microsoft.com/office/drawing/2014/main" id="{A267C5A9-92AB-416A-8A45-26A9972C6A11}"/>
                </a:ext>
              </a:extLst>
            </p:cNvPr>
            <p:cNvSpPr/>
            <p:nvPr/>
          </p:nvSpPr>
          <p:spPr>
            <a:xfrm>
              <a:off x="7978465" y="2285821"/>
              <a:ext cx="44749" cy="44368"/>
            </a:xfrm>
            <a:custGeom>
              <a:avLst/>
              <a:gdLst/>
              <a:ahLst/>
              <a:cxnLst/>
              <a:rect l="l" t="t" r="r" b="b"/>
              <a:pathLst>
                <a:path w="1406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9" y="1072"/>
                    <a:pt x="334" y="905"/>
                    <a:pt x="334" y="703"/>
                  </a:cubicBezTo>
                  <a:cubicBezTo>
                    <a:pt x="334" y="488"/>
                    <a:pt x="489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Google Shape;4883;p55">
              <a:extLst>
                <a:ext uri="{FF2B5EF4-FFF2-40B4-BE49-F238E27FC236}">
                  <a16:creationId xmlns:a16="http://schemas.microsoft.com/office/drawing/2014/main" id="{3D564F81-3F21-4E2A-988B-8F96B8DE272E}"/>
                </a:ext>
              </a:extLst>
            </p:cNvPr>
            <p:cNvSpPr/>
            <p:nvPr/>
          </p:nvSpPr>
          <p:spPr>
            <a:xfrm>
              <a:off x="8294894" y="2285821"/>
              <a:ext cx="44718" cy="44368"/>
            </a:xfrm>
            <a:custGeom>
              <a:avLst/>
              <a:gdLst/>
              <a:ahLst/>
              <a:cxnLst/>
              <a:rect l="l" t="t" r="r" b="b"/>
              <a:pathLst>
                <a:path w="1405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8" y="1072"/>
                    <a:pt x="333" y="905"/>
                    <a:pt x="333" y="703"/>
                  </a:cubicBezTo>
                  <a:cubicBezTo>
                    <a:pt x="333" y="488"/>
                    <a:pt x="488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4884;p55">
              <a:extLst>
                <a:ext uri="{FF2B5EF4-FFF2-40B4-BE49-F238E27FC236}">
                  <a16:creationId xmlns:a16="http://schemas.microsoft.com/office/drawing/2014/main" id="{DF0C63D8-B620-4900-BCE5-0D4631F3539D}"/>
                </a:ext>
              </a:extLst>
            </p:cNvPr>
            <p:cNvSpPr/>
            <p:nvPr/>
          </p:nvSpPr>
          <p:spPr>
            <a:xfrm>
              <a:off x="8119811" y="1969392"/>
              <a:ext cx="78455" cy="78487"/>
            </a:xfrm>
            <a:custGeom>
              <a:avLst/>
              <a:gdLst/>
              <a:ahLst/>
              <a:cxnLst/>
              <a:rect l="l" t="t" r="r" b="b"/>
              <a:pathLst>
                <a:path w="2465" h="2466" extrusionOk="0">
                  <a:moveTo>
                    <a:pt x="1227" y="346"/>
                  </a:moveTo>
                  <a:cubicBezTo>
                    <a:pt x="1727" y="346"/>
                    <a:pt x="2120" y="739"/>
                    <a:pt x="2120" y="1239"/>
                  </a:cubicBezTo>
                  <a:cubicBezTo>
                    <a:pt x="2120" y="1727"/>
                    <a:pt x="1727" y="2132"/>
                    <a:pt x="1227" y="2132"/>
                  </a:cubicBezTo>
                  <a:cubicBezTo>
                    <a:pt x="739" y="2132"/>
                    <a:pt x="334" y="1727"/>
                    <a:pt x="334" y="1239"/>
                  </a:cubicBezTo>
                  <a:cubicBezTo>
                    <a:pt x="334" y="739"/>
                    <a:pt x="739" y="346"/>
                    <a:pt x="1227" y="346"/>
                  </a:cubicBezTo>
                  <a:close/>
                  <a:moveTo>
                    <a:pt x="1227" y="1"/>
                  </a:moveTo>
                  <a:cubicBezTo>
                    <a:pt x="548" y="1"/>
                    <a:pt x="0" y="548"/>
                    <a:pt x="0" y="1239"/>
                  </a:cubicBezTo>
                  <a:cubicBezTo>
                    <a:pt x="0" y="1917"/>
                    <a:pt x="548" y="2465"/>
                    <a:pt x="1227" y="2465"/>
                  </a:cubicBezTo>
                  <a:cubicBezTo>
                    <a:pt x="1917" y="2465"/>
                    <a:pt x="2465" y="1917"/>
                    <a:pt x="2465" y="1239"/>
                  </a:cubicBezTo>
                  <a:cubicBezTo>
                    <a:pt x="2465" y="548"/>
                    <a:pt x="1905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Google Shape;4885;p55">
              <a:extLst>
                <a:ext uri="{FF2B5EF4-FFF2-40B4-BE49-F238E27FC236}">
                  <a16:creationId xmlns:a16="http://schemas.microsoft.com/office/drawing/2014/main" id="{F0862AF6-82EE-40C5-8E83-06962241397F}"/>
                </a:ext>
              </a:extLst>
            </p:cNvPr>
            <p:cNvSpPr/>
            <p:nvPr/>
          </p:nvSpPr>
          <p:spPr>
            <a:xfrm>
              <a:off x="8012202" y="2189575"/>
              <a:ext cx="134917" cy="89690"/>
            </a:xfrm>
            <a:custGeom>
              <a:avLst/>
              <a:gdLst/>
              <a:ahLst/>
              <a:cxnLst/>
              <a:rect l="l" t="t" r="r" b="b"/>
              <a:pathLst>
                <a:path w="4239" h="2818" extrusionOk="0">
                  <a:moveTo>
                    <a:pt x="2107" y="0"/>
                  </a:moveTo>
                  <a:cubicBezTo>
                    <a:pt x="2024" y="0"/>
                    <a:pt x="1953" y="71"/>
                    <a:pt x="1953" y="167"/>
                  </a:cubicBezTo>
                  <a:lnTo>
                    <a:pt x="1953" y="1417"/>
                  </a:lnTo>
                  <a:lnTo>
                    <a:pt x="1072" y="1417"/>
                  </a:lnTo>
                  <a:cubicBezTo>
                    <a:pt x="822" y="1417"/>
                    <a:pt x="583" y="1560"/>
                    <a:pt x="464" y="1786"/>
                  </a:cubicBezTo>
                  <a:lnTo>
                    <a:pt x="48" y="2560"/>
                  </a:lnTo>
                  <a:cubicBezTo>
                    <a:pt x="0" y="2631"/>
                    <a:pt x="24" y="2738"/>
                    <a:pt x="119" y="2786"/>
                  </a:cubicBezTo>
                  <a:cubicBezTo>
                    <a:pt x="143" y="2798"/>
                    <a:pt x="167" y="2798"/>
                    <a:pt x="191" y="2798"/>
                  </a:cubicBezTo>
                  <a:cubicBezTo>
                    <a:pt x="250" y="2798"/>
                    <a:pt x="310" y="2774"/>
                    <a:pt x="345" y="2715"/>
                  </a:cubicBezTo>
                  <a:lnTo>
                    <a:pt x="762" y="1941"/>
                  </a:lnTo>
                  <a:cubicBezTo>
                    <a:pt x="822" y="1822"/>
                    <a:pt x="953" y="1738"/>
                    <a:pt x="1083" y="1738"/>
                  </a:cubicBezTo>
                  <a:lnTo>
                    <a:pt x="3167" y="1738"/>
                  </a:lnTo>
                  <a:cubicBezTo>
                    <a:pt x="3298" y="1738"/>
                    <a:pt x="3417" y="1822"/>
                    <a:pt x="3500" y="1941"/>
                  </a:cubicBezTo>
                  <a:lnTo>
                    <a:pt x="3917" y="2727"/>
                  </a:lnTo>
                  <a:cubicBezTo>
                    <a:pt x="3943" y="2778"/>
                    <a:pt x="4006" y="2817"/>
                    <a:pt x="4066" y="2817"/>
                  </a:cubicBezTo>
                  <a:cubicBezTo>
                    <a:pt x="4089" y="2817"/>
                    <a:pt x="4112" y="2811"/>
                    <a:pt x="4131" y="2798"/>
                  </a:cubicBezTo>
                  <a:cubicBezTo>
                    <a:pt x="4215" y="2774"/>
                    <a:pt x="4239" y="2667"/>
                    <a:pt x="4191" y="2572"/>
                  </a:cubicBezTo>
                  <a:lnTo>
                    <a:pt x="3774" y="1786"/>
                  </a:lnTo>
                  <a:cubicBezTo>
                    <a:pt x="3655" y="1560"/>
                    <a:pt x="3417" y="1417"/>
                    <a:pt x="3155" y="1417"/>
                  </a:cubicBezTo>
                  <a:lnTo>
                    <a:pt x="2274" y="1417"/>
                  </a:lnTo>
                  <a:lnTo>
                    <a:pt x="2274" y="167"/>
                  </a:lnTo>
                  <a:cubicBezTo>
                    <a:pt x="2274" y="71"/>
                    <a:pt x="2203" y="0"/>
                    <a:pt x="2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Google Shape;4886;p55">
              <a:extLst>
                <a:ext uri="{FF2B5EF4-FFF2-40B4-BE49-F238E27FC236}">
                  <a16:creationId xmlns:a16="http://schemas.microsoft.com/office/drawing/2014/main" id="{E4E5678F-036B-4F66-AEF0-01541DA7F701}"/>
                </a:ext>
              </a:extLst>
            </p:cNvPr>
            <p:cNvSpPr/>
            <p:nvPr/>
          </p:nvSpPr>
          <p:spPr>
            <a:xfrm>
              <a:off x="8099346" y="2059973"/>
              <a:ext cx="119385" cy="56016"/>
            </a:xfrm>
            <a:custGeom>
              <a:avLst/>
              <a:gdLst/>
              <a:ahLst/>
              <a:cxnLst/>
              <a:rect l="l" t="t" r="r" b="b"/>
              <a:pathLst>
                <a:path w="3751" h="1760" extrusionOk="0">
                  <a:moveTo>
                    <a:pt x="1870" y="0"/>
                  </a:moveTo>
                  <a:cubicBezTo>
                    <a:pt x="1786" y="0"/>
                    <a:pt x="1715" y="72"/>
                    <a:pt x="1715" y="155"/>
                  </a:cubicBezTo>
                  <a:lnTo>
                    <a:pt x="1715" y="714"/>
                  </a:lnTo>
                  <a:lnTo>
                    <a:pt x="774" y="714"/>
                  </a:lnTo>
                  <a:cubicBezTo>
                    <a:pt x="584" y="714"/>
                    <a:pt x="405" y="810"/>
                    <a:pt x="310" y="988"/>
                  </a:cubicBezTo>
                  <a:lnTo>
                    <a:pt x="48" y="1512"/>
                  </a:lnTo>
                  <a:cubicBezTo>
                    <a:pt x="0" y="1584"/>
                    <a:pt x="24" y="1691"/>
                    <a:pt x="120" y="1738"/>
                  </a:cubicBezTo>
                  <a:cubicBezTo>
                    <a:pt x="141" y="1753"/>
                    <a:pt x="167" y="1760"/>
                    <a:pt x="192" y="1760"/>
                  </a:cubicBezTo>
                  <a:cubicBezTo>
                    <a:pt x="251" y="1760"/>
                    <a:pt x="313" y="1725"/>
                    <a:pt x="346" y="1667"/>
                  </a:cubicBezTo>
                  <a:lnTo>
                    <a:pt x="608" y="1143"/>
                  </a:lnTo>
                  <a:cubicBezTo>
                    <a:pt x="643" y="1084"/>
                    <a:pt x="715" y="1036"/>
                    <a:pt x="774" y="1036"/>
                  </a:cubicBezTo>
                  <a:lnTo>
                    <a:pt x="2977" y="1036"/>
                  </a:lnTo>
                  <a:cubicBezTo>
                    <a:pt x="3048" y="1036"/>
                    <a:pt x="3108" y="1084"/>
                    <a:pt x="3144" y="1143"/>
                  </a:cubicBezTo>
                  <a:lnTo>
                    <a:pt x="3406" y="1667"/>
                  </a:lnTo>
                  <a:cubicBezTo>
                    <a:pt x="3441" y="1727"/>
                    <a:pt x="3501" y="1750"/>
                    <a:pt x="3560" y="1750"/>
                  </a:cubicBezTo>
                  <a:cubicBezTo>
                    <a:pt x="3584" y="1750"/>
                    <a:pt x="3620" y="1750"/>
                    <a:pt x="3632" y="1738"/>
                  </a:cubicBezTo>
                  <a:cubicBezTo>
                    <a:pt x="3715" y="1691"/>
                    <a:pt x="3751" y="1584"/>
                    <a:pt x="3703" y="1512"/>
                  </a:cubicBezTo>
                  <a:lnTo>
                    <a:pt x="3441" y="988"/>
                  </a:lnTo>
                  <a:cubicBezTo>
                    <a:pt x="3346" y="810"/>
                    <a:pt x="3168" y="714"/>
                    <a:pt x="2977" y="714"/>
                  </a:cubicBezTo>
                  <a:lnTo>
                    <a:pt x="2036" y="714"/>
                  </a:lnTo>
                  <a:lnTo>
                    <a:pt x="2036" y="155"/>
                  </a:lnTo>
                  <a:cubicBezTo>
                    <a:pt x="2036" y="72"/>
                    <a:pt x="1965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4887;p55">
              <a:extLst>
                <a:ext uri="{FF2B5EF4-FFF2-40B4-BE49-F238E27FC236}">
                  <a16:creationId xmlns:a16="http://schemas.microsoft.com/office/drawing/2014/main" id="{C0B26625-24AF-4DFB-A71A-0C7E729BF291}"/>
                </a:ext>
              </a:extLst>
            </p:cNvPr>
            <p:cNvSpPr/>
            <p:nvPr/>
          </p:nvSpPr>
          <p:spPr>
            <a:xfrm>
              <a:off x="8170194" y="2189925"/>
              <a:ext cx="135331" cy="89849"/>
            </a:xfrm>
            <a:custGeom>
              <a:avLst/>
              <a:gdLst/>
              <a:ahLst/>
              <a:cxnLst/>
              <a:rect l="l" t="t" r="r" b="b"/>
              <a:pathLst>
                <a:path w="4252" h="2823" extrusionOk="0">
                  <a:moveTo>
                    <a:pt x="2132" y="1"/>
                  </a:moveTo>
                  <a:cubicBezTo>
                    <a:pt x="2049" y="1"/>
                    <a:pt x="1965" y="84"/>
                    <a:pt x="1965" y="168"/>
                  </a:cubicBezTo>
                  <a:lnTo>
                    <a:pt x="1965" y="1418"/>
                  </a:lnTo>
                  <a:lnTo>
                    <a:pt x="1096" y="1418"/>
                  </a:lnTo>
                  <a:cubicBezTo>
                    <a:pt x="834" y="1418"/>
                    <a:pt x="596" y="1573"/>
                    <a:pt x="465" y="1787"/>
                  </a:cubicBezTo>
                  <a:lnTo>
                    <a:pt x="49" y="2585"/>
                  </a:lnTo>
                  <a:cubicBezTo>
                    <a:pt x="1" y="2656"/>
                    <a:pt x="37" y="2763"/>
                    <a:pt x="120" y="2799"/>
                  </a:cubicBezTo>
                  <a:cubicBezTo>
                    <a:pt x="148" y="2815"/>
                    <a:pt x="177" y="2823"/>
                    <a:pt x="205" y="2823"/>
                  </a:cubicBezTo>
                  <a:cubicBezTo>
                    <a:pt x="262" y="2823"/>
                    <a:pt x="314" y="2791"/>
                    <a:pt x="346" y="2727"/>
                  </a:cubicBezTo>
                  <a:lnTo>
                    <a:pt x="763" y="1942"/>
                  </a:lnTo>
                  <a:cubicBezTo>
                    <a:pt x="822" y="1823"/>
                    <a:pt x="953" y="1751"/>
                    <a:pt x="1096" y="1751"/>
                  </a:cubicBezTo>
                  <a:lnTo>
                    <a:pt x="3180" y="1751"/>
                  </a:lnTo>
                  <a:cubicBezTo>
                    <a:pt x="3311" y="1751"/>
                    <a:pt x="3430" y="1823"/>
                    <a:pt x="3501" y="1942"/>
                  </a:cubicBezTo>
                  <a:lnTo>
                    <a:pt x="3918" y="2716"/>
                  </a:lnTo>
                  <a:cubicBezTo>
                    <a:pt x="3954" y="2775"/>
                    <a:pt x="4013" y="2799"/>
                    <a:pt x="4073" y="2799"/>
                  </a:cubicBezTo>
                  <a:cubicBezTo>
                    <a:pt x="4097" y="2799"/>
                    <a:pt x="4132" y="2799"/>
                    <a:pt x="4144" y="2787"/>
                  </a:cubicBezTo>
                  <a:cubicBezTo>
                    <a:pt x="4216" y="2763"/>
                    <a:pt x="4251" y="2656"/>
                    <a:pt x="4204" y="2561"/>
                  </a:cubicBezTo>
                  <a:lnTo>
                    <a:pt x="3787" y="1787"/>
                  </a:lnTo>
                  <a:cubicBezTo>
                    <a:pt x="3668" y="1573"/>
                    <a:pt x="3430" y="1418"/>
                    <a:pt x="3180" y="1418"/>
                  </a:cubicBezTo>
                  <a:lnTo>
                    <a:pt x="2299" y="1418"/>
                  </a:lnTo>
                  <a:lnTo>
                    <a:pt x="2299" y="168"/>
                  </a:lnTo>
                  <a:cubicBezTo>
                    <a:pt x="2299" y="84"/>
                    <a:pt x="2227" y="1"/>
                    <a:pt x="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7270805F-EDBE-4557-B205-0C5E75E08A83}"/>
              </a:ext>
            </a:extLst>
          </p:cNvPr>
          <p:cNvCxnSpPr>
            <a:cxnSpLocks/>
          </p:cNvCxnSpPr>
          <p:nvPr/>
        </p:nvCxnSpPr>
        <p:spPr>
          <a:xfrm>
            <a:off x="2673704" y="3194150"/>
            <a:ext cx="273209" cy="0"/>
          </a:xfrm>
          <a:prstGeom prst="line">
            <a:avLst/>
          </a:prstGeom>
          <a:noFill/>
          <a:ln w="9525" cap="flat" cmpd="sng">
            <a:solidFill>
              <a:srgbClr val="425CFF"/>
            </a:solidFill>
            <a:prstDash val="solid"/>
            <a:round/>
            <a:headEnd type="none" w="sm" len="sm"/>
            <a:tailEnd type="oval" w="sm" len="sm"/>
          </a:ln>
        </p:spPr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82FCCE1-393B-45B7-803F-CC4DE4E28CA6}"/>
              </a:ext>
            </a:extLst>
          </p:cNvPr>
          <p:cNvSpPr/>
          <p:nvPr/>
        </p:nvSpPr>
        <p:spPr>
          <a:xfrm>
            <a:off x="4039952" y="2036322"/>
            <a:ext cx="70416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C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 и ДК Кузбасса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C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Региональная энергетическая комиссия Кузбасса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C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КУГИ Кузбасса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C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Минприроды Кузбасса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C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Минцифра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>
                <a:ea typeface="Open Sans" panose="020B0606030504020204" pitchFamily="34" charset="0"/>
                <a:cs typeface="Open Sans" panose="020B0606030504020204" pitchFamily="34" charset="0"/>
              </a:rPr>
              <a:t>К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узбасса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C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Главархитектура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Кузбасса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C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Минстрой Кузбасса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C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Инспекция госстройнадзора Кузбасса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C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Департамент лесного комплекса Кузбасса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C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Минсельхоз Кузбасса</a:t>
            </a:r>
          </a:p>
        </p:txBody>
      </p:sp>
      <p:sp>
        <p:nvSpPr>
          <p:cNvPr id="45" name="Google Shape;432;p37">
            <a:extLst>
              <a:ext uri="{FF2B5EF4-FFF2-40B4-BE49-F238E27FC236}">
                <a16:creationId xmlns:a16="http://schemas.microsoft.com/office/drawing/2014/main" id="{EA224497-9231-4CB8-9C63-E87500F869BA}"/>
              </a:ext>
            </a:extLst>
          </p:cNvPr>
          <p:cNvSpPr txBox="1">
            <a:spLocks/>
          </p:cNvSpPr>
          <p:nvPr/>
        </p:nvSpPr>
        <p:spPr>
          <a:xfrm>
            <a:off x="11578355" y="6233834"/>
            <a:ext cx="488652" cy="51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defRPr sz="1500" b="0" i="0" u="none" strike="noStrike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marR="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2pPr>
            <a:lvl3pPr marL="1371600" marR="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3pPr>
            <a:lvl4pPr marL="1828800" marR="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4pPr>
            <a:lvl5pPr marL="2286000" marR="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5pPr>
            <a:lvl6pPr marL="2743200" marR="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6pPr>
            <a:lvl7pPr marL="3200400" marR="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7pPr>
            <a:lvl8pPr marL="3657600" marR="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8pPr>
            <a:lvl9pPr marL="4114800" marR="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425C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-1" y="6694098"/>
            <a:ext cx="12209247" cy="1639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8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E800386-944A-481C-8B41-488E56589D12}"/>
              </a:ext>
            </a:extLst>
          </p:cNvPr>
          <p:cNvSpPr/>
          <p:nvPr/>
        </p:nvSpPr>
        <p:spPr>
          <a:xfrm>
            <a:off x="677141" y="362247"/>
            <a:ext cx="3944532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РЕСУРСЫ</a:t>
            </a:r>
            <a:endParaRPr kumimoji="0" lang="ru-RU" sz="2800" b="1" i="0" u="none" strike="noStrike" kern="1200" cap="none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17" y="1151054"/>
            <a:ext cx="3584716" cy="3559246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117601" y="1423649"/>
            <a:ext cx="4937760" cy="5015305"/>
          </a:xfrm>
          <a:prstGeom prst="rect">
            <a:avLst/>
          </a:prstGeom>
          <a:noFill/>
          <a:ln>
            <a:solidFill>
              <a:srgbClr val="425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94079" y="1243427"/>
            <a:ext cx="5159563" cy="4983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2739558" y="1471010"/>
            <a:ext cx="326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/>
              <a:t>новейшего высокотехнологичного оборудования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1117601" y="1491709"/>
            <a:ext cx="1744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55 единиц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1117600" y="2139513"/>
            <a:ext cx="4943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/>
              <a:t>Лунь-20 (Орлан-10), </a:t>
            </a:r>
            <a:r>
              <a:rPr lang="ru-RU" sz="1600" dirty="0" err="1"/>
              <a:t>Геоскан</a:t>
            </a:r>
            <a:r>
              <a:rPr lang="ru-RU" sz="1600" dirty="0"/>
              <a:t> 201, </a:t>
            </a:r>
            <a:r>
              <a:rPr lang="en-US" sz="1600" dirty="0" err="1"/>
              <a:t>Supercam</a:t>
            </a:r>
            <a:r>
              <a:rPr lang="ru-RU" sz="1600" dirty="0"/>
              <a:t>, </a:t>
            </a:r>
            <a:br>
              <a:rPr lang="ru-RU" sz="1600" dirty="0"/>
            </a:br>
            <a:r>
              <a:rPr lang="en-US" sz="1600" dirty="0"/>
              <a:t>DJI </a:t>
            </a:r>
            <a:r>
              <a:rPr lang="en-US" sz="1600" dirty="0" err="1"/>
              <a:t>Matrice</a:t>
            </a:r>
            <a:r>
              <a:rPr lang="en-US" sz="1600" dirty="0"/>
              <a:t> 210 RTK, DJI </a:t>
            </a:r>
            <a:r>
              <a:rPr lang="en-US" sz="1600" dirty="0" err="1"/>
              <a:t>Matrice</a:t>
            </a:r>
            <a:r>
              <a:rPr lang="en-US" sz="1600" dirty="0"/>
              <a:t> 300</a:t>
            </a:r>
            <a:r>
              <a:rPr lang="ru-RU" sz="1600" dirty="0"/>
              <a:t>, </a:t>
            </a:r>
            <a:r>
              <a:rPr lang="en-US" sz="1600" dirty="0"/>
              <a:t>DJI </a:t>
            </a:r>
            <a:r>
              <a:rPr lang="en-US" sz="1600" dirty="0" err="1"/>
              <a:t>Matrice</a:t>
            </a:r>
            <a:r>
              <a:rPr lang="en-US" sz="1600" dirty="0"/>
              <a:t> 600, </a:t>
            </a:r>
            <a:br>
              <a:rPr lang="ru-RU" sz="1600" dirty="0"/>
            </a:br>
            <a:r>
              <a:rPr lang="en-US" sz="1600" dirty="0"/>
              <a:t>DJI Phantom 4 Pro </a:t>
            </a:r>
            <a:r>
              <a:rPr lang="en-US" sz="1600" dirty="0" err="1"/>
              <a:t>Teodron</a:t>
            </a:r>
            <a:r>
              <a:rPr lang="ru-RU" sz="1600" dirty="0"/>
              <a:t>, </a:t>
            </a:r>
            <a:r>
              <a:rPr lang="en-US" sz="1600" dirty="0"/>
              <a:t>DJI Mavic</a:t>
            </a:r>
            <a:r>
              <a:rPr lang="ru-RU" sz="1600" dirty="0"/>
              <a:t>, </a:t>
            </a:r>
            <a:r>
              <a:rPr lang="en-US" sz="1600" dirty="0"/>
              <a:t>DJI </a:t>
            </a:r>
            <a:r>
              <a:rPr lang="en-US" sz="1600" dirty="0" err="1"/>
              <a:t>Agras</a:t>
            </a:r>
            <a:r>
              <a:rPr lang="en-US" sz="1600" dirty="0"/>
              <a:t> T16 </a:t>
            </a:r>
            <a:r>
              <a:rPr lang="ru-RU" sz="1600" dirty="0"/>
              <a:t>и др. </a:t>
            </a:r>
          </a:p>
          <a:p>
            <a:pPr lvl="0"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1117599" y="3270531"/>
            <a:ext cx="4710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Вычислительные мощности: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1117599" y="3534851"/>
            <a:ext cx="497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/>
              <a:t>GPU-сервер для обработки </a:t>
            </a:r>
            <a:r>
              <a:rPr lang="ru-RU" sz="1600" dirty="0" err="1"/>
              <a:t>Big</a:t>
            </a:r>
            <a:r>
              <a:rPr lang="ru-RU" sz="1600" dirty="0"/>
              <a:t> </a:t>
            </a:r>
            <a:r>
              <a:rPr lang="ru-RU" sz="1600" dirty="0" err="1"/>
              <a:t>data</a:t>
            </a:r>
            <a:r>
              <a:rPr lang="ru-RU" sz="1600" dirty="0"/>
              <a:t> аэрофотосъемки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1117599" y="3945969"/>
            <a:ext cx="4710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Геодезическое оборудование и сканеры: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1117599" y="4225206"/>
            <a:ext cx="4848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/>
              <a:t>GNSS </a:t>
            </a:r>
            <a:r>
              <a:rPr lang="ru-RU" sz="1600" dirty="0"/>
              <a:t>приемники </a:t>
            </a:r>
            <a:r>
              <a:rPr lang="en-US" sz="1600" dirty="0"/>
              <a:t>Trimble R10-2</a:t>
            </a:r>
            <a:r>
              <a:rPr lang="ru-RU" sz="1600" dirty="0"/>
              <a:t>, </a:t>
            </a:r>
            <a:r>
              <a:rPr lang="en-US" sz="1600" dirty="0"/>
              <a:t>GNSS </a:t>
            </a:r>
            <a:r>
              <a:rPr lang="ru-RU" sz="1600" dirty="0"/>
              <a:t>приемники </a:t>
            </a:r>
            <a:r>
              <a:rPr lang="en-US" sz="1600" dirty="0"/>
              <a:t>Javad Triumph-2</a:t>
            </a:r>
            <a:r>
              <a:rPr lang="ru-RU" sz="1600" dirty="0"/>
              <a:t>, сканирующий тахеометр </a:t>
            </a:r>
            <a:r>
              <a:rPr lang="en-US" sz="1600" dirty="0"/>
              <a:t>Trimble SX-10, </a:t>
            </a:r>
            <a:r>
              <a:rPr lang="ru-RU" sz="1600" dirty="0"/>
              <a:t>наземный лазерный сканер </a:t>
            </a:r>
            <a:r>
              <a:rPr lang="en-US" sz="1600" dirty="0"/>
              <a:t>Leica BLK360, </a:t>
            </a:r>
            <a:r>
              <a:rPr lang="ru-RU" sz="1600" dirty="0"/>
              <a:t>мобильный лазерный сканер для БВС АГМ-МС3.200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1117600" y="5422241"/>
            <a:ext cx="4710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Программное обеспечение: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1117600" y="5692514"/>
            <a:ext cx="4710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 err="1"/>
              <a:t>Metashape</a:t>
            </a:r>
            <a:r>
              <a:rPr lang="en-US" sz="1600" dirty="0"/>
              <a:t> </a:t>
            </a:r>
            <a:r>
              <a:rPr lang="en-US" sz="1600" dirty="0" err="1"/>
              <a:t>Agisoft</a:t>
            </a:r>
            <a:r>
              <a:rPr lang="en-US" sz="1600" dirty="0"/>
              <a:t> Professional, PHOTOMOD, Pix4D, </a:t>
            </a:r>
            <a:r>
              <a:rPr lang="en-US" sz="1600" dirty="0" err="1"/>
              <a:t>AutoCADBentley</a:t>
            </a:r>
            <a:r>
              <a:rPr lang="en-US" sz="1600" dirty="0"/>
              <a:t> Context Capture, </a:t>
            </a:r>
            <a:r>
              <a:rPr lang="en-US" sz="1600" dirty="0" err="1"/>
              <a:t>Openroads</a:t>
            </a:r>
            <a:r>
              <a:rPr lang="en-US" sz="1600" dirty="0"/>
              <a:t> </a:t>
            </a:r>
            <a:r>
              <a:rPr lang="ru-RU" sz="1600" dirty="0"/>
              <a:t>и др.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14837" y="2582221"/>
            <a:ext cx="4874652" cy="2372268"/>
          </a:xfrm>
          <a:prstGeom prst="roundRect">
            <a:avLst>
              <a:gd name="adj" fmla="val 2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514837" y="485009"/>
            <a:ext cx="4874652" cy="1779923"/>
          </a:xfrm>
          <a:prstGeom prst="roundRect">
            <a:avLst>
              <a:gd name="adj" fmla="val 2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780" y="768785"/>
            <a:ext cx="1800519" cy="1473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238" y="3334009"/>
            <a:ext cx="2030321" cy="1184618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6721979" y="656262"/>
            <a:ext cx="263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Магнитометрический комплекс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Геоскан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6721979" y="2582220"/>
            <a:ext cx="263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Лазерный сканер АГМ-МС3.200*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6727428" y="1306535"/>
            <a:ext cx="3316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/>
              <a:t>Применяется для получения данных магнитного поля земли со скоростью аэросъемки и точностью наземной разведки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6727428" y="3205279"/>
            <a:ext cx="4523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/>
              <a:t>Мобильный лазерный сканер для БВС </a:t>
            </a:r>
            <a:br>
              <a:rPr lang="ru-RU" sz="1600" dirty="0"/>
            </a:br>
            <a:r>
              <a:rPr lang="ru-RU" sz="1600" dirty="0"/>
              <a:t>дальность сканирования – до 200 м </a:t>
            </a:r>
            <a:br>
              <a:rPr lang="ru-RU" sz="1600" dirty="0"/>
            </a:br>
            <a:r>
              <a:rPr lang="ru-RU" sz="1600" dirty="0"/>
              <a:t>горизонтальный угол зрения – 360° </a:t>
            </a:r>
            <a:br>
              <a:rPr lang="ru-RU" sz="1600" dirty="0"/>
            </a:br>
            <a:r>
              <a:rPr lang="ru-RU" sz="1600" dirty="0"/>
              <a:t>вертикальный угол зрения – 40° </a:t>
            </a:r>
            <a:br>
              <a:rPr lang="ru-RU" sz="1600" dirty="0"/>
            </a:br>
            <a:r>
              <a:rPr lang="ru-RU" sz="1600" dirty="0"/>
              <a:t>точность определения дальности – 3 см </a:t>
            </a:r>
            <a:br>
              <a:rPr lang="ru-RU" sz="1600" dirty="0"/>
            </a:br>
            <a:r>
              <a:rPr lang="ru-RU" sz="1600" dirty="0"/>
              <a:t>точность определения пространственных координат – 5 см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6721979" y="5342453"/>
            <a:ext cx="149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БВС Лунь-20 (Орлан-10)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06" y="5507081"/>
            <a:ext cx="3710573" cy="1079323"/>
          </a:xfrm>
          <a:prstGeom prst="rect">
            <a:avLst/>
          </a:prstGeom>
        </p:spPr>
      </p:pic>
      <p:sp>
        <p:nvSpPr>
          <p:cNvPr id="27" name="Google Shape;432;p37">
            <a:extLst>
              <a:ext uri="{FF2B5EF4-FFF2-40B4-BE49-F238E27FC236}">
                <a16:creationId xmlns:a16="http://schemas.microsoft.com/office/drawing/2014/main" id="{EA224497-9231-4CB8-9C63-E87500F869BA}"/>
              </a:ext>
            </a:extLst>
          </p:cNvPr>
          <p:cNvSpPr txBox="1">
            <a:spLocks/>
          </p:cNvSpPr>
          <p:nvPr/>
        </p:nvSpPr>
        <p:spPr>
          <a:xfrm>
            <a:off x="11556105" y="6335253"/>
            <a:ext cx="493655" cy="41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defRPr sz="1500" b="0" i="0" u="none" strike="noStrike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marR="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2pPr>
            <a:lvl3pPr marL="1371600" marR="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3pPr>
            <a:lvl4pPr marL="1828800" marR="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4pPr>
            <a:lvl5pPr marL="2286000" marR="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5pPr>
            <a:lvl6pPr marL="2743200" marR="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6pPr>
            <a:lvl7pPr marL="3200400" marR="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7pPr>
            <a:lvl8pPr marL="3657600" marR="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8pPr>
            <a:lvl9pPr marL="4114800" marR="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425C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71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774" y="-176652"/>
            <a:ext cx="12192000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560408" y="709868"/>
            <a:ext cx="1083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Геоинформационная система «Кузбасс» — система отраслевых приложений, 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объединенных единой платформой пространственных данных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129" y="1650839"/>
            <a:ext cx="2538359" cy="1601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701" y="3862684"/>
            <a:ext cx="1601509" cy="1614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338" y="3863480"/>
            <a:ext cx="1595179" cy="16141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007" y="3883127"/>
            <a:ext cx="1601509" cy="16141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97" y="1650839"/>
            <a:ext cx="2540311" cy="16027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40" y="4236653"/>
            <a:ext cx="2672081" cy="182137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3384048" y="1640080"/>
            <a:ext cx="21945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Проект «Цифровой двойник города»</a:t>
            </a:r>
          </a:p>
          <a:p>
            <a:pPr lvl="0">
              <a:defRPr/>
            </a:pPr>
            <a:endParaRPr lang="ru-RU" sz="500" dirty="0">
              <a:latin typeface="+mj-lt"/>
              <a:ea typeface="Times New Roman" panose="02020603050405020304" pitchFamily="18" charset="0"/>
            </a:endParaRPr>
          </a:p>
          <a:p>
            <a:pPr lvl="0"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615373" y="3407984"/>
            <a:ext cx="5139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dirty="0"/>
              <a:t>Проведение </a:t>
            </a:r>
            <a:r>
              <a:rPr lang="ru-RU" sz="1400" dirty="0" err="1"/>
              <a:t>нейросетевого</a:t>
            </a:r>
            <a:r>
              <a:rPr lang="ru-RU" sz="1400" dirty="0"/>
              <a:t> анализа </a:t>
            </a:r>
            <a:r>
              <a:rPr lang="ru-RU" sz="1400" dirty="0" err="1"/>
              <a:t>ортофотоплана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для индексации неучтенных объектов капитального строительства и нарушений условий землепользования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5933261" y="5596589"/>
            <a:ext cx="1746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dirty="0"/>
              <a:t>Интерфейс ГИС </a:t>
            </a:r>
            <a:br>
              <a:rPr lang="ru-RU" sz="1400" dirty="0"/>
            </a:br>
            <a:r>
              <a:rPr lang="ru-RU" sz="1400" dirty="0"/>
              <a:t>«Цифровой кузбасский лес»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7707790" y="5565928"/>
            <a:ext cx="2120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dirty="0"/>
              <a:t>Визуализация динамики </a:t>
            </a:r>
            <a:br>
              <a:rPr lang="ru-RU" sz="1400" dirty="0"/>
            </a:br>
            <a:r>
              <a:rPr lang="ru-RU" sz="1400" dirty="0"/>
              <a:t>убыли леса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9771117" y="5565928"/>
            <a:ext cx="2120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dirty="0"/>
              <a:t>Карта высот древесно-кустарниковой растительности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8616421" y="1650839"/>
            <a:ext cx="2668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Проект «Кузбасский лес»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8616421" y="1920406"/>
            <a:ext cx="269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dirty="0"/>
              <a:t>Автоматизированный контроль за лесопользованием на территории Кузбасса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Плюс 15"/>
          <p:cNvSpPr/>
          <p:nvPr/>
        </p:nvSpPr>
        <p:spPr>
          <a:xfrm>
            <a:off x="8797248" y="2762211"/>
            <a:ext cx="198617" cy="198617"/>
          </a:xfrm>
          <a:prstGeom prst="mathPlus">
            <a:avLst>
              <a:gd name="adj1" fmla="val 1189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8981666" y="2693133"/>
            <a:ext cx="18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dirty="0"/>
              <a:t>Система мониторинга лесных пожаров на основе предиктивной аналитики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Google Shape;432;p37">
            <a:extLst>
              <a:ext uri="{FF2B5EF4-FFF2-40B4-BE49-F238E27FC236}">
                <a16:creationId xmlns:a16="http://schemas.microsoft.com/office/drawing/2014/main" id="{EA224497-9231-4CB8-9C63-E87500F869BA}"/>
              </a:ext>
            </a:extLst>
          </p:cNvPr>
          <p:cNvSpPr txBox="1">
            <a:spLocks/>
          </p:cNvSpPr>
          <p:nvPr/>
        </p:nvSpPr>
        <p:spPr>
          <a:xfrm>
            <a:off x="11556105" y="6335253"/>
            <a:ext cx="493655" cy="41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defRPr sz="1500" b="0" i="0" u="none" strike="noStrike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marR="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2pPr>
            <a:lvl3pPr marL="1371600" marR="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3pPr>
            <a:lvl4pPr marL="1828800" marR="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4pPr>
            <a:lvl5pPr marL="2286000" marR="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5pPr>
            <a:lvl6pPr marL="2743200" marR="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6pPr>
            <a:lvl7pPr marL="3200400" marR="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7pPr>
            <a:lvl8pPr marL="3657600" marR="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8pPr>
            <a:lvl9pPr marL="4114800" marR="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425C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D12F634-3741-4175-9FFE-4EB3AD89D46A}"/>
              </a:ext>
            </a:extLst>
          </p:cNvPr>
          <p:cNvSpPr/>
          <p:nvPr/>
        </p:nvSpPr>
        <p:spPr>
          <a:xfrm>
            <a:off x="-33774" y="-10588"/>
            <a:ext cx="4815732" cy="4980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D004C"/>
              </a:highlight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A320182-7BF4-44B8-8C3B-7A310B6A6896}"/>
              </a:ext>
            </a:extLst>
          </p:cNvPr>
          <p:cNvSpPr/>
          <p:nvPr/>
        </p:nvSpPr>
        <p:spPr>
          <a:xfrm>
            <a:off x="575943" y="27953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ОПЫТ ВЫПОЛНЕННЫХ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404157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25" y="1087173"/>
            <a:ext cx="607773" cy="6077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8125" y="1027610"/>
            <a:ext cx="803875" cy="19448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3376" y="1153314"/>
            <a:ext cx="3437681" cy="1029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961900" y="1262719"/>
            <a:ext cx="33692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300" b="1" dirty="0"/>
              <a:t>ЦИФРОВЫЕ ДВОЙНИКИ </a:t>
            </a:r>
            <a:br>
              <a:rPr lang="ru-RU" sz="2300" dirty="0"/>
            </a:br>
            <a:r>
              <a:rPr lang="ru-RU" sz="2300" dirty="0"/>
              <a:t>ГОРОДОВ КУЗБАССА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48081" y="2759663"/>
            <a:ext cx="3709042" cy="2578946"/>
          </a:xfrm>
          <a:prstGeom prst="rect">
            <a:avLst/>
          </a:prstGeom>
          <a:noFill/>
          <a:ln>
            <a:solidFill>
              <a:srgbClr val="425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68425" y="3054011"/>
            <a:ext cx="3853248" cy="2624942"/>
          </a:xfrm>
          <a:prstGeom prst="roundRect">
            <a:avLst>
              <a:gd name="adj" fmla="val 2859"/>
            </a:avLst>
          </a:prstGeom>
          <a:solidFill>
            <a:schemeClr val="bg1"/>
          </a:solidFill>
          <a:ln>
            <a:noFill/>
          </a:ln>
          <a:effectLst>
            <a:outerShdw blurRad="292100" dist="50800" sx="93000" sy="93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625" y="4734046"/>
            <a:ext cx="1618419" cy="195612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768425" y="3439934"/>
            <a:ext cx="38532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Общая площадь, покрытая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ортофотопланами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высокой точности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1254894" y="4579672"/>
            <a:ext cx="2880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2827 км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3565506" y="4580536"/>
            <a:ext cx="388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851" y="-26225"/>
            <a:ext cx="4942312" cy="6769774"/>
          </a:xfrm>
          <a:prstGeom prst="rect">
            <a:avLst/>
          </a:prstGeom>
        </p:spPr>
      </p:pic>
      <p:sp>
        <p:nvSpPr>
          <p:cNvPr id="18" name="Google Shape;432;p37">
            <a:extLst>
              <a:ext uri="{FF2B5EF4-FFF2-40B4-BE49-F238E27FC236}">
                <a16:creationId xmlns:a16="http://schemas.microsoft.com/office/drawing/2014/main" id="{EA224497-9231-4CB8-9C63-E87500F869BA}"/>
              </a:ext>
            </a:extLst>
          </p:cNvPr>
          <p:cNvSpPr txBox="1">
            <a:spLocks/>
          </p:cNvSpPr>
          <p:nvPr/>
        </p:nvSpPr>
        <p:spPr>
          <a:xfrm>
            <a:off x="11556105" y="6335253"/>
            <a:ext cx="493655" cy="41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defRPr sz="1500" b="0" i="0" u="none" strike="noStrike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marR="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2pPr>
            <a:lvl3pPr marL="1371600" marR="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3pPr>
            <a:lvl4pPr marL="1828800" marR="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4pPr>
            <a:lvl5pPr marL="2286000" marR="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5pPr>
            <a:lvl6pPr marL="2743200" marR="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6pPr>
            <a:lvl7pPr marL="3200400" marR="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7pPr>
            <a:lvl8pPr marL="3657600" marR="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8pPr>
            <a:lvl9pPr marL="4114800" marR="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425C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848087A-CC63-45BD-BCCD-33C1151B2C19}"/>
              </a:ext>
            </a:extLst>
          </p:cNvPr>
          <p:cNvSpPr/>
          <p:nvPr/>
        </p:nvSpPr>
        <p:spPr>
          <a:xfrm>
            <a:off x="730" y="-1962"/>
            <a:ext cx="4815732" cy="4980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D004C"/>
              </a:highligh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CA2ABB2-756F-4A94-9C35-DF112E05DBD3}"/>
              </a:ext>
            </a:extLst>
          </p:cNvPr>
          <p:cNvSpPr/>
          <p:nvPr/>
        </p:nvSpPr>
        <p:spPr>
          <a:xfrm>
            <a:off x="673223" y="27953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ОПЫТ ВЫПОЛНЕННЫХ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149244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8504358" y="2166390"/>
            <a:ext cx="3247934" cy="4174875"/>
          </a:xfrm>
          <a:prstGeom prst="rect">
            <a:avLst/>
          </a:prstGeom>
          <a:noFill/>
          <a:ln>
            <a:solidFill>
              <a:srgbClr val="425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677141" y="778121"/>
            <a:ext cx="1083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Инвентаризация сельскохозяйственных земель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677141" y="1362428"/>
            <a:ext cx="66331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ru-RU" sz="1600" dirty="0"/>
              <a:t>Цифровая платформа:</a:t>
            </a:r>
          </a:p>
          <a:p>
            <a:pPr marL="285750" lvl="0" indent="-285750">
              <a:spcAft>
                <a:spcPts val="1200"/>
              </a:spcAft>
              <a:buClr>
                <a:srgbClr val="425CFF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оперативное управление землями сельскохозяйственного назначения;</a:t>
            </a:r>
          </a:p>
          <a:p>
            <a:pPr marL="285750" lvl="0" indent="-285750">
              <a:spcAft>
                <a:spcPts val="1200"/>
              </a:spcAft>
              <a:buClr>
                <a:srgbClr val="425CFF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информирование сельхозтоваропроизводителей о мерах государственной поддержки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215" y="4149980"/>
            <a:ext cx="3757149" cy="18169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016" y="2367336"/>
            <a:ext cx="3778348" cy="18962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016" y="547467"/>
            <a:ext cx="3771299" cy="18962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673223" y="3277363"/>
            <a:ext cx="1949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Пользователи: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062" y="3843411"/>
            <a:ext cx="523098" cy="5299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67" y="3717176"/>
            <a:ext cx="421062" cy="6807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534" y="3794101"/>
            <a:ext cx="412973" cy="56439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415" y="3808996"/>
            <a:ext cx="412973" cy="56439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664655" y="4600411"/>
            <a:ext cx="124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dirty="0"/>
              <a:t>Минсельхоз Кузбасса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2049159" y="4613664"/>
            <a:ext cx="1313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dirty="0"/>
              <a:t>КУГИ Кузбасса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3551770" y="4635407"/>
            <a:ext cx="193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dirty="0"/>
              <a:t>Муниципальные образования Кузбасса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5807716" y="4653336"/>
            <a:ext cx="1523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dirty="0"/>
              <a:t>Юридические и физические лица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Google Shape;432;p37">
            <a:extLst>
              <a:ext uri="{FF2B5EF4-FFF2-40B4-BE49-F238E27FC236}">
                <a16:creationId xmlns:a16="http://schemas.microsoft.com/office/drawing/2014/main" id="{EA224497-9231-4CB8-9C63-E87500F869BA}"/>
              </a:ext>
            </a:extLst>
          </p:cNvPr>
          <p:cNvSpPr txBox="1">
            <a:spLocks/>
          </p:cNvSpPr>
          <p:nvPr/>
        </p:nvSpPr>
        <p:spPr>
          <a:xfrm>
            <a:off x="11556105" y="6335253"/>
            <a:ext cx="493655" cy="41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defRPr sz="1500" b="0" i="0" u="none" strike="noStrike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marR="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2pPr>
            <a:lvl3pPr marL="1371600" marR="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3pPr>
            <a:lvl4pPr marL="1828800" marR="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4pPr>
            <a:lvl5pPr marL="2286000" marR="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5pPr>
            <a:lvl6pPr marL="2743200" marR="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6pPr>
            <a:lvl7pPr marL="3200400" marR="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7pPr>
            <a:lvl8pPr marL="3657600" marR="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8pPr>
            <a:lvl9pPr marL="4114800" marR="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425CFF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1EC14C5-15D2-4D02-A144-0DED1FA3C4D7}"/>
              </a:ext>
            </a:extLst>
          </p:cNvPr>
          <p:cNvSpPr/>
          <p:nvPr/>
        </p:nvSpPr>
        <p:spPr>
          <a:xfrm>
            <a:off x="730" y="-11687"/>
            <a:ext cx="4815732" cy="4980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D004C"/>
              </a:highlight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051481A-93BA-4F13-A294-8FD63920C17B}"/>
              </a:ext>
            </a:extLst>
          </p:cNvPr>
          <p:cNvSpPr/>
          <p:nvPr/>
        </p:nvSpPr>
        <p:spPr>
          <a:xfrm>
            <a:off x="673223" y="27953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ОПЫТ ВЫПОЛНЕННЫХ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226854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84111"/>
            <a:ext cx="12192000" cy="8854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677141" y="635818"/>
            <a:ext cx="1083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 строительства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3823" y="249463"/>
            <a:ext cx="1139518" cy="17361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677141" y="1168353"/>
            <a:ext cx="5214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/>
              <a:t>Измерения на облаке точек ГИС «Градостроительство»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677141" y="3785174"/>
            <a:ext cx="3593917" cy="335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/>
              <a:t>Подсчет объемов выемки и насыпи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28257-7883-4587-BF7D-A62F2832F132}"/>
              </a:ext>
            </a:extLst>
          </p:cNvPr>
          <p:cNvSpPr txBox="1"/>
          <p:nvPr/>
        </p:nvSpPr>
        <p:spPr>
          <a:xfrm>
            <a:off x="6239806" y="1168353"/>
            <a:ext cx="348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/>
              <a:t>Контроль этапов строительства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179" y="1593051"/>
            <a:ext cx="5516364" cy="5276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07" y="4043579"/>
            <a:ext cx="4165355" cy="2669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86" y="1457907"/>
            <a:ext cx="3892285" cy="2246554"/>
          </a:xfrm>
          <a:prstGeom prst="rect">
            <a:avLst/>
          </a:prstGeom>
        </p:spPr>
      </p:pic>
      <p:sp>
        <p:nvSpPr>
          <p:cNvPr id="15" name="Google Shape;432;p37">
            <a:extLst>
              <a:ext uri="{FF2B5EF4-FFF2-40B4-BE49-F238E27FC236}">
                <a16:creationId xmlns:a16="http://schemas.microsoft.com/office/drawing/2014/main" id="{EA224497-9231-4CB8-9C63-E87500F869BA}"/>
              </a:ext>
            </a:extLst>
          </p:cNvPr>
          <p:cNvSpPr txBox="1">
            <a:spLocks/>
          </p:cNvSpPr>
          <p:nvPr/>
        </p:nvSpPr>
        <p:spPr>
          <a:xfrm>
            <a:off x="11556105" y="6335253"/>
            <a:ext cx="493655" cy="41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defRPr sz="1500" b="0" i="0" u="none" strike="noStrike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marR="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2pPr>
            <a:lvl3pPr marL="1371600" marR="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3pPr>
            <a:lvl4pPr marL="1828800" marR="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4pPr>
            <a:lvl5pPr marL="2286000" marR="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5pPr>
            <a:lvl6pPr marL="2743200" marR="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6pPr>
            <a:lvl7pPr marL="3200400" marR="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7pPr>
            <a:lvl8pPr marL="3657600" marR="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8pPr>
            <a:lvl9pPr marL="4114800" marR="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rgbClr val="000000"/>
                </a:solidFill>
                <a:latin typeface="Pontano Sans"/>
                <a:ea typeface="Pontano Sans"/>
                <a:cs typeface="Pontano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ntano Sans"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9CEE548-3EAD-49C3-9B34-6567B26BA583}"/>
              </a:ext>
            </a:extLst>
          </p:cNvPr>
          <p:cNvSpPr/>
          <p:nvPr/>
        </p:nvSpPr>
        <p:spPr>
          <a:xfrm>
            <a:off x="730" y="-1962"/>
            <a:ext cx="4815732" cy="4980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D004C"/>
              </a:highligh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C632D7C-C969-4B62-9B02-1BC21466F1EF}"/>
              </a:ext>
            </a:extLst>
          </p:cNvPr>
          <p:cNvSpPr/>
          <p:nvPr/>
        </p:nvSpPr>
        <p:spPr>
          <a:xfrm>
            <a:off x="673223" y="27953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ОПЫТ ВЫПОЛНЕННЫХ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17520703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771</Words>
  <Application>Microsoft Office PowerPoint</Application>
  <PresentationFormat>Широкоэкранный</PresentationFormat>
  <Paragraphs>148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Open Sans</vt:lpstr>
      <vt:lpstr>Pontano Sans</vt:lpstr>
      <vt:lpstr>Poppins SemiBold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 C</cp:lastModifiedBy>
  <cp:revision>57</cp:revision>
  <dcterms:created xsi:type="dcterms:W3CDTF">2019-08-31T05:12:45Z</dcterms:created>
  <dcterms:modified xsi:type="dcterms:W3CDTF">2021-09-15T04:07:42Z</dcterms:modified>
</cp:coreProperties>
</file>