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5"/>
    <p:sldMasterId id="2147483688" r:id="rId6"/>
    <p:sldMasterId id="214748368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y="5143500" cx="9144000"/>
  <p:notesSz cx="6858000" cy="9144000"/>
  <p:embeddedFontLst>
    <p:embeddedFont>
      <p:font typeface="Montserrat SemiBold"/>
      <p:regular r:id="rId26"/>
      <p:bold r:id="rId27"/>
      <p:italic r:id="rId28"/>
      <p:boldItalic r:id="rId29"/>
    </p:embeddedFont>
    <p:embeddedFont>
      <p:font typeface="Proxima Nova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Fira Sans Medium"/>
      <p:regular r:id="rId42"/>
      <p:bold r:id="rId43"/>
      <p:italic r:id="rId44"/>
      <p:boldItalic r:id="rId45"/>
    </p:embeddedFont>
    <p:embeddedFont>
      <p:font typeface="Fira Sans SemiBold"/>
      <p:regular r:id="rId46"/>
      <p:bold r:id="rId47"/>
      <p:italic r:id="rId48"/>
      <p:boldItalic r:id="rId49"/>
    </p:embeddedFont>
    <p:embeddedFont>
      <p:font typeface="Fira Sans"/>
      <p:regular r:id="rId50"/>
      <p:bold r:id="rId51"/>
      <p:italic r:id="rId52"/>
      <p:boldItalic r:id="rId53"/>
    </p:embeddedFont>
    <p:embeddedFont>
      <p:font typeface="Helvetica Neue"/>
      <p:regular r:id="rId54"/>
      <p:bold r:id="rId55"/>
      <p:italic r:id="rId56"/>
      <p:boldItalic r:id="rId57"/>
    </p:embeddedFont>
    <p:embeddedFont>
      <p:font typeface="Fira Sans Light"/>
      <p:regular r:id="rId58"/>
      <p:bold r:id="rId59"/>
      <p:italic r:id="rId60"/>
      <p:boldItalic r:id="rId61"/>
    </p:embeddedFont>
    <p:embeddedFont>
      <p:font typeface="Open Sans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186F1B0-1351-4366-AB88-46401340050A}">
  <a:tblStyle styleId="{E186F1B0-1351-4366-AB88-46401340050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2CE6CA7-3ABD-46FE-A0DB-2A1CFFD0164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42" Type="http://schemas.openxmlformats.org/officeDocument/2006/relationships/font" Target="fonts/FiraSansMedium-regular.fntdata"/><Relationship Id="rId41" Type="http://schemas.openxmlformats.org/officeDocument/2006/relationships/font" Target="fonts/Montserrat-boldItalic.fntdata"/><Relationship Id="rId44" Type="http://schemas.openxmlformats.org/officeDocument/2006/relationships/font" Target="fonts/FiraSansMedium-italic.fntdata"/><Relationship Id="rId43" Type="http://schemas.openxmlformats.org/officeDocument/2006/relationships/font" Target="fonts/FiraSansMedium-bold.fntdata"/><Relationship Id="rId46" Type="http://schemas.openxmlformats.org/officeDocument/2006/relationships/font" Target="fonts/FiraSansSemiBold-regular.fntdata"/><Relationship Id="rId45" Type="http://schemas.openxmlformats.org/officeDocument/2006/relationships/font" Target="fonts/FiraSans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font" Target="fonts/FiraSansSemiBold-italic.fntdata"/><Relationship Id="rId47" Type="http://schemas.openxmlformats.org/officeDocument/2006/relationships/font" Target="fonts/FiraSansSemiBold-bold.fntdata"/><Relationship Id="rId49" Type="http://schemas.openxmlformats.org/officeDocument/2006/relationships/font" Target="fonts/FiraSansSemiBold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ProximaNova-bold.fntdata"/><Relationship Id="rId30" Type="http://schemas.openxmlformats.org/officeDocument/2006/relationships/font" Target="fonts/ProximaNova-regular.fntdata"/><Relationship Id="rId33" Type="http://schemas.openxmlformats.org/officeDocument/2006/relationships/font" Target="fonts/ProximaNova-boldItalic.fntdata"/><Relationship Id="rId32" Type="http://schemas.openxmlformats.org/officeDocument/2006/relationships/font" Target="fonts/ProximaNova-italic.fntdata"/><Relationship Id="rId35" Type="http://schemas.openxmlformats.org/officeDocument/2006/relationships/font" Target="fonts/Roboto-bold.fntdata"/><Relationship Id="rId34" Type="http://schemas.openxmlformats.org/officeDocument/2006/relationships/font" Target="fonts/Roboto-regular.fntdata"/><Relationship Id="rId37" Type="http://schemas.openxmlformats.org/officeDocument/2006/relationships/font" Target="fonts/Roboto-boldItalic.fntdata"/><Relationship Id="rId36" Type="http://schemas.openxmlformats.org/officeDocument/2006/relationships/font" Target="fonts/Roboto-italic.fntdata"/><Relationship Id="rId39" Type="http://schemas.openxmlformats.org/officeDocument/2006/relationships/font" Target="fonts/Montserrat-bold.fntdata"/><Relationship Id="rId38" Type="http://schemas.openxmlformats.org/officeDocument/2006/relationships/font" Target="fonts/Montserrat-regular.fntdata"/><Relationship Id="rId62" Type="http://schemas.openxmlformats.org/officeDocument/2006/relationships/font" Target="fonts/OpenSans-regular.fntdata"/><Relationship Id="rId61" Type="http://schemas.openxmlformats.org/officeDocument/2006/relationships/font" Target="fonts/FiraSansLight-boldItalic.fntdata"/><Relationship Id="rId20" Type="http://schemas.openxmlformats.org/officeDocument/2006/relationships/slide" Target="slides/slide12.xml"/><Relationship Id="rId64" Type="http://schemas.openxmlformats.org/officeDocument/2006/relationships/font" Target="fonts/OpenSans-italic.fntdata"/><Relationship Id="rId63" Type="http://schemas.openxmlformats.org/officeDocument/2006/relationships/font" Target="fonts/OpenSans-bold.fnt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65" Type="http://schemas.openxmlformats.org/officeDocument/2006/relationships/font" Target="fonts/OpenSans-boldItalic.fntdata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60" Type="http://schemas.openxmlformats.org/officeDocument/2006/relationships/font" Target="fonts/FiraSansLight-italic.fntdata"/><Relationship Id="rId26" Type="http://schemas.openxmlformats.org/officeDocument/2006/relationships/font" Target="fonts/MontserratSemiBold-regular.fntdata"/><Relationship Id="rId25" Type="http://schemas.openxmlformats.org/officeDocument/2006/relationships/slide" Target="slides/slide17.xml"/><Relationship Id="rId28" Type="http://schemas.openxmlformats.org/officeDocument/2006/relationships/font" Target="fonts/MontserratSemiBold-italic.fntdata"/><Relationship Id="rId27" Type="http://schemas.openxmlformats.org/officeDocument/2006/relationships/font" Target="fonts/MontserratSemiBold-bold.fntdata"/><Relationship Id="rId29" Type="http://schemas.openxmlformats.org/officeDocument/2006/relationships/font" Target="fonts/MontserratSemiBold-boldItalic.fntdata"/><Relationship Id="rId51" Type="http://schemas.openxmlformats.org/officeDocument/2006/relationships/font" Target="fonts/FiraSans-bold.fntdata"/><Relationship Id="rId50" Type="http://schemas.openxmlformats.org/officeDocument/2006/relationships/font" Target="fonts/FiraSans-regular.fntdata"/><Relationship Id="rId53" Type="http://schemas.openxmlformats.org/officeDocument/2006/relationships/font" Target="fonts/FiraSans-boldItalic.fntdata"/><Relationship Id="rId52" Type="http://schemas.openxmlformats.org/officeDocument/2006/relationships/font" Target="fonts/FiraSans-italic.fntdata"/><Relationship Id="rId11" Type="http://schemas.openxmlformats.org/officeDocument/2006/relationships/slide" Target="slides/slide3.xml"/><Relationship Id="rId55" Type="http://schemas.openxmlformats.org/officeDocument/2006/relationships/font" Target="fonts/HelveticaNeue-bold.fntdata"/><Relationship Id="rId10" Type="http://schemas.openxmlformats.org/officeDocument/2006/relationships/slide" Target="slides/slide2.xml"/><Relationship Id="rId54" Type="http://schemas.openxmlformats.org/officeDocument/2006/relationships/font" Target="fonts/HelveticaNeue-regular.fntdata"/><Relationship Id="rId13" Type="http://schemas.openxmlformats.org/officeDocument/2006/relationships/slide" Target="slides/slide5.xml"/><Relationship Id="rId57" Type="http://schemas.openxmlformats.org/officeDocument/2006/relationships/font" Target="fonts/HelveticaNeue-boldItalic.fntdata"/><Relationship Id="rId12" Type="http://schemas.openxmlformats.org/officeDocument/2006/relationships/slide" Target="slides/slide4.xml"/><Relationship Id="rId56" Type="http://schemas.openxmlformats.org/officeDocument/2006/relationships/font" Target="fonts/HelveticaNeue-italic.fntdata"/><Relationship Id="rId15" Type="http://schemas.openxmlformats.org/officeDocument/2006/relationships/slide" Target="slides/slide7.xml"/><Relationship Id="rId59" Type="http://schemas.openxmlformats.org/officeDocument/2006/relationships/font" Target="fonts/FiraSansLight-bold.fntdata"/><Relationship Id="rId14" Type="http://schemas.openxmlformats.org/officeDocument/2006/relationships/slide" Target="slides/slide6.xml"/><Relationship Id="rId58" Type="http://schemas.openxmlformats.org/officeDocument/2006/relationships/font" Target="fonts/FiraSansLight-regular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b8181d291_2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db8181d291_2_349:notes"/>
          <p:cNvSpPr/>
          <p:nvPr>
            <p:ph idx="2" type="sldImg"/>
          </p:nvPr>
        </p:nvSpPr>
        <p:spPr>
          <a:xfrm>
            <a:off x="17145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b241fc059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cb241fc059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e43cfe542a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e43cfe542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e524d0be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e524d0be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db75268a4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db75268a4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db8181d291_2_4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gdb8181d291_2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db75268a47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db75268a47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db8181d291_2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db8181d291_2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db8181d29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db8181d29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b241fc059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cb241fc059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4bb9bd76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e4bb9bd76d_0_24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b8181d291_2_6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db8181d291_2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4bb9bd76d_1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4bb9bd76d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b241fc0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b241fc0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b241fc05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b241fc05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b241fc059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cb241fc059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b241fc059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cb241fc059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1">
  <p:cSld name="Титульный слайд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1143000" y="841772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roxima Nova"/>
              <a:buNone/>
              <a:defRPr sz="4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78685" y="273844"/>
            <a:ext cx="83829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roxima Nova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378685" y="940981"/>
            <a:ext cx="8382900" cy="3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/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-1">
  <p:cSld name="10-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54144" y="178200"/>
            <a:ext cx="52401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6A300"/>
              </a:buClr>
              <a:buSzPts val="1700"/>
              <a:buFont typeface="Arial"/>
              <a:buNone/>
              <a:defRPr b="1" i="1" sz="1700">
                <a:solidFill>
                  <a:srgbClr val="F6A3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538191" y="4672413"/>
            <a:ext cx="277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25400" marR="0" rtl="0" algn="l">
              <a:lnSpc>
                <a:spcPct val="148958"/>
              </a:lnSpc>
              <a:spcBef>
                <a:spcPts val="0"/>
              </a:spcBef>
              <a:spcAft>
                <a:spcPts val="0"/>
              </a:spcAft>
              <a:buNone/>
              <a:defRPr b="0" i="1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25400" marR="0" rtl="0" algn="l">
              <a:lnSpc>
                <a:spcPct val="148958"/>
              </a:lnSpc>
              <a:spcBef>
                <a:spcPts val="0"/>
              </a:spcBef>
              <a:spcAft>
                <a:spcPts val="0"/>
              </a:spcAft>
              <a:buNone/>
              <a:defRPr b="0" i="1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25400" marR="0" rtl="0" algn="l">
              <a:lnSpc>
                <a:spcPct val="148958"/>
              </a:lnSpc>
              <a:spcBef>
                <a:spcPts val="0"/>
              </a:spcBef>
              <a:spcAft>
                <a:spcPts val="0"/>
              </a:spcAft>
              <a:buNone/>
              <a:defRPr b="0" i="1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25400" marR="0" rtl="0" algn="l">
              <a:lnSpc>
                <a:spcPct val="148958"/>
              </a:lnSpc>
              <a:spcBef>
                <a:spcPts val="0"/>
              </a:spcBef>
              <a:spcAft>
                <a:spcPts val="0"/>
              </a:spcAft>
              <a:buNone/>
              <a:defRPr b="0" i="1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25400" marR="0" rtl="0" algn="l">
              <a:lnSpc>
                <a:spcPct val="148958"/>
              </a:lnSpc>
              <a:spcBef>
                <a:spcPts val="0"/>
              </a:spcBef>
              <a:spcAft>
                <a:spcPts val="0"/>
              </a:spcAft>
              <a:buNone/>
              <a:defRPr b="0" i="1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25400" marR="0" rtl="0" algn="l">
              <a:lnSpc>
                <a:spcPct val="148958"/>
              </a:lnSpc>
              <a:spcBef>
                <a:spcPts val="0"/>
              </a:spcBef>
              <a:spcAft>
                <a:spcPts val="0"/>
              </a:spcAft>
              <a:buNone/>
              <a:defRPr b="0" i="1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25400" marR="0" rtl="0" algn="l">
              <a:lnSpc>
                <a:spcPct val="148958"/>
              </a:lnSpc>
              <a:spcBef>
                <a:spcPts val="0"/>
              </a:spcBef>
              <a:spcAft>
                <a:spcPts val="0"/>
              </a:spcAft>
              <a:buNone/>
              <a:defRPr b="0" i="1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25400" marR="0" rtl="0" algn="l">
              <a:lnSpc>
                <a:spcPct val="148958"/>
              </a:lnSpc>
              <a:spcBef>
                <a:spcPts val="0"/>
              </a:spcBef>
              <a:spcAft>
                <a:spcPts val="0"/>
              </a:spcAft>
              <a:buNone/>
              <a:defRPr b="0" i="1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25400" marR="0" rtl="0" algn="l">
              <a:lnSpc>
                <a:spcPct val="148958"/>
              </a:lnSpc>
              <a:spcBef>
                <a:spcPts val="0"/>
              </a:spcBef>
              <a:spcAft>
                <a:spcPts val="0"/>
              </a:spcAft>
              <a:buNone/>
              <a:defRPr b="0" i="1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5" name="Google Shape;95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6" name="Google Shape;96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3" name="Google Shape;103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4_Custom Layout" showMasterSp="0">
  <p:cSld name="94_Custom Layou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/>
          <p:nvPr>
            <p:ph type="title"/>
          </p:nvPr>
        </p:nvSpPr>
        <p:spPr>
          <a:xfrm>
            <a:off x="378685" y="273844"/>
            <a:ext cx="83829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roxima Nova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" type="body"/>
          </p:nvPr>
        </p:nvSpPr>
        <p:spPr>
          <a:xfrm>
            <a:off x="378685" y="940981"/>
            <a:ext cx="8382900" cy="3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7" name="Google Shape;117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8" name="Google Shape;11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1" name="Google Shape;12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3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5" name="Google Shape;125;p3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6" name="Google Shape;12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2" name="Google Shape;132;p3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3" name="Google Shape;13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6" name="Google Shape;13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0" name="Google Shape;140;p3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1" name="Google Shape;141;p3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2" name="Google Shape;14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5" name="Google Shape;14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8" name="Google Shape;148;p3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9" name="Google Shape;14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4_Custom Layout" showMasterSp="0">
  <p:cSld name="94_Custom Layou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-1">
  <p:cSld name="10-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2"/>
          <p:cNvSpPr txBox="1"/>
          <p:nvPr>
            <p:ph idx="1" type="body"/>
          </p:nvPr>
        </p:nvSpPr>
        <p:spPr>
          <a:xfrm>
            <a:off x="554144" y="178200"/>
            <a:ext cx="52401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6A300"/>
              </a:buClr>
              <a:buSzPts val="1700"/>
              <a:buFont typeface="Arial"/>
              <a:buNone/>
              <a:defRPr b="1" i="1" sz="1700">
                <a:solidFill>
                  <a:srgbClr val="F6A3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55" name="Google Shape;155;p42"/>
          <p:cNvSpPr txBox="1"/>
          <p:nvPr>
            <p:ph idx="12" type="sldNum"/>
          </p:nvPr>
        </p:nvSpPr>
        <p:spPr>
          <a:xfrm>
            <a:off x="8538191" y="4672413"/>
            <a:ext cx="277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25400" marR="0" rtl="0" algn="l">
              <a:lnSpc>
                <a:spcPct val="148958"/>
              </a:lnSpc>
              <a:spcBef>
                <a:spcPts val="0"/>
              </a:spcBef>
              <a:spcAft>
                <a:spcPts val="0"/>
              </a:spcAft>
              <a:buNone/>
              <a:defRPr b="0" i="1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25400" marR="0" rtl="0" algn="l">
              <a:lnSpc>
                <a:spcPct val="148958"/>
              </a:lnSpc>
              <a:spcBef>
                <a:spcPts val="0"/>
              </a:spcBef>
              <a:spcAft>
                <a:spcPts val="0"/>
              </a:spcAft>
              <a:buNone/>
              <a:defRPr b="0" i="1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25400" marR="0" rtl="0" algn="l">
              <a:lnSpc>
                <a:spcPct val="148958"/>
              </a:lnSpc>
              <a:spcBef>
                <a:spcPts val="0"/>
              </a:spcBef>
              <a:spcAft>
                <a:spcPts val="0"/>
              </a:spcAft>
              <a:buNone/>
              <a:defRPr b="0" i="1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25400" marR="0" rtl="0" algn="l">
              <a:lnSpc>
                <a:spcPct val="148958"/>
              </a:lnSpc>
              <a:spcBef>
                <a:spcPts val="0"/>
              </a:spcBef>
              <a:spcAft>
                <a:spcPts val="0"/>
              </a:spcAft>
              <a:buNone/>
              <a:defRPr b="0" i="1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25400" marR="0" rtl="0" algn="l">
              <a:lnSpc>
                <a:spcPct val="148958"/>
              </a:lnSpc>
              <a:spcBef>
                <a:spcPts val="0"/>
              </a:spcBef>
              <a:spcAft>
                <a:spcPts val="0"/>
              </a:spcAft>
              <a:buNone/>
              <a:defRPr b="0" i="1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25400" marR="0" rtl="0" algn="l">
              <a:lnSpc>
                <a:spcPct val="148958"/>
              </a:lnSpc>
              <a:spcBef>
                <a:spcPts val="0"/>
              </a:spcBef>
              <a:spcAft>
                <a:spcPts val="0"/>
              </a:spcAft>
              <a:buNone/>
              <a:defRPr b="0" i="1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25400" marR="0" rtl="0" algn="l">
              <a:lnSpc>
                <a:spcPct val="148958"/>
              </a:lnSpc>
              <a:spcBef>
                <a:spcPts val="0"/>
              </a:spcBef>
              <a:spcAft>
                <a:spcPts val="0"/>
              </a:spcAft>
              <a:buNone/>
              <a:defRPr b="0" i="1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25400" marR="0" rtl="0" algn="l">
              <a:lnSpc>
                <a:spcPct val="148958"/>
              </a:lnSpc>
              <a:spcBef>
                <a:spcPts val="0"/>
              </a:spcBef>
              <a:spcAft>
                <a:spcPts val="0"/>
              </a:spcAft>
              <a:buNone/>
              <a:defRPr b="0" i="1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25400" marR="0" rtl="0" algn="l">
              <a:lnSpc>
                <a:spcPct val="148958"/>
              </a:lnSpc>
              <a:spcBef>
                <a:spcPts val="0"/>
              </a:spcBef>
              <a:spcAft>
                <a:spcPts val="0"/>
              </a:spcAft>
              <a:buNone/>
              <a:defRPr b="0" i="1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hyperlink" Target="https://hibrain.ru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3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29.png"/><Relationship Id="rId8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jpg"/><Relationship Id="rId10" Type="http://schemas.openxmlformats.org/officeDocument/2006/relationships/image" Target="../media/image35.jpg"/><Relationship Id="rId13" Type="http://schemas.openxmlformats.org/officeDocument/2006/relationships/image" Target="../media/image41.pn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47.png"/><Relationship Id="rId15" Type="http://schemas.openxmlformats.org/officeDocument/2006/relationships/image" Target="../media/image40.png"/><Relationship Id="rId14" Type="http://schemas.openxmlformats.org/officeDocument/2006/relationships/image" Target="../media/image44.png"/><Relationship Id="rId17" Type="http://schemas.openxmlformats.org/officeDocument/2006/relationships/image" Target="../media/image49.png"/><Relationship Id="rId16" Type="http://schemas.openxmlformats.org/officeDocument/2006/relationships/image" Target="../media/image42.jpg"/><Relationship Id="rId5" Type="http://schemas.openxmlformats.org/officeDocument/2006/relationships/image" Target="../media/image33.png"/><Relationship Id="rId6" Type="http://schemas.openxmlformats.org/officeDocument/2006/relationships/image" Target="../media/image45.png"/><Relationship Id="rId18" Type="http://schemas.openxmlformats.org/officeDocument/2006/relationships/image" Target="../media/image48.png"/><Relationship Id="rId7" Type="http://schemas.openxmlformats.org/officeDocument/2006/relationships/image" Target="../media/image37.png"/><Relationship Id="rId8" Type="http://schemas.openxmlformats.org/officeDocument/2006/relationships/image" Target="../media/image3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3"/>
          <p:cNvPicPr preferRelativeResize="0"/>
          <p:nvPr/>
        </p:nvPicPr>
        <p:blipFill rotWithShape="1">
          <a:blip r:embed="rId3">
            <a:alphaModFix/>
          </a:blip>
          <a:srcRect b="0" l="27101" r="22803" t="0"/>
          <a:stretch/>
        </p:blipFill>
        <p:spPr>
          <a:xfrm>
            <a:off x="4572000" y="0"/>
            <a:ext cx="4571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gradFill>
            <a:gsLst>
              <a:gs pos="0">
                <a:srgbClr val="534741">
                  <a:alpha val="80000"/>
                </a:srgbClr>
              </a:gs>
              <a:gs pos="100000">
                <a:srgbClr val="534741">
                  <a:alpha val="29803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2" name="Google Shape;16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1" y="0"/>
            <a:ext cx="457199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3"/>
          <p:cNvSpPr txBox="1"/>
          <p:nvPr/>
        </p:nvSpPr>
        <p:spPr>
          <a:xfrm>
            <a:off x="349546" y="1016117"/>
            <a:ext cx="4126800" cy="26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C3996B"/>
                </a:solidFill>
                <a:latin typeface="Proxima Nova"/>
                <a:ea typeface="Proxima Nova"/>
                <a:cs typeface="Proxima Nova"/>
                <a:sym typeface="Proxima Nova"/>
              </a:rPr>
              <a:t>Платформа управления развитием </a:t>
            </a:r>
            <a:r>
              <a:rPr b="1" lang="ru" sz="2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человеческого капитала региона</a:t>
            </a:r>
            <a:br>
              <a:rPr b="1" i="0" lang="ru" sz="30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b="1" i="0" sz="3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Proxima Nova"/>
                <a:ea typeface="Proxima Nova"/>
                <a:cs typeface="Proxima Nova"/>
                <a:sym typeface="Proxima Nova"/>
              </a:rPr>
              <a:t>На основе данных и использование технологий искусственного интеллекта и машинного обучения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164" name="Google Shape;16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725" y="237925"/>
            <a:ext cx="1250449" cy="53947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3"/>
          <p:cNvSpPr txBox="1"/>
          <p:nvPr/>
        </p:nvSpPr>
        <p:spPr>
          <a:xfrm>
            <a:off x="350675" y="3939250"/>
            <a:ext cx="12792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Разработано: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6" name="Google Shape;166;p43"/>
          <p:cNvPicPr preferRelativeResize="0"/>
          <p:nvPr/>
        </p:nvPicPr>
        <p:blipFill rotWithShape="1">
          <a:blip r:embed="rId6">
            <a:alphaModFix/>
          </a:blip>
          <a:srcRect b="11060" l="0" r="0" t="11052"/>
          <a:stretch/>
        </p:blipFill>
        <p:spPr>
          <a:xfrm>
            <a:off x="288498" y="4331526"/>
            <a:ext cx="1112550" cy="48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6175" y="4439425"/>
            <a:ext cx="12504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3"/>
          <p:cNvSpPr txBox="1"/>
          <p:nvPr/>
        </p:nvSpPr>
        <p:spPr>
          <a:xfrm>
            <a:off x="1615350" y="3939245"/>
            <a:ext cx="17823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При поддержке:</a:t>
            </a:r>
            <a:endParaRPr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9" name="Google Shape;169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97650" y="4445775"/>
            <a:ext cx="868394" cy="4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3"/>
          <p:cNvSpPr txBox="1"/>
          <p:nvPr/>
        </p:nvSpPr>
        <p:spPr>
          <a:xfrm>
            <a:off x="7673425" y="4512375"/>
            <a:ext cx="1337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hibrain.ru</a:t>
            </a:r>
            <a:endParaRPr sz="1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2"/>
          <p:cNvSpPr/>
          <p:nvPr/>
        </p:nvSpPr>
        <p:spPr>
          <a:xfrm>
            <a:off x="3006975" y="775500"/>
            <a:ext cx="2910600" cy="2750700"/>
          </a:xfrm>
          <a:prstGeom prst="rect">
            <a:avLst/>
          </a:prstGeom>
          <a:solidFill>
            <a:srgbClr val="DBE2FC">
              <a:alpha val="461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2"/>
          <p:cNvSpPr/>
          <p:nvPr/>
        </p:nvSpPr>
        <p:spPr>
          <a:xfrm>
            <a:off x="3006975" y="987362"/>
            <a:ext cx="559200" cy="572700"/>
          </a:xfrm>
          <a:prstGeom prst="rect">
            <a:avLst/>
          </a:prstGeom>
          <a:solidFill>
            <a:srgbClr val="1E3D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52"/>
          <p:cNvSpPr/>
          <p:nvPr/>
        </p:nvSpPr>
        <p:spPr>
          <a:xfrm>
            <a:off x="285075" y="3526176"/>
            <a:ext cx="8535000" cy="1364400"/>
          </a:xfrm>
          <a:prstGeom prst="rect">
            <a:avLst/>
          </a:prstGeom>
          <a:solidFill>
            <a:srgbClr val="1E3D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52"/>
          <p:cNvSpPr/>
          <p:nvPr/>
        </p:nvSpPr>
        <p:spPr>
          <a:xfrm>
            <a:off x="5909400" y="775500"/>
            <a:ext cx="2910600" cy="2750700"/>
          </a:xfrm>
          <a:prstGeom prst="rect">
            <a:avLst/>
          </a:prstGeom>
          <a:solidFill>
            <a:srgbClr val="DBE2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52"/>
          <p:cNvSpPr/>
          <p:nvPr/>
        </p:nvSpPr>
        <p:spPr>
          <a:xfrm>
            <a:off x="5909400" y="968950"/>
            <a:ext cx="559200" cy="572700"/>
          </a:xfrm>
          <a:prstGeom prst="rect">
            <a:avLst/>
          </a:prstGeom>
          <a:solidFill>
            <a:srgbClr val="1E3D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52"/>
          <p:cNvSpPr/>
          <p:nvPr/>
        </p:nvSpPr>
        <p:spPr>
          <a:xfrm>
            <a:off x="285075" y="775500"/>
            <a:ext cx="2721900" cy="2750700"/>
          </a:xfrm>
          <a:prstGeom prst="rect">
            <a:avLst/>
          </a:prstGeom>
          <a:solidFill>
            <a:srgbClr val="DBE2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2"/>
          <p:cNvSpPr txBox="1"/>
          <p:nvPr>
            <p:ph type="title"/>
          </p:nvPr>
        </p:nvSpPr>
        <p:spPr>
          <a:xfrm>
            <a:off x="204725" y="202800"/>
            <a:ext cx="86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E3DAF"/>
                </a:solidFill>
                <a:latin typeface="Montserrat"/>
                <a:ea typeface="Montserrat"/>
                <a:cs typeface="Montserrat"/>
                <a:sym typeface="Montserrat"/>
              </a:rPr>
              <a:t>Сценарии </a:t>
            </a: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вовлечения жителей на </a:t>
            </a: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платформу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52"/>
          <p:cNvSpPr/>
          <p:nvPr/>
        </p:nvSpPr>
        <p:spPr>
          <a:xfrm>
            <a:off x="285075" y="987362"/>
            <a:ext cx="559200" cy="572700"/>
          </a:xfrm>
          <a:prstGeom prst="rect">
            <a:avLst/>
          </a:prstGeom>
          <a:solidFill>
            <a:srgbClr val="1E3D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52"/>
          <p:cNvSpPr txBox="1"/>
          <p:nvPr>
            <p:ph type="title"/>
          </p:nvPr>
        </p:nvSpPr>
        <p:spPr>
          <a:xfrm>
            <a:off x="892384" y="883875"/>
            <a:ext cx="2120700" cy="6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173366"/>
                </a:solidFill>
                <a:latin typeface="Montserrat"/>
                <a:ea typeface="Montserrat"/>
                <a:cs typeface="Montserrat"/>
                <a:sym typeface="Montserrat"/>
              </a:rPr>
              <a:t>Работа с жителями из групп риска потери работы</a:t>
            </a:r>
            <a:endParaRPr b="1" sz="1300">
              <a:solidFill>
                <a:srgbClr val="173366"/>
              </a:solidFill>
            </a:endParaRPr>
          </a:p>
        </p:txBody>
      </p:sp>
      <p:sp>
        <p:nvSpPr>
          <p:cNvPr id="379" name="Google Shape;379;p52"/>
          <p:cNvSpPr txBox="1"/>
          <p:nvPr>
            <p:ph type="title"/>
          </p:nvPr>
        </p:nvSpPr>
        <p:spPr>
          <a:xfrm>
            <a:off x="3684225" y="934175"/>
            <a:ext cx="19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173366"/>
                </a:solidFill>
                <a:latin typeface="Montserrat"/>
                <a:ea typeface="Montserrat"/>
                <a:cs typeface="Montserrat"/>
                <a:sym typeface="Montserrat"/>
              </a:rPr>
              <a:t>Работа с молодыми специалистами</a:t>
            </a:r>
            <a:endParaRPr sz="1300">
              <a:solidFill>
                <a:srgbClr val="173366"/>
              </a:solidFill>
            </a:endParaRPr>
          </a:p>
        </p:txBody>
      </p:sp>
      <p:sp>
        <p:nvSpPr>
          <p:cNvPr id="380" name="Google Shape;380;p52"/>
          <p:cNvSpPr txBox="1"/>
          <p:nvPr>
            <p:ph type="title"/>
          </p:nvPr>
        </p:nvSpPr>
        <p:spPr>
          <a:xfrm>
            <a:off x="6581025" y="939375"/>
            <a:ext cx="2056500" cy="5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1320">
                <a:solidFill>
                  <a:srgbClr val="173366"/>
                </a:solidFill>
                <a:latin typeface="Montserrat"/>
                <a:ea typeface="Montserrat"/>
                <a:cs typeface="Montserrat"/>
                <a:sym typeface="Montserrat"/>
              </a:rPr>
              <a:t>Переподготовка специалистов</a:t>
            </a:r>
            <a:endParaRPr sz="2220">
              <a:solidFill>
                <a:srgbClr val="173366"/>
              </a:solidFill>
            </a:endParaRPr>
          </a:p>
        </p:txBody>
      </p:sp>
      <p:sp>
        <p:nvSpPr>
          <p:cNvPr id="381" name="Google Shape;381;p52"/>
          <p:cNvSpPr txBox="1"/>
          <p:nvPr>
            <p:ph idx="1" type="body"/>
          </p:nvPr>
        </p:nvSpPr>
        <p:spPr>
          <a:xfrm>
            <a:off x="3174525" y="1634675"/>
            <a:ext cx="2619000" cy="1574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932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Применение аналитики рынка труда </a:t>
            </a:r>
            <a:br>
              <a:rPr lang="ru" sz="932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32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в профориентационной работе</a:t>
            </a:r>
            <a:endParaRPr sz="932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ru" sz="932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Продвижение платформы в образовательных учреждениях среднего и высшего образования с ориентацией на профессии будущего:</a:t>
            </a:r>
            <a:br>
              <a:rPr lang="ru" sz="932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32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дата сайнс, роботизация и др.</a:t>
            </a:r>
            <a:endParaRPr sz="932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52"/>
          <p:cNvSpPr txBox="1"/>
          <p:nvPr>
            <p:ph idx="1" type="body"/>
          </p:nvPr>
        </p:nvSpPr>
        <p:spPr>
          <a:xfrm>
            <a:off x="6047625" y="1634675"/>
            <a:ext cx="2513700" cy="1574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Применение аналитики рынка труда для выявления потребности в переподготовке специалистов по отраслям</a:t>
            </a:r>
            <a:endParaRPr sz="90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9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Продвижение платформы через взаимодействие с работодателями</a:t>
            </a:r>
            <a:endParaRPr sz="90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52"/>
          <p:cNvSpPr txBox="1"/>
          <p:nvPr>
            <p:ph type="title"/>
          </p:nvPr>
        </p:nvSpPr>
        <p:spPr>
          <a:xfrm>
            <a:off x="504650" y="3781109"/>
            <a:ext cx="2513700" cy="8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Ключевые </a:t>
            </a:r>
            <a:r>
              <a:rPr b="1" lang="ru" sz="1300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работодатели региона</a:t>
            </a:r>
            <a:endParaRPr sz="1300">
              <a:solidFill>
                <a:srgbClr val="FEFFFF"/>
              </a:solidFill>
            </a:endParaRPr>
          </a:p>
        </p:txBody>
      </p:sp>
      <p:sp>
        <p:nvSpPr>
          <p:cNvPr id="384" name="Google Shape;384;p52"/>
          <p:cNvSpPr txBox="1"/>
          <p:nvPr>
            <p:ph idx="1" type="body"/>
          </p:nvPr>
        </p:nvSpPr>
        <p:spPr>
          <a:xfrm>
            <a:off x="2843975" y="3769559"/>
            <a:ext cx="2949600" cy="825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EEF0"/>
              </a:buClr>
              <a:buSzPts val="900"/>
              <a:buFont typeface="Montserrat"/>
              <a:buChar char="✓"/>
            </a:pPr>
            <a:r>
              <a:rPr lang="ru" sz="900">
                <a:solidFill>
                  <a:srgbClr val="EEEEF0"/>
                </a:solidFill>
                <a:latin typeface="Montserrat"/>
                <a:ea typeface="Montserrat"/>
                <a:cs typeface="Montserrat"/>
                <a:sym typeface="Montserrat"/>
              </a:rPr>
              <a:t>Реализация грантовых программ</a:t>
            </a:r>
            <a:endParaRPr sz="900">
              <a:solidFill>
                <a:srgbClr val="EEEE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EEEF0"/>
              </a:buClr>
              <a:buSzPts val="900"/>
              <a:buFont typeface="Montserrat"/>
              <a:buChar char="✓"/>
            </a:pPr>
            <a:r>
              <a:rPr lang="ru" sz="900">
                <a:solidFill>
                  <a:srgbClr val="EEEEF0"/>
                </a:solidFill>
                <a:latin typeface="Montserrat"/>
                <a:ea typeface="Montserrat"/>
                <a:cs typeface="Montserrat"/>
                <a:sym typeface="Montserrat"/>
              </a:rPr>
              <a:t>Работа с образовательными </a:t>
            </a:r>
            <a:br>
              <a:rPr lang="ru" sz="900">
                <a:solidFill>
                  <a:srgbClr val="EEEEF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00">
                <a:solidFill>
                  <a:srgbClr val="EEEEF0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организациями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52"/>
          <p:cNvSpPr txBox="1"/>
          <p:nvPr/>
        </p:nvSpPr>
        <p:spPr>
          <a:xfrm>
            <a:off x="341475" y="1692750"/>
            <a:ext cx="2619000" cy="15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Проведение аналитики рынка труда </a:t>
            </a:r>
            <a:br>
              <a:rPr lang="ru" sz="9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и выявление групп риска</a:t>
            </a:r>
            <a:endParaRPr sz="90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Продвижение платформы в группах риска:  50+; исчезающие профессии: бухгалтеры, водители; люди со слабыми цифровыми навыками</a:t>
            </a:r>
            <a:endParaRPr>
              <a:solidFill>
                <a:srgbClr val="262626"/>
              </a:solidFill>
            </a:endParaRPr>
          </a:p>
        </p:txBody>
      </p:sp>
      <p:pic>
        <p:nvPicPr>
          <p:cNvPr id="386" name="Google Shape;38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00" y="1137738"/>
            <a:ext cx="275750" cy="27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8691" y="1117431"/>
            <a:ext cx="275748" cy="27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349" y="1079825"/>
            <a:ext cx="313318" cy="313318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2"/>
          <p:cNvSpPr txBox="1"/>
          <p:nvPr>
            <p:ph idx="1" type="body"/>
          </p:nvPr>
        </p:nvSpPr>
        <p:spPr>
          <a:xfrm>
            <a:off x="5681625" y="3769559"/>
            <a:ext cx="3032100" cy="825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EEEEF0"/>
              </a:buClr>
              <a:buSzPts val="900"/>
              <a:buFont typeface="Montserrat"/>
              <a:buChar char="✓"/>
            </a:pPr>
            <a:r>
              <a:rPr lang="ru" sz="900">
                <a:solidFill>
                  <a:srgbClr val="EEEEF0"/>
                </a:solidFill>
                <a:latin typeface="Montserrat"/>
                <a:ea typeface="Montserrat"/>
                <a:cs typeface="Montserrat"/>
                <a:sym typeface="Montserrat"/>
              </a:rPr>
              <a:t>Процессинг ученических договоров </a:t>
            </a:r>
            <a:br>
              <a:rPr lang="ru" sz="900">
                <a:solidFill>
                  <a:srgbClr val="EEEEF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00">
                <a:solidFill>
                  <a:srgbClr val="EEEEF0"/>
                </a:solidFill>
                <a:latin typeface="Montserrat"/>
                <a:ea typeface="Montserrat"/>
                <a:cs typeface="Montserrat"/>
                <a:sym typeface="Montserrat"/>
              </a:rPr>
              <a:t>по переподготовке</a:t>
            </a:r>
            <a:endParaRPr sz="900">
              <a:solidFill>
                <a:srgbClr val="EEEE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57200" rtl="0" algn="l">
              <a:spcBef>
                <a:spcPts val="1000"/>
              </a:spcBef>
              <a:spcAft>
                <a:spcPts val="1000"/>
              </a:spcAft>
              <a:buClr>
                <a:srgbClr val="EEEEF0"/>
              </a:buClr>
              <a:buSzPts val="900"/>
              <a:buFont typeface="Montserrat"/>
              <a:buChar char="✓"/>
            </a:pPr>
            <a:r>
              <a:rPr lang="ru" sz="900">
                <a:solidFill>
                  <a:srgbClr val="EEEEF0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Административный ресурс</a:t>
            </a:r>
            <a:endParaRPr sz="900">
              <a:solidFill>
                <a:srgbClr val="EEEE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3"/>
          <p:cNvSpPr/>
          <p:nvPr/>
        </p:nvSpPr>
        <p:spPr>
          <a:xfrm>
            <a:off x="5387375" y="1084108"/>
            <a:ext cx="3154800" cy="3154800"/>
          </a:xfrm>
          <a:prstGeom prst="ellipse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  <a:effectLst>
            <a:outerShdw blurRad="542925" rotWithShape="0" algn="bl" dir="5400000" dist="19050">
              <a:srgbClr val="012BFB">
                <a:alpha val="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53"/>
          <p:cNvSpPr/>
          <p:nvPr/>
        </p:nvSpPr>
        <p:spPr>
          <a:xfrm>
            <a:off x="0" y="0"/>
            <a:ext cx="5179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53"/>
          <p:cNvSpPr txBox="1"/>
          <p:nvPr>
            <p:ph type="title"/>
          </p:nvPr>
        </p:nvSpPr>
        <p:spPr>
          <a:xfrm>
            <a:off x="223350" y="121775"/>
            <a:ext cx="473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C3996B"/>
                </a:solidFill>
                <a:latin typeface="Montserrat"/>
                <a:ea typeface="Montserrat"/>
                <a:cs typeface="Montserrat"/>
                <a:sym typeface="Montserrat"/>
              </a:rPr>
              <a:t>Схема </a:t>
            </a: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реализации проекта</a:t>
            </a:r>
            <a:r>
              <a:rPr lang="ru" sz="18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7" name="Google Shape;397;p53"/>
          <p:cNvSpPr txBox="1"/>
          <p:nvPr>
            <p:ph idx="1" type="body"/>
          </p:nvPr>
        </p:nvSpPr>
        <p:spPr>
          <a:xfrm>
            <a:off x="89725" y="556125"/>
            <a:ext cx="2257500" cy="44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4A86E8"/>
                </a:solidFill>
                <a:latin typeface="Fira Sans"/>
                <a:ea typeface="Fira Sans"/>
                <a:cs typeface="Fira Sans"/>
                <a:sym typeface="Fira Sans"/>
              </a:rPr>
              <a:t>→ </a:t>
            </a:r>
            <a:r>
              <a:rPr b="1" lang="ru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Уполномоченный  орган</a:t>
            </a:r>
            <a:r>
              <a:rPr b="1" lang="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ru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(Правительство региона)</a:t>
            </a:r>
            <a:r>
              <a:rPr lang="ru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Запускает проект, обеспечивает подходы в сфере трудоустройства и образования, для решения задач региона и бизнеса. </a:t>
            </a:r>
            <a:r>
              <a:rPr lang="ru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Финансирует</a:t>
            </a:r>
            <a:r>
              <a:rPr lang="ru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операционную деятельность оператора, образовательные гранты и </a:t>
            </a:r>
            <a:r>
              <a:rPr lang="ru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создание</a:t>
            </a:r>
            <a:r>
              <a:rPr lang="ru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платформы.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400">
                <a:solidFill>
                  <a:srgbClr val="4A86E8"/>
                </a:solidFill>
                <a:latin typeface="Fira Sans"/>
                <a:ea typeface="Fira Sans"/>
                <a:cs typeface="Fira Sans"/>
                <a:sym typeface="Fira Sans"/>
              </a:rPr>
              <a:t>→ </a:t>
            </a:r>
            <a:r>
              <a:rPr b="1" lang="ru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Оператор</a:t>
            </a:r>
            <a:r>
              <a:rPr lang="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ru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(новый формат центров занятости населения)</a:t>
            </a:r>
            <a:br>
              <a:rPr lang="ru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Содействует в структурировании проектов, привлечении организаторов, мониторинге реализации проекта. Операционная деятельность по вовлечению жителей и образовательных площадок. Обеспечение процессов.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8" name="Google Shape;398;p53"/>
          <p:cNvSpPr txBox="1"/>
          <p:nvPr/>
        </p:nvSpPr>
        <p:spPr>
          <a:xfrm>
            <a:off x="2279675" y="556125"/>
            <a:ext cx="2761200" cy="43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  <a:latin typeface="Fira Sans"/>
                <a:ea typeface="Fira Sans"/>
                <a:cs typeface="Fira Sans"/>
                <a:sym typeface="Fira Sans"/>
              </a:rPr>
              <a:t>→ </a:t>
            </a:r>
            <a:r>
              <a:rPr b="1" lang="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Ключевые работодатели</a:t>
            </a:r>
            <a:r>
              <a:rPr lang="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Обеспечивают заинтересованность в кадрах при реализации нового подхода в трудоустройстве с обучением и переподготовкой. Финансируют образовательные гранты в тч ученические договоры. 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  <a:latin typeface="Fira Sans"/>
                <a:ea typeface="Fira Sans"/>
                <a:cs typeface="Fira Sans"/>
                <a:sym typeface="Fira Sans"/>
              </a:rPr>
              <a:t>→ </a:t>
            </a:r>
            <a:r>
              <a:rPr b="1" lang="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Ключевые образовательные организации</a:t>
            </a:r>
            <a:r>
              <a:rPr lang="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lang="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Обеспечивают обучение и переподготовку жителей под потребности работодателей.</a:t>
            </a:r>
            <a:br>
              <a:rPr lang="ru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Адаптируют образовательные программы, формируют поток студентов.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4A86E8"/>
                </a:solidFill>
                <a:latin typeface="Fira Sans"/>
                <a:ea typeface="Fira Sans"/>
                <a:cs typeface="Fira Sans"/>
                <a:sym typeface="Fira Sans"/>
              </a:rPr>
              <a:t>→ </a:t>
            </a:r>
            <a:r>
              <a:rPr b="1" lang="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Исполнитель</a:t>
            </a:r>
            <a:r>
              <a:rPr b="1" lang="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b="1" lang="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Создает цифровую платформу, в том числе аналитическую систему и обеспечивает функционирование ИТ решений. Обладает подтвержденным опытом реализации подобных проектов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9" name="Google Shape;399;p53"/>
          <p:cNvSpPr/>
          <p:nvPr/>
        </p:nvSpPr>
        <p:spPr>
          <a:xfrm>
            <a:off x="6237750" y="1939274"/>
            <a:ext cx="1515900" cy="15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42925" rotWithShape="0" algn="bl" dir="5400000" dist="19050">
              <a:srgbClr val="000000">
                <a:alpha val="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53"/>
          <p:cNvSpPr txBox="1"/>
          <p:nvPr/>
        </p:nvSpPr>
        <p:spPr>
          <a:xfrm>
            <a:off x="6164850" y="2604067"/>
            <a:ext cx="172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Социальные бенефициары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1" name="Google Shape;401;p53"/>
          <p:cNvSpPr txBox="1"/>
          <p:nvPr/>
        </p:nvSpPr>
        <p:spPr>
          <a:xfrm>
            <a:off x="7817750" y="1939275"/>
            <a:ext cx="15159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Ключевые работодатели региона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2" name="Google Shape;402;p53"/>
          <p:cNvSpPr txBox="1"/>
          <p:nvPr/>
        </p:nvSpPr>
        <p:spPr>
          <a:xfrm>
            <a:off x="7038450" y="829600"/>
            <a:ext cx="16584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Уполномоченный орган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3" name="Google Shape;403;p53"/>
          <p:cNvSpPr txBox="1"/>
          <p:nvPr/>
        </p:nvSpPr>
        <p:spPr>
          <a:xfrm>
            <a:off x="5258325" y="1227400"/>
            <a:ext cx="11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Оператор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4" name="Google Shape;404;p53"/>
          <p:cNvSpPr txBox="1"/>
          <p:nvPr/>
        </p:nvSpPr>
        <p:spPr>
          <a:xfrm>
            <a:off x="7406725" y="4238900"/>
            <a:ext cx="165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Исполнитель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5" name="Google Shape;40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4675" y="2203476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3"/>
          <p:cNvSpPr/>
          <p:nvPr/>
        </p:nvSpPr>
        <p:spPr>
          <a:xfrm>
            <a:off x="5685375" y="1669925"/>
            <a:ext cx="95700" cy="95700"/>
          </a:xfrm>
          <a:prstGeom prst="rect">
            <a:avLst/>
          </a:prstGeom>
          <a:solidFill>
            <a:srgbClr val="012B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53"/>
          <p:cNvSpPr/>
          <p:nvPr/>
        </p:nvSpPr>
        <p:spPr>
          <a:xfrm>
            <a:off x="6820425" y="1018925"/>
            <a:ext cx="95700" cy="95700"/>
          </a:xfrm>
          <a:prstGeom prst="rect">
            <a:avLst/>
          </a:prstGeom>
          <a:solidFill>
            <a:srgbClr val="012B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3"/>
          <p:cNvSpPr/>
          <p:nvPr/>
        </p:nvSpPr>
        <p:spPr>
          <a:xfrm>
            <a:off x="8254088" y="1765625"/>
            <a:ext cx="95700" cy="95700"/>
          </a:xfrm>
          <a:prstGeom prst="rect">
            <a:avLst/>
          </a:prstGeom>
          <a:solidFill>
            <a:srgbClr val="012B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3"/>
          <p:cNvSpPr/>
          <p:nvPr/>
        </p:nvSpPr>
        <p:spPr>
          <a:xfrm>
            <a:off x="7657950" y="4020625"/>
            <a:ext cx="95700" cy="95700"/>
          </a:xfrm>
          <a:prstGeom prst="rect">
            <a:avLst/>
          </a:prstGeom>
          <a:solidFill>
            <a:srgbClr val="012B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53"/>
          <p:cNvSpPr/>
          <p:nvPr/>
        </p:nvSpPr>
        <p:spPr>
          <a:xfrm>
            <a:off x="5870800" y="3774975"/>
            <a:ext cx="95700" cy="95700"/>
          </a:xfrm>
          <a:prstGeom prst="rect">
            <a:avLst/>
          </a:prstGeom>
          <a:solidFill>
            <a:srgbClr val="012B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3"/>
          <p:cNvSpPr txBox="1"/>
          <p:nvPr/>
        </p:nvSpPr>
        <p:spPr>
          <a:xfrm>
            <a:off x="5108700" y="4020625"/>
            <a:ext cx="17289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Ключевые образовательные организации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" name="Google Shape;416;p54"/>
          <p:cNvGraphicFramePr/>
          <p:nvPr/>
        </p:nvGraphicFramePr>
        <p:xfrm>
          <a:off x="474900" y="1165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{E186F1B0-1351-4366-AB88-46401340050A}</a:tableStyleId>
              </a:tblPr>
              <a:tblGrid>
                <a:gridCol w="1546475"/>
                <a:gridCol w="920525"/>
                <a:gridCol w="920525"/>
                <a:gridCol w="920525"/>
              </a:tblGrid>
              <a:tr h="3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Отрасль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кол-во ЮЛ, шт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численность, чел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потребность в кадрах, чел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медицина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1 850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109 700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183 235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торговля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25 800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317 400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148 012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образование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2 880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129 400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80 557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строительство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9 260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182 500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51 255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информ технологии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1 960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34 000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31 474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автопром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000">
                          <a:solidFill>
                            <a:srgbClr val="999999"/>
                          </a:solidFill>
                        </a:rPr>
                        <a:t>1 000</a:t>
                      </a:r>
                      <a:endParaRPr i="1" sz="1000">
                        <a:solidFill>
                          <a:srgbClr val="999999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000">
                          <a:solidFill>
                            <a:srgbClr val="666666"/>
                          </a:solidFill>
                        </a:rPr>
                        <a:t>50 000</a:t>
                      </a:r>
                      <a:endParaRPr i="1"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000">
                          <a:solidFill>
                            <a:srgbClr val="999999"/>
                          </a:solidFill>
                        </a:rPr>
                        <a:t>5 000</a:t>
                      </a:r>
                      <a:endParaRPr i="1" sz="1000">
                        <a:solidFill>
                          <a:srgbClr val="999999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наука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000">
                          <a:solidFill>
                            <a:srgbClr val="666666"/>
                          </a:solidFill>
                        </a:rPr>
                        <a:t>100</a:t>
                      </a:r>
                      <a:endParaRPr i="1"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000">
                          <a:solidFill>
                            <a:srgbClr val="666666"/>
                          </a:solidFill>
                        </a:rPr>
                        <a:t>41 700</a:t>
                      </a:r>
                      <a:endParaRPr i="1"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000">
                          <a:solidFill>
                            <a:srgbClr val="999999"/>
                          </a:solidFill>
                        </a:rPr>
                        <a:t>4 170</a:t>
                      </a:r>
                      <a:endParaRPr i="1" sz="1000">
                        <a:solidFill>
                          <a:srgbClr val="999999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микроэлектроника и вторичные металлические изделия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000">
                          <a:solidFill>
                            <a:srgbClr val="999999"/>
                          </a:solidFill>
                        </a:rPr>
                        <a:t>100</a:t>
                      </a:r>
                      <a:endParaRPr i="1" sz="1000">
                        <a:solidFill>
                          <a:srgbClr val="999999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000">
                          <a:solidFill>
                            <a:srgbClr val="666666"/>
                          </a:solidFill>
                        </a:rPr>
                        <a:t>20 000</a:t>
                      </a:r>
                      <a:endParaRPr i="1"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000">
                          <a:solidFill>
                            <a:srgbClr val="666666"/>
                          </a:solidFill>
                        </a:rPr>
                        <a:t>2 000</a:t>
                      </a:r>
                      <a:endParaRPr i="1"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авиастроение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000">
                          <a:solidFill>
                            <a:srgbClr val="666666"/>
                          </a:solidFill>
                        </a:rPr>
                        <a:t>2</a:t>
                      </a:r>
                      <a:endParaRPr i="1" sz="1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000">
                          <a:solidFill>
                            <a:srgbClr val="999999"/>
                          </a:solidFill>
                        </a:rPr>
                        <a:t>10 500</a:t>
                      </a:r>
                      <a:endParaRPr i="1" sz="1000">
                        <a:solidFill>
                          <a:srgbClr val="999999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000">
                          <a:solidFill>
                            <a:srgbClr val="999999"/>
                          </a:solidFill>
                        </a:rPr>
                        <a:t>1 050</a:t>
                      </a:r>
                      <a:endParaRPr i="1" sz="1000">
                        <a:solidFill>
                          <a:srgbClr val="999999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всего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42 952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89 5200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506 753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7" name="Google Shape;417;p54"/>
          <p:cNvSpPr txBox="1"/>
          <p:nvPr/>
        </p:nvSpPr>
        <p:spPr>
          <a:xfrm>
            <a:off x="474900" y="272950"/>
            <a:ext cx="84264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C3996B"/>
                </a:solidFill>
                <a:latin typeface="Montserrat"/>
                <a:ea typeface="Montserrat"/>
                <a:cs typeface="Montserrat"/>
                <a:sym typeface="Montserrat"/>
              </a:rPr>
              <a:t>Аналитика</a:t>
            </a:r>
            <a:r>
              <a:rPr b="1" lang="ru" sz="1800">
                <a:solidFill>
                  <a:srgbClr val="1E3DA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 ключевым отраслям нижегородской области по данным Росстат на 14 мая 2021г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8" name="Google Shape;418;p54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250" y="1107750"/>
            <a:ext cx="4056250" cy="2691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5"/>
          <p:cNvSpPr txBox="1"/>
          <p:nvPr>
            <p:ph type="title"/>
          </p:nvPr>
        </p:nvSpPr>
        <p:spPr>
          <a:xfrm>
            <a:off x="311700" y="216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C3996B"/>
                </a:solidFill>
                <a:latin typeface="Montserrat"/>
                <a:ea typeface="Montserrat"/>
                <a:cs typeface="Montserrat"/>
                <a:sym typeface="Montserrat"/>
              </a:rPr>
              <a:t>Сценарии развития</a:t>
            </a: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 платформы, оценка бюджетной окупаемости</a:t>
            </a:r>
            <a:endParaRPr sz="1800">
              <a:solidFill>
                <a:srgbClr val="0933B0"/>
              </a:solidFill>
            </a:endParaRPr>
          </a:p>
        </p:txBody>
      </p:sp>
      <p:sp>
        <p:nvSpPr>
          <p:cNvPr id="424" name="Google Shape;424;p55"/>
          <p:cNvSpPr txBox="1"/>
          <p:nvPr/>
        </p:nvSpPr>
        <p:spPr>
          <a:xfrm>
            <a:off x="138450" y="3229050"/>
            <a:ext cx="8867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Косвенный бюджетный эффект на 3-й год развития проекта - добавленный НДФЛ, 234 млн руб в год.</a:t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Дополнительный бюджетный эффект - повышение эффективности труда и как следствие рост прибыли ключевых работодателей и налоговых поступлений в выбранных отраслях</a:t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Для получения эффектов предлагается выполнить проект развития и внедрения платформы в 10 ключевых отраслях региона с достижением следующих показателей:</a:t>
            </a:r>
            <a:b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- количество регистраций на платформе 100 000 жителей</a:t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- конверсия регистраций в обучение - 32%</a:t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- конверсия регистраций в трудоустройство - 8%</a:t>
            </a:r>
            <a:endParaRPr i="1" sz="1000">
              <a:solidFill>
                <a:srgbClr val="1E3DA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425" name="Google Shape;425;p55"/>
          <p:cNvGraphicFramePr/>
          <p:nvPr/>
        </p:nvGraphicFramePr>
        <p:xfrm>
          <a:off x="113125" y="70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{E186F1B0-1351-4366-AB88-46401340050A}</a:tableStyleId>
              </a:tblPr>
              <a:tblGrid>
                <a:gridCol w="825925"/>
                <a:gridCol w="513150"/>
                <a:gridCol w="539350"/>
                <a:gridCol w="483550"/>
                <a:gridCol w="539350"/>
                <a:gridCol w="339700"/>
                <a:gridCol w="613325"/>
                <a:gridCol w="604525"/>
                <a:gridCol w="586425"/>
                <a:gridCol w="512300"/>
                <a:gridCol w="707475"/>
                <a:gridCol w="725225"/>
                <a:gridCol w="664925"/>
                <a:gridCol w="574400"/>
                <a:gridCol w="688125"/>
              </a:tblGrid>
              <a:tr h="38100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Показатели</a:t>
                      </a:r>
                      <a:endParaRPr sz="800"/>
                    </a:p>
                  </a:txBody>
                  <a:tcPr marT="19050" marB="19050" marR="28575" marL="28575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кол-во регистраций, чел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Конв. обучения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кол-во обуч, чел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Конв. трудоустройства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кол-во трудоус, чел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Категории трудоустроенных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Зарплаты трудоустроенных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Добавленный ФОТ в год, руб (для переподготовки - дельта над средней зп)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Добавленный НДФЛ в год (0,85 от 13%), руб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Бюджетный эффект, в год, руб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молодые специалисты, чел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переподготовка кадров, чел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молодые специалисты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переподготовка кадров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молодые специалисты, руб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переподготовка кадров, руб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молодые специалисты, руб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переподготовка кадров, руб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Текущая стадия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2 500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32%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800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4%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100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70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30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40 000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48 100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33 600 000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6 480 000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3 712  000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716 040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4 428 040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ИТ отрасль, развитие 4х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10 000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32%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3 200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8%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800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560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240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40 000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48 100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268 800 000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3</a:t>
                      </a:r>
                      <a:r>
                        <a:rPr lang="ru" sz="800"/>
                        <a:t>1 968 000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14 848 000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5 728 320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20 576 320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Масштабирование платформы на 10 отраслей на 3-й год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100 000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32%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32 000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8%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8 000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5 600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2 400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30 000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40 700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2 016 000 000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1 172 160 000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222 768 000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11 774 880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234 542 880</a:t>
                      </a:r>
                      <a:endParaRPr sz="800"/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0" name="Google Shape;430;p56"/>
          <p:cNvCxnSpPr/>
          <p:nvPr/>
        </p:nvCxnSpPr>
        <p:spPr>
          <a:xfrm>
            <a:off x="536000" y="2611600"/>
            <a:ext cx="2897100" cy="54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1" name="Google Shape;431;p56"/>
          <p:cNvSpPr/>
          <p:nvPr/>
        </p:nvSpPr>
        <p:spPr>
          <a:xfrm>
            <a:off x="3955159" y="2107066"/>
            <a:ext cx="1177800" cy="1162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2" name="Google Shape;43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66497"/>
            <a:ext cx="9143999" cy="889106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6"/>
          <p:cNvSpPr txBox="1"/>
          <p:nvPr/>
        </p:nvSpPr>
        <p:spPr>
          <a:xfrm>
            <a:off x="463075" y="28550"/>
            <a:ext cx="83541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ru" sz="1800">
                <a:solidFill>
                  <a:srgbClr val="C3996B"/>
                </a:solidFill>
                <a:latin typeface="Montserrat"/>
                <a:ea typeface="Montserrat"/>
                <a:cs typeface="Montserrat"/>
                <a:sym typeface="Montserrat"/>
              </a:rPr>
              <a:t>Степень готовности </a:t>
            </a:r>
            <a: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функционала HiBrain для масштабирования в ключевые отрасли региона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4" name="Google Shape;434;p56"/>
          <p:cNvSpPr txBox="1"/>
          <p:nvPr/>
        </p:nvSpPr>
        <p:spPr>
          <a:xfrm>
            <a:off x="932875" y="877500"/>
            <a:ext cx="29031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5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ЛК жителя  - профиль (80%)</a:t>
            </a:r>
            <a:endParaRPr b="1" i="0" sz="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5" name="Google Shape;43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200" y="925625"/>
            <a:ext cx="259275" cy="2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56"/>
          <p:cNvSpPr txBox="1"/>
          <p:nvPr/>
        </p:nvSpPr>
        <p:spPr>
          <a:xfrm>
            <a:off x="966228" y="3007925"/>
            <a:ext cx="2629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5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ЛК Работодателя (70%)</a:t>
            </a:r>
            <a:endParaRPr sz="15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37" name="Google Shape;437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313" y="3013838"/>
            <a:ext cx="302250" cy="30225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56"/>
          <p:cNvSpPr txBox="1"/>
          <p:nvPr/>
        </p:nvSpPr>
        <p:spPr>
          <a:xfrm>
            <a:off x="6300075" y="877500"/>
            <a:ext cx="28431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5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ЛК Учебной площадки (80%)</a:t>
            </a:r>
            <a:endParaRPr sz="15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39" name="Google Shape;439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6121" y="906399"/>
            <a:ext cx="323226" cy="3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56"/>
          <p:cNvSpPr txBox="1"/>
          <p:nvPr/>
        </p:nvSpPr>
        <p:spPr>
          <a:xfrm>
            <a:off x="6704200" y="3007925"/>
            <a:ext cx="24666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5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ЛК органов власти (20%)</a:t>
            </a:r>
            <a:endParaRPr sz="15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1" name="Google Shape;441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57124" y="3057618"/>
            <a:ext cx="323226" cy="3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6"/>
          <p:cNvSpPr/>
          <p:nvPr/>
        </p:nvSpPr>
        <p:spPr>
          <a:xfrm>
            <a:off x="110438" y="3342650"/>
            <a:ext cx="3812100" cy="1680600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254000">
              <a:srgbClr val="EFEFEF">
                <a:alpha val="15690"/>
              </a:srgbClr>
            </a:outerShdw>
          </a:effectLst>
        </p:spPr>
        <p:txBody>
          <a:bodyPr anchorCtr="0" anchor="t" bIns="34275" lIns="189000" spcFirstLastPara="1" rIns="189000" wrap="square" tIns="27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- Матчинг профиля специалиста с рынком;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- Расчёт релевантного размера оплаты труда;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- Автоматизированное построение образовательной траектории;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- Первичный скоринг кандидатов на вакансии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3" name="Google Shape;443;p56"/>
          <p:cNvSpPr/>
          <p:nvPr/>
        </p:nvSpPr>
        <p:spPr>
          <a:xfrm>
            <a:off x="110438" y="1341200"/>
            <a:ext cx="3714600" cy="1162200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254000">
              <a:srgbClr val="EFEFEF">
                <a:alpha val="15690"/>
              </a:srgbClr>
            </a:outerShdw>
          </a:effectLst>
        </p:spPr>
        <p:txBody>
          <a:bodyPr anchorCtr="0" anchor="t" bIns="34275" lIns="189000" spcFirstLastPara="1" rIns="189000" wrap="square" tIns="27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- Индивидуальная траектория развития карьеры и образования;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- Рекомендации по навыкам и курсам для их освоения;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- Рекомендации вакансий и работодателей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- Расчёт релевантного размера оплаты труда;</a:t>
            </a:r>
            <a:endParaRPr b="0" i="0" sz="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17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17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1733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56"/>
          <p:cNvSpPr/>
          <p:nvPr/>
        </p:nvSpPr>
        <p:spPr>
          <a:xfrm>
            <a:off x="6065881" y="1184875"/>
            <a:ext cx="3056100" cy="1529100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254000">
              <a:srgbClr val="EFEFEF">
                <a:alpha val="15690"/>
              </a:srgbClr>
            </a:outerShdw>
          </a:effectLst>
        </p:spPr>
        <p:txBody>
          <a:bodyPr anchorCtr="0" anchor="t" bIns="34275" lIns="189000" spcFirstLastPara="1" rIns="189000" wrap="square" tIns="27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- Разработка программы обучения с учетом требований бизнеса,;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- Получение обратной связи от бизнеса по обученным специалистам;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- Поиск преподавателей-практиков.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- Привлечение трафика на курсы</a:t>
            </a:r>
            <a:endParaRPr b="0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17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1733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56"/>
          <p:cNvSpPr/>
          <p:nvPr/>
        </p:nvSpPr>
        <p:spPr>
          <a:xfrm>
            <a:off x="6230050" y="3342650"/>
            <a:ext cx="2930700" cy="1162200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254000">
              <a:srgbClr val="EFEFEF">
                <a:alpha val="15690"/>
              </a:srgbClr>
            </a:outerShdw>
          </a:effectLst>
        </p:spPr>
        <p:txBody>
          <a:bodyPr anchorCtr="0" anchor="t" bIns="34275" lIns="189000" spcFirstLastPara="1" rIns="189000" wrap="square" tIns="27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- Контроль выполнения отраслевых KPI по кадрам;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- Контроль качества учебных программ;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- Управление кадровым резервом отрасли;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- Распределение образовательных грантов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6" name="Google Shape;446;p56"/>
          <p:cNvSpPr/>
          <p:nvPr/>
        </p:nvSpPr>
        <p:spPr>
          <a:xfrm rot="-5881404">
            <a:off x="-1645843" y="155328"/>
            <a:ext cx="569575" cy="569575"/>
          </a:xfrm>
          <a:prstGeom prst="blockArc">
            <a:avLst>
              <a:gd fmla="val 549445" name="adj1"/>
              <a:gd fmla="val 478196" name="adj2"/>
              <a:gd fmla="val 10459" name="adj3"/>
            </a:avLst>
          </a:prstGeom>
          <a:solidFill>
            <a:srgbClr val="C398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56"/>
          <p:cNvSpPr/>
          <p:nvPr/>
        </p:nvSpPr>
        <p:spPr>
          <a:xfrm rot="-9310583">
            <a:off x="179689" y="2880212"/>
            <a:ext cx="569521" cy="569521"/>
          </a:xfrm>
          <a:prstGeom prst="blockArc">
            <a:avLst>
              <a:gd fmla="val 3825562" name="adj1"/>
              <a:gd fmla="val 18232457" name="adj2"/>
              <a:gd fmla="val 10678" name="adj3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56"/>
          <p:cNvSpPr/>
          <p:nvPr/>
        </p:nvSpPr>
        <p:spPr>
          <a:xfrm rot="-8501618">
            <a:off x="5752874" y="783893"/>
            <a:ext cx="569639" cy="569639"/>
          </a:xfrm>
          <a:prstGeom prst="blockArc">
            <a:avLst>
              <a:gd fmla="val 2738516" name="adj1"/>
              <a:gd fmla="val 19573612" name="adj2"/>
              <a:gd fmla="val 12047" name="adj3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56"/>
          <p:cNvSpPr/>
          <p:nvPr/>
        </p:nvSpPr>
        <p:spPr>
          <a:xfrm rot="3206275">
            <a:off x="6132077" y="2934679"/>
            <a:ext cx="569588" cy="569588"/>
          </a:xfrm>
          <a:prstGeom prst="blockArc">
            <a:avLst>
              <a:gd fmla="val 13010202" name="adj1"/>
              <a:gd fmla="val 19109917" name="adj2"/>
              <a:gd fmla="val 11737" name="adj3"/>
            </a:avLst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56"/>
          <p:cNvSpPr/>
          <p:nvPr/>
        </p:nvSpPr>
        <p:spPr>
          <a:xfrm rot="-5651976">
            <a:off x="-631717" y="1361293"/>
            <a:ext cx="569429" cy="569429"/>
          </a:xfrm>
          <a:prstGeom prst="blockArc">
            <a:avLst>
              <a:gd fmla="val 10599819" name="adj1"/>
              <a:gd fmla="val 478196" name="adj2"/>
              <a:gd fmla="val 10459" name="adj3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56"/>
          <p:cNvSpPr txBox="1"/>
          <p:nvPr/>
        </p:nvSpPr>
        <p:spPr>
          <a:xfrm>
            <a:off x="3968875" y="3118450"/>
            <a:ext cx="112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Ядро платформы</a:t>
            </a:r>
            <a:endParaRPr b="1" sz="9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2" name="Google Shape;452;p56"/>
          <p:cNvSpPr txBox="1"/>
          <p:nvPr/>
        </p:nvSpPr>
        <p:spPr>
          <a:xfrm>
            <a:off x="4219662" y="2531498"/>
            <a:ext cx="795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Proxima Nova"/>
                <a:ea typeface="Proxima Nova"/>
                <a:cs typeface="Proxima Nova"/>
                <a:sym typeface="Proxima Nova"/>
              </a:rPr>
              <a:t>60%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3" name="Google Shape;453;p56"/>
          <p:cNvSpPr/>
          <p:nvPr/>
        </p:nvSpPr>
        <p:spPr>
          <a:xfrm rot="-8796955">
            <a:off x="3957293" y="2407531"/>
            <a:ext cx="1324310" cy="1324310"/>
          </a:xfrm>
          <a:prstGeom prst="blockArc">
            <a:avLst>
              <a:gd fmla="val 3443756" name="adj1"/>
              <a:gd fmla="val 16316974" name="adj2"/>
              <a:gd fmla="val 11343" name="adj3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4" name="Google Shape;454;p5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56645" y="2873512"/>
            <a:ext cx="769217" cy="30222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6"/>
          <p:cNvSpPr/>
          <p:nvPr/>
        </p:nvSpPr>
        <p:spPr>
          <a:xfrm rot="-8501618">
            <a:off x="181024" y="783893"/>
            <a:ext cx="569639" cy="569639"/>
          </a:xfrm>
          <a:prstGeom prst="blockArc">
            <a:avLst>
              <a:gd fmla="val 2738516" name="adj1"/>
              <a:gd fmla="val 19436538" name="adj2"/>
              <a:gd fmla="val 11355" name="adj3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6" name="Google Shape;456;p56"/>
          <p:cNvCxnSpPr/>
          <p:nvPr/>
        </p:nvCxnSpPr>
        <p:spPr>
          <a:xfrm>
            <a:off x="3588129" y="609487"/>
            <a:ext cx="25200" cy="42534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7" name="Google Shape;457;p56"/>
          <p:cNvCxnSpPr/>
          <p:nvPr/>
        </p:nvCxnSpPr>
        <p:spPr>
          <a:xfrm flipH="1" rot="10800000">
            <a:off x="5876125" y="2569350"/>
            <a:ext cx="3167700" cy="48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8" name="Google Shape;458;p56"/>
          <p:cNvCxnSpPr/>
          <p:nvPr/>
        </p:nvCxnSpPr>
        <p:spPr>
          <a:xfrm>
            <a:off x="5714254" y="608937"/>
            <a:ext cx="45000" cy="41937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9" name="Google Shape;459;p56"/>
          <p:cNvSpPr/>
          <p:nvPr/>
        </p:nvSpPr>
        <p:spPr>
          <a:xfrm>
            <a:off x="3651594" y="487600"/>
            <a:ext cx="2024400" cy="1162200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254000">
              <a:srgbClr val="EFEFEF">
                <a:alpha val="15690"/>
              </a:srgbClr>
            </a:outerShdw>
          </a:effectLst>
        </p:spPr>
        <p:txBody>
          <a:bodyPr anchorCtr="0" anchor="t" bIns="34275" lIns="189000" spcFirstLastPara="1" rIns="189000" wrap="square" tIns="270000">
            <a:noAutofit/>
          </a:bodyPr>
          <a:lstStyle/>
          <a:p>
            <a:pPr indent="-153499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Proxima Nova"/>
              <a:buChar char="-"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разработана рекомендательная система и внедрение платформы для ИТ отрасли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3499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Proxima Nova"/>
              <a:buChar char="-"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проведен анализ вакансий и курсов строительной отрасли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3499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Proxima Nova"/>
              <a:buChar char="-"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разработана онтология навыков строительной отрасли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17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1733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0" name="Google Shape;460;p56"/>
          <p:cNvSpPr/>
          <p:nvPr/>
        </p:nvSpPr>
        <p:spPr>
          <a:xfrm>
            <a:off x="3651575" y="3619175"/>
            <a:ext cx="2024400" cy="1058700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254000">
              <a:srgbClr val="EFEFEF">
                <a:alpha val="15690"/>
              </a:srgbClr>
            </a:outerShdw>
          </a:effectLst>
        </p:spPr>
        <p:txBody>
          <a:bodyPr anchorCtr="0" anchor="t" bIns="34275" lIns="189000" spcFirstLastPara="1" rIns="189000" wrap="square" tIns="27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Требуется: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3499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Proxima Nova"/>
              <a:buChar char="-"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адаптация рекомендательной системы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3499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Proxima Nova"/>
              <a:buChar char="-"/>
            </a:pPr>
            <a:r>
              <a:rPr lang="ru" sz="1000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настройка платформы</a:t>
            </a:r>
            <a:endParaRPr sz="100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17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1733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5" name="Google Shape;465;p57"/>
          <p:cNvGraphicFramePr/>
          <p:nvPr/>
        </p:nvGraphicFramePr>
        <p:xfrm>
          <a:off x="136738" y="71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{22CE6CA7-3ABD-46FE-A0DB-2A1CFFD01648}</a:tableStyleId>
              </a:tblPr>
              <a:tblGrid>
                <a:gridCol w="2492325"/>
                <a:gridCol w="854900"/>
                <a:gridCol w="1033350"/>
                <a:gridCol w="1023025"/>
                <a:gridCol w="815475"/>
                <a:gridCol w="1235500"/>
                <a:gridCol w="141595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hiBrain.ru</a:t>
                      </a:r>
                      <a:endParaRPr b="1"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trudvsem.ru</a:t>
                      </a:r>
                      <a:endParaRPr b="1"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hh (job.ru), superjob.ru</a:t>
                      </a:r>
                      <a:endParaRPr b="1"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worldskills</a:t>
                      </a:r>
                      <a:endParaRPr b="1"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89999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facultetus.ru</a:t>
                      </a:r>
                      <a:endParaRPr b="1"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89999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портал Минобр по мониторингу трудоустройства</a:t>
                      </a:r>
                      <a:br>
                        <a:rPr b="1"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b="1"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http://graduate.edu.ru/</a:t>
                      </a:r>
                      <a:endParaRPr b="1"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Целевая аудитория</a:t>
                      </a:r>
                      <a:endParaRPr b="1"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Трудоспособное население</a:t>
                      </a:r>
                      <a:endParaRPr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Трудоспособное население</a:t>
                      </a:r>
                      <a:endParaRPr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Трудоспособное население</a:t>
                      </a:r>
                      <a:endParaRPr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Трудоспособное население</a:t>
                      </a:r>
                      <a:endParaRPr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студенты</a:t>
                      </a:r>
                      <a:endParaRPr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выпускники учебных заведений</a:t>
                      </a:r>
                      <a:endParaRPr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Аналитика кадрового рынка в разрезе потребности работодателей</a:t>
                      </a:r>
                      <a:endParaRPr b="1"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274E1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Да</a:t>
                      </a:r>
                      <a:endParaRPr sz="900">
                        <a:solidFill>
                          <a:srgbClr val="274E1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274E1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Да</a:t>
                      </a:r>
                      <a:endParaRPr sz="900">
                        <a:solidFill>
                          <a:srgbClr val="274E1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274E1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Да</a:t>
                      </a:r>
                      <a:endParaRPr sz="900">
                        <a:solidFill>
                          <a:srgbClr val="274E1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Нет</a:t>
                      </a:r>
                      <a:endParaRPr sz="900">
                        <a:solidFill>
                          <a:srgbClr val="99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Да</a:t>
                      </a:r>
                      <a:endParaRPr sz="900">
                        <a:solidFill>
                          <a:srgbClr val="38761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Нет</a:t>
                      </a:r>
                      <a:endParaRPr sz="900">
                        <a:solidFill>
                          <a:srgbClr val="38761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Аналитика образовательного рынка в разрезе </a:t>
                      </a:r>
                      <a:r>
                        <a:rPr b="1"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потребности работодателей</a:t>
                      </a:r>
                      <a:endParaRPr b="1"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Да</a:t>
                      </a:r>
                      <a:endParaRPr sz="900">
                        <a:solidFill>
                          <a:srgbClr val="38761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Нет</a:t>
                      </a:r>
                      <a:endParaRPr sz="900">
                        <a:solidFill>
                          <a:srgbClr val="66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Нет</a:t>
                      </a:r>
                      <a:endParaRPr sz="900">
                        <a:solidFill>
                          <a:srgbClr val="66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Нет</a:t>
                      </a:r>
                      <a:endParaRPr sz="900">
                        <a:solidFill>
                          <a:srgbClr val="38761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Нет</a:t>
                      </a:r>
                      <a:endParaRPr sz="900">
                        <a:solidFill>
                          <a:srgbClr val="38761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Нет</a:t>
                      </a:r>
                      <a:endParaRPr sz="900">
                        <a:solidFill>
                          <a:srgbClr val="38761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Мониторинг трудовой и образовательной траектории жителей</a:t>
                      </a:r>
                      <a:endParaRPr b="1"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Да</a:t>
                      </a:r>
                      <a:endParaRPr sz="900">
                        <a:solidFill>
                          <a:srgbClr val="38761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B45F0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В разработке</a:t>
                      </a:r>
                      <a:endParaRPr sz="900">
                        <a:solidFill>
                          <a:srgbClr val="B45F0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Нет</a:t>
                      </a:r>
                      <a:endParaRPr sz="900">
                        <a:solidFill>
                          <a:srgbClr val="66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Нет</a:t>
                      </a:r>
                      <a:endParaRPr sz="900">
                        <a:solidFill>
                          <a:srgbClr val="66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Нет</a:t>
                      </a:r>
                      <a:endParaRPr sz="900">
                        <a:solidFill>
                          <a:srgbClr val="66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Да, но в настоящий момент в нерабочем состоянии, сведения о последней активности 2016 г</a:t>
                      </a:r>
                      <a:endParaRPr sz="900">
                        <a:solidFill>
                          <a:srgbClr val="66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Обучение жителей и рекомендации образовательных траекторий развития </a:t>
                      </a:r>
                      <a:endParaRPr b="1"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Да</a:t>
                      </a:r>
                      <a:endParaRPr sz="900">
                        <a:solidFill>
                          <a:srgbClr val="38761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Нет</a:t>
                      </a:r>
                      <a:endParaRPr sz="900">
                        <a:solidFill>
                          <a:srgbClr val="B45F0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Нет</a:t>
                      </a:r>
                      <a:endParaRPr sz="900">
                        <a:solidFill>
                          <a:srgbClr val="66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Нет</a:t>
                      </a:r>
                      <a:endParaRPr sz="900">
                        <a:solidFill>
                          <a:srgbClr val="66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Нет</a:t>
                      </a:r>
                      <a:endParaRPr sz="900">
                        <a:solidFill>
                          <a:srgbClr val="66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Нет</a:t>
                      </a:r>
                      <a:endParaRPr sz="900">
                        <a:solidFill>
                          <a:srgbClr val="66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9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Трудоустройство жителей и рекомендации работодателей</a:t>
                      </a:r>
                      <a:endParaRPr b="1"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Да</a:t>
                      </a:r>
                      <a:endParaRPr sz="900">
                        <a:solidFill>
                          <a:srgbClr val="38761D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B45F0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В разработке</a:t>
                      </a:r>
                      <a:endParaRPr sz="900">
                        <a:solidFill>
                          <a:srgbClr val="B45F0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900">
                          <a:solidFill>
                            <a:srgbClr val="38761D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Да</a:t>
                      </a:r>
                      <a:endParaRPr sz="900">
                        <a:solidFill>
                          <a:srgbClr val="66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Нет</a:t>
                      </a:r>
                      <a:endParaRPr sz="900">
                        <a:solidFill>
                          <a:srgbClr val="66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Нет</a:t>
                      </a:r>
                      <a:endParaRPr sz="900">
                        <a:solidFill>
                          <a:srgbClr val="66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solidFill>
                            <a:srgbClr val="66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Нет</a:t>
                      </a:r>
                      <a:endParaRPr sz="900">
                        <a:solidFill>
                          <a:srgbClr val="66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466" name="Google Shape;466;p57"/>
          <p:cNvSpPr txBox="1"/>
          <p:nvPr/>
        </p:nvSpPr>
        <p:spPr>
          <a:xfrm>
            <a:off x="483350" y="95600"/>
            <a:ext cx="84264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C3996B"/>
                </a:solidFill>
                <a:latin typeface="Montserrat"/>
                <a:ea typeface="Montserrat"/>
                <a:cs typeface="Montserrat"/>
                <a:sym typeface="Montserrat"/>
              </a:rPr>
              <a:t>Анализ</a:t>
            </a:r>
            <a:r>
              <a:rPr b="1" lang="ru" sz="1800">
                <a:solidFill>
                  <a:srgbClr val="1E3DA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конкурентов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8"/>
          <p:cNvSpPr txBox="1"/>
          <p:nvPr>
            <p:ph idx="1" type="body"/>
          </p:nvPr>
        </p:nvSpPr>
        <p:spPr>
          <a:xfrm>
            <a:off x="882550" y="132900"/>
            <a:ext cx="7699500" cy="401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1800">
                <a:solidFill>
                  <a:srgbClr val="C3996B"/>
                </a:solidFill>
                <a:latin typeface="Montserrat"/>
                <a:ea typeface="Montserrat"/>
                <a:cs typeface="Montserrat"/>
                <a:sym typeface="Montserrat"/>
              </a:rPr>
              <a:t>Дорожная карта </a:t>
            </a:r>
            <a:r>
              <a:rPr i="0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внедрения платформы в регионе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472" name="Google Shape;472;p58"/>
          <p:cNvCxnSpPr/>
          <p:nvPr/>
        </p:nvCxnSpPr>
        <p:spPr>
          <a:xfrm>
            <a:off x="2161600" y="2782789"/>
            <a:ext cx="0" cy="1336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73" name="Google Shape;473;p58"/>
          <p:cNvCxnSpPr/>
          <p:nvPr/>
        </p:nvCxnSpPr>
        <p:spPr>
          <a:xfrm>
            <a:off x="522600" y="2773488"/>
            <a:ext cx="8144100" cy="0"/>
          </a:xfrm>
          <a:prstGeom prst="straightConnector1">
            <a:avLst/>
          </a:prstGeom>
          <a:noFill/>
          <a:ln cap="flat" cmpd="sng" w="9525">
            <a:solidFill>
              <a:srgbClr val="DDBEA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4" name="Google Shape;474;p58"/>
          <p:cNvSpPr txBox="1"/>
          <p:nvPr/>
        </p:nvSpPr>
        <p:spPr>
          <a:xfrm>
            <a:off x="778218" y="2395250"/>
            <a:ext cx="8868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мес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75" name="Google Shape;475;p58"/>
          <p:cNvCxnSpPr/>
          <p:nvPr/>
        </p:nvCxnSpPr>
        <p:spPr>
          <a:xfrm>
            <a:off x="4711090" y="2790354"/>
            <a:ext cx="7500" cy="1303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76" name="Google Shape;476;p58"/>
          <p:cNvCxnSpPr/>
          <p:nvPr/>
        </p:nvCxnSpPr>
        <p:spPr>
          <a:xfrm>
            <a:off x="7027700" y="2806569"/>
            <a:ext cx="23400" cy="13041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77" name="Google Shape;477;p58"/>
          <p:cNvSpPr/>
          <p:nvPr/>
        </p:nvSpPr>
        <p:spPr>
          <a:xfrm>
            <a:off x="557650" y="2863738"/>
            <a:ext cx="1580400" cy="612900"/>
          </a:xfrm>
          <a:prstGeom prst="homePlate">
            <a:avLst>
              <a:gd fmla="val 27393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Уточнение требований, согласование технического задания</a:t>
            </a:r>
            <a:endParaRPr sz="7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8" name="Google Shape;478;p58"/>
          <p:cNvSpPr/>
          <p:nvPr/>
        </p:nvSpPr>
        <p:spPr>
          <a:xfrm>
            <a:off x="519534" y="2723234"/>
            <a:ext cx="89400" cy="100500"/>
          </a:xfrm>
          <a:prstGeom prst="rect">
            <a:avLst/>
          </a:prstGeom>
          <a:solidFill>
            <a:srgbClr val="DDBE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58"/>
          <p:cNvSpPr/>
          <p:nvPr/>
        </p:nvSpPr>
        <p:spPr>
          <a:xfrm>
            <a:off x="2123950" y="2723234"/>
            <a:ext cx="89400" cy="100500"/>
          </a:xfrm>
          <a:prstGeom prst="rect">
            <a:avLst/>
          </a:prstGeom>
          <a:solidFill>
            <a:srgbClr val="DDBE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8"/>
          <p:cNvSpPr/>
          <p:nvPr/>
        </p:nvSpPr>
        <p:spPr>
          <a:xfrm>
            <a:off x="4687588" y="2709602"/>
            <a:ext cx="89400" cy="100500"/>
          </a:xfrm>
          <a:prstGeom prst="rect">
            <a:avLst/>
          </a:prstGeom>
          <a:solidFill>
            <a:srgbClr val="DDBE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58"/>
          <p:cNvSpPr/>
          <p:nvPr/>
        </p:nvSpPr>
        <p:spPr>
          <a:xfrm>
            <a:off x="5325756" y="2723234"/>
            <a:ext cx="89400" cy="100500"/>
          </a:xfrm>
          <a:prstGeom prst="rect">
            <a:avLst/>
          </a:prstGeom>
          <a:solidFill>
            <a:srgbClr val="DDBE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58"/>
          <p:cNvSpPr/>
          <p:nvPr/>
        </p:nvSpPr>
        <p:spPr>
          <a:xfrm>
            <a:off x="2173375" y="2859150"/>
            <a:ext cx="3178500" cy="612900"/>
          </a:xfrm>
          <a:prstGeom prst="homePlate">
            <a:avLst>
              <a:gd fmla="val 27393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Доработка функционала платформы под потребности региона и отраслевую специфику (ключевых работодателей)</a:t>
            </a:r>
            <a:endParaRPr sz="7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p58"/>
          <p:cNvSpPr/>
          <p:nvPr/>
        </p:nvSpPr>
        <p:spPr>
          <a:xfrm>
            <a:off x="5430850" y="2903902"/>
            <a:ext cx="1580400" cy="589800"/>
          </a:xfrm>
          <a:prstGeom prst="homePlate">
            <a:avLst>
              <a:gd fmla="val 27393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Внедрение платформы в регионе: подключение участников,  обучение, доработка функционала, работа с данными</a:t>
            </a:r>
            <a:endParaRPr sz="7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p58"/>
          <p:cNvSpPr/>
          <p:nvPr/>
        </p:nvSpPr>
        <p:spPr>
          <a:xfrm>
            <a:off x="2213350" y="3520925"/>
            <a:ext cx="3178500" cy="589800"/>
          </a:xfrm>
          <a:prstGeom prst="homePlate">
            <a:avLst>
              <a:gd fmla="val 27393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Аналитическая система по 10 отраслям: </a:t>
            </a:r>
            <a:b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онтологическое ядро навыков и компетенций</a:t>
            </a:r>
            <a:b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зарплатомер</a:t>
            </a:r>
            <a:b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монитор показателей рынка труда и образования</a:t>
            </a:r>
            <a:b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траектории обучения и </a:t>
            </a:r>
            <a: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карьеры</a:t>
            </a:r>
            <a:b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7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5" name="Google Shape;485;p58"/>
          <p:cNvSpPr txBox="1"/>
          <p:nvPr/>
        </p:nvSpPr>
        <p:spPr>
          <a:xfrm>
            <a:off x="2405018" y="2420883"/>
            <a:ext cx="8868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 мес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6" name="Google Shape;486;p58"/>
          <p:cNvSpPr txBox="1"/>
          <p:nvPr/>
        </p:nvSpPr>
        <p:spPr>
          <a:xfrm>
            <a:off x="5658218" y="2412001"/>
            <a:ext cx="8868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 мес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7" name="Google Shape;487;p58"/>
          <p:cNvSpPr/>
          <p:nvPr/>
        </p:nvSpPr>
        <p:spPr>
          <a:xfrm>
            <a:off x="7051250" y="2875206"/>
            <a:ext cx="1665600" cy="589800"/>
          </a:xfrm>
          <a:prstGeom prst="homePlate">
            <a:avLst>
              <a:gd fmla="val 27393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Промышленная эксплуатация</a:t>
            </a:r>
            <a:endParaRPr sz="7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8" name="Google Shape;488;p58"/>
          <p:cNvSpPr/>
          <p:nvPr/>
        </p:nvSpPr>
        <p:spPr>
          <a:xfrm>
            <a:off x="5455150" y="3535806"/>
            <a:ext cx="1580400" cy="589800"/>
          </a:xfrm>
          <a:prstGeom prst="homePlate">
            <a:avLst>
              <a:gd fmla="val 27393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Опытная эксплуатация</a:t>
            </a:r>
            <a:endParaRPr sz="7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89" name="Google Shape;489;p58"/>
          <p:cNvCxnSpPr/>
          <p:nvPr/>
        </p:nvCxnSpPr>
        <p:spPr>
          <a:xfrm>
            <a:off x="5379037" y="2783157"/>
            <a:ext cx="17100" cy="20877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90" name="Google Shape;490;p58"/>
          <p:cNvSpPr txBox="1"/>
          <p:nvPr/>
        </p:nvSpPr>
        <p:spPr>
          <a:xfrm>
            <a:off x="4720825" y="2408217"/>
            <a:ext cx="6006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мес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1" name="Google Shape;491;p58"/>
          <p:cNvSpPr/>
          <p:nvPr/>
        </p:nvSpPr>
        <p:spPr>
          <a:xfrm>
            <a:off x="5455150" y="4253000"/>
            <a:ext cx="3211500" cy="589800"/>
          </a:xfrm>
          <a:prstGeom prst="homePlate">
            <a:avLst>
              <a:gd fmla="val 27393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Операционная  деятельность оператора: </a:t>
            </a:r>
            <a:b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- размещение учебных программ</a:t>
            </a:r>
            <a:b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- размещение ключевых работодателей</a:t>
            </a:r>
            <a:b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- обучение и переподготовка кадров</a:t>
            </a:r>
            <a:b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7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- анализ рынка труда и образования </a:t>
            </a:r>
            <a:endParaRPr sz="7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2" name="Google Shape;492;p58"/>
          <p:cNvSpPr txBox="1"/>
          <p:nvPr/>
        </p:nvSpPr>
        <p:spPr>
          <a:xfrm>
            <a:off x="2744000" y="665950"/>
            <a:ext cx="374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/>
              <a:t>Лицензия, </a:t>
            </a:r>
            <a:r>
              <a:rPr b="1" lang="ru" sz="1300"/>
              <a:t>неисключительная</a:t>
            </a:r>
            <a:r>
              <a:rPr b="1" lang="ru" sz="1300"/>
              <a:t> </a:t>
            </a:r>
            <a:endParaRPr b="1" sz="1300"/>
          </a:p>
        </p:txBody>
      </p:sp>
      <p:sp>
        <p:nvSpPr>
          <p:cNvPr id="493" name="Google Shape;493;p58"/>
          <p:cNvSpPr/>
          <p:nvPr/>
        </p:nvSpPr>
        <p:spPr>
          <a:xfrm>
            <a:off x="6568877" y="602650"/>
            <a:ext cx="2236800" cy="417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5 000 000 руб.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8"/>
          <p:cNvSpPr txBox="1"/>
          <p:nvPr/>
        </p:nvSpPr>
        <p:spPr>
          <a:xfrm>
            <a:off x="2438025" y="1136588"/>
            <a:ext cx="402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/>
              <a:t>Доработки и настройка аналитического ядра под потребности заказчика</a:t>
            </a:r>
            <a:endParaRPr b="1" sz="1300"/>
          </a:p>
        </p:txBody>
      </p:sp>
      <p:sp>
        <p:nvSpPr>
          <p:cNvPr id="495" name="Google Shape;495;p58"/>
          <p:cNvSpPr/>
          <p:nvPr/>
        </p:nvSpPr>
        <p:spPr>
          <a:xfrm>
            <a:off x="6568875" y="1174700"/>
            <a:ext cx="2236800" cy="417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 запросу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8"/>
          <p:cNvSpPr txBox="1"/>
          <p:nvPr/>
        </p:nvSpPr>
        <p:spPr>
          <a:xfrm>
            <a:off x="3758850" y="1803975"/>
            <a:ext cx="27054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/>
              <a:t>Базовая техподдержка 12 мес</a:t>
            </a:r>
            <a:endParaRPr b="1" sz="1300"/>
          </a:p>
        </p:txBody>
      </p:sp>
      <p:sp>
        <p:nvSpPr>
          <p:cNvPr id="497" name="Google Shape;497;p58"/>
          <p:cNvSpPr/>
          <p:nvPr/>
        </p:nvSpPr>
        <p:spPr>
          <a:xfrm>
            <a:off x="6568875" y="1759413"/>
            <a:ext cx="2236800" cy="417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Входит в </a:t>
            </a:r>
            <a:r>
              <a:rPr b="1" lang="ru" sz="1100"/>
              <a:t>лицензию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9"/>
          <p:cNvSpPr txBox="1"/>
          <p:nvPr/>
        </p:nvSpPr>
        <p:spPr>
          <a:xfrm>
            <a:off x="4474075" y="272950"/>
            <a:ext cx="3925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Участники проекта - Образовательные площадки: </a:t>
            </a:r>
            <a:br>
              <a:rPr b="1" lang="ru" sz="12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12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3" name="Google Shape;50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8289" y="3233075"/>
            <a:ext cx="3676476" cy="57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9"/>
          <p:cNvPicPr preferRelativeResize="0"/>
          <p:nvPr/>
        </p:nvPicPr>
        <p:blipFill rotWithShape="1">
          <a:blip r:embed="rId4">
            <a:alphaModFix/>
          </a:blip>
          <a:srcRect b="35454" l="0" r="0" t="0"/>
          <a:stretch/>
        </p:blipFill>
        <p:spPr>
          <a:xfrm>
            <a:off x="4318289" y="3776019"/>
            <a:ext cx="3641088" cy="474591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59"/>
          <p:cNvSpPr txBox="1"/>
          <p:nvPr/>
        </p:nvSpPr>
        <p:spPr>
          <a:xfrm>
            <a:off x="4397875" y="2806500"/>
            <a:ext cx="44286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Участники проекта - IT компании:</a:t>
            </a:r>
            <a:endParaRPr b="1" sz="12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6" name="Google Shape;506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9550" y="4340663"/>
            <a:ext cx="2335369" cy="52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59"/>
          <p:cNvPicPr preferRelativeResize="0"/>
          <p:nvPr/>
        </p:nvPicPr>
        <p:blipFill rotWithShape="1">
          <a:blip r:embed="rId6">
            <a:alphaModFix/>
          </a:blip>
          <a:srcRect b="61261" l="55460" r="27216" t="26794"/>
          <a:stretch/>
        </p:blipFill>
        <p:spPr>
          <a:xfrm>
            <a:off x="5289326" y="949794"/>
            <a:ext cx="809863" cy="46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0273" y="1631775"/>
            <a:ext cx="585316" cy="18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0279" y="1620709"/>
            <a:ext cx="652193" cy="18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22329" y="1633325"/>
            <a:ext cx="822019" cy="1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59"/>
          <p:cNvPicPr preferRelativeResize="0"/>
          <p:nvPr/>
        </p:nvPicPr>
        <p:blipFill rotWithShape="1">
          <a:blip r:embed="rId6">
            <a:alphaModFix/>
          </a:blip>
          <a:srcRect b="61972" l="28718" r="53959" t="26083"/>
          <a:stretch/>
        </p:blipFill>
        <p:spPr>
          <a:xfrm>
            <a:off x="7137680" y="927675"/>
            <a:ext cx="809981" cy="469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59"/>
          <p:cNvPicPr preferRelativeResize="0"/>
          <p:nvPr/>
        </p:nvPicPr>
        <p:blipFill rotWithShape="1">
          <a:blip r:embed="rId6">
            <a:alphaModFix/>
          </a:blip>
          <a:srcRect b="61439" l="4966" r="77711" t="26616"/>
          <a:stretch/>
        </p:blipFill>
        <p:spPr>
          <a:xfrm>
            <a:off x="4492725" y="960849"/>
            <a:ext cx="747289" cy="43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34917" y="4451671"/>
            <a:ext cx="750221" cy="298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69254" y="3807539"/>
            <a:ext cx="448311" cy="47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81730" y="994022"/>
            <a:ext cx="562072" cy="33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5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94595" y="3384069"/>
            <a:ext cx="439131" cy="27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5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51530" y="3834053"/>
            <a:ext cx="864564" cy="44468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9"/>
          <p:cNvSpPr/>
          <p:nvPr/>
        </p:nvSpPr>
        <p:spPr>
          <a:xfrm>
            <a:off x="7431355" y="3931773"/>
            <a:ext cx="410100" cy="28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9" name="Google Shape;519;p5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494118" y="3875247"/>
            <a:ext cx="368320" cy="36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5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402025" y="1558043"/>
            <a:ext cx="325530" cy="29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5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83163" y="1071596"/>
            <a:ext cx="563654" cy="18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5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56255" y="1650202"/>
            <a:ext cx="617463" cy="13054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59"/>
          <p:cNvSpPr txBox="1"/>
          <p:nvPr/>
        </p:nvSpPr>
        <p:spPr>
          <a:xfrm>
            <a:off x="419175" y="1140150"/>
            <a:ext cx="34749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 работы на 14 мая 2021г:</a:t>
            </a:r>
            <a:endParaRPr b="1" sz="12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269999" rtl="0" algn="l">
              <a:spcBef>
                <a:spcPts val="0"/>
              </a:spcBef>
              <a:spcAft>
                <a:spcPts val="0"/>
              </a:spcAft>
              <a:buClr>
                <a:srgbClr val="1E3DAF"/>
              </a:buClr>
              <a:buSzPts val="1100"/>
              <a:buFont typeface="Montserrat"/>
              <a:buChar char="￭"/>
            </a:pP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Размещена аналитика на основе более </a:t>
            </a:r>
            <a:r>
              <a:rPr b="1"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90 000</a:t>
            </a: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 вакансий от </a:t>
            </a:r>
            <a:r>
              <a:rPr b="1"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11 000</a:t>
            </a: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 ИТ компаний </a:t>
            </a:r>
            <a:endParaRPr sz="11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269999" rtl="0" algn="l">
              <a:spcBef>
                <a:spcPts val="0"/>
              </a:spcBef>
              <a:spcAft>
                <a:spcPts val="0"/>
              </a:spcAft>
              <a:buClr>
                <a:srgbClr val="1E3DAF"/>
              </a:buClr>
              <a:buSzPts val="1100"/>
              <a:buFont typeface="Montserrat"/>
              <a:buChar char="￭"/>
            </a:pP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Собрано более </a:t>
            </a:r>
            <a:r>
              <a:rPr b="1"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2 500</a:t>
            </a: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 профилей IT-специалистов </a:t>
            </a: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(до запуска </a:t>
            </a: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1 970</a:t>
            </a: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, после запуска 700)</a:t>
            </a:r>
            <a:endParaRPr sz="11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269999" rtl="0" algn="l">
              <a:spcBef>
                <a:spcPts val="0"/>
              </a:spcBef>
              <a:spcAft>
                <a:spcPts val="0"/>
              </a:spcAft>
              <a:buClr>
                <a:srgbClr val="1E3DAF"/>
              </a:buClr>
              <a:buSzPts val="1100"/>
              <a:buFont typeface="Montserrat"/>
              <a:buChar char="￭"/>
            </a:pP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Около </a:t>
            </a:r>
            <a:r>
              <a:rPr b="1"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800 </a:t>
            </a: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человек прошли обучение </a:t>
            </a:r>
            <a:b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и переподготовку с помощью платформы</a:t>
            </a:r>
            <a:r>
              <a:rPr lang="ru" sz="1100">
                <a:solidFill>
                  <a:srgbClr val="2A2F37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(до запуска 560, после запуска 225) -конверсия </a:t>
            </a:r>
            <a:r>
              <a:rPr b="1" lang="ru" sz="1100">
                <a:solidFill>
                  <a:srgbClr val="2A2F37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32%</a:t>
            </a:r>
            <a:endParaRPr b="1" sz="1100">
              <a:solidFill>
                <a:srgbClr val="2A2F37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269999" rtl="0" algn="l">
              <a:spcBef>
                <a:spcPts val="0"/>
              </a:spcBef>
              <a:spcAft>
                <a:spcPts val="0"/>
              </a:spcAft>
              <a:buClr>
                <a:srgbClr val="1E3DAF"/>
              </a:buClr>
              <a:buSzPts val="1100"/>
              <a:buFont typeface="Montserrat"/>
              <a:buChar char="￭"/>
            </a:pPr>
            <a:r>
              <a:rPr b="1"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154</a:t>
            </a: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 курса размещено на платформе</a:t>
            </a:r>
            <a:endParaRPr sz="11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269999" rtl="0" algn="l">
              <a:spcBef>
                <a:spcPts val="0"/>
              </a:spcBef>
              <a:spcAft>
                <a:spcPts val="0"/>
              </a:spcAft>
              <a:buClr>
                <a:srgbClr val="1E3DAF"/>
              </a:buClr>
              <a:buSzPts val="1100"/>
              <a:buFont typeface="Montserrat"/>
              <a:buChar char="￭"/>
            </a:pP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Более </a:t>
            </a:r>
            <a:r>
              <a:rPr b="1"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 человек трудоустроились или получили карьерный рост (до запуска 86, после запуска 30) - конверсия </a:t>
            </a:r>
            <a:r>
              <a:rPr b="1"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4%</a:t>
            </a:r>
            <a:endParaRPr b="1" sz="11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269999" rtl="0" algn="l">
              <a:spcBef>
                <a:spcPts val="0"/>
              </a:spcBef>
              <a:spcAft>
                <a:spcPts val="0"/>
              </a:spcAft>
              <a:buClr>
                <a:srgbClr val="1E3DAF"/>
              </a:buClr>
              <a:buSzPts val="1100"/>
              <a:buFont typeface="Montserrat"/>
              <a:buChar char="￭"/>
            </a:pPr>
            <a:r>
              <a:rPr b="1"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 IT-компаний уже сотрудничают с платформой</a:t>
            </a:r>
            <a:endParaRPr sz="11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269999" rtl="0" algn="l">
              <a:spcBef>
                <a:spcPts val="0"/>
              </a:spcBef>
              <a:spcAft>
                <a:spcPts val="0"/>
              </a:spcAft>
              <a:buClr>
                <a:srgbClr val="1E3DAF"/>
              </a:buClr>
              <a:buSzPts val="1100"/>
              <a:buFont typeface="Montserrat"/>
              <a:buChar char="￭"/>
            </a:pP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Подключено </a:t>
            </a:r>
            <a:r>
              <a:rPr b="1"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 вузов и </a:t>
            </a:r>
            <a:r>
              <a:rPr b="1"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 частных образовательных площадок (Skillbox, GeekBrains, Нетология и т.д.)</a:t>
            </a:r>
            <a:endParaRPr sz="11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269999" rtl="0" algn="l">
              <a:spcBef>
                <a:spcPts val="0"/>
              </a:spcBef>
              <a:spcAft>
                <a:spcPts val="0"/>
              </a:spcAft>
              <a:buClr>
                <a:srgbClr val="1E3DAF"/>
              </a:buClr>
              <a:buSzPts val="1100"/>
              <a:buFont typeface="Montserrat"/>
              <a:buChar char="￭"/>
            </a:pPr>
            <a:r>
              <a:rPr b="1"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lang="ru" sz="11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региона Нижний, Москва, Омск</a:t>
            </a:r>
            <a:endParaRPr sz="11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24" name="Google Shape;524;p59"/>
          <p:cNvCxnSpPr/>
          <p:nvPr/>
        </p:nvCxnSpPr>
        <p:spPr>
          <a:xfrm>
            <a:off x="4145975" y="0"/>
            <a:ext cx="0" cy="51585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5" name="Google Shape;525;p59"/>
          <p:cNvCxnSpPr/>
          <p:nvPr/>
        </p:nvCxnSpPr>
        <p:spPr>
          <a:xfrm>
            <a:off x="4145975" y="2534263"/>
            <a:ext cx="5023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6" name="Google Shape;526;p59"/>
          <p:cNvSpPr txBox="1"/>
          <p:nvPr/>
        </p:nvSpPr>
        <p:spPr>
          <a:xfrm>
            <a:off x="318375" y="25150"/>
            <a:ext cx="3925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C3996B"/>
                </a:solidFill>
                <a:latin typeface="Montserrat"/>
                <a:ea typeface="Montserrat"/>
                <a:cs typeface="Montserrat"/>
                <a:sym typeface="Montserrat"/>
              </a:rPr>
              <a:t>Кейс </a:t>
            </a:r>
            <a: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ИТ отрасли</a:t>
            </a:r>
            <a:b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HiBrain (НН, Москва, Омск)</a:t>
            </a:r>
            <a:b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Разработка и пилотирование платформы - 1,5 года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Работа платформы в пром. эксплуатации - 5 месяцев</a:t>
            </a:r>
            <a:br>
              <a:rPr b="1"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https://hibrain.ru/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4"/>
          <p:cNvSpPr/>
          <p:nvPr/>
        </p:nvSpPr>
        <p:spPr>
          <a:xfrm>
            <a:off x="0" y="-450"/>
            <a:ext cx="4076400" cy="5143500"/>
          </a:xfrm>
          <a:prstGeom prst="rect">
            <a:avLst/>
          </a:prstGeom>
          <a:solidFill>
            <a:srgbClr val="E2E6F1">
              <a:alpha val="3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4"/>
          <p:cNvSpPr txBox="1"/>
          <p:nvPr/>
        </p:nvSpPr>
        <p:spPr>
          <a:xfrm>
            <a:off x="435725" y="8204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Системные:</a:t>
            </a:r>
            <a:endParaRPr b="1" sz="120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44"/>
          <p:cNvSpPr txBox="1"/>
          <p:nvPr/>
        </p:nvSpPr>
        <p:spPr>
          <a:xfrm>
            <a:off x="719025" y="1520825"/>
            <a:ext cx="3009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Клиент Центра</a:t>
            </a:r>
            <a:r>
              <a:rPr lang="ru" sz="1200">
                <a:latin typeface="Roboto"/>
                <a:ea typeface="Roboto"/>
                <a:cs typeface="Roboto"/>
                <a:sym typeface="Roboto"/>
              </a:rPr>
              <a:t> занятости = неудачник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44"/>
          <p:cNvSpPr txBox="1"/>
          <p:nvPr/>
        </p:nvSpPr>
        <p:spPr>
          <a:xfrm>
            <a:off x="719026" y="1197975"/>
            <a:ext cx="3009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Центр занятости = раздача пособий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44"/>
          <p:cNvSpPr txBox="1"/>
          <p:nvPr/>
        </p:nvSpPr>
        <p:spPr>
          <a:xfrm>
            <a:off x="719025" y="1843675"/>
            <a:ext cx="3009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ВУЗЫ/СПО - готовят не тех, не того </a:t>
            </a:r>
            <a:br>
              <a:rPr lang="ru" sz="1200">
                <a:latin typeface="Roboto"/>
                <a:ea typeface="Roboto"/>
                <a:cs typeface="Roboto"/>
                <a:sym typeface="Roboto"/>
              </a:rPr>
            </a:br>
            <a:r>
              <a:rPr lang="ru" sz="1200">
                <a:latin typeface="Roboto"/>
                <a:ea typeface="Roboto"/>
                <a:cs typeface="Roboto"/>
                <a:sym typeface="Roboto"/>
              </a:rPr>
              <a:t>качества и количества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44"/>
          <p:cNvSpPr txBox="1"/>
          <p:nvPr/>
        </p:nvSpPr>
        <p:spPr>
          <a:xfrm>
            <a:off x="719025" y="2351325"/>
            <a:ext cx="3009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Безработица VS Безсотрудница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44"/>
          <p:cNvSpPr txBox="1"/>
          <p:nvPr/>
        </p:nvSpPr>
        <p:spPr>
          <a:xfrm>
            <a:off x="435725" y="3524575"/>
            <a:ext cx="319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Миграция населения в столичные регионы </a:t>
            </a:r>
            <a:r>
              <a:rPr b="1" lang="ru" sz="1200">
                <a:solidFill>
                  <a:srgbClr val="1E3DAF"/>
                </a:solidFill>
                <a:latin typeface="Montserrat"/>
                <a:ea typeface="Montserrat"/>
                <a:cs typeface="Montserrat"/>
                <a:sym typeface="Montserrat"/>
              </a:rPr>
              <a:t>до 2%</a:t>
            </a:r>
            <a:r>
              <a:rPr b="1" lang="ru" sz="12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 в год</a:t>
            </a:r>
            <a:endParaRPr b="1" sz="120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44"/>
          <p:cNvSpPr txBox="1"/>
          <p:nvPr/>
        </p:nvSpPr>
        <p:spPr>
          <a:xfrm>
            <a:off x="454775" y="4088525"/>
            <a:ext cx="3195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Развитие федеральных платформенных решений непроизвольно способствует оттоку жителей из регионов </a:t>
            </a:r>
            <a:endParaRPr sz="12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44"/>
          <p:cNvSpPr txBox="1"/>
          <p:nvPr/>
        </p:nvSpPr>
        <p:spPr>
          <a:xfrm>
            <a:off x="4343774" y="366725"/>
            <a:ext cx="407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Montserrat"/>
                <a:ea typeface="Montserrat"/>
                <a:cs typeface="Montserrat"/>
                <a:sym typeface="Montserrat"/>
              </a:rPr>
              <a:t>Решение 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44"/>
          <p:cNvSpPr txBox="1"/>
          <p:nvPr/>
        </p:nvSpPr>
        <p:spPr>
          <a:xfrm>
            <a:off x="4193578" y="4288194"/>
            <a:ext cx="4804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Занятость должна быть частью экономической стратегии регионов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55" y="1602936"/>
            <a:ext cx="118830" cy="11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55" y="1271954"/>
            <a:ext cx="118830" cy="11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55" y="1920054"/>
            <a:ext cx="118830" cy="11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55" y="2421192"/>
            <a:ext cx="118830" cy="11881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4"/>
          <p:cNvSpPr txBox="1"/>
          <p:nvPr/>
        </p:nvSpPr>
        <p:spPr>
          <a:xfrm>
            <a:off x="4362825" y="736025"/>
            <a:ext cx="4247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Roboto"/>
                <a:ea typeface="Roboto"/>
                <a:cs typeface="Roboto"/>
                <a:sym typeface="Roboto"/>
              </a:rPr>
              <a:t>Создание альтернативной региональной платформы, сфокусированной на решении задач ключевых работодателей </a:t>
            </a:r>
            <a:br>
              <a:rPr lang="ru" sz="1000">
                <a:latin typeface="Roboto"/>
                <a:ea typeface="Roboto"/>
                <a:cs typeface="Roboto"/>
                <a:sym typeface="Roboto"/>
              </a:rPr>
            </a:br>
            <a:r>
              <a:rPr lang="ru" sz="1000">
                <a:latin typeface="Roboto"/>
                <a:ea typeface="Roboto"/>
                <a:cs typeface="Roboto"/>
                <a:sym typeface="Roboto"/>
              </a:rPr>
              <a:t>в малых городах с предоставлением жителям необходимых сервисов, связанных с обучением и работными ожиданиями </a:t>
            </a:r>
            <a:br>
              <a:rPr lang="ru" sz="1000">
                <a:latin typeface="Roboto"/>
                <a:ea typeface="Roboto"/>
                <a:cs typeface="Roboto"/>
                <a:sym typeface="Roboto"/>
              </a:rPr>
            </a:br>
            <a:r>
              <a:rPr lang="ru" sz="1000">
                <a:latin typeface="Roboto"/>
                <a:ea typeface="Roboto"/>
                <a:cs typeface="Roboto"/>
                <a:sym typeface="Roboto"/>
              </a:rPr>
              <a:t>и как следствие – удержание жителей в </a:t>
            </a:r>
            <a:r>
              <a:rPr lang="ru" sz="1000">
                <a:latin typeface="Roboto"/>
                <a:ea typeface="Roboto"/>
                <a:cs typeface="Roboto"/>
                <a:sym typeface="Roboto"/>
              </a:rPr>
              <a:t>городах</a:t>
            </a:r>
            <a:r>
              <a:rPr lang="ru" sz="1000">
                <a:latin typeface="Roboto"/>
                <a:ea typeface="Roboto"/>
                <a:cs typeface="Roboto"/>
                <a:sym typeface="Roboto"/>
              </a:rPr>
              <a:t>, привлечение </a:t>
            </a:r>
            <a:br>
              <a:rPr lang="ru" sz="1000">
                <a:latin typeface="Roboto"/>
                <a:ea typeface="Roboto"/>
                <a:cs typeface="Roboto"/>
                <a:sym typeface="Roboto"/>
              </a:rPr>
            </a:br>
            <a:r>
              <a:rPr lang="ru" sz="1000">
                <a:latin typeface="Roboto"/>
                <a:ea typeface="Roboto"/>
                <a:cs typeface="Roboto"/>
                <a:sym typeface="Roboto"/>
              </a:rPr>
              <a:t>из других регионов.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44"/>
          <p:cNvSpPr/>
          <p:nvPr/>
        </p:nvSpPr>
        <p:spPr>
          <a:xfrm>
            <a:off x="7482350" y="3196850"/>
            <a:ext cx="1448100" cy="948600"/>
          </a:xfrm>
          <a:prstGeom prst="roundRect">
            <a:avLst>
              <a:gd fmla="val 0" name="adj"/>
            </a:avLst>
          </a:prstGeom>
          <a:solidFill>
            <a:srgbClr val="DBE2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107481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Средние и м</a:t>
            </a:r>
            <a:r>
              <a:rPr lang="ru"/>
              <a:t>алые </a:t>
            </a:r>
            <a:br>
              <a:rPr lang="ru"/>
            </a:br>
            <a:r>
              <a:rPr lang="ru"/>
              <a:t>города /</a:t>
            </a:r>
            <a:endParaRPr/>
          </a:p>
          <a:p>
            <a:pPr indent="0" lvl="0" marL="0" marR="107481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регионы</a:t>
            </a:r>
            <a:endParaRPr/>
          </a:p>
        </p:txBody>
      </p:sp>
      <p:sp>
        <p:nvSpPr>
          <p:cNvPr id="191" name="Google Shape;191;p44"/>
          <p:cNvSpPr/>
          <p:nvPr/>
        </p:nvSpPr>
        <p:spPr>
          <a:xfrm>
            <a:off x="3965375" y="1956800"/>
            <a:ext cx="2239800" cy="1990500"/>
          </a:xfrm>
          <a:prstGeom prst="roundRect">
            <a:avLst>
              <a:gd fmla="val 0" name="adj"/>
            </a:avLst>
          </a:prstGeom>
          <a:solidFill>
            <a:srgbClr val="FCE2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89999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"/>
            </a:br>
            <a:r>
              <a:rPr lang="ru"/>
              <a:t>Москва, </a:t>
            </a:r>
            <a:endParaRPr/>
          </a:p>
          <a:p>
            <a:pPr indent="0" lvl="0" marL="8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Питер, </a:t>
            </a:r>
            <a:br>
              <a:rPr lang="ru"/>
            </a:br>
            <a:r>
              <a:rPr lang="ru"/>
              <a:t>города </a:t>
            </a:r>
            <a:br>
              <a:rPr lang="ru"/>
            </a:br>
            <a:r>
              <a:rPr lang="ru"/>
              <a:t>миллионники</a:t>
            </a:r>
            <a:endParaRPr/>
          </a:p>
        </p:txBody>
      </p:sp>
      <p:sp>
        <p:nvSpPr>
          <p:cNvPr id="192" name="Google Shape;192;p44"/>
          <p:cNvSpPr/>
          <p:nvPr/>
        </p:nvSpPr>
        <p:spPr>
          <a:xfrm>
            <a:off x="6481825" y="2935600"/>
            <a:ext cx="1345200" cy="1108200"/>
          </a:xfrm>
          <a:prstGeom prst="roundRect">
            <a:avLst>
              <a:gd fmla="val 0" name="adj"/>
            </a:avLst>
          </a:prstGeom>
          <a:solidFill>
            <a:srgbClr val="ADB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</a:rPr>
              <a:t>Платформа управления человеческим капиталом региона</a:t>
            </a:r>
            <a:endParaRPr/>
          </a:p>
        </p:txBody>
      </p:sp>
      <p:sp>
        <p:nvSpPr>
          <p:cNvPr id="193" name="Google Shape;193;p44"/>
          <p:cNvSpPr/>
          <p:nvPr/>
        </p:nvSpPr>
        <p:spPr>
          <a:xfrm>
            <a:off x="5335678" y="2339025"/>
            <a:ext cx="1039800" cy="1123500"/>
          </a:xfrm>
          <a:prstGeom prst="roundRect">
            <a:avLst>
              <a:gd fmla="val 0" name="adj"/>
            </a:avLst>
          </a:prstGeom>
          <a:solidFill>
            <a:srgbClr val="F4B9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</a:rPr>
              <a:t>hh.ru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</a:rPr>
              <a:t>rabota.ru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</a:rPr>
              <a:t>superjob.ru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</a:rPr>
              <a:t>trudvsem.ru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</a:rPr>
              <a:t>career.habr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dk1"/>
                </a:solidFill>
              </a:rPr>
              <a:t>и др...</a:t>
            </a:r>
            <a:endParaRPr b="1" sz="1000">
              <a:solidFill>
                <a:schemeClr val="dk1"/>
              </a:solidFill>
            </a:endParaRPr>
          </a:p>
        </p:txBody>
      </p:sp>
      <p:sp>
        <p:nvSpPr>
          <p:cNvPr id="194" name="Google Shape;194;p44"/>
          <p:cNvSpPr/>
          <p:nvPr/>
        </p:nvSpPr>
        <p:spPr>
          <a:xfrm>
            <a:off x="6322403" y="2361300"/>
            <a:ext cx="1448100" cy="378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</a:rPr>
              <a:t>найм</a:t>
            </a:r>
            <a:endParaRPr sz="1000">
              <a:solidFill>
                <a:srgbClr val="FEFFFF"/>
              </a:solidFill>
            </a:endParaRPr>
          </a:p>
        </p:txBody>
      </p:sp>
      <p:sp>
        <p:nvSpPr>
          <p:cNvPr id="195" name="Google Shape;195;p44"/>
          <p:cNvSpPr/>
          <p:nvPr/>
        </p:nvSpPr>
        <p:spPr>
          <a:xfrm>
            <a:off x="7021256" y="2457841"/>
            <a:ext cx="752700" cy="7716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1E3D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44"/>
          <p:cNvSpPr txBox="1"/>
          <p:nvPr/>
        </p:nvSpPr>
        <p:spPr>
          <a:xfrm>
            <a:off x="7798803" y="2255881"/>
            <a:ext cx="1245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Обучение / переподготовка</a:t>
            </a:r>
            <a:br>
              <a:rPr lang="ru" sz="1000"/>
            </a:br>
            <a:r>
              <a:rPr lang="ru" sz="1000"/>
              <a:t>Сопровождаемое трудоустройство</a:t>
            </a:r>
            <a:endParaRPr sz="1000"/>
          </a:p>
        </p:txBody>
      </p:sp>
      <p:pic>
        <p:nvPicPr>
          <p:cNvPr id="197" name="Google Shape;19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55" y="2752986"/>
            <a:ext cx="118830" cy="118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4"/>
          <p:cNvSpPr txBox="1"/>
          <p:nvPr/>
        </p:nvSpPr>
        <p:spPr>
          <a:xfrm>
            <a:off x="719025" y="2674175"/>
            <a:ext cx="3009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Скрытая безработица - работа </a:t>
            </a:r>
            <a:br>
              <a:rPr lang="ru" sz="1200">
                <a:latin typeface="Roboto"/>
                <a:ea typeface="Roboto"/>
                <a:cs typeface="Roboto"/>
                <a:sym typeface="Roboto"/>
              </a:rPr>
            </a:br>
            <a:r>
              <a:rPr lang="ru" sz="1200">
                <a:latin typeface="Roboto"/>
                <a:ea typeface="Roboto"/>
                <a:cs typeface="Roboto"/>
                <a:sym typeface="Roboto"/>
              </a:rPr>
              <a:t>не по специальности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44"/>
          <p:cNvSpPr txBox="1"/>
          <p:nvPr/>
        </p:nvSpPr>
        <p:spPr>
          <a:xfrm>
            <a:off x="435725" y="274325"/>
            <a:ext cx="364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Проблемы </a:t>
            </a:r>
            <a:r>
              <a:rPr b="1" lang="ru" sz="1800">
                <a:solidFill>
                  <a:srgbClr val="1E3DAF"/>
                </a:solidFill>
                <a:latin typeface="Montserrat"/>
                <a:ea typeface="Montserrat"/>
                <a:cs typeface="Montserrat"/>
                <a:sym typeface="Montserrat"/>
              </a:rPr>
              <a:t>рынка труда</a:t>
            </a:r>
            <a:endParaRPr b="1" sz="1800">
              <a:solidFill>
                <a:srgbClr val="1E3DA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0" name="Google Shape;200;p44"/>
          <p:cNvCxnSpPr/>
          <p:nvPr/>
        </p:nvCxnSpPr>
        <p:spPr>
          <a:xfrm>
            <a:off x="519125" y="3352825"/>
            <a:ext cx="30765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44"/>
          <p:cNvCxnSpPr/>
          <p:nvPr/>
        </p:nvCxnSpPr>
        <p:spPr>
          <a:xfrm>
            <a:off x="13058850" y="2534150"/>
            <a:ext cx="0" cy="461700"/>
          </a:xfrm>
          <a:prstGeom prst="straightConnector1">
            <a:avLst/>
          </a:prstGeom>
          <a:noFill/>
          <a:ln cap="flat" cmpd="sng" w="952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2" name="Google Shape;202;p44"/>
          <p:cNvSpPr txBox="1"/>
          <p:nvPr/>
        </p:nvSpPr>
        <p:spPr>
          <a:xfrm>
            <a:off x="6441925" y="1774625"/>
            <a:ext cx="89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миграция/ удаленная работа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45"/>
          <p:cNvPicPr preferRelativeResize="0"/>
          <p:nvPr/>
        </p:nvPicPr>
        <p:blipFill rotWithShape="1">
          <a:blip r:embed="rId3">
            <a:alphaModFix/>
          </a:blip>
          <a:srcRect b="54891" l="2787" r="7300" t="0"/>
          <a:stretch/>
        </p:blipFill>
        <p:spPr>
          <a:xfrm flipH="1">
            <a:off x="-5" y="4316890"/>
            <a:ext cx="8522000" cy="82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27" y="284672"/>
            <a:ext cx="6793759" cy="485882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5"/>
          <p:cNvSpPr txBox="1"/>
          <p:nvPr/>
        </p:nvSpPr>
        <p:spPr>
          <a:xfrm>
            <a:off x="2090612" y="243670"/>
            <a:ext cx="49605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roxima Nova"/>
              <a:buNone/>
            </a:pPr>
            <a:r>
              <a:rPr b="1" i="0" lang="ru" sz="21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Министерство развития человеческого капитала </a:t>
            </a:r>
            <a:endParaRPr b="1" i="0" sz="21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0" name="Google Shape;210;p45"/>
          <p:cNvSpPr txBox="1"/>
          <p:nvPr/>
        </p:nvSpPr>
        <p:spPr>
          <a:xfrm>
            <a:off x="316086" y="4314616"/>
            <a:ext cx="1941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534741"/>
                </a:solidFill>
                <a:latin typeface="Proxima Nova"/>
                <a:ea typeface="Proxima Nova"/>
                <a:cs typeface="Proxima Nova"/>
                <a:sym typeface="Proxima Nova"/>
              </a:rPr>
              <a:t>Создание рабочих мест</a:t>
            </a:r>
            <a:endParaRPr b="1" sz="1100">
              <a:solidFill>
                <a:srgbClr val="53474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1" name="Google Shape;211;p45"/>
          <p:cNvSpPr/>
          <p:nvPr/>
        </p:nvSpPr>
        <p:spPr>
          <a:xfrm>
            <a:off x="2231239" y="109228"/>
            <a:ext cx="6873000" cy="4869900"/>
          </a:xfrm>
          <a:prstGeom prst="rect">
            <a:avLst/>
          </a:prstGeom>
          <a:noFill/>
          <a:ln cap="flat" cmpd="sng" w="44450">
            <a:solidFill>
              <a:srgbClr val="75707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2" name="Google Shape;212;p45"/>
          <p:cNvSpPr txBox="1"/>
          <p:nvPr/>
        </p:nvSpPr>
        <p:spPr>
          <a:xfrm>
            <a:off x="450611" y="1831096"/>
            <a:ext cx="1442400" cy="484800"/>
          </a:xfrm>
          <a:prstGeom prst="rect">
            <a:avLst/>
          </a:prstGeom>
          <a:solidFill>
            <a:schemeClr val="lt1">
              <a:alpha val="51760"/>
            </a:schemeClr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Министерство экономического развития и инвестиций</a:t>
            </a:r>
            <a:endParaRPr sz="1100"/>
          </a:p>
        </p:txBody>
      </p:sp>
      <p:sp>
        <p:nvSpPr>
          <p:cNvPr id="213" name="Google Shape;213;p45"/>
          <p:cNvSpPr txBox="1"/>
          <p:nvPr/>
        </p:nvSpPr>
        <p:spPr>
          <a:xfrm>
            <a:off x="450611" y="2751280"/>
            <a:ext cx="1526100" cy="623400"/>
          </a:xfrm>
          <a:prstGeom prst="rect">
            <a:avLst/>
          </a:prstGeom>
          <a:solidFill>
            <a:schemeClr val="lt1">
              <a:alpha val="51760"/>
            </a:schemeClr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Министерство промышленности, торговли и предпринимательства</a:t>
            </a:r>
            <a:endParaRPr sz="1100"/>
          </a:p>
        </p:txBody>
      </p:sp>
      <p:sp>
        <p:nvSpPr>
          <p:cNvPr id="214" name="Google Shape;214;p45"/>
          <p:cNvSpPr/>
          <p:nvPr/>
        </p:nvSpPr>
        <p:spPr>
          <a:xfrm>
            <a:off x="8274519" y="1960254"/>
            <a:ext cx="638400" cy="638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5" name="Google Shape;21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01610" y="2083426"/>
            <a:ext cx="391641" cy="3916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45"/>
          <p:cNvGrpSpPr/>
          <p:nvPr/>
        </p:nvGrpSpPr>
        <p:grpSpPr>
          <a:xfrm>
            <a:off x="8274519" y="284671"/>
            <a:ext cx="638325" cy="638325"/>
            <a:chOff x="10058004" y="2348625"/>
            <a:chExt cx="851100" cy="851100"/>
          </a:xfrm>
        </p:grpSpPr>
        <p:sp>
          <p:nvSpPr>
            <p:cNvPr id="217" name="Google Shape;217;p45"/>
            <p:cNvSpPr/>
            <p:nvPr/>
          </p:nvSpPr>
          <p:spPr>
            <a:xfrm>
              <a:off x="10058004" y="2348625"/>
              <a:ext cx="851100" cy="85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810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Proxima Nova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218" name="Google Shape;218;p4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173019" y="2470827"/>
              <a:ext cx="638355" cy="6383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9" name="Google Shape;219;p45"/>
          <p:cNvGrpSpPr/>
          <p:nvPr/>
        </p:nvGrpSpPr>
        <p:grpSpPr>
          <a:xfrm>
            <a:off x="8323910" y="2840746"/>
            <a:ext cx="638325" cy="638325"/>
            <a:chOff x="7989655" y="4025662"/>
            <a:chExt cx="851100" cy="851100"/>
          </a:xfrm>
        </p:grpSpPr>
        <p:sp>
          <p:nvSpPr>
            <p:cNvPr id="220" name="Google Shape;220;p45"/>
            <p:cNvSpPr/>
            <p:nvPr/>
          </p:nvSpPr>
          <p:spPr>
            <a:xfrm>
              <a:off x="7989655" y="4025662"/>
              <a:ext cx="851100" cy="85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810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Proxima Nova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221" name="Google Shape;221;p4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143641" y="4147361"/>
              <a:ext cx="531131" cy="5311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2" name="Google Shape;222;p45"/>
          <p:cNvGrpSpPr/>
          <p:nvPr/>
        </p:nvGrpSpPr>
        <p:grpSpPr>
          <a:xfrm>
            <a:off x="8317442" y="1122463"/>
            <a:ext cx="638325" cy="638325"/>
            <a:chOff x="10058004" y="4022055"/>
            <a:chExt cx="851100" cy="851100"/>
          </a:xfrm>
        </p:grpSpPr>
        <p:sp>
          <p:nvSpPr>
            <p:cNvPr id="223" name="Google Shape;223;p45"/>
            <p:cNvSpPr/>
            <p:nvPr/>
          </p:nvSpPr>
          <p:spPr>
            <a:xfrm>
              <a:off x="10058004" y="4022055"/>
              <a:ext cx="851100" cy="85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810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Proxima Nova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224" name="Google Shape;224;p4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220184" y="4143756"/>
              <a:ext cx="544026" cy="5440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45"/>
          <p:cNvSpPr txBox="1"/>
          <p:nvPr/>
        </p:nvSpPr>
        <p:spPr>
          <a:xfrm>
            <a:off x="2409406" y="2098602"/>
            <a:ext cx="2593500" cy="2439600"/>
          </a:xfrm>
          <a:prstGeom prst="rect">
            <a:avLst/>
          </a:prstGeom>
          <a:solidFill>
            <a:schemeClr val="lt1">
              <a:alpha val="61960"/>
            </a:schemeClr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22250" lvl="0" marL="215900" marR="0" rtl="0" algn="ctr">
              <a:spcBef>
                <a:spcPts val="0"/>
              </a:spcBef>
              <a:spcAft>
                <a:spcPts val="0"/>
              </a:spcAft>
              <a:buClr>
                <a:srgbClr val="844F1A"/>
              </a:buClr>
              <a:buSzPts val="1100"/>
              <a:buFont typeface="Arial"/>
              <a:buChar char="•"/>
            </a:pPr>
            <a:r>
              <a:rPr b="1" lang="ru" sz="1100">
                <a:solidFill>
                  <a:srgbClr val="844F1A"/>
                </a:solidFill>
                <a:latin typeface="Proxima Nova"/>
                <a:ea typeface="Proxima Nova"/>
                <a:cs typeface="Proxima Nova"/>
                <a:sym typeface="Proxima Nova"/>
              </a:rPr>
              <a:t>Аналитика</a:t>
            </a:r>
            <a:endParaRPr sz="1100"/>
          </a:p>
          <a:p>
            <a:pPr indent="-152400" lvl="0" marL="215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844F1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22250" lvl="0" marL="215900" marR="0" rtl="0" algn="ctr">
              <a:spcBef>
                <a:spcPts val="0"/>
              </a:spcBef>
              <a:spcAft>
                <a:spcPts val="0"/>
              </a:spcAft>
              <a:buClr>
                <a:srgbClr val="844F1A"/>
              </a:buClr>
              <a:buSzPts val="1100"/>
              <a:buFont typeface="Arial"/>
              <a:buChar char="•"/>
            </a:pPr>
            <a:r>
              <a:rPr b="1" lang="ru" sz="1100">
                <a:solidFill>
                  <a:srgbClr val="844F1A"/>
                </a:solidFill>
                <a:latin typeface="Proxima Nova"/>
                <a:ea typeface="Proxima Nova"/>
                <a:cs typeface="Proxima Nova"/>
                <a:sym typeface="Proxima Nova"/>
              </a:rPr>
              <a:t>Стыковка «ищущие работу» - «работодатели»</a:t>
            </a:r>
            <a:endParaRPr sz="1100"/>
          </a:p>
          <a:p>
            <a:pPr indent="-152400" lvl="0" marL="215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844F1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22250" lvl="0" marL="215900" marR="0" rtl="0" algn="ctr">
              <a:spcBef>
                <a:spcPts val="0"/>
              </a:spcBef>
              <a:spcAft>
                <a:spcPts val="0"/>
              </a:spcAft>
              <a:buClr>
                <a:srgbClr val="844F1A"/>
              </a:buClr>
              <a:buSzPts val="1100"/>
              <a:buFont typeface="Arial"/>
              <a:buChar char="•"/>
            </a:pPr>
            <a:r>
              <a:rPr b="1" lang="ru" sz="1100">
                <a:solidFill>
                  <a:srgbClr val="844F1A"/>
                </a:solidFill>
                <a:latin typeface="Proxima Nova"/>
                <a:ea typeface="Proxima Nova"/>
                <a:cs typeface="Proxima Nova"/>
                <a:sym typeface="Proxima Nova"/>
              </a:rPr>
              <a:t>Стыковка «образование – рабочие места»</a:t>
            </a:r>
            <a:endParaRPr sz="1100"/>
          </a:p>
          <a:p>
            <a:pPr indent="-152400" lvl="0" marL="215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844F1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22250" lvl="0" marL="215900" marR="0" rtl="0" algn="ctr">
              <a:spcBef>
                <a:spcPts val="0"/>
              </a:spcBef>
              <a:spcAft>
                <a:spcPts val="0"/>
              </a:spcAft>
              <a:buClr>
                <a:srgbClr val="844F1A"/>
              </a:buClr>
              <a:buSzPts val="1100"/>
              <a:buFont typeface="Arial"/>
              <a:buChar char="•"/>
            </a:pPr>
            <a:r>
              <a:rPr b="1" lang="ru" sz="1100">
                <a:solidFill>
                  <a:srgbClr val="844F1A"/>
                </a:solidFill>
                <a:latin typeface="Proxima Nova"/>
                <a:ea typeface="Proxima Nova"/>
                <a:cs typeface="Proxima Nova"/>
                <a:sym typeface="Proxima Nova"/>
              </a:rPr>
              <a:t>Система непрерывного профессионального обучения </a:t>
            </a:r>
            <a:endParaRPr b="1" sz="1100">
              <a:solidFill>
                <a:srgbClr val="844F1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52400" lvl="0" marL="215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844F1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22250" lvl="0" marL="215900" marR="0" rtl="0" algn="ctr">
              <a:spcBef>
                <a:spcPts val="0"/>
              </a:spcBef>
              <a:spcAft>
                <a:spcPts val="0"/>
              </a:spcAft>
              <a:buClr>
                <a:srgbClr val="844F1A"/>
              </a:buClr>
              <a:buSzPts val="1100"/>
              <a:buFont typeface="Arial"/>
              <a:buChar char="•"/>
            </a:pPr>
            <a:r>
              <a:rPr b="1" lang="ru" sz="1100">
                <a:solidFill>
                  <a:srgbClr val="844F1A"/>
                </a:solidFill>
                <a:latin typeface="Proxima Nova"/>
                <a:ea typeface="Proxima Nova"/>
                <a:cs typeface="Proxima Nova"/>
                <a:sym typeface="Proxima Nova"/>
              </a:rPr>
              <a:t>Стыковка «наука-производство-стратегия региона»</a:t>
            </a:r>
            <a:endParaRPr b="1" sz="1100">
              <a:solidFill>
                <a:srgbClr val="844F1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6" name="Google Shape;226;p45"/>
          <p:cNvSpPr txBox="1"/>
          <p:nvPr/>
        </p:nvSpPr>
        <p:spPr>
          <a:xfrm>
            <a:off x="5052102" y="2355307"/>
            <a:ext cx="2808000" cy="1762500"/>
          </a:xfrm>
          <a:prstGeom prst="rect">
            <a:avLst/>
          </a:prstGeom>
          <a:solidFill>
            <a:schemeClr val="lt1">
              <a:alpha val="61960"/>
            </a:schemeClr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33350" lvl="0" marL="127000" marR="0" rtl="0" algn="ctr">
              <a:spcBef>
                <a:spcPts val="0"/>
              </a:spcBef>
              <a:spcAft>
                <a:spcPts val="0"/>
              </a:spcAft>
              <a:buClr>
                <a:srgbClr val="844F1A"/>
              </a:buClr>
              <a:buSzPts val="1100"/>
              <a:buFont typeface="Arial"/>
              <a:buChar char="•"/>
            </a:pPr>
            <a:r>
              <a:rPr b="1" lang="ru" sz="1100">
                <a:solidFill>
                  <a:srgbClr val="844F1A"/>
                </a:solidFill>
                <a:latin typeface="Proxima Nova"/>
                <a:ea typeface="Proxima Nova"/>
                <a:cs typeface="Proxima Nova"/>
                <a:sym typeface="Proxima Nova"/>
              </a:rPr>
              <a:t>Формирование внутреннего человеческого капитала</a:t>
            </a:r>
            <a:endParaRPr sz="1100"/>
          </a:p>
          <a:p>
            <a:pPr indent="-63500" lvl="0" marL="127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844F1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33350" lvl="0" marL="127000" marR="0" rtl="0" algn="ctr">
              <a:spcBef>
                <a:spcPts val="0"/>
              </a:spcBef>
              <a:spcAft>
                <a:spcPts val="0"/>
              </a:spcAft>
              <a:buClr>
                <a:srgbClr val="844F1A"/>
              </a:buClr>
              <a:buSzPts val="1100"/>
              <a:buFont typeface="Arial"/>
              <a:buChar char="•"/>
            </a:pPr>
            <a:r>
              <a:rPr b="1" lang="ru" sz="1100">
                <a:solidFill>
                  <a:srgbClr val="844F1A"/>
                </a:solidFill>
                <a:latin typeface="Proxima Nova"/>
                <a:ea typeface="Proxima Nova"/>
                <a:cs typeface="Proxima Nova"/>
                <a:sym typeface="Proxima Nova"/>
              </a:rPr>
              <a:t>Привлечение внешнего человеческого капитала</a:t>
            </a:r>
            <a:endParaRPr sz="1100"/>
          </a:p>
          <a:p>
            <a:pPr indent="-63500" lvl="0" marL="127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844F1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33350" lvl="0" marL="127000" marR="0" rtl="0" algn="ctr">
              <a:spcBef>
                <a:spcPts val="0"/>
              </a:spcBef>
              <a:spcAft>
                <a:spcPts val="0"/>
              </a:spcAft>
              <a:buClr>
                <a:srgbClr val="844F1A"/>
              </a:buClr>
              <a:buSzPts val="1100"/>
              <a:buFont typeface="Arial"/>
              <a:buChar char="•"/>
            </a:pPr>
            <a:r>
              <a:rPr b="1" lang="ru" sz="1100">
                <a:solidFill>
                  <a:srgbClr val="844F1A"/>
                </a:solidFill>
                <a:latin typeface="Proxima Nova"/>
                <a:ea typeface="Proxima Nova"/>
                <a:cs typeface="Proxima Nova"/>
                <a:sym typeface="Proxima Nova"/>
              </a:rPr>
              <a:t>Госуслуги и госфункции в сфере занятости населения</a:t>
            </a:r>
            <a:endParaRPr sz="1100"/>
          </a:p>
          <a:p>
            <a:pPr indent="-63500" lvl="0" marL="127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844F1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33350" lvl="0" marL="127000" marR="0" rtl="0" algn="ctr">
              <a:spcBef>
                <a:spcPts val="0"/>
              </a:spcBef>
              <a:spcAft>
                <a:spcPts val="0"/>
              </a:spcAft>
              <a:buClr>
                <a:srgbClr val="844F1A"/>
              </a:buClr>
              <a:buSzPts val="1100"/>
              <a:buFont typeface="Arial"/>
              <a:buChar char="•"/>
            </a:pPr>
            <a:r>
              <a:rPr b="1" lang="ru" sz="1100">
                <a:solidFill>
                  <a:srgbClr val="844F1A"/>
                </a:solidFill>
                <a:latin typeface="Proxima Nova"/>
                <a:ea typeface="Proxima Nova"/>
                <a:cs typeface="Proxima Nova"/>
                <a:sym typeface="Proxima Nova"/>
              </a:rPr>
              <a:t>Самозанятость</a:t>
            </a:r>
            <a:endParaRPr b="1" sz="1100">
              <a:solidFill>
                <a:srgbClr val="844F1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"/>
          <p:cNvSpPr/>
          <p:nvPr/>
        </p:nvSpPr>
        <p:spPr>
          <a:xfrm>
            <a:off x="4499275" y="3636050"/>
            <a:ext cx="1482900" cy="12711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6"/>
          <p:cNvSpPr/>
          <p:nvPr/>
        </p:nvSpPr>
        <p:spPr>
          <a:xfrm>
            <a:off x="436575" y="3563396"/>
            <a:ext cx="1482900" cy="12711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6"/>
          <p:cNvSpPr txBox="1"/>
          <p:nvPr/>
        </p:nvSpPr>
        <p:spPr>
          <a:xfrm>
            <a:off x="436575" y="132375"/>
            <a:ext cx="60711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ru" sz="1800">
                <a:solidFill>
                  <a:srgbClr val="C3996B"/>
                </a:solidFill>
                <a:latin typeface="Montserrat"/>
                <a:ea typeface="Montserrat"/>
                <a:cs typeface="Montserrat"/>
                <a:sym typeface="Montserrat"/>
              </a:rPr>
              <a:t>Целевая модель </a:t>
            </a:r>
            <a: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платформы 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46"/>
          <p:cNvSpPr/>
          <p:nvPr/>
        </p:nvSpPr>
        <p:spPr>
          <a:xfrm>
            <a:off x="6590300" y="0"/>
            <a:ext cx="2553600" cy="5155500"/>
          </a:xfrm>
          <a:prstGeom prst="rect">
            <a:avLst/>
          </a:prstGeom>
          <a:solidFill>
            <a:srgbClr val="EEEE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6"/>
          <p:cNvSpPr/>
          <p:nvPr/>
        </p:nvSpPr>
        <p:spPr>
          <a:xfrm>
            <a:off x="6710800" y="50775"/>
            <a:ext cx="2413200" cy="2816700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254000">
              <a:srgbClr val="EFEFEF">
                <a:alpha val="15690"/>
              </a:srgbClr>
            </a:outerShdw>
          </a:effectLst>
        </p:spPr>
        <p:txBody>
          <a:bodyPr anchorCtr="0" anchor="t" bIns="34275" lIns="189000" spcFirstLastPara="1" rIns="189000" wrap="square" tIns="27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5F4643"/>
                </a:solidFill>
                <a:latin typeface="Montserrat"/>
                <a:ea typeface="Montserrat"/>
                <a:cs typeface="Montserrat"/>
                <a:sym typeface="Montserrat"/>
              </a:rPr>
              <a:t>Ключевое взаимодействие</a:t>
            </a:r>
            <a:endParaRPr b="1" i="0" sz="1400" u="none" cap="none" strike="noStrike">
              <a:solidFill>
                <a:srgbClr val="5F46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7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Взаимодействие всех участников процесса </a:t>
            </a:r>
            <a:r>
              <a:rPr lang="ru" sz="11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обучения</a:t>
            </a:r>
            <a:r>
              <a:rPr b="0" i="0" lang="ru" sz="1100" u="none" cap="none" strike="noStrik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 и трудоустройства </a:t>
            </a:r>
            <a:r>
              <a:rPr lang="ru" sz="11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жителей</a:t>
            </a:r>
            <a:r>
              <a:rPr b="0" i="0" lang="ru" sz="1100" u="none" cap="none" strike="noStrik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 осуществляется через единое аналитическое ядро и рекомендательную систему</a:t>
            </a:r>
            <a:r>
              <a:rPr lang="ru" sz="11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100" u="none" cap="none" strike="noStrike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46"/>
          <p:cNvSpPr/>
          <p:nvPr/>
        </p:nvSpPr>
        <p:spPr>
          <a:xfrm>
            <a:off x="6787000" y="3012950"/>
            <a:ext cx="2206200" cy="1785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5520000" dist="47625">
              <a:srgbClr val="173366">
                <a:alpha val="168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6"/>
          <p:cNvSpPr/>
          <p:nvPr/>
        </p:nvSpPr>
        <p:spPr>
          <a:xfrm>
            <a:off x="6826125" y="2867400"/>
            <a:ext cx="2240100" cy="1825800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254000">
              <a:srgbClr val="EFEFEF">
                <a:alpha val="15690"/>
              </a:srgbClr>
            </a:outerShdw>
          </a:effectLst>
        </p:spPr>
        <p:txBody>
          <a:bodyPr anchorCtr="0" anchor="t" bIns="34275" lIns="189000" spcFirstLastPara="1" rIns="189000" wrap="square" tIns="27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" sz="900" u="none" cap="none" strike="noStrike">
                <a:solidFill>
                  <a:srgbClr val="5F4643"/>
                </a:solidFill>
                <a:latin typeface="Montserrat"/>
                <a:ea typeface="Montserrat"/>
                <a:cs typeface="Montserrat"/>
                <a:sym typeface="Montserrat"/>
              </a:rPr>
              <a:t>Интеграция:</a:t>
            </a:r>
            <a:endParaRPr b="1" i="0" sz="900" u="none" cap="none" strike="noStrike">
              <a:solidFill>
                <a:srgbClr val="5F46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17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Платформа может быть интегрирована с LMS учебных площадок и корпоративными HR системами работодателей</a:t>
            </a:r>
            <a:endParaRPr b="0" i="0" sz="1000" u="none" cap="none" strike="noStrike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46"/>
          <p:cNvSpPr/>
          <p:nvPr/>
        </p:nvSpPr>
        <p:spPr>
          <a:xfrm>
            <a:off x="2615150" y="1464925"/>
            <a:ext cx="1254300" cy="1452000"/>
          </a:xfrm>
          <a:prstGeom prst="rect">
            <a:avLst/>
          </a:prstGeom>
          <a:solidFill>
            <a:srgbClr val="EEEEF0"/>
          </a:solidFill>
          <a:ln cap="flat" cmpd="sng" w="19050">
            <a:solidFill>
              <a:srgbClr val="5F46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6"/>
          <p:cNvSpPr txBox="1"/>
          <p:nvPr/>
        </p:nvSpPr>
        <p:spPr>
          <a:xfrm>
            <a:off x="2629850" y="1987923"/>
            <a:ext cx="1224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</a:t>
            </a:r>
            <a:r>
              <a:rPr b="1" i="0" lang="ru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дро платформы</a:t>
            </a:r>
            <a:r>
              <a:rPr b="1" i="0" lang="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ontserrat"/>
              <a:buChar char="●"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маркет учебных программ</a:t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ontserrat"/>
              <a:buChar char="●"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маркет вакансий</a:t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ontserrat"/>
              <a:buChar char="●"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обучение и трудоустройство</a:t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rgbClr val="2144C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5845" y="1610249"/>
            <a:ext cx="769217" cy="30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6"/>
          <p:cNvSpPr/>
          <p:nvPr/>
        </p:nvSpPr>
        <p:spPr>
          <a:xfrm>
            <a:off x="466400" y="949825"/>
            <a:ext cx="1363800" cy="573300"/>
          </a:xfrm>
          <a:prstGeom prst="rect">
            <a:avLst/>
          </a:prstGeom>
          <a:solidFill>
            <a:srgbClr val="EEEEF0"/>
          </a:solidFill>
          <a:ln cap="flat" cmpd="sng" w="19050">
            <a:solidFill>
              <a:srgbClr val="5F46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6"/>
          <p:cNvSpPr txBox="1"/>
          <p:nvPr/>
        </p:nvSpPr>
        <p:spPr>
          <a:xfrm>
            <a:off x="916000" y="1077475"/>
            <a:ext cx="881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ru" sz="700">
                <a:latin typeface="Montserrat"/>
                <a:ea typeface="Montserrat"/>
                <a:cs typeface="Montserrat"/>
                <a:sym typeface="Montserrat"/>
              </a:rPr>
              <a:t>Жители</a:t>
            </a:r>
            <a:endParaRPr b="1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3" name="Google Shape;24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000" y="1078025"/>
            <a:ext cx="259275" cy="2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6"/>
          <p:cNvSpPr/>
          <p:nvPr/>
        </p:nvSpPr>
        <p:spPr>
          <a:xfrm>
            <a:off x="487375" y="2954525"/>
            <a:ext cx="1363800" cy="573300"/>
          </a:xfrm>
          <a:prstGeom prst="rect">
            <a:avLst/>
          </a:prstGeom>
          <a:solidFill>
            <a:srgbClr val="EEEEF0"/>
          </a:solidFill>
          <a:ln cap="flat" cmpd="sng" w="19050">
            <a:solidFill>
              <a:srgbClr val="5F46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7738" y="3090038"/>
            <a:ext cx="302250" cy="30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6"/>
          <p:cNvSpPr/>
          <p:nvPr/>
        </p:nvSpPr>
        <p:spPr>
          <a:xfrm>
            <a:off x="4572062" y="935625"/>
            <a:ext cx="1332000" cy="573300"/>
          </a:xfrm>
          <a:prstGeom prst="rect">
            <a:avLst/>
          </a:prstGeom>
          <a:solidFill>
            <a:srgbClr val="EEEEF0"/>
          </a:solidFill>
          <a:ln cap="flat" cmpd="sng" w="19050">
            <a:solidFill>
              <a:srgbClr val="5F46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6"/>
          <p:cNvSpPr txBox="1"/>
          <p:nvPr/>
        </p:nvSpPr>
        <p:spPr>
          <a:xfrm>
            <a:off x="4924525" y="1003225"/>
            <a:ext cx="1133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ru" sz="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Образовательные площадки</a:t>
            </a:r>
            <a:endParaRPr b="1" i="0" sz="7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8" name="Google Shape;248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64471" y="1055333"/>
            <a:ext cx="323226" cy="3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6"/>
          <p:cNvSpPr/>
          <p:nvPr/>
        </p:nvSpPr>
        <p:spPr>
          <a:xfrm>
            <a:off x="4554669" y="3008775"/>
            <a:ext cx="1363800" cy="573300"/>
          </a:xfrm>
          <a:prstGeom prst="rect">
            <a:avLst/>
          </a:prstGeom>
          <a:solidFill>
            <a:srgbClr val="EEEEF0"/>
          </a:solidFill>
          <a:ln cap="flat" cmpd="sng" w="19050">
            <a:solidFill>
              <a:srgbClr val="5F46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6"/>
          <p:cNvSpPr txBox="1"/>
          <p:nvPr/>
        </p:nvSpPr>
        <p:spPr>
          <a:xfrm>
            <a:off x="4982798" y="3030725"/>
            <a:ext cx="9483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ru" sz="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Органы власти</a:t>
            </a:r>
            <a:endParaRPr b="1" i="0" sz="7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1" name="Google Shape;251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8917" y="3112530"/>
            <a:ext cx="323226" cy="323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46"/>
          <p:cNvCxnSpPr/>
          <p:nvPr/>
        </p:nvCxnSpPr>
        <p:spPr>
          <a:xfrm>
            <a:off x="2190650" y="1236475"/>
            <a:ext cx="0" cy="92010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46"/>
          <p:cNvCxnSpPr/>
          <p:nvPr/>
        </p:nvCxnSpPr>
        <p:spPr>
          <a:xfrm>
            <a:off x="2195600" y="2498675"/>
            <a:ext cx="0" cy="92010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" name="Google Shape;254;p46"/>
          <p:cNvCxnSpPr/>
          <p:nvPr/>
        </p:nvCxnSpPr>
        <p:spPr>
          <a:xfrm>
            <a:off x="4210250" y="1268350"/>
            <a:ext cx="0" cy="92010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" name="Google Shape;255;p46"/>
          <p:cNvCxnSpPr/>
          <p:nvPr/>
        </p:nvCxnSpPr>
        <p:spPr>
          <a:xfrm>
            <a:off x="4215638" y="2530550"/>
            <a:ext cx="0" cy="92010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6" name="Google Shape;256;p46"/>
          <p:cNvSpPr/>
          <p:nvPr/>
        </p:nvSpPr>
        <p:spPr>
          <a:xfrm>
            <a:off x="411225" y="3342575"/>
            <a:ext cx="1603500" cy="1452000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254000">
              <a:srgbClr val="EFEFEF">
                <a:alpha val="15690"/>
              </a:srgbClr>
            </a:outerShdw>
          </a:effectLst>
        </p:spPr>
        <p:txBody>
          <a:bodyPr anchorCtr="0" anchor="t" bIns="34275" lIns="189000" spcFirstLastPara="1" rIns="189000" wrap="square" tIns="27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Матчинг профиля специалиста с </a:t>
            </a:r>
            <a:r>
              <a:rPr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требованиями - рейтинг</a:t>
            </a:r>
            <a:r>
              <a:rPr b="0" i="0" lang="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b="0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Расчёт </a:t>
            </a:r>
            <a:r>
              <a:rPr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рыночного</a:t>
            </a:r>
            <a:r>
              <a:rPr b="0" i="0" lang="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размера оплаты труда;</a:t>
            </a:r>
            <a:endParaRPr b="0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b="0" i="0" lang="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остроение образовательной траектории;</a:t>
            </a:r>
            <a:endParaRPr b="0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Первичный скоринг кандидатов на вакансии</a:t>
            </a:r>
            <a:endParaRPr b="0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1733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7" name="Google Shape;257;p46"/>
          <p:cNvCxnSpPr/>
          <p:nvPr/>
        </p:nvCxnSpPr>
        <p:spPr>
          <a:xfrm>
            <a:off x="1860975" y="1236475"/>
            <a:ext cx="334800" cy="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triangle"/>
            <a:tailEnd len="sm" w="sm" type="none"/>
          </a:ln>
        </p:spPr>
      </p:cxnSp>
      <p:cxnSp>
        <p:nvCxnSpPr>
          <p:cNvPr id="258" name="Google Shape;258;p46"/>
          <p:cNvCxnSpPr/>
          <p:nvPr/>
        </p:nvCxnSpPr>
        <p:spPr>
          <a:xfrm>
            <a:off x="1851225" y="3418775"/>
            <a:ext cx="354300" cy="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" name="Google Shape;259;p46"/>
          <p:cNvCxnSpPr/>
          <p:nvPr/>
        </p:nvCxnSpPr>
        <p:spPr>
          <a:xfrm>
            <a:off x="4215650" y="3450650"/>
            <a:ext cx="334800" cy="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0" name="Google Shape;260;p46"/>
          <p:cNvCxnSpPr/>
          <p:nvPr/>
        </p:nvCxnSpPr>
        <p:spPr>
          <a:xfrm>
            <a:off x="4215650" y="1268350"/>
            <a:ext cx="334800" cy="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" name="Google Shape;261;p46"/>
          <p:cNvCxnSpPr/>
          <p:nvPr/>
        </p:nvCxnSpPr>
        <p:spPr>
          <a:xfrm>
            <a:off x="2192525" y="2498675"/>
            <a:ext cx="383400" cy="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" name="Google Shape;262;p46"/>
          <p:cNvCxnSpPr/>
          <p:nvPr/>
        </p:nvCxnSpPr>
        <p:spPr>
          <a:xfrm>
            <a:off x="2192525" y="2162000"/>
            <a:ext cx="383400" cy="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3" name="Google Shape;263;p46"/>
          <p:cNvCxnSpPr/>
          <p:nvPr/>
        </p:nvCxnSpPr>
        <p:spPr>
          <a:xfrm>
            <a:off x="3830075" y="2188450"/>
            <a:ext cx="383400" cy="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4" name="Google Shape;264;p46"/>
          <p:cNvCxnSpPr/>
          <p:nvPr/>
        </p:nvCxnSpPr>
        <p:spPr>
          <a:xfrm>
            <a:off x="3830075" y="2530550"/>
            <a:ext cx="383400" cy="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5" name="Google Shape;265;p46"/>
          <p:cNvSpPr/>
          <p:nvPr/>
        </p:nvSpPr>
        <p:spPr>
          <a:xfrm>
            <a:off x="429625" y="1553600"/>
            <a:ext cx="1482900" cy="13134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" name="Google Shape;266;p46"/>
          <p:cNvCxnSpPr/>
          <p:nvPr/>
        </p:nvCxnSpPr>
        <p:spPr>
          <a:xfrm>
            <a:off x="2478663" y="2498675"/>
            <a:ext cx="23100" cy="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7" name="Google Shape;267;p46"/>
          <p:cNvCxnSpPr/>
          <p:nvPr/>
        </p:nvCxnSpPr>
        <p:spPr>
          <a:xfrm>
            <a:off x="4477275" y="1268350"/>
            <a:ext cx="23100" cy="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8" name="Google Shape;268;p46"/>
          <p:cNvCxnSpPr/>
          <p:nvPr/>
        </p:nvCxnSpPr>
        <p:spPr>
          <a:xfrm>
            <a:off x="4454175" y="3450650"/>
            <a:ext cx="23100" cy="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9" name="Google Shape;269;p46"/>
          <p:cNvCxnSpPr/>
          <p:nvPr/>
        </p:nvCxnSpPr>
        <p:spPr>
          <a:xfrm>
            <a:off x="2455575" y="2162000"/>
            <a:ext cx="23100" cy="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0" name="Google Shape;270;p46"/>
          <p:cNvSpPr/>
          <p:nvPr/>
        </p:nvSpPr>
        <p:spPr>
          <a:xfrm>
            <a:off x="309025" y="1308750"/>
            <a:ext cx="1603500" cy="1573500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254000">
              <a:srgbClr val="EFEFEF">
                <a:alpha val="15690"/>
              </a:srgbClr>
            </a:outerShdw>
          </a:effectLst>
        </p:spPr>
        <p:txBody>
          <a:bodyPr anchorCtr="0" anchor="t" bIns="34275" lIns="189000" spcFirstLastPara="1" rIns="189000" wrap="square" tIns="27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Индивидуальная траектория развития карьеры и образования;</a:t>
            </a:r>
            <a:endParaRPr b="0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Рекомендации по навыкам и курсам для их освоения;</a:t>
            </a:r>
            <a:endParaRPr b="0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Рекомендации вакансий и работодателей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Расчёт релевантного размера оплаты труда;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17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1733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46"/>
          <p:cNvSpPr/>
          <p:nvPr/>
        </p:nvSpPr>
        <p:spPr>
          <a:xfrm>
            <a:off x="4500375" y="3392750"/>
            <a:ext cx="1557300" cy="1573500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254000">
              <a:srgbClr val="EFEFEF">
                <a:alpha val="15690"/>
              </a:srgbClr>
            </a:outerShdw>
          </a:effectLst>
        </p:spPr>
        <p:txBody>
          <a:bodyPr anchorCtr="0" anchor="t" bIns="34275" lIns="189000" spcFirstLastPara="1" rIns="189000" wrap="square" tIns="27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Контроль выполнения отраслевых KPI по кадрам;</a:t>
            </a:r>
            <a:endParaRPr b="0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Контроль качества учебных программ;</a:t>
            </a:r>
            <a:endParaRPr b="0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Управление </a:t>
            </a:r>
            <a:r>
              <a:rPr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HR капиталом региона</a:t>
            </a:r>
            <a:r>
              <a:rPr b="0" i="0" lang="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b="0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" sz="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Распределение образовательных грантов</a:t>
            </a:r>
            <a:endParaRPr b="0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17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1733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46"/>
          <p:cNvSpPr/>
          <p:nvPr/>
        </p:nvSpPr>
        <p:spPr>
          <a:xfrm>
            <a:off x="4493200" y="1553600"/>
            <a:ext cx="1482900" cy="13134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Адаптация  программы обучения под требования бизнеса,;</a:t>
            </a:r>
            <a:endParaRPr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Обучение и переподготовка;</a:t>
            </a:r>
            <a:endParaRPr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Поиск преподавателей практиков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Привлечение трафика на образовательные программы</a:t>
            </a:r>
            <a:endParaRPr/>
          </a:p>
        </p:txBody>
      </p:sp>
      <p:sp>
        <p:nvSpPr>
          <p:cNvPr id="273" name="Google Shape;273;p46"/>
          <p:cNvSpPr/>
          <p:nvPr/>
        </p:nvSpPr>
        <p:spPr>
          <a:xfrm>
            <a:off x="3128535" y="2916925"/>
            <a:ext cx="154200" cy="3891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17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" name="Google Shape;274;p46"/>
          <p:cNvCxnSpPr/>
          <p:nvPr/>
        </p:nvCxnSpPr>
        <p:spPr>
          <a:xfrm rot="10800000">
            <a:off x="3837752" y="2182449"/>
            <a:ext cx="105600" cy="450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5" name="Google Shape;275;p46"/>
          <p:cNvCxnSpPr/>
          <p:nvPr/>
        </p:nvCxnSpPr>
        <p:spPr>
          <a:xfrm rot="10800000">
            <a:off x="3837752" y="2529159"/>
            <a:ext cx="105600" cy="450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6" name="Google Shape;276;p46"/>
          <p:cNvCxnSpPr/>
          <p:nvPr/>
        </p:nvCxnSpPr>
        <p:spPr>
          <a:xfrm rot="10800000">
            <a:off x="1860977" y="3418774"/>
            <a:ext cx="105600" cy="4500"/>
          </a:xfrm>
          <a:prstGeom prst="straightConnector1">
            <a:avLst/>
          </a:prstGeom>
          <a:noFill/>
          <a:ln cap="flat" cmpd="sng" w="9525">
            <a:solidFill>
              <a:srgbClr val="5F46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7" name="Google Shape;277;p46"/>
          <p:cNvSpPr/>
          <p:nvPr/>
        </p:nvSpPr>
        <p:spPr>
          <a:xfrm>
            <a:off x="2438100" y="3200800"/>
            <a:ext cx="1693200" cy="1869900"/>
          </a:xfrm>
          <a:prstGeom prst="rect">
            <a:avLst/>
          </a:prstGeom>
          <a:solidFill>
            <a:srgbClr val="EEEEF0"/>
          </a:solidFill>
          <a:ln cap="flat" cmpd="sng" w="19050">
            <a:solidFill>
              <a:srgbClr val="5F46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ontserrat"/>
              <a:buChar char="●"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аналитика рынка труда - вакансии</a:t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ontserrat"/>
              <a:buChar char="●"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аналитика образовательных программ</a:t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ontserrat"/>
              <a:buChar char="●"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аналитика требований работодателей</a:t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ontserrat"/>
              <a:buChar char="●"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Прогноз потребности в кадрах краткосрочный и долгосрочный</a:t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46"/>
          <p:cNvSpPr txBox="1"/>
          <p:nvPr/>
        </p:nvSpPr>
        <p:spPr>
          <a:xfrm>
            <a:off x="2484375" y="3487200"/>
            <a:ext cx="16035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ru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Аналитическая система</a:t>
            </a:r>
            <a:endParaRPr b="1" i="0" sz="1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9" name="Google Shape;27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8182" y="3250112"/>
            <a:ext cx="769217" cy="30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6"/>
          <p:cNvSpPr txBox="1"/>
          <p:nvPr/>
        </p:nvSpPr>
        <p:spPr>
          <a:xfrm>
            <a:off x="881925" y="2983475"/>
            <a:ext cx="881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ru" sz="700">
                <a:latin typeface="Montserrat"/>
                <a:ea typeface="Montserrat"/>
                <a:cs typeface="Montserrat"/>
                <a:sym typeface="Montserrat"/>
              </a:rPr>
              <a:t>Работодатели</a:t>
            </a:r>
            <a:endParaRPr b="1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"/>
          <p:cNvSpPr/>
          <p:nvPr/>
        </p:nvSpPr>
        <p:spPr>
          <a:xfrm>
            <a:off x="-50" y="1003450"/>
            <a:ext cx="9144000" cy="1922100"/>
          </a:xfrm>
          <a:prstGeom prst="rect">
            <a:avLst/>
          </a:prstGeom>
          <a:solidFill>
            <a:srgbClr val="EEEE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7"/>
          <p:cNvSpPr txBox="1"/>
          <p:nvPr/>
        </p:nvSpPr>
        <p:spPr>
          <a:xfrm>
            <a:off x="605725" y="1600850"/>
            <a:ext cx="7539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ru" sz="1800">
                <a:solidFill>
                  <a:srgbClr val="C3996B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b="1" lang="ru" sz="1800">
                <a:solidFill>
                  <a:srgbClr val="C3996B"/>
                </a:solidFill>
                <a:latin typeface="Montserrat"/>
                <a:ea typeface="Montserrat"/>
                <a:cs typeface="Montserrat"/>
                <a:sym typeface="Montserrat"/>
              </a:rPr>
              <a:t>налитическая подсистема </a:t>
            </a:r>
            <a: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платформы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48"/>
          <p:cNvGrpSpPr/>
          <p:nvPr/>
        </p:nvGrpSpPr>
        <p:grpSpPr>
          <a:xfrm>
            <a:off x="2499757" y="297299"/>
            <a:ext cx="3096300" cy="763200"/>
            <a:chOff x="2499757" y="297299"/>
            <a:chExt cx="3096300" cy="763200"/>
          </a:xfrm>
        </p:grpSpPr>
        <p:pic>
          <p:nvPicPr>
            <p:cNvPr id="292" name="Google Shape;292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83113" y="297299"/>
              <a:ext cx="1504604" cy="76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Google Shape;293;p48"/>
            <p:cNvSpPr txBox="1"/>
            <p:nvPr/>
          </p:nvSpPr>
          <p:spPr>
            <a:xfrm>
              <a:off x="2499757" y="297299"/>
              <a:ext cx="3096300" cy="50400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107313" lvl="0" marL="0" marR="156845" rtl="0" algn="l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FFFFFF"/>
                  </a:solidFill>
                </a:rPr>
                <a:t>Назначение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48"/>
          <p:cNvSpPr txBox="1"/>
          <p:nvPr/>
        </p:nvSpPr>
        <p:spPr>
          <a:xfrm flipH="1">
            <a:off x="2301725" y="821300"/>
            <a:ext cx="6732300" cy="4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Аналитическая подсистема предназначена для: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AutoNum type="arabicPeriod"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Построения текущего среза, </a:t>
            </a: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краткосрочного и долгосрочного прогноза </a:t>
            </a: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потребности</a:t>
            </a: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в трудовых ресурсах:</a:t>
            </a:r>
            <a:b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текущая потребность на основе анализа вакансий работодателей </a:t>
            </a:r>
            <a:b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краткосрочный прогноз на основе анализа вакансий работодателей на горизонте до 2х лет, требует наличия данных о вакансиях работодателей за 2-3 года.</a:t>
            </a:r>
            <a:b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долгосрочный прогноз на основе анализа проектов ключевых работодателей, горизонт 5-10 лет, требует аналитики по ключевым проектам работодателей на горизонт 5-10 лет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AutoNum type="arabicPeriod"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ценки текущего уровня </a:t>
            </a: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воспроизводства</a:t>
            </a: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 кадров (образование), кадрового дефицита и профицита по направлениям и категориям занятости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AutoNum type="arabicPeriod"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Упрощения и автоматизации заполнения отчетных форм со стороны работодателей и образовательных площадок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AutoNum type="arabicPeriod"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озволяет автоматически преобразовывать требования вакансии в укрупненные категории НСИ по отраслевым и образовательной классификациям на основе </a:t>
            </a: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модели классификации специалистов, построенной алгоритмами искусственного интеллекта на данных по вакансиям работодателей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48"/>
          <p:cNvSpPr/>
          <p:nvPr/>
        </p:nvSpPr>
        <p:spPr>
          <a:xfrm>
            <a:off x="0" y="-6000"/>
            <a:ext cx="2301600" cy="5155500"/>
          </a:xfrm>
          <a:prstGeom prst="rect">
            <a:avLst/>
          </a:prstGeom>
          <a:solidFill>
            <a:srgbClr val="EEEE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8"/>
          <p:cNvSpPr/>
          <p:nvPr/>
        </p:nvSpPr>
        <p:spPr>
          <a:xfrm>
            <a:off x="45000" y="81525"/>
            <a:ext cx="2014800" cy="921900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254000">
              <a:srgbClr val="EFEFEF">
                <a:alpha val="15690"/>
              </a:srgbClr>
            </a:outerShdw>
          </a:effectLst>
        </p:spPr>
        <p:txBody>
          <a:bodyPr anchorCtr="0" anchor="t" bIns="34275" lIns="189000" spcFirstLastPara="1" rIns="189000" wrap="square" tIns="27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ru">
                <a:solidFill>
                  <a:srgbClr val="5F4643"/>
                </a:solidFill>
                <a:latin typeface="Montserrat"/>
                <a:ea typeface="Montserrat"/>
                <a:cs typeface="Montserrat"/>
                <a:sym typeface="Montserrat"/>
              </a:rPr>
              <a:t>Аналитическая подсистема</a:t>
            </a:r>
            <a:endParaRPr b="1">
              <a:solidFill>
                <a:srgbClr val="5F46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5F46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7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9"/>
          <p:cNvGrpSpPr/>
          <p:nvPr/>
        </p:nvGrpSpPr>
        <p:grpSpPr>
          <a:xfrm>
            <a:off x="2499587" y="297300"/>
            <a:ext cx="4522765" cy="763200"/>
            <a:chOff x="2499757" y="297299"/>
            <a:chExt cx="3096300" cy="763200"/>
          </a:xfrm>
        </p:grpSpPr>
        <p:pic>
          <p:nvPicPr>
            <p:cNvPr id="302" name="Google Shape;302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83113" y="297299"/>
              <a:ext cx="1504604" cy="76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49"/>
            <p:cNvSpPr txBox="1"/>
            <p:nvPr/>
          </p:nvSpPr>
          <p:spPr>
            <a:xfrm>
              <a:off x="2499757" y="297299"/>
              <a:ext cx="3096300" cy="50400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107313" lvl="0" marL="0" marR="156845" rtl="0" algn="l">
                <a:lnSpc>
                  <a:spcPct val="110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ru" sz="2300">
                  <a:solidFill>
                    <a:schemeClr val="lt1"/>
                  </a:solidFill>
                </a:rPr>
                <a:t>Архитектура подсистемы</a:t>
              </a:r>
              <a:endPara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304;p49"/>
          <p:cNvSpPr/>
          <p:nvPr/>
        </p:nvSpPr>
        <p:spPr>
          <a:xfrm flipH="1">
            <a:off x="2526000" y="1022900"/>
            <a:ext cx="1455300" cy="23853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rgbClr val="1E3D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5" name="Google Shape;305;p49"/>
          <p:cNvSpPr/>
          <p:nvPr/>
        </p:nvSpPr>
        <p:spPr>
          <a:xfrm>
            <a:off x="4175800" y="1022900"/>
            <a:ext cx="2749800" cy="2385300"/>
          </a:xfrm>
          <a:prstGeom prst="rect">
            <a:avLst/>
          </a:prstGeom>
          <a:solidFill>
            <a:srgbClr val="1E3D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9"/>
          <p:cNvSpPr/>
          <p:nvPr/>
        </p:nvSpPr>
        <p:spPr>
          <a:xfrm>
            <a:off x="2375325" y="3853038"/>
            <a:ext cx="2196900" cy="1278000"/>
          </a:xfrm>
          <a:prstGeom prst="rect">
            <a:avLst/>
          </a:prstGeom>
          <a:noFill/>
          <a:ln cap="flat" cmpd="sng" w="9525">
            <a:solidFill>
              <a:srgbClr val="2A2F37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9"/>
          <p:cNvSpPr/>
          <p:nvPr/>
        </p:nvSpPr>
        <p:spPr>
          <a:xfrm>
            <a:off x="6925599" y="3852900"/>
            <a:ext cx="2196900" cy="1278000"/>
          </a:xfrm>
          <a:prstGeom prst="rect">
            <a:avLst/>
          </a:prstGeom>
          <a:noFill/>
          <a:ln cap="flat" cmpd="sng" w="9525">
            <a:solidFill>
              <a:srgbClr val="2A2F37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9"/>
          <p:cNvSpPr/>
          <p:nvPr/>
        </p:nvSpPr>
        <p:spPr>
          <a:xfrm>
            <a:off x="2487825" y="3991532"/>
            <a:ext cx="1971900" cy="2370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1E3DAF"/>
                </a:solidFill>
                <a:latin typeface="Montserrat"/>
                <a:ea typeface="Montserrat"/>
                <a:cs typeface="Montserrat"/>
                <a:sym typeface="Montserrat"/>
              </a:rPr>
              <a:t>Корпоративные ИС предприятия</a:t>
            </a:r>
            <a:endParaRPr sz="800">
              <a:solidFill>
                <a:srgbClr val="1E3DA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49"/>
          <p:cNvSpPr txBox="1"/>
          <p:nvPr/>
        </p:nvSpPr>
        <p:spPr>
          <a:xfrm>
            <a:off x="2487825" y="4699927"/>
            <a:ext cx="197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Внутренние источники данных организации</a:t>
            </a:r>
            <a:endParaRPr b="1" sz="8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49"/>
          <p:cNvSpPr/>
          <p:nvPr/>
        </p:nvSpPr>
        <p:spPr>
          <a:xfrm>
            <a:off x="2487825" y="4243620"/>
            <a:ext cx="1971900" cy="47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rgbClr val="2A2F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Базы данных, СЭДО...</a:t>
            </a:r>
            <a:endParaRPr b="1" sz="10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49"/>
          <p:cNvSpPr txBox="1"/>
          <p:nvPr/>
        </p:nvSpPr>
        <p:spPr>
          <a:xfrm>
            <a:off x="2471700" y="1750275"/>
            <a:ext cx="14553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800">
                <a:solidFill>
                  <a:srgbClr val="1E3DAF"/>
                </a:solidFill>
                <a:latin typeface="Montserrat"/>
                <a:ea typeface="Montserrat"/>
                <a:cs typeface="Montserrat"/>
                <a:sym typeface="Montserrat"/>
              </a:rPr>
              <a:t>Личные кабинеты</a:t>
            </a:r>
            <a:endParaRPr b="1" sz="800">
              <a:solidFill>
                <a:srgbClr val="1E3DA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800">
                <a:solidFill>
                  <a:srgbClr val="1E3DAF"/>
                </a:solidFill>
                <a:latin typeface="Montserrat"/>
                <a:ea typeface="Montserrat"/>
                <a:cs typeface="Montserrat"/>
                <a:sym typeface="Montserrat"/>
              </a:rPr>
              <a:t>для заполнения отчетных форм</a:t>
            </a:r>
            <a:endParaRPr b="1" sz="800">
              <a:solidFill>
                <a:srgbClr val="1E3DA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4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Работодателей</a:t>
            </a:r>
            <a:endParaRPr sz="8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Образовательных</a:t>
            </a:r>
            <a:r>
              <a:rPr lang="ru" sz="8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 площадок</a:t>
            </a:r>
            <a:endParaRPr sz="8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ru" sz="8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ru" sz="8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8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49"/>
          <p:cNvSpPr/>
          <p:nvPr/>
        </p:nvSpPr>
        <p:spPr>
          <a:xfrm>
            <a:off x="7096775" y="1060500"/>
            <a:ext cx="1971900" cy="23289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rgbClr val="1E3D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3" name="Google Shape;313;p49"/>
          <p:cNvSpPr txBox="1"/>
          <p:nvPr/>
        </p:nvSpPr>
        <p:spPr>
          <a:xfrm>
            <a:off x="7099025" y="1754625"/>
            <a:ext cx="1971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">
                <a:solidFill>
                  <a:srgbClr val="1E3DAF"/>
                </a:solidFill>
                <a:latin typeface="Montserrat"/>
                <a:ea typeface="Montserrat"/>
                <a:cs typeface="Montserrat"/>
                <a:sym typeface="Montserrat"/>
              </a:rPr>
              <a:t>Аналитические дашборды</a:t>
            </a:r>
            <a:endParaRPr b="1" sz="800">
              <a:solidFill>
                <a:srgbClr val="1E3DA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">
                <a:solidFill>
                  <a:srgbClr val="1E3DAF"/>
                </a:solidFill>
                <a:latin typeface="Montserrat"/>
                <a:ea typeface="Montserrat"/>
                <a:cs typeface="Montserrat"/>
                <a:sym typeface="Montserrat"/>
              </a:rPr>
              <a:t>для органов власти</a:t>
            </a:r>
            <a:br>
              <a:rPr lang="ru" sz="8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Краткосрочный и долгосрочный прогноз баланса трудовых ресурсов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Аналитика  рынка труда, кадрового обеспечения региона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49"/>
          <p:cNvSpPr/>
          <p:nvPr/>
        </p:nvSpPr>
        <p:spPr>
          <a:xfrm>
            <a:off x="4650466" y="3853038"/>
            <a:ext cx="2196900" cy="1278000"/>
          </a:xfrm>
          <a:prstGeom prst="rect">
            <a:avLst/>
          </a:prstGeom>
          <a:noFill/>
          <a:ln cap="flat" cmpd="sng" w="9525">
            <a:solidFill>
              <a:srgbClr val="2A2F37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9"/>
          <p:cNvSpPr txBox="1"/>
          <p:nvPr/>
        </p:nvSpPr>
        <p:spPr>
          <a:xfrm>
            <a:off x="4210000" y="1152800"/>
            <a:ext cx="2637300" cy="2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BI платформа</a:t>
            </a:r>
            <a:br>
              <a:rPr b="1" lang="ru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ETL</a:t>
            </a:r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Сбор данных с внешних источников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ИСКУССТВЕННЫЙ ИНТЕЛЛЕКТ</a:t>
            </a:r>
            <a:br>
              <a:rPr b="1" lang="ru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преобразование требований вакансии в укрупненные категории НСИ по отраслевым и образовательной классификациям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ПРОГНОЗ</a:t>
            </a:r>
            <a:endParaRPr b="1"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Потребности в кадрах до 7 лет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49"/>
          <p:cNvSpPr txBox="1"/>
          <p:nvPr/>
        </p:nvSpPr>
        <p:spPr>
          <a:xfrm>
            <a:off x="4766988" y="4822336"/>
            <a:ext cx="1971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Образовательные площадки</a:t>
            </a:r>
            <a:endParaRPr b="1" sz="8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49"/>
          <p:cNvSpPr/>
          <p:nvPr/>
        </p:nvSpPr>
        <p:spPr>
          <a:xfrm>
            <a:off x="4758918" y="4243620"/>
            <a:ext cx="1971900" cy="47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rgbClr val="2A2F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Данные образовательных программ</a:t>
            </a:r>
            <a:endParaRPr sz="8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49"/>
          <p:cNvSpPr txBox="1"/>
          <p:nvPr/>
        </p:nvSpPr>
        <p:spPr>
          <a:xfrm>
            <a:off x="7038063" y="4822336"/>
            <a:ext cx="1971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Внешние источники</a:t>
            </a:r>
            <a:endParaRPr b="1" sz="8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49"/>
          <p:cNvSpPr/>
          <p:nvPr/>
        </p:nvSpPr>
        <p:spPr>
          <a:xfrm>
            <a:off x="7038074" y="4243620"/>
            <a:ext cx="1971900" cy="4734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rgbClr val="2A2F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Работные сайты</a:t>
            </a:r>
            <a:br>
              <a:rPr b="1" lang="ru" sz="10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800">
                <a:solidFill>
                  <a:srgbClr val="2A2F37"/>
                </a:solidFill>
                <a:latin typeface="Montserrat"/>
                <a:ea typeface="Montserrat"/>
                <a:cs typeface="Montserrat"/>
                <a:sym typeface="Montserrat"/>
              </a:rPr>
              <a:t>с вакансиями организаций и резюме кандидатов</a:t>
            </a:r>
            <a:endParaRPr sz="800">
              <a:solidFill>
                <a:srgbClr val="2A2F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49"/>
          <p:cNvSpPr txBox="1"/>
          <p:nvPr/>
        </p:nvSpPr>
        <p:spPr>
          <a:xfrm>
            <a:off x="4188850" y="3474875"/>
            <a:ext cx="274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Внешние источники данных</a:t>
            </a:r>
            <a:endParaRPr/>
          </a:p>
        </p:txBody>
      </p:sp>
      <p:sp>
        <p:nvSpPr>
          <p:cNvPr id="321" name="Google Shape;321;p49"/>
          <p:cNvSpPr/>
          <p:nvPr/>
        </p:nvSpPr>
        <p:spPr>
          <a:xfrm>
            <a:off x="0" y="-6000"/>
            <a:ext cx="2301600" cy="5155500"/>
          </a:xfrm>
          <a:prstGeom prst="rect">
            <a:avLst/>
          </a:prstGeom>
          <a:solidFill>
            <a:srgbClr val="EEEE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9"/>
          <p:cNvSpPr/>
          <p:nvPr/>
        </p:nvSpPr>
        <p:spPr>
          <a:xfrm>
            <a:off x="45000" y="81525"/>
            <a:ext cx="2014800" cy="921900"/>
          </a:xfrm>
          <a:prstGeom prst="rect">
            <a:avLst/>
          </a:prstGeom>
          <a:noFill/>
          <a:ln>
            <a:noFill/>
          </a:ln>
          <a:effectLst>
            <a:outerShdw blurRad="762000" rotWithShape="0" algn="t" dir="5400000" dist="254000">
              <a:srgbClr val="EFEFEF">
                <a:alpha val="15690"/>
              </a:srgbClr>
            </a:outerShdw>
          </a:effectLst>
        </p:spPr>
        <p:txBody>
          <a:bodyPr anchorCtr="0" anchor="t" bIns="34275" lIns="189000" spcFirstLastPara="1" rIns="189000" wrap="square" tIns="27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ru">
                <a:solidFill>
                  <a:srgbClr val="5F4643"/>
                </a:solidFill>
                <a:latin typeface="Montserrat"/>
                <a:ea typeface="Montserrat"/>
                <a:cs typeface="Montserrat"/>
                <a:sym typeface="Montserrat"/>
              </a:rPr>
              <a:t>Аналитическая подсистема</a:t>
            </a:r>
            <a:endParaRPr b="1">
              <a:solidFill>
                <a:srgbClr val="5F46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5F46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733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/>
          <p:nvPr/>
        </p:nvSpPr>
        <p:spPr>
          <a:xfrm>
            <a:off x="-50" y="1003450"/>
            <a:ext cx="9144000" cy="1922100"/>
          </a:xfrm>
          <a:prstGeom prst="rect">
            <a:avLst/>
          </a:prstGeom>
          <a:solidFill>
            <a:srgbClr val="EEEE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0"/>
          <p:cNvSpPr txBox="1"/>
          <p:nvPr/>
        </p:nvSpPr>
        <p:spPr>
          <a:xfrm>
            <a:off x="605725" y="1600850"/>
            <a:ext cx="75390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Платформа</a:t>
            </a:r>
            <a:r>
              <a:rPr b="1" lang="ru" sz="1800">
                <a:solidFill>
                  <a:srgbClr val="C3996B"/>
                </a:solidFill>
                <a:latin typeface="Montserrat"/>
                <a:ea typeface="Montserrat"/>
                <a:cs typeface="Montserrat"/>
                <a:sym typeface="Montserrat"/>
              </a:rPr>
              <a:t> переподготовки и сопровождаемого трудоустройства 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1"/>
          <p:cNvSpPr/>
          <p:nvPr/>
        </p:nvSpPr>
        <p:spPr>
          <a:xfrm>
            <a:off x="1935775" y="541288"/>
            <a:ext cx="7107300" cy="2923500"/>
          </a:xfrm>
          <a:prstGeom prst="roundRect">
            <a:avLst>
              <a:gd fmla="val 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4" name="Google Shape;334;p51"/>
          <p:cNvSpPr/>
          <p:nvPr/>
        </p:nvSpPr>
        <p:spPr>
          <a:xfrm>
            <a:off x="6486625" y="3632000"/>
            <a:ext cx="2515500" cy="1390500"/>
          </a:xfrm>
          <a:prstGeom prst="rect">
            <a:avLst/>
          </a:prstGeom>
          <a:solidFill>
            <a:srgbClr val="F2F2F2">
              <a:alpha val="80000"/>
            </a:srgbClr>
          </a:solidFill>
          <a:ln cap="flat" cmpd="sng" w="9525">
            <a:solidFill>
              <a:srgbClr val="DDBEAD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1"/>
          <p:cNvSpPr txBox="1"/>
          <p:nvPr>
            <p:ph type="title"/>
          </p:nvPr>
        </p:nvSpPr>
        <p:spPr>
          <a:xfrm>
            <a:off x="155425" y="60200"/>
            <a:ext cx="71073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Архитектура платформы </a:t>
            </a:r>
            <a:endParaRPr b="1" sz="200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336" name="Google Shape;336;p51"/>
          <p:cNvSpPr/>
          <p:nvPr/>
        </p:nvSpPr>
        <p:spPr>
          <a:xfrm>
            <a:off x="2235475" y="2013725"/>
            <a:ext cx="4024500" cy="390300"/>
          </a:xfrm>
          <a:prstGeom prst="roundRect">
            <a:avLst>
              <a:gd fmla="val 0" name="adj"/>
            </a:avLst>
          </a:prstGeom>
          <a:solidFill>
            <a:srgbClr val="17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Шина данных </a:t>
            </a:r>
            <a:endParaRPr>
              <a:solidFill>
                <a:srgbClr val="262626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337" name="Google Shape;337;p51"/>
          <p:cNvSpPr/>
          <p:nvPr/>
        </p:nvSpPr>
        <p:spPr>
          <a:xfrm>
            <a:off x="2235475" y="2502200"/>
            <a:ext cx="4024500" cy="701700"/>
          </a:xfrm>
          <a:prstGeom prst="roundRect">
            <a:avLst>
              <a:gd fmla="val 0" name="adj"/>
            </a:avLst>
          </a:prstGeom>
          <a:solidFill>
            <a:srgbClr val="F2F2F2">
              <a:alpha val="80000"/>
            </a:srgbClr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F4643"/>
              </a:solidFill>
            </a:endParaRPr>
          </a:p>
        </p:txBody>
      </p:sp>
      <p:sp>
        <p:nvSpPr>
          <p:cNvPr id="338" name="Google Shape;338;p51"/>
          <p:cNvSpPr/>
          <p:nvPr/>
        </p:nvSpPr>
        <p:spPr>
          <a:xfrm>
            <a:off x="6604675" y="3778025"/>
            <a:ext cx="2279400" cy="9075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latin typeface="Fira Sans"/>
                <a:ea typeface="Fira Sans"/>
                <a:cs typeface="Fira Sans"/>
                <a:sym typeface="Fira Sans"/>
              </a:rPr>
              <a:t>Работные сайты</a:t>
            </a:r>
            <a:endParaRPr b="1"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Fira Sans Light"/>
                <a:ea typeface="Fira Sans Light"/>
                <a:cs typeface="Fira Sans Light"/>
                <a:sym typeface="Fira Sans Light"/>
              </a:rPr>
              <a:t>с вакансиями организаций и резюме кандидатов</a:t>
            </a:r>
            <a:endParaRPr sz="800"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cxnSp>
        <p:nvCxnSpPr>
          <p:cNvPr id="339" name="Google Shape;339;p51"/>
          <p:cNvCxnSpPr/>
          <p:nvPr/>
        </p:nvCxnSpPr>
        <p:spPr>
          <a:xfrm>
            <a:off x="4979257" y="1520733"/>
            <a:ext cx="8700" cy="50280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40" name="Google Shape;340;p51"/>
          <p:cNvCxnSpPr/>
          <p:nvPr/>
        </p:nvCxnSpPr>
        <p:spPr>
          <a:xfrm flipH="1">
            <a:off x="3049325" y="1502670"/>
            <a:ext cx="3600" cy="51360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41" name="Google Shape;341;p51"/>
          <p:cNvSpPr txBox="1"/>
          <p:nvPr/>
        </p:nvSpPr>
        <p:spPr>
          <a:xfrm>
            <a:off x="6635725" y="4685250"/>
            <a:ext cx="22173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Fira Sans Medium"/>
                <a:ea typeface="Fira Sans Medium"/>
                <a:cs typeface="Fira Sans Medium"/>
                <a:sym typeface="Fira Sans Medium"/>
              </a:rPr>
              <a:t>Внешние источники</a:t>
            </a:r>
            <a:endParaRPr sz="9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42" name="Google Shape;342;p51"/>
          <p:cNvSpPr/>
          <p:nvPr/>
        </p:nvSpPr>
        <p:spPr>
          <a:xfrm>
            <a:off x="6470450" y="702425"/>
            <a:ext cx="2515500" cy="24624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latin typeface="Fira Sans"/>
                <a:ea typeface="Fira Sans"/>
                <a:cs typeface="Fira Sans"/>
                <a:sym typeface="Fira Sans"/>
              </a:rPr>
              <a:t>BI платформа</a:t>
            </a:r>
            <a:endParaRPr b="1"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latin typeface="Fira Sans"/>
                <a:ea typeface="Fira Sans"/>
                <a:cs typeface="Fira Sans"/>
                <a:sym typeface="Fira Sans"/>
              </a:rPr>
              <a:t>на базе Pentaho</a:t>
            </a:r>
            <a:endParaRPr b="1" sz="7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latin typeface="Fira Sans"/>
                <a:ea typeface="Fira Sans"/>
                <a:cs typeface="Fira Sans"/>
                <a:sym typeface="Fira Sans"/>
              </a:rPr>
              <a:t>ETL</a:t>
            </a:r>
            <a:endParaRPr b="1"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rgbClr val="073763"/>
                </a:solidFill>
                <a:latin typeface="Fira Sans"/>
                <a:ea typeface="Fira Sans"/>
                <a:cs typeface="Fira Sans"/>
                <a:sym typeface="Fira Sans"/>
              </a:rPr>
              <a:t>Аналитика кадрового рынка.</a:t>
            </a:r>
            <a:endParaRPr sz="900">
              <a:solidFill>
                <a:srgbClr val="07376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73763"/>
                </a:solidFill>
                <a:latin typeface="Fira Sans"/>
                <a:ea typeface="Fira Sans"/>
                <a:cs typeface="Fira Sans"/>
                <a:sym typeface="Fira Sans"/>
              </a:rPr>
              <a:t>Анализ трендов рынка труда регионов</a:t>
            </a:r>
            <a:endParaRPr sz="900">
              <a:solidFill>
                <a:srgbClr val="07376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7376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73763"/>
                </a:solidFill>
                <a:latin typeface="Fira Sans"/>
                <a:ea typeface="Fira Sans"/>
                <a:cs typeface="Fira Sans"/>
                <a:sym typeface="Fira Sans"/>
              </a:rPr>
              <a:t>БД: Postgre, ElasticSearch, Neo4j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Аналитика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73763"/>
                </a:solidFill>
                <a:latin typeface="Fira Sans"/>
                <a:ea typeface="Fira Sans"/>
                <a:cs typeface="Fira Sans"/>
                <a:sym typeface="Fira Sans"/>
              </a:rPr>
              <a:t>индивидуальные и командные профили сотрудников, </a:t>
            </a:r>
            <a:endParaRPr sz="900">
              <a:solidFill>
                <a:srgbClr val="07376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73763"/>
                </a:solidFill>
                <a:latin typeface="Fira Sans"/>
                <a:ea typeface="Fira Sans"/>
                <a:cs typeface="Fira Sans"/>
                <a:sym typeface="Fira Sans"/>
              </a:rPr>
              <a:t>оценка эффективности,</a:t>
            </a:r>
            <a:endParaRPr sz="900">
              <a:solidFill>
                <a:srgbClr val="07376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73763"/>
                </a:solidFill>
                <a:latin typeface="Fira Sans"/>
                <a:ea typeface="Fira Sans"/>
                <a:cs typeface="Fira Sans"/>
                <a:sym typeface="Fira Sans"/>
              </a:rPr>
              <a:t>траектории и динамика  развития</a:t>
            </a:r>
            <a:endParaRPr sz="900">
              <a:solidFill>
                <a:srgbClr val="07376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7376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73763"/>
                </a:solidFill>
                <a:latin typeface="Fira Sans"/>
                <a:ea typeface="Fira Sans"/>
                <a:cs typeface="Fira Sans"/>
                <a:sym typeface="Fira Sans"/>
              </a:rPr>
              <a:t>Python, Spacy, NetworkX, PyTorch  и др</a:t>
            </a:r>
            <a:endParaRPr sz="9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cxnSp>
        <p:nvCxnSpPr>
          <p:cNvPr id="343" name="Google Shape;343;p51"/>
          <p:cNvCxnSpPr/>
          <p:nvPr/>
        </p:nvCxnSpPr>
        <p:spPr>
          <a:xfrm flipH="1">
            <a:off x="6216975" y="2299375"/>
            <a:ext cx="263700" cy="240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44" name="Google Shape;344;p51"/>
          <p:cNvSpPr/>
          <p:nvPr/>
        </p:nvSpPr>
        <p:spPr>
          <a:xfrm rot="-5400000">
            <a:off x="7533650" y="3352925"/>
            <a:ext cx="389100" cy="237000"/>
          </a:xfrm>
          <a:prstGeom prst="leftRightArrow">
            <a:avLst>
              <a:gd fmla="val 51640" name="adj1"/>
              <a:gd fmla="val 53734" name="adj2"/>
            </a:avLst>
          </a:prstGeom>
          <a:solidFill>
            <a:srgbClr val="17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345" name="Google Shape;345;p51"/>
          <p:cNvSpPr/>
          <p:nvPr/>
        </p:nvSpPr>
        <p:spPr>
          <a:xfrm>
            <a:off x="155425" y="747250"/>
            <a:ext cx="1680300" cy="2214300"/>
          </a:xfrm>
          <a:prstGeom prst="rect">
            <a:avLst/>
          </a:prstGeom>
          <a:solidFill>
            <a:srgbClr val="2144C5">
              <a:alpha val="7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1"/>
          <p:cNvSpPr txBox="1"/>
          <p:nvPr/>
        </p:nvSpPr>
        <p:spPr>
          <a:xfrm>
            <a:off x="107500" y="800800"/>
            <a:ext cx="1680300" cy="2107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100">
                <a:solidFill>
                  <a:srgbClr val="5F4643"/>
                </a:solidFill>
                <a:latin typeface="Fira Sans"/>
                <a:ea typeface="Fira Sans"/>
                <a:cs typeface="Fira Sans"/>
                <a:sym typeface="Fira Sans"/>
              </a:rPr>
              <a:t>Личные кабинеты</a:t>
            </a:r>
            <a:br>
              <a:rPr b="1" lang="ru" sz="1100">
                <a:solidFill>
                  <a:srgbClr val="5F4643"/>
                </a:solidFill>
                <a:latin typeface="Fira Sans"/>
                <a:ea typeface="Fira Sans"/>
                <a:cs typeface="Fira Sans"/>
                <a:sym typeface="Fira Sans"/>
              </a:rPr>
            </a:br>
            <a:endParaRPr b="1" sz="1100">
              <a:solidFill>
                <a:srgbClr val="5F464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1407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ra Sans Light"/>
              <a:buAutoNum type="arabicPeriod"/>
            </a:pPr>
            <a:r>
              <a:rPr lang="ru" sz="8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Жителей</a:t>
            </a:r>
            <a:endParaRPr sz="800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-140799" lvl="0" marL="179999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ra Sans Light"/>
              <a:buAutoNum type="arabicPeriod"/>
            </a:pPr>
            <a:r>
              <a:rPr lang="ru" sz="8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Организаций</a:t>
            </a:r>
            <a:endParaRPr sz="800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-140799" lvl="0" marL="179999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ra Sans Light"/>
              <a:buAutoNum type="arabicPeriod"/>
            </a:pPr>
            <a:r>
              <a:rPr lang="ru" sz="8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Учебных площадок</a:t>
            </a:r>
            <a:endParaRPr sz="800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-140799" lvl="0" marL="179999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ra Sans Light"/>
              <a:buAutoNum type="arabicPeriod"/>
            </a:pPr>
            <a:r>
              <a:rPr lang="ru" sz="8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Органов власти</a:t>
            </a:r>
            <a:endParaRPr sz="800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347" name="Google Shape;347;p51"/>
          <p:cNvSpPr/>
          <p:nvPr/>
        </p:nvSpPr>
        <p:spPr>
          <a:xfrm>
            <a:off x="2292527" y="741550"/>
            <a:ext cx="1680300" cy="7917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8" name="Google Shape;348;p51"/>
          <p:cNvSpPr txBox="1"/>
          <p:nvPr/>
        </p:nvSpPr>
        <p:spPr>
          <a:xfrm>
            <a:off x="2235527" y="800800"/>
            <a:ext cx="1794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173366"/>
                </a:solidFill>
                <a:latin typeface="Fira Sans"/>
                <a:ea typeface="Fira Sans"/>
                <a:cs typeface="Fira Sans"/>
                <a:sym typeface="Fira Sans"/>
              </a:rPr>
              <a:t>Web-портал</a:t>
            </a:r>
            <a:endParaRPr b="1" sz="1000">
              <a:solidFill>
                <a:srgbClr val="1733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173366"/>
                </a:solidFill>
                <a:latin typeface="Fira Sans"/>
                <a:ea typeface="Fira Sans"/>
                <a:cs typeface="Fira Sans"/>
                <a:sym typeface="Fira Sans"/>
              </a:rPr>
              <a:t>личный кабинет</a:t>
            </a:r>
            <a:br>
              <a:rPr lang="ru" sz="700">
                <a:solidFill>
                  <a:srgbClr val="173366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ru" sz="700">
                <a:solidFill>
                  <a:srgbClr val="173366"/>
                </a:solidFill>
                <a:latin typeface="Fira Sans"/>
                <a:ea typeface="Fira Sans"/>
                <a:cs typeface="Fira Sans"/>
                <a:sym typeface="Fira Sans"/>
              </a:rPr>
              <a:t>пользователя сервиса</a:t>
            </a:r>
            <a:endParaRPr sz="700">
              <a:solidFill>
                <a:srgbClr val="1733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9" name="Google Shape;349;p51"/>
          <p:cNvSpPr/>
          <p:nvPr/>
        </p:nvSpPr>
        <p:spPr>
          <a:xfrm>
            <a:off x="4058527" y="741550"/>
            <a:ext cx="1680300" cy="7917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50" name="Google Shape;350;p51"/>
          <p:cNvSpPr txBox="1"/>
          <p:nvPr/>
        </p:nvSpPr>
        <p:spPr>
          <a:xfrm>
            <a:off x="4001527" y="800800"/>
            <a:ext cx="1794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173366"/>
                </a:solidFill>
                <a:latin typeface="Fira Sans"/>
                <a:ea typeface="Fira Sans"/>
                <a:cs typeface="Fira Sans"/>
                <a:sym typeface="Fira Sans"/>
              </a:rPr>
              <a:t>Аналитические дашборды</a:t>
            </a:r>
            <a:endParaRPr b="1" sz="1000">
              <a:solidFill>
                <a:srgbClr val="1733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173366"/>
                </a:solidFill>
                <a:latin typeface="Fira Sans"/>
                <a:ea typeface="Fira Sans"/>
                <a:cs typeface="Fira Sans"/>
                <a:sym typeface="Fira Sans"/>
              </a:rPr>
              <a:t>аналитика  рынка труда</a:t>
            </a:r>
            <a:endParaRPr sz="700">
              <a:solidFill>
                <a:srgbClr val="1733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173366"/>
                </a:solidFill>
                <a:latin typeface="Fira Sans"/>
                <a:ea typeface="Fira Sans"/>
                <a:cs typeface="Fira Sans"/>
                <a:sym typeface="Fira Sans"/>
              </a:rPr>
              <a:t>рейтинг студентов</a:t>
            </a:r>
            <a:endParaRPr sz="700">
              <a:solidFill>
                <a:srgbClr val="17336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733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51" name="Google Shape;351;p51"/>
          <p:cNvSpPr txBox="1"/>
          <p:nvPr/>
        </p:nvSpPr>
        <p:spPr>
          <a:xfrm>
            <a:off x="4186825" y="2510275"/>
            <a:ext cx="2030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7376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79400" lvl="0" marL="457200" rtl="0" algn="l">
              <a:spcBef>
                <a:spcPts val="200"/>
              </a:spcBef>
              <a:spcAft>
                <a:spcPts val="0"/>
              </a:spcAft>
              <a:buClr>
                <a:srgbClr val="073763"/>
              </a:buClr>
              <a:buSzPts val="800"/>
              <a:buFont typeface="Fira Sans"/>
              <a:buChar char="●"/>
            </a:pPr>
            <a:r>
              <a:rPr lang="ru" sz="800">
                <a:solidFill>
                  <a:srgbClr val="073763"/>
                </a:solidFill>
                <a:latin typeface="Fira Sans"/>
                <a:ea typeface="Fira Sans"/>
                <a:cs typeface="Fira Sans"/>
                <a:sym typeface="Fira Sans"/>
              </a:rPr>
              <a:t>цифровой профиль кандидата</a:t>
            </a:r>
            <a:endParaRPr sz="800">
              <a:solidFill>
                <a:srgbClr val="07376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7376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800">
              <a:solidFill>
                <a:srgbClr val="5F464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52" name="Google Shape;352;p51"/>
          <p:cNvSpPr txBox="1"/>
          <p:nvPr/>
        </p:nvSpPr>
        <p:spPr>
          <a:xfrm>
            <a:off x="2865775" y="2664625"/>
            <a:ext cx="15744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173366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Интеграционный</a:t>
            </a:r>
            <a:endParaRPr sz="1200">
              <a:solidFill>
                <a:srgbClr val="173366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173366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шлюз</a:t>
            </a:r>
            <a:endParaRPr sz="1200">
              <a:solidFill>
                <a:srgbClr val="173366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353" name="Google Shape;353;p51"/>
          <p:cNvSpPr/>
          <p:nvPr/>
        </p:nvSpPr>
        <p:spPr>
          <a:xfrm>
            <a:off x="1635901" y="1823663"/>
            <a:ext cx="389100" cy="237000"/>
          </a:xfrm>
          <a:prstGeom prst="leftRightArrow">
            <a:avLst>
              <a:gd fmla="val 51640" name="adj1"/>
              <a:gd fmla="val 53734" name="adj2"/>
            </a:avLst>
          </a:prstGeom>
          <a:solidFill>
            <a:srgbClr val="17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pic>
        <p:nvPicPr>
          <p:cNvPr id="354" name="Google Shape;354;p5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600050" y="1032100"/>
            <a:ext cx="210600" cy="2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568500" y="3882362"/>
            <a:ext cx="210600" cy="2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1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2471075" y="2783875"/>
            <a:ext cx="237001" cy="23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1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40275" y="1090450"/>
            <a:ext cx="289201" cy="28920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1"/>
          <p:cNvSpPr/>
          <p:nvPr/>
        </p:nvSpPr>
        <p:spPr>
          <a:xfrm>
            <a:off x="4007875" y="3632150"/>
            <a:ext cx="2366400" cy="1390500"/>
          </a:xfrm>
          <a:prstGeom prst="rect">
            <a:avLst/>
          </a:prstGeom>
          <a:solidFill>
            <a:srgbClr val="F2F2F2">
              <a:alpha val="80000"/>
            </a:srgbClr>
          </a:solidFill>
          <a:ln cap="flat" cmpd="sng" w="9525">
            <a:solidFill>
              <a:srgbClr val="DDBEAD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51"/>
          <p:cNvSpPr/>
          <p:nvPr/>
        </p:nvSpPr>
        <p:spPr>
          <a:xfrm>
            <a:off x="4125925" y="3844625"/>
            <a:ext cx="2134200" cy="907500"/>
          </a:xfrm>
          <a:prstGeom prst="roundRect">
            <a:avLst>
              <a:gd fmla="val 0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latin typeface="Fira Sans"/>
                <a:ea typeface="Fira Sans"/>
                <a:cs typeface="Fira Sans"/>
                <a:sym typeface="Fira Sans"/>
              </a:rPr>
              <a:t>Маркетплейс курсов</a:t>
            </a:r>
            <a:endParaRPr b="1"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800">
                <a:latin typeface="Fira Sans Light"/>
                <a:ea typeface="Fira Sans Light"/>
                <a:cs typeface="Fira Sans Light"/>
                <a:sym typeface="Fira Sans Light"/>
              </a:rPr>
              <a:t>со сквозной траекторией развития</a:t>
            </a:r>
            <a:endParaRPr sz="800"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360" name="Google Shape;360;p51"/>
          <p:cNvSpPr txBox="1"/>
          <p:nvPr/>
        </p:nvSpPr>
        <p:spPr>
          <a:xfrm>
            <a:off x="4156975" y="4751850"/>
            <a:ext cx="22173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Fira Sans Medium"/>
                <a:ea typeface="Fira Sans Medium"/>
                <a:cs typeface="Fira Sans Medium"/>
                <a:sym typeface="Fira Sans Medium"/>
              </a:rPr>
              <a:t>Образовательные площадки</a:t>
            </a:r>
            <a:endParaRPr sz="9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61" name="Google Shape;361;p51"/>
          <p:cNvSpPr/>
          <p:nvPr/>
        </p:nvSpPr>
        <p:spPr>
          <a:xfrm rot="-5400000">
            <a:off x="4944125" y="3426676"/>
            <a:ext cx="435300" cy="218400"/>
          </a:xfrm>
          <a:prstGeom prst="leftRightArrow">
            <a:avLst>
              <a:gd fmla="val 51640" name="adj1"/>
              <a:gd fmla="val 53734" name="adj2"/>
            </a:avLst>
          </a:prstGeom>
          <a:solidFill>
            <a:srgbClr val="17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pic>
        <p:nvPicPr>
          <p:cNvPr id="362" name="Google Shape;362;p5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937350" y="3948962"/>
            <a:ext cx="210600" cy="2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1"/>
          <p:cNvSpPr/>
          <p:nvPr/>
        </p:nvSpPr>
        <p:spPr>
          <a:xfrm>
            <a:off x="465150" y="3450400"/>
            <a:ext cx="2366400" cy="7017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Fira Sans Light"/>
              <a:buChar char="●"/>
            </a:pPr>
            <a:r>
              <a:rPr lang="ru" sz="800">
                <a:latin typeface="Fira Sans Light"/>
                <a:ea typeface="Fira Sans Light"/>
                <a:cs typeface="Fira Sans Light"/>
                <a:sym typeface="Fira Sans Light"/>
              </a:rPr>
              <a:t>Рекомендации по обучению соискателям</a:t>
            </a:r>
            <a:endParaRPr sz="800"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Fira Sans Light"/>
              <a:buChar char="●"/>
            </a:pPr>
            <a:r>
              <a:rPr lang="ru" sz="800">
                <a:latin typeface="Fira Sans Light"/>
                <a:ea typeface="Fira Sans Light"/>
                <a:cs typeface="Fira Sans Light"/>
                <a:sym typeface="Fira Sans Light"/>
              </a:rPr>
              <a:t>Рейтинг навыков</a:t>
            </a:r>
            <a:endParaRPr sz="800"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Fira Sans Light"/>
              <a:buChar char="●"/>
            </a:pPr>
            <a:r>
              <a:rPr lang="ru" sz="800">
                <a:latin typeface="Fira Sans Light"/>
                <a:ea typeface="Fira Sans Light"/>
                <a:cs typeface="Fira Sans Light"/>
                <a:sym typeface="Fira Sans Light"/>
              </a:rPr>
              <a:t>Рейтинг образовательных программ</a:t>
            </a:r>
            <a:endParaRPr sz="800"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Fira Sans Light"/>
              <a:buChar char="●"/>
            </a:pPr>
            <a:r>
              <a:rPr lang="ru" sz="800">
                <a:latin typeface="Fira Sans Light"/>
                <a:ea typeface="Fira Sans Light"/>
                <a:cs typeface="Fira Sans Light"/>
                <a:sym typeface="Fira Sans Light"/>
              </a:rPr>
              <a:t>Образовательные траектории</a:t>
            </a:r>
            <a:endParaRPr sz="800"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pic>
        <p:nvPicPr>
          <p:cNvPr id="364" name="Google Shape;364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085" y="4137850"/>
            <a:ext cx="2589378" cy="10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1"/>
          <p:cNvSpPr/>
          <p:nvPr/>
        </p:nvSpPr>
        <p:spPr>
          <a:xfrm>
            <a:off x="2789975" y="3464650"/>
            <a:ext cx="405300" cy="6732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1733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