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68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4848"/>
    <a:srgbClr val="1D1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08" autoAdjust="0"/>
    <p:restoredTop sz="83218" autoAdjust="0"/>
  </p:normalViewPr>
  <p:slideViewPr>
    <p:cSldViewPr snapToGrid="0" showGuides="1">
      <p:cViewPr varScale="1">
        <p:scale>
          <a:sx n="106" d="100"/>
          <a:sy n="106" d="100"/>
        </p:scale>
        <p:origin x="121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B2727-96EC-4CDE-92E8-75C11DB52C4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7B725-284B-4110-87EF-0558B9BB66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935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а) История возникновения проекта: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Красноярский</a:t>
            </a:r>
            <a:r>
              <a:rPr lang="ru-RU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край включает в себя 6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административно-муниципальных единиц,</a:t>
            </a:r>
            <a:r>
              <a:rPr lang="ru-RU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расположенных на 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2 339 700 км. Это площадь</a:t>
            </a:r>
            <a:r>
              <a:rPr lang="ru-RU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территория таких стран как Франции, Японии, Великобритании и Грузия вместе взятые и на ней живут люди. Зачастую в тех или иных районах происходят чрезвычайные ситуации: лесные пожары, снежные бури, проливные дожди. Люди не всегда к этому готовы. Задавая </a:t>
            </a:r>
            <a:r>
              <a:rPr lang="ru-RU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себе вопрос: «Как единовременно оповещать всех жителей» о чрезвычайных ситуация и в 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 году было принято</a:t>
            </a:r>
            <a:r>
              <a:rPr lang="ru-RU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решение создать Систему информирования Красноярского края которая бы </a:t>
            </a:r>
            <a:r>
              <a:rPr lang="ru-RU" sz="1200" b="1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позволяля</a:t>
            </a:r>
            <a:r>
              <a:rPr lang="ru-RU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endParaRPr lang="ru-RU" sz="1200" b="1" i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Говорим о целях, далее о назначении.</a:t>
            </a:r>
            <a:endParaRPr lang="ru-RU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г) Общая информация о проекте: цели, задачи, ожидаемые показатели результативности;</a:t>
            </a:r>
          </a:p>
          <a:p>
            <a:endParaRPr lang="en-US" dirty="0" smtClean="0"/>
          </a:p>
          <a:p>
            <a:r>
              <a:rPr lang="ru-RU" dirty="0" smtClean="0"/>
              <a:t>В</a:t>
            </a:r>
            <a:r>
              <a:rPr lang="ru-RU" baseline="0" dirty="0" smtClean="0"/>
              <a:t> доклад обязательно нужно будет вставить именно предысторию. Как обязательную часть программы</a:t>
            </a:r>
          </a:p>
          <a:p>
            <a:endParaRPr lang="ru-RU" baseline="0" dirty="0" smtClean="0"/>
          </a:p>
          <a:p>
            <a:r>
              <a:rPr lang="ru-RU" baseline="0" dirty="0" smtClean="0"/>
              <a:t>2 и 3 слайд по моему не отличаются – </a:t>
            </a:r>
            <a:r>
              <a:rPr lang="ru-RU" b="1" baseline="0" dirty="0" smtClean="0"/>
              <a:t>цели  - какой показатель мы улучшаем, назначение - каким образом (функциями) показатель улучшаем</a:t>
            </a:r>
          </a:p>
          <a:p>
            <a:endParaRPr lang="ru-RU" baseline="0" dirty="0" smtClean="0"/>
          </a:p>
          <a:p>
            <a:r>
              <a:rPr lang="ru-RU" baseline="0" dirty="0" smtClean="0"/>
              <a:t>Ожидаемые показатели результативности тоже не вижу. </a:t>
            </a:r>
          </a:p>
          <a:p>
            <a:endParaRPr lang="ru-RU" dirty="0" smtClean="0"/>
          </a:p>
          <a:p>
            <a:r>
              <a:rPr lang="ru-RU" dirty="0" smtClean="0"/>
              <a:t>Название слайда </a:t>
            </a:r>
            <a:r>
              <a:rPr lang="ru-RU" dirty="0" err="1" smtClean="0"/>
              <a:t>мб</a:t>
            </a:r>
            <a:r>
              <a:rPr lang="ru-RU" dirty="0" smtClean="0"/>
              <a:t> хотя бы на 1/2 больше сделать? Все одним размеров выглядит </a:t>
            </a:r>
            <a:r>
              <a:rPr lang="ru-RU" b="1" dirty="0" smtClean="0"/>
              <a:t>– презентация</a:t>
            </a:r>
            <a:r>
              <a:rPr lang="ru-RU" b="1" baseline="0" dirty="0" smtClean="0"/>
              <a:t> была сделана дизайнером, человеком который разбирается в дизайне.  Презентация создавалась в редактируемом виде, Текст можете её менять как считаете нужным.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B725-284B-4110-87EF-0558B9BB668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284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B725-284B-4110-87EF-0558B9BB668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670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б) Краткое описание локальной области внедрения проекта;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r>
              <a:rPr lang="ru-RU" dirty="0" smtClean="0"/>
              <a:t>Я бы предложила добавить карту </a:t>
            </a:r>
            <a:r>
              <a:rPr lang="ru-RU" dirty="0" err="1" smtClean="0"/>
              <a:t>мб</a:t>
            </a:r>
            <a:r>
              <a:rPr lang="ru-RU" dirty="0" smtClean="0"/>
              <a:t> с точками или цветом по покрытию по покрытию. </a:t>
            </a:r>
            <a:endParaRPr lang="ru-RU" b="1" dirty="0" smtClean="0"/>
          </a:p>
          <a:p>
            <a:endParaRPr lang="ru-RU" dirty="0" smtClean="0"/>
          </a:p>
          <a:p>
            <a:r>
              <a:rPr lang="ru-RU" dirty="0" smtClean="0"/>
              <a:t>В доклад обязательно</a:t>
            </a:r>
            <a:r>
              <a:rPr lang="ru-RU" baseline="0" dirty="0" smtClean="0"/>
              <a:t> больше </a:t>
            </a:r>
            <a:r>
              <a:rPr lang="ru-RU" baseline="0" dirty="0" err="1" smtClean="0"/>
              <a:t>инф.оч</a:t>
            </a:r>
            <a:r>
              <a:rPr lang="ru-RU" baseline="0" dirty="0" smtClean="0"/>
              <a:t> сухо</a:t>
            </a:r>
          </a:p>
          <a:p>
            <a:r>
              <a:rPr lang="ru-RU" b="1" baseline="0" dirty="0" smtClean="0"/>
              <a:t/>
            </a:r>
            <a:br>
              <a:rPr lang="ru-RU" b="1" baseline="0" dirty="0" smtClean="0"/>
            </a:br>
            <a:r>
              <a:rPr lang="ru-RU" b="1" baseline="0" dirty="0" smtClean="0"/>
              <a:t>Предлагаю ЦИТ расписать информацию более подробно _.</a:t>
            </a:r>
            <a:br>
              <a:rPr lang="ru-RU" b="1" baseline="0" dirty="0" smtClean="0"/>
            </a:br>
            <a:r>
              <a:rPr lang="ru-RU" b="1" baseline="0" dirty="0" smtClean="0"/>
              <a:t>Органы гос. власти:__</a:t>
            </a:r>
          </a:p>
          <a:p>
            <a:r>
              <a:rPr lang="ru-RU" b="1" baseline="0" dirty="0" smtClean="0"/>
              <a:t>Органы местного самоуправления: __</a:t>
            </a:r>
          </a:p>
          <a:p>
            <a:r>
              <a:rPr lang="ru-RU" b="1" baseline="0" dirty="0" smtClean="0"/>
              <a:t>Подведомственные учреждения: __</a:t>
            </a:r>
          </a:p>
          <a:p>
            <a:r>
              <a:rPr lang="ru-RU" b="1" baseline="0" dirty="0" smtClean="0"/>
              <a:t>Жители красноярского края: 8200 чел. (по моим подсчетам скачали МП из </a:t>
            </a:r>
            <a:r>
              <a:rPr lang="en-US" b="1" baseline="0" dirty="0" smtClean="0"/>
              <a:t>app</a:t>
            </a:r>
            <a:r>
              <a:rPr lang="ru-RU" b="1" baseline="0" dirty="0" smtClean="0"/>
              <a:t> </a:t>
            </a:r>
            <a:r>
              <a:rPr lang="en-US" b="1" baseline="0" dirty="0" smtClean="0"/>
              <a:t>store </a:t>
            </a:r>
            <a:r>
              <a:rPr lang="ru-RU" b="1" baseline="0" dirty="0" smtClean="0"/>
              <a:t>и</a:t>
            </a:r>
            <a:r>
              <a:rPr lang="en-US" b="1" baseline="0" dirty="0" smtClean="0"/>
              <a:t> google</a:t>
            </a:r>
            <a:r>
              <a:rPr lang="ru-RU" b="1" baseline="0" dirty="0" smtClean="0"/>
              <a:t> </a:t>
            </a:r>
            <a:r>
              <a:rPr lang="en-US" b="1" baseline="0" dirty="0" smtClean="0"/>
              <a:t>play store</a:t>
            </a:r>
            <a:r>
              <a:rPr lang="ru-RU" b="1" baseline="0" dirty="0" smtClean="0"/>
              <a:t>)</a:t>
            </a:r>
            <a:endParaRPr lang="en-US" b="1" baseline="0" dirty="0" smtClean="0"/>
          </a:p>
          <a:p>
            <a:r>
              <a:rPr lang="ru-RU" b="1" baseline="0" dirty="0" smtClean="0"/>
              <a:t>Количество отправленных сообщений: __</a:t>
            </a:r>
          </a:p>
          <a:p>
            <a:endParaRPr lang="ru-RU" b="1" baseline="0" dirty="0" smtClean="0"/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B725-284B-4110-87EF-0558B9BB668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597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в) Обоснованность выбранного для внедрения решения;</a:t>
            </a:r>
          </a:p>
          <a:p>
            <a:endParaRPr lang="ru-RU" dirty="0" smtClean="0"/>
          </a:p>
          <a:p>
            <a:r>
              <a:rPr lang="ru-RU" dirty="0" smtClean="0"/>
              <a:t>Если пункт в) в докладе будет развернут с точки зрения,</a:t>
            </a:r>
            <a:r>
              <a:rPr lang="ru-RU" baseline="0" dirty="0" smtClean="0"/>
              <a:t> что лучше чем </a:t>
            </a:r>
            <a:r>
              <a:rPr lang="ru-RU" baseline="0" dirty="0" err="1" smtClean="0"/>
              <a:t>моб.приложение</a:t>
            </a:r>
            <a:r>
              <a:rPr lang="ru-RU" baseline="0" dirty="0" smtClean="0"/>
              <a:t> мы и придумать бы не смогли </a:t>
            </a:r>
          </a:p>
          <a:p>
            <a:endParaRPr lang="ru-RU" b="1" baseline="0" dirty="0" smtClean="0"/>
          </a:p>
          <a:p>
            <a:r>
              <a:rPr lang="ru-RU" b="1" baseline="0" dirty="0" smtClean="0"/>
              <a:t>Смартфон стал неотъемлемой частью нашей жизни.  В нем много функций и он всегда рядом.</a:t>
            </a:r>
            <a:br>
              <a:rPr lang="ru-RU" b="1" baseline="0" dirty="0" smtClean="0"/>
            </a:br>
            <a:r>
              <a:rPr lang="ru-RU" b="1" baseline="0" dirty="0" smtClean="0"/>
              <a:t>Именно было поэтому было принято решение о разработке мобильного приложение.</a:t>
            </a:r>
            <a:br>
              <a:rPr lang="ru-RU" b="1" baseline="0" dirty="0" smtClean="0"/>
            </a:br>
            <a:r>
              <a:rPr lang="ru-RU" b="1" baseline="0" dirty="0" smtClean="0"/>
              <a:t>Теперь граждане напрямую связаны с операторами дежурных служб в своём городе, которые сообщают им жизненно </a:t>
            </a:r>
            <a:r>
              <a:rPr lang="ru-RU" b="1" baseline="0" dirty="0" err="1" smtClean="0"/>
              <a:t>важнеобходимую</a:t>
            </a:r>
            <a:r>
              <a:rPr lang="ru-RU" b="1" baseline="0" dirty="0" smtClean="0"/>
              <a:t> информацию.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B725-284B-4110-87EF-0558B9BB668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647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B725-284B-4110-87EF-0558B9BB668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642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д) Ресурсные затраты;</a:t>
            </a:r>
          </a:p>
          <a:p>
            <a:endParaRPr lang="ru-RU" b="1" dirty="0" smtClean="0"/>
          </a:p>
          <a:p>
            <a:r>
              <a:rPr lang="ru-RU" b="1" baseline="0" dirty="0" smtClean="0"/>
              <a:t/>
            </a:r>
            <a:br>
              <a:rPr lang="ru-RU" b="1" baseline="0" dirty="0" smtClean="0"/>
            </a:br>
            <a:endParaRPr lang="ru-RU" b="1" dirty="0" smtClean="0"/>
          </a:p>
          <a:p>
            <a:r>
              <a:rPr lang="ru-RU" dirty="0" smtClean="0"/>
              <a:t>Это</a:t>
            </a:r>
            <a:r>
              <a:rPr lang="ru-RU" baseline="0" dirty="0" smtClean="0"/>
              <a:t> оно?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B725-284B-4110-87EF-0558B9BB668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564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ж) Итоги реализации проекта: общая характеристика полученных результатов с обязательным включением цифровых данных о степени достижения запланированных показателей результативности проекта.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 smtClean="0"/>
              <a:t>Мы в начале себе</a:t>
            </a:r>
            <a:r>
              <a:rPr lang="ru-RU" baseline="0" dirty="0" smtClean="0"/>
              <a:t> не обозначили к чему идем</a:t>
            </a:r>
          </a:p>
          <a:p>
            <a:r>
              <a:rPr lang="ru-RU" b="1" baseline="0" dirty="0" smtClean="0"/>
              <a:t>Идем к тому что написано на слайде 2</a:t>
            </a:r>
          </a:p>
          <a:p>
            <a:endParaRPr lang="ru-RU" baseline="0" dirty="0" smtClean="0"/>
          </a:p>
          <a:p>
            <a:r>
              <a:rPr lang="ru-RU" baseline="0" dirty="0" smtClean="0"/>
              <a:t>Мб стоит где то отразить про 100% покрытие территории и прочее??? </a:t>
            </a:r>
            <a:r>
              <a:rPr lang="ru-RU" b="1" baseline="0" dirty="0" smtClean="0"/>
              <a:t>– Об этом можно сказать вначале, так же как и о пользователях которые скачали мобильное приложение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B725-284B-4110-87EF-0558B9BB668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34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B725-284B-4110-87EF-0558B9BB668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013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Здорово. Живой пример </a:t>
            </a:r>
          </a:p>
          <a:p>
            <a:endParaRPr lang="ru-RU" dirty="0" smtClean="0"/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районах крайнего севера Красноярского края в частности в Норильском производственном районе и Таймырском (Долгано-Ненецком) автономном округе оповещения о неблагоприятных погодных условиях традиционно происходили посредством специализированных новостных телевизионных передач.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отключения новостных каналов по экономическим причинам, люди остались без оперативной информации.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внедрения ИС «Система оповещения 112» у населения появился инструмент получения оперативной, важной для обеспечения комфортной жизнедеятельности, информации. Сообщения о неблагоприятных погодных условиях, о перекрытии важных транспортных направлений, об условиях работы авиационного и водного транспорта и т.д., граждане получает своевременно.</a:t>
            </a:r>
            <a:endParaRPr lang="ru-RU" b="1" dirty="0" smtClean="0"/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B725-284B-4110-87EF-0558B9BB668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721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Здорово. Живой пример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мае 2021 года Емельяновском районе произошло возгорание леса в районе деревни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Суханово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оперативного тушения пожара была задействована наземная и авиационная техника. Обычно, в таких ситуациях на номер 112 обрушивается шквал звонков от местных жителей что перегружает дежурно диспетчерскую службу и не даёт оперативно отвечать на звонки. В результате было принято решение о размещении информации в мобильном приложении: «Уважаемые жители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Суханово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просим вас соблюдать спокойствие, зафиксирован лесной пожар, работает 30 человек, наземная и авиационная техника. Не подходите близко к очагу возгорания!».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оповещения население было проинформировано об отсутствии опасности, что снизило социальную напряженность и как следствие, нагрузку на операторов службы 112.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7B725-284B-4110-87EF-0558B9BB668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70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53378-5558-49F8-A170-9CE97B029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BEA495-08CD-4810-9D23-E243C0EC9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9D0D69-67A3-4F29-B2B3-5219E5F12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6529-F82C-4530-B759-12821CC6A296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DB48AC-9FCA-475F-83D5-B5FF43451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DB14EA-E48E-4170-8022-B9DEBAF8D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07-9BAC-4B9E-8313-3F5C3DC3AA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922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BA2FD-EB53-4AE8-AB54-930724515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6EED5B-CFAA-4CE5-B5CE-429A2FAF1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C30EA2-41A8-456F-A92B-2FCC0356B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6529-F82C-4530-B759-12821CC6A296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3CD7D0-1C61-4737-9775-7F6DE1F6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8879E8-A7C3-4EB0-A7A6-D3E2ED2E1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07-9BAC-4B9E-8313-3F5C3DC3AA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599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9FF8EA8-0DF1-4117-92BA-230E5E6088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3CA737-AFA8-438B-8754-0E236974A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40989C-A0E9-42B0-80DC-7F05787A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6529-F82C-4530-B759-12821CC6A296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E11829-3A61-4E7C-8A7B-8D0A23C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41369-4C7A-4209-A093-7FCFA402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07-9BAC-4B9E-8313-3F5C3DC3AA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5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8F600-C30D-4EB2-832D-FC00EB4E6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82B509-9018-4BD4-952A-FB2867F4A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745333-C92D-4C9E-9FEA-7385A7B57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6529-F82C-4530-B759-12821CC6A296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87-652D-4687-B336-BF89925C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D2F837-4C81-4C3E-BDE8-266D4BEAE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07-9BAC-4B9E-8313-3F5C3DC3AA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79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B2C3AB-595D-438C-87E4-0A800B09C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4E418D-B399-4ED9-8783-39593B146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356935-6B8D-42FF-BCE9-335B5DC71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6529-F82C-4530-B759-12821CC6A296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390599-3B44-410B-B4C0-771D09AF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47C4EA-A81C-490F-B967-3A4D28D1F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07-9BAC-4B9E-8313-3F5C3DC3AA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00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98189-FFAB-4A66-B9B8-D13463EFA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4084A7-1405-4A2D-A5D7-A119A3A0D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FA4057-B095-4A65-B0E7-77D1AFE15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68C119-956E-4C08-8334-0807D7868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6529-F82C-4530-B759-12821CC6A296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43A6D1-50A0-4867-A917-BD46F9CA7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183D4A-C675-4F29-8642-940EF9AF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07-9BAC-4B9E-8313-3F5C3DC3AA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8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FC6F33-9625-4014-AC39-CCCE4DA6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DA69C2-FB7F-4624-93A6-8A4CBEF90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981B05-8D45-4B3B-A8F4-2A076F6EF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4013C7-F814-4659-8570-79F76E2CD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D29D46-8E0D-4E5C-BA51-3FD9D2A21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A4BEF24-A168-4F5D-B99C-633A644A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6529-F82C-4530-B759-12821CC6A296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CA3B866-8085-4189-8E79-E452FA54F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79B8AE-3C24-45BF-A147-4A8B363CA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07-9BAC-4B9E-8313-3F5C3DC3AA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42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EE790-FF3B-4852-864A-06AC14F2C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84F58F-29E7-4243-8C93-495F7B873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6529-F82C-4530-B759-12821CC6A296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F715240-F0ED-4472-8233-5B4218975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E8E434-B4FF-4A12-86A5-01BB1132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07-9BAC-4B9E-8313-3F5C3DC3AA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025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E0B829-C324-44E9-B8D7-E1162A349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6529-F82C-4530-B759-12821CC6A296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5348B64-7847-42ED-8B2D-B4F4FA69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65A345-D265-41F9-8CD4-D8C694973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07-9BAC-4B9E-8313-3F5C3DC3AA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978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B6E38C-750F-4BEA-B2F6-F0C8CE83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B09B97-35B3-42FB-A2C0-AD988482E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C96A74-315B-4660-B235-11785D2B3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59CCE-3F0C-40FD-8659-C64691F2D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6529-F82C-4530-B759-12821CC6A296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4BD7AD-AF50-4716-9B0D-801D3C364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169DA2-A84D-4DF7-912D-A95D8168F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07-9BAC-4B9E-8313-3F5C3DC3AA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32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89450-3D2E-46A6-97D3-FBDABE35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23E0340-E959-41E4-9B3E-961469468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01DA8C-AD00-495C-86DD-E5A3BBA7A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AF1FC8-A5B8-4B66-B22F-C0D396BE9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6529-F82C-4530-B759-12821CC6A296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422540-6388-49FE-9791-1A13F7BD5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7C7810-B6A5-45EC-84BB-5202F2CB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CA07-9BAC-4B9E-8313-3F5C3DC3AA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675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10DEC-5368-42FB-825B-5546A1E07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3E590D-38FC-4BB3-8E8E-C0328B407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870B4A-92D3-4A24-9A8E-17A4B32DF2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16529-F82C-4530-B759-12821CC6A296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FDD6E6-CB2D-4B45-8371-E57FD497FE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632D87-D40F-43B7-BF63-8C0515650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ACA07-9BAC-4B9E-8313-3F5C3DC3AA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71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17607C-4D7E-434A-AE7C-2F7DA1252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5BD647-D72A-42D6-BA1D-3F10EBFA0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9525F7-81F7-4C19-B70C-679F5E26D56E}"/>
              </a:ext>
            </a:extLst>
          </p:cNvPr>
          <p:cNvSpPr txBox="1"/>
          <p:nvPr/>
        </p:nvSpPr>
        <p:spPr>
          <a:xfrm>
            <a:off x="5895753" y="2103567"/>
            <a:ext cx="4729180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СИСТЕМА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1A7E3-EB46-4C0A-9660-0C9FEBE161E8}"/>
              </a:ext>
            </a:extLst>
          </p:cNvPr>
          <p:cNvSpPr txBox="1"/>
          <p:nvPr/>
        </p:nvSpPr>
        <p:spPr>
          <a:xfrm>
            <a:off x="5891382" y="3115896"/>
            <a:ext cx="4722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ОПОВЕЩЕНИЯ 112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00D520-E195-4A2A-95DA-4345B9DAE092}"/>
              </a:ext>
            </a:extLst>
          </p:cNvPr>
          <p:cNvSpPr txBox="1"/>
          <p:nvPr/>
        </p:nvSpPr>
        <p:spPr>
          <a:xfrm>
            <a:off x="5920386" y="3910067"/>
            <a:ext cx="469692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830" dirty="0">
                <a:solidFill>
                  <a:schemeClr val="bg1"/>
                </a:solidFill>
                <a:effectLst/>
              </a:rPr>
              <a:t>Информационная система информирования </a:t>
            </a:r>
          </a:p>
          <a:p>
            <a:pPr>
              <a:lnSpc>
                <a:spcPts val="2000"/>
              </a:lnSpc>
            </a:pPr>
            <a:r>
              <a:rPr lang="ru-RU" sz="1830" dirty="0">
                <a:solidFill>
                  <a:schemeClr val="bg1"/>
                </a:solidFill>
                <a:effectLst/>
              </a:rPr>
              <a:t>о чрезвычайных ситуациях и иных событиях </a:t>
            </a:r>
          </a:p>
          <a:p>
            <a:pPr>
              <a:lnSpc>
                <a:spcPts val="2000"/>
              </a:lnSpc>
            </a:pPr>
            <a:r>
              <a:rPr lang="ru-RU" sz="1830" dirty="0">
                <a:solidFill>
                  <a:schemeClr val="bg1"/>
                </a:solidFill>
                <a:effectLst/>
              </a:rPr>
              <a:t>на территории Красноярского края</a:t>
            </a:r>
            <a:endParaRPr lang="ru-RU" sz="183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0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hidden="1">
            <a:extLst>
              <a:ext uri="{FF2B5EF4-FFF2-40B4-BE49-F238E27FC236}">
                <a16:creationId xmlns:a16="http://schemas.microsoft.com/office/drawing/2014/main" id="{4A06FF20-4FDA-4781-A3FD-065405C546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56E984-5130-4956-B180-50D3B9CBE0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FE3EAC-87D6-4495-A98A-E2EF3CE7CD04}"/>
              </a:ext>
            </a:extLst>
          </p:cNvPr>
          <p:cNvSpPr txBox="1"/>
          <p:nvPr/>
        </p:nvSpPr>
        <p:spPr>
          <a:xfrm>
            <a:off x="591145" y="2059365"/>
            <a:ext cx="39717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После внедрения ИС «Система оповещения 112» у населения появился инструмент получения оперативной, важной для обеспечения комфортной жизнедеятельности, информации. Сообщения о неблагоприятных погодных условиях, о перекрытии важных транспортных направлений, об условиях работы авиационного и водного транспорта и т.д., граждане получает своевременно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863840" y="464820"/>
            <a:ext cx="1249680" cy="50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249B31-468F-4A78-AF78-6FBFEAC8101D}"/>
              </a:ext>
            </a:extLst>
          </p:cNvPr>
          <p:cNvSpPr txBox="1"/>
          <p:nvPr/>
        </p:nvSpPr>
        <p:spPr>
          <a:xfrm>
            <a:off x="591144" y="307499"/>
            <a:ext cx="838242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Пример успешного применения Системы в районах</a:t>
            </a:r>
            <a:br>
              <a:rPr lang="ru-RU" sz="2600" b="1" dirty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2600" b="1" dirty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крайнего севера Красноярского края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437620" y="6370320"/>
            <a:ext cx="464820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1422654" y="634252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903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hidden="1">
            <a:extLst>
              <a:ext uri="{FF2B5EF4-FFF2-40B4-BE49-F238E27FC236}">
                <a16:creationId xmlns:a16="http://schemas.microsoft.com/office/drawing/2014/main" id="{C2B46953-6941-46E3-AC4E-DC7E201404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07932A-2A39-4CB6-A1EE-307802E01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2ADC82-50A7-4561-A048-906C18B7EC30}"/>
              </a:ext>
            </a:extLst>
          </p:cNvPr>
          <p:cNvSpPr txBox="1"/>
          <p:nvPr/>
        </p:nvSpPr>
        <p:spPr>
          <a:xfrm>
            <a:off x="591145" y="2800029"/>
            <a:ext cx="39717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В результате оповещения население было проинформировано об отсутствии опасности, что снизило социальную напряженность и как следствие, нагрузку на операторов службы 112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648825" y="485775"/>
            <a:ext cx="1000125" cy="485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2E56C-BA72-472C-87F0-06F2EBA34DD8}"/>
              </a:ext>
            </a:extLst>
          </p:cNvPr>
          <p:cNvSpPr txBox="1"/>
          <p:nvPr/>
        </p:nvSpPr>
        <p:spPr>
          <a:xfrm>
            <a:off x="591144" y="472091"/>
            <a:ext cx="100319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Пример успешного применения при тушении лесных пожаров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437620" y="6370320"/>
            <a:ext cx="464820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1422654" y="634252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335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2153AD-D1BD-4E01-8C08-CE181BFA9F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9B2114-39B1-439E-BCC8-6E16940D8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AFB7FD-A99C-44CE-A020-2659BD87B497}"/>
              </a:ext>
            </a:extLst>
          </p:cNvPr>
          <p:cNvSpPr txBox="1"/>
          <p:nvPr/>
        </p:nvSpPr>
        <p:spPr>
          <a:xfrm>
            <a:off x="4492350" y="3065913"/>
            <a:ext cx="6502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96586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hidden="1">
            <a:extLst>
              <a:ext uri="{FF2B5EF4-FFF2-40B4-BE49-F238E27FC236}">
                <a16:creationId xmlns:a16="http://schemas.microsoft.com/office/drawing/2014/main" id="{3DDD783F-4214-4CC6-8B34-0DA45C7CD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F9E81E-A24D-4D41-8E37-20875672B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C72B65-60DE-4A9F-940D-88F654C006D4}"/>
              </a:ext>
            </a:extLst>
          </p:cNvPr>
          <p:cNvSpPr txBox="1"/>
          <p:nvPr/>
        </p:nvSpPr>
        <p:spPr>
          <a:xfrm>
            <a:off x="582000" y="481235"/>
            <a:ext cx="50733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ИС </a:t>
            </a:r>
            <a:r>
              <a:rPr lang="ru-RU" sz="2600" b="1" dirty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«Система оповещения 112»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8B1EBE-C26A-4BFA-8055-D784A4DEF681}"/>
              </a:ext>
            </a:extLst>
          </p:cNvPr>
          <p:cNvSpPr txBox="1"/>
          <p:nvPr/>
        </p:nvSpPr>
        <p:spPr>
          <a:xfrm>
            <a:off x="1247718" y="1556961"/>
            <a:ext cx="863451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  <a:effectLst/>
              </a:rPr>
              <a:t>Уменьшение ущерба от чрезвычайных </a:t>
            </a:r>
            <a:r>
              <a:rPr lang="ru-RU" sz="1780" dirty="0" smtClean="0">
                <a:solidFill>
                  <a:srgbClr val="1D1D1B"/>
                </a:solidFill>
                <a:effectLst/>
              </a:rPr>
              <a:t>ситуаций</a:t>
            </a:r>
            <a:endParaRPr lang="ru-RU" sz="1780" dirty="0">
              <a:solidFill>
                <a:srgbClr val="1D1D1B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3A3765-EFAB-497E-99F4-19B4715789B7}"/>
              </a:ext>
            </a:extLst>
          </p:cNvPr>
          <p:cNvSpPr txBox="1"/>
          <p:nvPr/>
        </p:nvSpPr>
        <p:spPr>
          <a:xfrm>
            <a:off x="1247717" y="2215839"/>
            <a:ext cx="863451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effectLst/>
              </a:rPr>
              <a:t>Повышение уровня комфорта </a:t>
            </a:r>
            <a:r>
              <a:rPr lang="ru-RU" sz="1780" dirty="0" smtClean="0">
                <a:effectLst/>
              </a:rPr>
              <a:t>граждан</a:t>
            </a:r>
            <a:endParaRPr lang="ru-RU" sz="1780" dirty="0">
              <a:solidFill>
                <a:srgbClr val="1D1D1B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5B238-BBAE-4C32-B0E1-520E1B92458E}"/>
              </a:ext>
            </a:extLst>
          </p:cNvPr>
          <p:cNvSpPr txBox="1"/>
          <p:nvPr/>
        </p:nvSpPr>
        <p:spPr>
          <a:xfrm>
            <a:off x="1247717" y="2871896"/>
            <a:ext cx="896613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effectLst/>
              </a:rPr>
              <a:t>Повышение уровня безопасности </a:t>
            </a:r>
            <a:r>
              <a:rPr lang="ru-RU" sz="1780" dirty="0" smtClean="0">
                <a:effectLst/>
              </a:rPr>
              <a:t>граждан</a:t>
            </a:r>
            <a:endParaRPr lang="ru-RU" sz="1780" dirty="0">
              <a:solidFill>
                <a:srgbClr val="1D1D1B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343653-2558-46A1-BBAC-B7F099CC1746}"/>
              </a:ext>
            </a:extLst>
          </p:cNvPr>
          <p:cNvSpPr txBox="1"/>
          <p:nvPr/>
        </p:nvSpPr>
        <p:spPr>
          <a:xfrm>
            <a:off x="1247717" y="3462055"/>
            <a:ext cx="916729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effectLst/>
              </a:rPr>
              <a:t>Упрощение операции вызова экстренных служб с использованием мобильного приложения </a:t>
            </a:r>
            <a:br>
              <a:rPr lang="ru-RU" sz="1780" dirty="0">
                <a:effectLst/>
              </a:rPr>
            </a:br>
            <a:endParaRPr lang="ru-RU" sz="1780" dirty="0">
              <a:solidFill>
                <a:srgbClr val="1D1D1B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6724" y="4570131"/>
            <a:ext cx="1052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Снижение </a:t>
            </a:r>
            <a:r>
              <a:rPr lang="ru-RU" dirty="0"/>
              <a:t>нагрузки на </a:t>
            </a:r>
            <a:r>
              <a:rPr lang="ru-RU" dirty="0" smtClean="0"/>
              <a:t>все дежурно-диспетчерские службы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6724" y="5303481"/>
            <a:ext cx="1052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Совершенствование системы оповещения, информирования и обучения населения края о ЧС.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186170" y="1092346"/>
            <a:ext cx="746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Цели</a:t>
            </a:r>
            <a:r>
              <a:rPr lang="ru-RU" dirty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: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232477" y="4170594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Задачи: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26774" y="1908313"/>
            <a:ext cx="665922" cy="3896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1055440" y="1702966"/>
            <a:ext cx="72008" cy="72008"/>
          </a:xfrm>
          <a:prstGeom prst="ellipse">
            <a:avLst/>
          </a:prstGeom>
          <a:solidFill>
            <a:srgbClr val="CB4848"/>
          </a:solidFill>
          <a:ln>
            <a:solidFill>
              <a:srgbClr val="CB4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055440" y="2369071"/>
            <a:ext cx="72008" cy="72008"/>
          </a:xfrm>
          <a:prstGeom prst="ellipse">
            <a:avLst/>
          </a:prstGeom>
          <a:solidFill>
            <a:srgbClr val="CB4848"/>
          </a:solidFill>
          <a:ln>
            <a:solidFill>
              <a:srgbClr val="CB4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055440" y="3007618"/>
            <a:ext cx="72008" cy="72008"/>
          </a:xfrm>
          <a:prstGeom prst="ellipse">
            <a:avLst/>
          </a:prstGeom>
          <a:solidFill>
            <a:srgbClr val="CB4848"/>
          </a:solidFill>
          <a:ln>
            <a:solidFill>
              <a:srgbClr val="CB4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055440" y="3599557"/>
            <a:ext cx="72008" cy="72008"/>
          </a:xfrm>
          <a:prstGeom prst="ellipse">
            <a:avLst/>
          </a:prstGeom>
          <a:solidFill>
            <a:srgbClr val="CB4848"/>
          </a:solidFill>
          <a:ln>
            <a:solidFill>
              <a:srgbClr val="CB4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1437620" y="6370320"/>
            <a:ext cx="464820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1422654" y="634252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02</a:t>
            </a:r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8F9E81E-A24D-4D41-8E37-20875672B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27083" r="88984" b="21389"/>
          <a:stretch>
            <a:fillRect/>
          </a:stretch>
        </p:blipFill>
        <p:spPr>
          <a:xfrm>
            <a:off x="561976" y="1343026"/>
            <a:ext cx="697558" cy="2724150"/>
          </a:xfrm>
          <a:prstGeom prst="rect">
            <a:avLst/>
          </a:prstGeom>
        </p:spPr>
      </p:pic>
      <p:pic>
        <p:nvPicPr>
          <p:cNvPr id="20481" name="Picture 1" descr="C:\Users\lukyanovava\Downloads\asda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775" y="4678555"/>
            <a:ext cx="387673" cy="242377"/>
          </a:xfrm>
          <a:prstGeom prst="rect">
            <a:avLst/>
          </a:prstGeom>
          <a:noFill/>
        </p:spPr>
      </p:pic>
      <p:pic>
        <p:nvPicPr>
          <p:cNvPr id="20482" name="Picture 2" descr="C:\Users\lukyanovava\Downloads\asdad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3" y="5273000"/>
            <a:ext cx="309563" cy="3467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904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hidden="1">
            <a:extLst>
              <a:ext uri="{FF2B5EF4-FFF2-40B4-BE49-F238E27FC236}">
                <a16:creationId xmlns:a16="http://schemas.microsoft.com/office/drawing/2014/main" id="{AA3B36AD-79BF-4EA5-BFB4-0822CFBC9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343E08-2362-40C3-BE6B-D6E890EBE8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E335B7-D98D-4802-AB38-D6738FE93133}"/>
              </a:ext>
            </a:extLst>
          </p:cNvPr>
          <p:cNvSpPr txBox="1"/>
          <p:nvPr/>
        </p:nvSpPr>
        <p:spPr>
          <a:xfrm>
            <a:off x="5318592" y="1039019"/>
            <a:ext cx="24465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Пользователи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1D322-BA3C-4DD0-8D60-29301482895C}"/>
              </a:ext>
            </a:extLst>
          </p:cNvPr>
          <p:cNvSpPr txBox="1"/>
          <p:nvPr/>
        </p:nvSpPr>
        <p:spPr>
          <a:xfrm>
            <a:off x="5828863" y="1831275"/>
            <a:ext cx="511650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Органы государственной власти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D83C26-0C2E-438F-8D7F-4F4428AFB705}"/>
              </a:ext>
            </a:extLst>
          </p:cNvPr>
          <p:cNvSpPr txBox="1"/>
          <p:nvPr/>
        </p:nvSpPr>
        <p:spPr>
          <a:xfrm>
            <a:off x="5318591" y="4207962"/>
            <a:ext cx="22493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Потребители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59966B-40AC-4E9F-A296-53613E632249}"/>
              </a:ext>
            </a:extLst>
          </p:cNvPr>
          <p:cNvSpPr txBox="1"/>
          <p:nvPr/>
        </p:nvSpPr>
        <p:spPr>
          <a:xfrm>
            <a:off x="5828863" y="2517208"/>
            <a:ext cx="447642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Органы местного самоуправления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4767B-6AD2-440E-B8D4-0C5AE822EDBE}"/>
              </a:ext>
            </a:extLst>
          </p:cNvPr>
          <p:cNvSpPr txBox="1"/>
          <p:nvPr/>
        </p:nvSpPr>
        <p:spPr>
          <a:xfrm>
            <a:off x="5828862" y="3201205"/>
            <a:ext cx="5116507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Подведомственные учреждения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0FC15E-566E-4457-B90E-14B2A9736B8C}"/>
              </a:ext>
            </a:extLst>
          </p:cNvPr>
          <p:cNvSpPr txBox="1"/>
          <p:nvPr/>
        </p:nvSpPr>
        <p:spPr>
          <a:xfrm>
            <a:off x="5838005" y="4998762"/>
            <a:ext cx="5399971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Жители Красноярского края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437620" y="6370320"/>
            <a:ext cx="464820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1422654" y="634252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30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F9E81E-A24D-4D41-8E37-20875672B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" name="Овал 50"/>
          <p:cNvSpPr/>
          <p:nvPr/>
        </p:nvSpPr>
        <p:spPr>
          <a:xfrm>
            <a:off x="4316413" y="1916832"/>
            <a:ext cx="3355032" cy="3355032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7261" y="1967948"/>
            <a:ext cx="1063487" cy="3916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C72B65-60DE-4A9F-940D-88F654C006D4}"/>
              </a:ext>
            </a:extLst>
          </p:cNvPr>
          <p:cNvSpPr txBox="1"/>
          <p:nvPr/>
        </p:nvSpPr>
        <p:spPr>
          <a:xfrm>
            <a:off x="582000" y="481235"/>
            <a:ext cx="50733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Источники информации</a:t>
            </a:r>
            <a:endParaRPr lang="ru-RU" sz="2600" b="1" dirty="0">
              <a:solidFill>
                <a:srgbClr val="CB4848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645819" y="714376"/>
            <a:ext cx="7422356" cy="0"/>
          </a:xfrm>
          <a:prstGeom prst="line">
            <a:avLst/>
          </a:prstGeom>
          <a:ln w="38100">
            <a:solidFill>
              <a:srgbClr val="CB4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C72B65-60DE-4A9F-940D-88F654C006D4}"/>
              </a:ext>
            </a:extLst>
          </p:cNvPr>
          <p:cNvSpPr txBox="1"/>
          <p:nvPr/>
        </p:nvSpPr>
        <p:spPr>
          <a:xfrm>
            <a:off x="1382101" y="2382029"/>
            <a:ext cx="15897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ЕДДС</a:t>
            </a:r>
            <a:endParaRPr lang="ru-RU" sz="2600" b="1" dirty="0">
              <a:solidFill>
                <a:srgbClr val="CB4848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C72B65-60DE-4A9F-940D-88F654C006D4}"/>
              </a:ext>
            </a:extLst>
          </p:cNvPr>
          <p:cNvSpPr txBox="1"/>
          <p:nvPr/>
        </p:nvSpPr>
        <p:spPr>
          <a:xfrm>
            <a:off x="871730" y="4643264"/>
            <a:ext cx="2683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ОИВ </a:t>
            </a:r>
          </a:p>
          <a:p>
            <a:pPr algn="ctr"/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Красноярского </a:t>
            </a:r>
          </a:p>
          <a:p>
            <a:pPr algn="ctr"/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края</a:t>
            </a:r>
            <a:endParaRPr lang="ru-RU" sz="1700" dirty="0">
              <a:solidFill>
                <a:schemeClr val="tx1">
                  <a:lumMod val="65000"/>
                  <a:lumOff val="3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C72B65-60DE-4A9F-940D-88F654C006D4}"/>
              </a:ext>
            </a:extLst>
          </p:cNvPr>
          <p:cNvSpPr txBox="1"/>
          <p:nvPr/>
        </p:nvSpPr>
        <p:spPr>
          <a:xfrm>
            <a:off x="8392542" y="2544589"/>
            <a:ext cx="15897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МЧС 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России</a:t>
            </a:r>
            <a:endParaRPr lang="ru-RU" sz="1700" dirty="0">
              <a:solidFill>
                <a:schemeClr val="tx1">
                  <a:lumMod val="65000"/>
                  <a:lumOff val="3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C72B65-60DE-4A9F-940D-88F654C006D4}"/>
              </a:ext>
            </a:extLst>
          </p:cNvPr>
          <p:cNvSpPr txBox="1"/>
          <p:nvPr/>
        </p:nvSpPr>
        <p:spPr>
          <a:xfrm>
            <a:off x="8405242" y="4646786"/>
            <a:ext cx="15897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ЖКХ</a:t>
            </a:r>
            <a:endParaRPr lang="ru-RU" sz="2600" b="1" dirty="0">
              <a:solidFill>
                <a:srgbClr val="CB4848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2051" name="Picture 3" descr="C:\Users\lukyanovava\Downloads\2199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1438" y="1587078"/>
            <a:ext cx="2259012" cy="4459709"/>
          </a:xfrm>
          <a:prstGeom prst="rect">
            <a:avLst/>
          </a:prstGeom>
          <a:noFill/>
        </p:spPr>
      </p:pic>
      <p:cxnSp>
        <p:nvCxnSpPr>
          <p:cNvPr id="24" name="Прямая со стрелкой 23"/>
          <p:cNvCxnSpPr/>
          <p:nvPr/>
        </p:nvCxnSpPr>
        <p:spPr>
          <a:xfrm>
            <a:off x="3040380" y="2316480"/>
            <a:ext cx="1864995" cy="52197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3063240" y="4000500"/>
            <a:ext cx="1994535" cy="69342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7477126" y="2381250"/>
            <a:ext cx="1142999" cy="38100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7191376" y="3965576"/>
            <a:ext cx="1409699" cy="634999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11437620" y="6370320"/>
            <a:ext cx="464820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11422654" y="634252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04</a:t>
            </a:r>
            <a:endParaRPr lang="ru-RU" dirty="0"/>
          </a:p>
        </p:txBody>
      </p:sp>
      <p:pic>
        <p:nvPicPr>
          <p:cNvPr id="2053" name="Picture 5" descr="C:\Users\lukyanovava\Downloads\1x\Монтажная область 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1995" y="4039415"/>
            <a:ext cx="447903" cy="459242"/>
          </a:xfrm>
          <a:prstGeom prst="rect">
            <a:avLst/>
          </a:prstGeom>
          <a:noFill/>
        </p:spPr>
      </p:pic>
      <p:pic>
        <p:nvPicPr>
          <p:cNvPr id="2054" name="Picture 6" descr="C:\Users\lukyanovava\Downloads\1x\Монтажная область 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64295" y="1904682"/>
            <a:ext cx="419554" cy="555626"/>
          </a:xfrm>
          <a:prstGeom prst="rect">
            <a:avLst/>
          </a:prstGeom>
          <a:noFill/>
        </p:spPr>
      </p:pic>
      <p:sp>
        <p:nvSpPr>
          <p:cNvPr id="43" name="Овал 42"/>
          <p:cNvSpPr/>
          <p:nvPr/>
        </p:nvSpPr>
        <p:spPr>
          <a:xfrm>
            <a:off x="1820868" y="1686332"/>
            <a:ext cx="720080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5" name="Picture 7" descr="C:\Users\lukyanovava\Downloads\1x\Монтажная область 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6440" y="1716813"/>
            <a:ext cx="510268" cy="646340"/>
          </a:xfrm>
          <a:prstGeom prst="rect">
            <a:avLst/>
          </a:prstGeom>
          <a:noFill/>
        </p:spPr>
      </p:pic>
      <p:pic>
        <p:nvPicPr>
          <p:cNvPr id="2056" name="Picture 8" descr="C:\Users\lukyanovava\Downloads\1x\Монтажная область 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81428" y="4084319"/>
            <a:ext cx="707072" cy="416313"/>
          </a:xfrm>
          <a:prstGeom prst="rect">
            <a:avLst/>
          </a:prstGeom>
          <a:noFill/>
        </p:spPr>
      </p:pic>
      <p:sp>
        <p:nvSpPr>
          <p:cNvPr id="44" name="Овал 43"/>
          <p:cNvSpPr/>
          <p:nvPr/>
        </p:nvSpPr>
        <p:spPr>
          <a:xfrm>
            <a:off x="1851348" y="3933448"/>
            <a:ext cx="720080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8826450" y="1845082"/>
            <a:ext cx="720080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8832304" y="3933448"/>
            <a:ext cx="720080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995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hidden="1">
            <a:extLst>
              <a:ext uri="{FF2B5EF4-FFF2-40B4-BE49-F238E27FC236}">
                <a16:creationId xmlns:a16="http://schemas.microsoft.com/office/drawing/2014/main" id="{041BACDF-6D3B-4A72-9892-AF649E3BA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B7AFA6-028C-4299-A54E-29C208BFF7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06729D-99D6-4082-8800-24A75516A60D}"/>
              </a:ext>
            </a:extLst>
          </p:cNvPr>
          <p:cNvSpPr txBox="1"/>
          <p:nvPr/>
        </p:nvSpPr>
        <p:spPr>
          <a:xfrm>
            <a:off x="591144" y="1822131"/>
            <a:ext cx="5297592" cy="1108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Предназначена для оказания информационно справочной помощи по вопросам обеспечения безопасности жизнедеятельности через мобильное приложение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531145-A854-40AF-AE49-5B2292E1909B}"/>
              </a:ext>
            </a:extLst>
          </p:cNvPr>
          <p:cNvSpPr txBox="1"/>
          <p:nvPr/>
        </p:nvSpPr>
        <p:spPr>
          <a:xfrm>
            <a:off x="591144" y="3263817"/>
            <a:ext cx="529759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Гражданину предоставляется возможность получать</a:t>
            </a:r>
            <a:br>
              <a:rPr lang="ru-RU" sz="1780" dirty="0">
                <a:solidFill>
                  <a:srgbClr val="1D1D1B"/>
                </a:solidFill>
              </a:rPr>
            </a:br>
            <a:r>
              <a:rPr lang="ru-RU" sz="1780" dirty="0">
                <a:solidFill>
                  <a:srgbClr val="1D1D1B"/>
                </a:solidFill>
              </a:rPr>
              <a:t>и просматривать рассылку сообщений, подготавливаемых профильными ведомствами</a:t>
            </a:r>
            <a:br>
              <a:rPr lang="ru-RU" sz="1780" dirty="0">
                <a:solidFill>
                  <a:srgbClr val="1D1D1B"/>
                </a:solidFill>
              </a:rPr>
            </a:br>
            <a:r>
              <a:rPr lang="ru-RU" sz="1780" dirty="0">
                <a:solidFill>
                  <a:srgbClr val="1D1D1B"/>
                </a:solidFill>
              </a:rPr>
              <a:t>с целью информирования граждан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00650" y="523875"/>
            <a:ext cx="504825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1E7D50-0161-4169-9375-6B3D9295D7D5}"/>
              </a:ext>
            </a:extLst>
          </p:cNvPr>
          <p:cNvSpPr txBox="1"/>
          <p:nvPr/>
        </p:nvSpPr>
        <p:spPr>
          <a:xfrm>
            <a:off x="582000" y="298355"/>
            <a:ext cx="518603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Подсистема консультативного </a:t>
            </a:r>
            <a:br>
              <a:rPr lang="ru-RU" sz="2600" b="1" dirty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2600" b="1" dirty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обслуживания населения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437620" y="6370320"/>
            <a:ext cx="464820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1422654" y="634252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7318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hidden="1">
            <a:extLst>
              <a:ext uri="{FF2B5EF4-FFF2-40B4-BE49-F238E27FC236}">
                <a16:creationId xmlns:a16="http://schemas.microsoft.com/office/drawing/2014/main" id="{1A0E3707-8E76-4AF8-B602-33232E1ACA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CDC677-B7FF-4B18-B200-85888B7C64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E7CC46-9787-4E5E-9350-16E8DE058C89}"/>
              </a:ext>
            </a:extLst>
          </p:cNvPr>
          <p:cNvSpPr txBox="1"/>
          <p:nvPr/>
        </p:nvSpPr>
        <p:spPr>
          <a:xfrm>
            <a:off x="582000" y="490379"/>
            <a:ext cx="68403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Информационно-телекоммуникационная</a:t>
            </a:r>
            <a:r>
              <a:rPr lang="ru-RU" sz="2600" b="1" dirty="0">
                <a:effectLst/>
              </a:rPr>
              <a:t> </a:t>
            </a:r>
            <a:endParaRPr lang="ru-RU" sz="2600" b="1" dirty="0" smtClean="0">
              <a:effectLst/>
            </a:endParaRPr>
          </a:p>
          <a:p>
            <a:r>
              <a:rPr lang="ru-RU" sz="2600" b="1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подсистема</a:t>
            </a:r>
            <a:endParaRPr lang="ru-RU" sz="2600" b="1" dirty="0">
              <a:solidFill>
                <a:srgbClr val="CB4848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737D50-7463-4AB7-9981-38EBE785DCDE}"/>
              </a:ext>
            </a:extLst>
          </p:cNvPr>
          <p:cNvSpPr txBox="1"/>
          <p:nvPr/>
        </p:nvSpPr>
        <p:spPr>
          <a:xfrm>
            <a:off x="591144" y="1604955"/>
            <a:ext cx="7144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Гражданину предоставляется возможность оперативного обращения</a:t>
            </a:r>
            <a:br>
              <a:rPr lang="ru-RU" sz="1780" dirty="0">
                <a:solidFill>
                  <a:srgbClr val="1D1D1B"/>
                </a:solidFill>
              </a:rPr>
            </a:br>
            <a:r>
              <a:rPr lang="ru-RU" sz="1780" dirty="0">
                <a:solidFill>
                  <a:srgbClr val="1D1D1B"/>
                </a:solidFill>
              </a:rPr>
              <a:t>в единую службу 112 с помощью мобильного приложения. Обращения незамедлительно попадают в соответствующие оперативные службы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884D72-69D2-46B5-9914-19227DE9F479}"/>
              </a:ext>
            </a:extLst>
          </p:cNvPr>
          <p:cNvSpPr txBox="1"/>
          <p:nvPr/>
        </p:nvSpPr>
        <p:spPr>
          <a:xfrm>
            <a:off x="600288" y="3808746"/>
            <a:ext cx="4346616" cy="1621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Эксплуатирующие организации получают доступ к статистической информации </a:t>
            </a:r>
            <a:br>
              <a:rPr lang="ru-RU" sz="1780" dirty="0">
                <a:solidFill>
                  <a:srgbClr val="1D1D1B"/>
                </a:solidFill>
              </a:rPr>
            </a:br>
            <a:r>
              <a:rPr lang="ru-RU" sz="1780" dirty="0">
                <a:solidFill>
                  <a:srgbClr val="1D1D1B"/>
                </a:solidFill>
              </a:rPr>
              <a:t>для анализа и принятия превентивных </a:t>
            </a:r>
            <a:br>
              <a:rPr lang="ru-RU" sz="1780" dirty="0">
                <a:solidFill>
                  <a:srgbClr val="1D1D1B"/>
                </a:solidFill>
              </a:rPr>
            </a:br>
            <a:r>
              <a:rPr lang="ru-RU" sz="1780" dirty="0">
                <a:solidFill>
                  <a:srgbClr val="1D1D1B"/>
                </a:solidFill>
              </a:rPr>
              <a:t>мер к снижению уровня риска социально-экономического ущерба вследствие происшествий и чрезвычайных ситуаций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486650" y="719139"/>
            <a:ext cx="1347788" cy="0"/>
          </a:xfrm>
          <a:prstGeom prst="line">
            <a:avLst/>
          </a:prstGeom>
          <a:ln w="38100">
            <a:solidFill>
              <a:srgbClr val="CB4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786808" y="3081131"/>
            <a:ext cx="457201" cy="556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8F97CD-DCD8-46F6-8BDF-C41E45C63066}"/>
              </a:ext>
            </a:extLst>
          </p:cNvPr>
          <p:cNvSpPr txBox="1"/>
          <p:nvPr/>
        </p:nvSpPr>
        <p:spPr>
          <a:xfrm>
            <a:off x="582000" y="3040419"/>
            <a:ext cx="34788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Подсистема отчётов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437620" y="6370320"/>
            <a:ext cx="464820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422654" y="634252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6881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hidden="1">
            <a:extLst>
              <a:ext uri="{FF2B5EF4-FFF2-40B4-BE49-F238E27FC236}">
                <a16:creationId xmlns:a16="http://schemas.microsoft.com/office/drawing/2014/main" id="{C5969AF4-36B0-4E9C-BFDF-5838C5D3A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0C21DC-CEC7-4F4C-BAA9-D635D9B41E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D705FF-0F88-4A72-B3FA-F462C23739D8}"/>
              </a:ext>
            </a:extLst>
          </p:cNvPr>
          <p:cNvSpPr txBox="1"/>
          <p:nvPr/>
        </p:nvSpPr>
        <p:spPr>
          <a:xfrm>
            <a:off x="582000" y="1542852"/>
            <a:ext cx="714468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Оператору 112 предоставляется возможность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0D7C3A-0296-4A45-B51C-E8215B8884DC}"/>
              </a:ext>
            </a:extLst>
          </p:cNvPr>
          <p:cNvSpPr txBox="1"/>
          <p:nvPr/>
        </p:nvSpPr>
        <p:spPr>
          <a:xfrm>
            <a:off x="935568" y="2230890"/>
            <a:ext cx="450511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получения обращений, содержащих ФИО, координаты местоположения и тип происшествия, что сокращает время обслуживания заявителя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63DFC-FCE4-413B-A95B-10915FC8F028}"/>
              </a:ext>
            </a:extLst>
          </p:cNvPr>
          <p:cNvSpPr txBox="1"/>
          <p:nvPr/>
        </p:nvSpPr>
        <p:spPr>
          <a:xfrm>
            <a:off x="944712" y="3510711"/>
            <a:ext cx="429480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получения информации о текущих </a:t>
            </a:r>
            <a:r>
              <a:rPr lang="ru-RU" sz="1780" dirty="0" err="1">
                <a:solidFill>
                  <a:srgbClr val="1D1D1B"/>
                </a:solidFill>
              </a:rPr>
              <a:t>геокоординатах</a:t>
            </a:r>
            <a:r>
              <a:rPr lang="ru-RU" sz="1780" dirty="0">
                <a:solidFill>
                  <a:srgbClr val="1D1D1B"/>
                </a:solidFill>
              </a:rPr>
              <a:t> пользователя мобильного приложения, находящегося в экстренной ситуации, что сокращает время поиска его местоположения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00688" y="528638"/>
            <a:ext cx="557212" cy="40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179964-EE46-4C3E-8A3F-E9207734D740}"/>
              </a:ext>
            </a:extLst>
          </p:cNvPr>
          <p:cNvSpPr txBox="1"/>
          <p:nvPr/>
        </p:nvSpPr>
        <p:spPr>
          <a:xfrm>
            <a:off x="582000" y="481235"/>
            <a:ext cx="54890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Геоинформационная</a:t>
            </a:r>
            <a:r>
              <a:rPr lang="ru-RU" sz="2400" dirty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ru-RU" sz="2600" b="1" dirty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подсистема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437620" y="6370320"/>
            <a:ext cx="464820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1422654" y="634252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966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hidden="1">
            <a:extLst>
              <a:ext uri="{FF2B5EF4-FFF2-40B4-BE49-F238E27FC236}">
                <a16:creationId xmlns:a16="http://schemas.microsoft.com/office/drawing/2014/main" id="{7FF77CD1-03B5-40AB-8AC1-51D9DFEE1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1C8DFD-2346-41E6-BDC2-BD135D7E4A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9E3F14-046B-4A06-B11A-0C589764F935}"/>
              </a:ext>
            </a:extLst>
          </p:cNvPr>
          <p:cNvSpPr txBox="1"/>
          <p:nvPr/>
        </p:nvSpPr>
        <p:spPr>
          <a:xfrm>
            <a:off x="1225660" y="1574733"/>
            <a:ext cx="816522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Обеспечение гарантированного уровня информационного обеспечения граждан</a:t>
            </a:r>
            <a:br>
              <a:rPr lang="ru-RU" sz="1780" dirty="0">
                <a:solidFill>
                  <a:srgbClr val="1D1D1B"/>
                </a:solidFill>
              </a:rPr>
            </a:br>
            <a:r>
              <a:rPr lang="ru-RU" sz="1780" dirty="0">
                <a:solidFill>
                  <a:srgbClr val="1D1D1B"/>
                </a:solidFill>
              </a:rPr>
              <a:t>по вопросам, связанным с жизнью и здоровьем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1CEB4F-8C03-40BA-8588-081BA7FB2F48}"/>
              </a:ext>
            </a:extLst>
          </p:cNvPr>
          <p:cNvSpPr txBox="1"/>
          <p:nvPr/>
        </p:nvSpPr>
        <p:spPr>
          <a:xfrm>
            <a:off x="1244314" y="2462634"/>
            <a:ext cx="816522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Содействие в снижении ущерба, связанного с возможными или произошедшими </a:t>
            </a:r>
            <a:br>
              <a:rPr lang="ru-RU" sz="1780" dirty="0">
                <a:solidFill>
                  <a:srgbClr val="1D1D1B"/>
                </a:solidFill>
              </a:rPr>
            </a:br>
            <a:r>
              <a:rPr lang="ru-RU" sz="1780" dirty="0">
                <a:solidFill>
                  <a:srgbClr val="1D1D1B"/>
                </a:solidFill>
              </a:rPr>
              <a:t>чрезвычайными ситуациями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33AC82-E0F1-4A55-9E47-71A73A5CEB2B}"/>
              </a:ext>
            </a:extLst>
          </p:cNvPr>
          <p:cNvSpPr txBox="1"/>
          <p:nvPr/>
        </p:nvSpPr>
        <p:spPr>
          <a:xfrm>
            <a:off x="1253458" y="5138566"/>
            <a:ext cx="746991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Повышение уровня открытости оперативных служб Красноярского края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BE920A-C228-46A3-8AB9-9A7E57DF5211}"/>
              </a:ext>
            </a:extLst>
          </p:cNvPr>
          <p:cNvSpPr txBox="1"/>
          <p:nvPr/>
        </p:nvSpPr>
        <p:spPr>
          <a:xfrm>
            <a:off x="1253458" y="3434136"/>
            <a:ext cx="656466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Повышение оперативности и качества принимаемых решений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242737-55D4-4341-8261-33239D777A5F}"/>
              </a:ext>
            </a:extLst>
          </p:cNvPr>
          <p:cNvSpPr txBox="1"/>
          <p:nvPr/>
        </p:nvSpPr>
        <p:spPr>
          <a:xfrm>
            <a:off x="1244314" y="4162907"/>
            <a:ext cx="765279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780" dirty="0">
                <a:solidFill>
                  <a:srgbClr val="1D1D1B"/>
                </a:solidFill>
              </a:rPr>
              <a:t>Обеспечение доступа к оперативному обмену информацией с гражданами </a:t>
            </a:r>
            <a:br>
              <a:rPr lang="ru-RU" sz="1780" dirty="0">
                <a:solidFill>
                  <a:srgbClr val="1D1D1B"/>
                </a:solidFill>
              </a:rPr>
            </a:br>
            <a:r>
              <a:rPr lang="ru-RU" sz="1780" dirty="0">
                <a:solidFill>
                  <a:srgbClr val="1D1D1B"/>
                </a:solidFill>
              </a:rPr>
              <a:t>сотрудникам экстренных служб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83200" y="520700"/>
            <a:ext cx="476250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4E4BBC-420C-4585-8CD2-23136E290D63}"/>
              </a:ext>
            </a:extLst>
          </p:cNvPr>
          <p:cNvSpPr txBox="1"/>
          <p:nvPr/>
        </p:nvSpPr>
        <p:spPr>
          <a:xfrm>
            <a:off x="582000" y="481235"/>
            <a:ext cx="51700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Эффект от внедрения Системы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437620" y="6370320"/>
            <a:ext cx="464820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1422654" y="634252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7976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F9E81E-A24D-4D41-8E37-20875672BB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7261" y="1967948"/>
            <a:ext cx="1063487" cy="3916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01D322-BA3C-4DD0-8D60-29301482895C}"/>
              </a:ext>
            </a:extLst>
          </p:cNvPr>
          <p:cNvSpPr txBox="1"/>
          <p:nvPr/>
        </p:nvSpPr>
        <p:spPr>
          <a:xfrm>
            <a:off x="7848219" y="1856214"/>
            <a:ext cx="33880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D1D1B"/>
                </a:solidFill>
              </a:rPr>
              <a:t>61</a:t>
            </a:r>
            <a:r>
              <a:rPr lang="ru-RU" dirty="0">
                <a:solidFill>
                  <a:srgbClr val="1D1D1B"/>
                </a:solidFill>
              </a:rPr>
              <a:t> муниципальное образование Красноярского края </a:t>
            </a:r>
          </a:p>
          <a:p>
            <a:endParaRPr lang="ru-RU" b="1" dirty="0" smtClean="0">
              <a:solidFill>
                <a:srgbClr val="1D1D1B"/>
              </a:solidFill>
            </a:endParaRPr>
          </a:p>
          <a:p>
            <a:r>
              <a:rPr lang="ru-RU" b="1" dirty="0" smtClean="0">
                <a:solidFill>
                  <a:srgbClr val="1D1D1B"/>
                </a:solidFill>
              </a:rPr>
              <a:t>54</a:t>
            </a:r>
            <a:r>
              <a:rPr lang="ru-RU" dirty="0" smtClean="0">
                <a:solidFill>
                  <a:srgbClr val="1D1D1B"/>
                </a:solidFill>
              </a:rPr>
              <a:t> </a:t>
            </a:r>
            <a:r>
              <a:rPr lang="ru-RU" dirty="0">
                <a:solidFill>
                  <a:srgbClr val="1D1D1B"/>
                </a:solidFill>
              </a:rPr>
              <a:t>единых дежурно-диспетчерских службы края </a:t>
            </a:r>
          </a:p>
          <a:p>
            <a:endParaRPr lang="ru-RU" dirty="0">
              <a:solidFill>
                <a:srgbClr val="1D1D1B"/>
              </a:solidFill>
            </a:endParaRPr>
          </a:p>
          <a:p>
            <a:r>
              <a:rPr lang="ru-RU" b="1" dirty="0">
                <a:solidFill>
                  <a:srgbClr val="1D1D1B"/>
                </a:solidFill>
              </a:rPr>
              <a:t>1,6</a:t>
            </a:r>
            <a:r>
              <a:rPr lang="ru-RU" dirty="0">
                <a:solidFill>
                  <a:srgbClr val="1D1D1B"/>
                </a:solidFill>
              </a:rPr>
              <a:t> млн. чел. </a:t>
            </a:r>
            <a:r>
              <a:rPr lang="ru-RU" dirty="0"/>
              <a:t>количество получателей информации </a:t>
            </a:r>
            <a:endParaRPr lang="ru-RU" dirty="0">
              <a:solidFill>
                <a:srgbClr val="1D1D1B"/>
              </a:solidFill>
            </a:endParaRPr>
          </a:p>
          <a:p>
            <a:endParaRPr lang="ru-RU" dirty="0">
              <a:solidFill>
                <a:srgbClr val="1D1D1B"/>
              </a:solidFill>
            </a:endParaRPr>
          </a:p>
          <a:p>
            <a:r>
              <a:rPr lang="ru-RU" dirty="0">
                <a:solidFill>
                  <a:srgbClr val="1D1D1B"/>
                </a:solidFill>
              </a:rPr>
              <a:t>Снижение стоимости одного сообщения примерно в </a:t>
            </a:r>
            <a:r>
              <a:rPr lang="ru-RU" b="1" dirty="0">
                <a:solidFill>
                  <a:srgbClr val="1D1D1B"/>
                </a:solidFill>
              </a:rPr>
              <a:t>5</a:t>
            </a:r>
            <a:r>
              <a:rPr lang="ru-RU" dirty="0">
                <a:solidFill>
                  <a:srgbClr val="1D1D1B"/>
                </a:solidFill>
              </a:rPr>
              <a:t> раз:</a:t>
            </a:r>
          </a:p>
          <a:p>
            <a:r>
              <a:rPr lang="ru-RU" dirty="0" err="1">
                <a:solidFill>
                  <a:srgbClr val="1D1D1B"/>
                </a:solidFill>
              </a:rPr>
              <a:t>SMS</a:t>
            </a:r>
            <a:r>
              <a:rPr lang="ru-RU" dirty="0">
                <a:solidFill>
                  <a:srgbClr val="1D1D1B"/>
                </a:solidFill>
              </a:rPr>
              <a:t> = 2,5 руб.</a:t>
            </a:r>
          </a:p>
          <a:p>
            <a:r>
              <a:rPr lang="ru-RU" dirty="0" err="1">
                <a:solidFill>
                  <a:srgbClr val="1D1D1B"/>
                </a:solidFill>
              </a:rPr>
              <a:t>PUSH</a:t>
            </a:r>
            <a:r>
              <a:rPr lang="ru-RU" dirty="0">
                <a:solidFill>
                  <a:srgbClr val="1D1D1B"/>
                </a:solidFill>
              </a:rPr>
              <a:t>= 30 коп</a:t>
            </a:r>
            <a:r>
              <a:rPr lang="ru-RU" dirty="0" smtClean="0">
                <a:solidFill>
                  <a:srgbClr val="1D1D1B"/>
                </a:solidFill>
              </a:rPr>
              <a:t>.</a:t>
            </a:r>
          </a:p>
          <a:p>
            <a:endParaRPr lang="ru-RU" dirty="0">
              <a:solidFill>
                <a:srgbClr val="1D1D1B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437620" y="6370320"/>
            <a:ext cx="464820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1422654" y="634252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09</a:t>
            </a:r>
            <a:endParaRPr lang="ru-RU" dirty="0"/>
          </a:p>
        </p:txBody>
      </p:sp>
      <p:sp>
        <p:nvSpPr>
          <p:cNvPr id="28" name="Овал 27"/>
          <p:cNvSpPr/>
          <p:nvPr/>
        </p:nvSpPr>
        <p:spPr>
          <a:xfrm>
            <a:off x="1987749" y="1397918"/>
            <a:ext cx="4392860" cy="4392860"/>
          </a:xfrm>
          <a:prstGeom prst="ellipse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lukyanovava\Downloads\4x\Ресурс 1@4x.pn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4079063" y="983779"/>
            <a:ext cx="2245934" cy="5270108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4816444" y="714376"/>
            <a:ext cx="7251731" cy="848"/>
          </a:xfrm>
          <a:prstGeom prst="line">
            <a:avLst/>
          </a:prstGeom>
          <a:ln w="38100">
            <a:solidFill>
              <a:srgbClr val="CB4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C:\Users\lukyanovava\Downloads\впв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1063" y="1825171"/>
            <a:ext cx="1506537" cy="4356553"/>
          </a:xfrm>
          <a:prstGeom prst="rect">
            <a:avLst/>
          </a:prstGeom>
          <a:noFill/>
        </p:spPr>
      </p:pic>
      <p:pic>
        <p:nvPicPr>
          <p:cNvPr id="1033" name="Picture 9" descr="C:\Users\lukyanovava\Downloads\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23137" y="2089420"/>
            <a:ext cx="235183" cy="255587"/>
          </a:xfrm>
          <a:prstGeom prst="rect">
            <a:avLst/>
          </a:prstGeom>
          <a:noFill/>
        </p:spPr>
      </p:pic>
      <p:pic>
        <p:nvPicPr>
          <p:cNvPr id="1035" name="Picture 11" descr="C:\Users\lukyanovava\Downloads\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6791" y="4568782"/>
            <a:ext cx="271695" cy="17289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C72B65-60DE-4A9F-940D-88F654C006D4}"/>
              </a:ext>
            </a:extLst>
          </p:cNvPr>
          <p:cNvSpPr txBox="1"/>
          <p:nvPr/>
        </p:nvSpPr>
        <p:spPr>
          <a:xfrm>
            <a:off x="582000" y="481235"/>
            <a:ext cx="34970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CB484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РЕЗУЛЬТАТЫ ПРОЕКТА</a:t>
            </a:r>
            <a:endParaRPr lang="ru-RU" sz="2600" b="1" dirty="0">
              <a:solidFill>
                <a:srgbClr val="CB4848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1036" name="Picture 12" descr="C:\Users\lukyanovava\Downloads\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38144" y="3746370"/>
            <a:ext cx="255588" cy="261938"/>
          </a:xfrm>
          <a:prstGeom prst="rect">
            <a:avLst/>
          </a:prstGeom>
          <a:noFill/>
        </p:spPr>
      </p:pic>
      <p:pic>
        <p:nvPicPr>
          <p:cNvPr id="19" name="Picture 7" descr="C:\Users\lukyanovava\Downloads\1x\Монтажная область 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2191" y="2860991"/>
            <a:ext cx="291627" cy="369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15374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1096</Words>
  <Application>Microsoft Office PowerPoint</Application>
  <PresentationFormat>Широкоэкранный</PresentationFormat>
  <Paragraphs>134</Paragraphs>
  <Slides>12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Roboto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 Шашило</dc:creator>
  <cp:lastModifiedBy>Малютина Ирина Сергеевна</cp:lastModifiedBy>
  <cp:revision>49</cp:revision>
  <dcterms:created xsi:type="dcterms:W3CDTF">2021-09-10T03:23:29Z</dcterms:created>
  <dcterms:modified xsi:type="dcterms:W3CDTF">2021-09-15T09:29:49Z</dcterms:modified>
</cp:coreProperties>
</file>