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71" r:id="rId2"/>
    <p:sldId id="272" r:id="rId3"/>
    <p:sldId id="258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9" r:id="rId12"/>
    <p:sldId id="266" r:id="rId13"/>
    <p:sldId id="270" r:id="rId14"/>
  </p:sldIdLst>
  <p:sldSz cx="12192000" cy="6858000"/>
  <p:notesSz cx="6858000" cy="9144000"/>
  <p:embeddedFontLst>
    <p:embeddedFont>
      <p:font typeface="Montserrat SemiBold" panose="020B0604020202020204" charset="-52"/>
      <p:regular r:id="rId16"/>
      <p:bold r:id="rId17"/>
      <p:italic r:id="rId18"/>
      <p:boldItalic r:id="rId19"/>
    </p:embeddedFont>
    <p:embeddedFont>
      <p:font typeface="Montserrat Medium" panose="020B0604020202020204" charset="-52"/>
      <p:regular r:id="rId20"/>
      <p: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Montserrat" panose="020B0604020202020204" charset="-52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3"/>
    <p:restoredTop sz="94674"/>
  </p:normalViewPr>
  <p:slideViewPr>
    <p:cSldViewPr snapToGrid="0">
      <p:cViewPr varScale="1">
        <p:scale>
          <a:sx n="66" d="100"/>
          <a:sy n="66" d="100"/>
        </p:scale>
        <p:origin x="6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DAA695-59B6-409E-AFDD-EA64722B4BE8}" type="doc">
      <dgm:prSet loTypeId="urn:microsoft.com/office/officeart/2005/8/layout/gear1" loCatId="process" qsTypeId="urn:microsoft.com/office/officeart/2005/8/quickstyle/simple1" qsCatId="simple" csTypeId="urn:microsoft.com/office/officeart/2005/8/colors/accent0_2" csCatId="mainScheme" phldr="1"/>
      <dgm:spPr/>
    </dgm:pt>
    <dgm:pt modelId="{555E10C9-C6A9-4E62-B27D-720796F2EF55}">
      <dgm:prSet phldrT="[Текст]" custT="1"/>
      <dgm:spPr>
        <a:ln>
          <a:solidFill>
            <a:srgbClr val="1559A4"/>
          </a:solidFill>
        </a:ln>
      </dgm:spPr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Федерация</a:t>
          </a:r>
        </a:p>
      </dgm:t>
    </dgm:pt>
    <dgm:pt modelId="{8D6B4271-0008-4047-849A-A1D9D57D3FA0}" type="parTrans" cxnId="{4FB0D43A-6382-46D1-94B2-87DECACCDB8D}">
      <dgm:prSet/>
      <dgm:spPr/>
      <dgm:t>
        <a:bodyPr/>
        <a:lstStyle/>
        <a:p>
          <a:endParaRPr lang="ru-RU"/>
        </a:p>
      </dgm:t>
    </dgm:pt>
    <dgm:pt modelId="{7D9BCAF6-4DA3-4E8A-B896-2FDEAA92CF9D}" type="sibTrans" cxnId="{4FB0D43A-6382-46D1-94B2-87DECACCDB8D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62BEEE69-EFCE-4BED-9DF0-7311A3CCAB5E}">
      <dgm:prSet phldrT="[Текст]" custT="1"/>
      <dgm:spPr>
        <a:ln>
          <a:solidFill>
            <a:srgbClr val="1559A4"/>
          </a:solidFill>
        </a:ln>
      </dgm:spPr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Регион</a:t>
          </a:r>
        </a:p>
      </dgm:t>
    </dgm:pt>
    <dgm:pt modelId="{4F26A055-D9C0-4BF1-B4B0-E07F05DEF162}" type="parTrans" cxnId="{EAD087D9-76D6-4BDE-A70E-016A1209482F}">
      <dgm:prSet/>
      <dgm:spPr/>
      <dgm:t>
        <a:bodyPr/>
        <a:lstStyle/>
        <a:p>
          <a:endParaRPr lang="ru-RU"/>
        </a:p>
      </dgm:t>
    </dgm:pt>
    <dgm:pt modelId="{657630C1-EBF8-49BC-A07D-0B76B2533267}" type="sibTrans" cxnId="{EAD087D9-76D6-4BDE-A70E-016A1209482F}">
      <dgm:prSet/>
      <dgm:spPr>
        <a:solidFill>
          <a:srgbClr val="5EA6E4"/>
        </a:solidFill>
      </dgm:spPr>
      <dgm:t>
        <a:bodyPr/>
        <a:lstStyle/>
        <a:p>
          <a:endParaRPr lang="ru-RU"/>
        </a:p>
      </dgm:t>
    </dgm:pt>
    <dgm:pt modelId="{2ED0E8F5-8A5D-443D-BDF4-C3908F0C8D9D}">
      <dgm:prSet phldrT="[Текст]" custT="1"/>
      <dgm:spPr>
        <a:ln>
          <a:solidFill>
            <a:srgbClr val="1559A4"/>
          </a:solidFill>
        </a:ln>
      </dgm:spPr>
      <dgm:t>
        <a:bodyPr lIns="0" rIns="0"/>
        <a:lstStyle/>
        <a:p>
          <a:r>
            <a:rPr lang="ru-RU" sz="1200" b="1" dirty="0">
              <a:solidFill>
                <a:schemeClr val="tx1"/>
              </a:solidFill>
            </a:rPr>
            <a:t>Муниципалитет</a:t>
          </a:r>
        </a:p>
      </dgm:t>
    </dgm:pt>
    <dgm:pt modelId="{B944961C-5B58-41F6-B0C3-FA7CE04C1D2E}" type="parTrans" cxnId="{B25E3D46-3409-4050-B1B3-3D922F2656A6}">
      <dgm:prSet/>
      <dgm:spPr/>
      <dgm:t>
        <a:bodyPr/>
        <a:lstStyle/>
        <a:p>
          <a:endParaRPr lang="ru-RU"/>
        </a:p>
      </dgm:t>
    </dgm:pt>
    <dgm:pt modelId="{3EBFDED2-1D6D-4162-865C-7ABB27549017}" type="sibTrans" cxnId="{B25E3D46-3409-4050-B1B3-3D922F2656A6}">
      <dgm:prSet/>
      <dgm:spPr>
        <a:solidFill>
          <a:srgbClr val="5EA6E4"/>
        </a:solidFill>
      </dgm:spPr>
      <dgm:t>
        <a:bodyPr/>
        <a:lstStyle/>
        <a:p>
          <a:endParaRPr lang="ru-RU"/>
        </a:p>
      </dgm:t>
    </dgm:pt>
    <dgm:pt modelId="{FAE40560-FD6E-4D19-AFEC-4B2FFD0CC14B}" type="pres">
      <dgm:prSet presAssocID="{C8DAA695-59B6-409E-AFDD-EA64722B4BE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ACDCD38-FAE6-4B65-BF87-A862C1384437}" type="pres">
      <dgm:prSet presAssocID="{555E10C9-C6A9-4E62-B27D-720796F2EF55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B7782D-D5DF-4C19-84EB-37F4A0EDAC70}" type="pres">
      <dgm:prSet presAssocID="{555E10C9-C6A9-4E62-B27D-720796F2EF55}" presName="gear1srcNode" presStyleLbl="node1" presStyleIdx="0" presStyleCnt="3"/>
      <dgm:spPr/>
      <dgm:t>
        <a:bodyPr/>
        <a:lstStyle/>
        <a:p>
          <a:endParaRPr lang="ru-RU"/>
        </a:p>
      </dgm:t>
    </dgm:pt>
    <dgm:pt modelId="{33402CC6-05E5-4279-A671-96AEE3F39A68}" type="pres">
      <dgm:prSet presAssocID="{555E10C9-C6A9-4E62-B27D-720796F2EF55}" presName="gear1dstNode" presStyleLbl="node1" presStyleIdx="0" presStyleCnt="3"/>
      <dgm:spPr/>
      <dgm:t>
        <a:bodyPr/>
        <a:lstStyle/>
        <a:p>
          <a:endParaRPr lang="ru-RU"/>
        </a:p>
      </dgm:t>
    </dgm:pt>
    <dgm:pt modelId="{0B0B71A1-39BA-4939-83D8-0EBFC33BE536}" type="pres">
      <dgm:prSet presAssocID="{62BEEE69-EFCE-4BED-9DF0-7311A3CCAB5E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3C9EF6-4E20-4DFC-9D22-B7EBFE2E2CE9}" type="pres">
      <dgm:prSet presAssocID="{62BEEE69-EFCE-4BED-9DF0-7311A3CCAB5E}" presName="gear2srcNode" presStyleLbl="node1" presStyleIdx="1" presStyleCnt="3"/>
      <dgm:spPr/>
      <dgm:t>
        <a:bodyPr/>
        <a:lstStyle/>
        <a:p>
          <a:endParaRPr lang="ru-RU"/>
        </a:p>
      </dgm:t>
    </dgm:pt>
    <dgm:pt modelId="{22662EC3-07CA-4854-A4B6-1965C5E724DF}" type="pres">
      <dgm:prSet presAssocID="{62BEEE69-EFCE-4BED-9DF0-7311A3CCAB5E}" presName="gear2dstNode" presStyleLbl="node1" presStyleIdx="1" presStyleCnt="3"/>
      <dgm:spPr/>
      <dgm:t>
        <a:bodyPr/>
        <a:lstStyle/>
        <a:p>
          <a:endParaRPr lang="ru-RU"/>
        </a:p>
      </dgm:t>
    </dgm:pt>
    <dgm:pt modelId="{51971701-F0C4-4E0B-8810-5CB022017FC0}" type="pres">
      <dgm:prSet presAssocID="{2ED0E8F5-8A5D-443D-BDF4-C3908F0C8D9D}" presName="gear3" presStyleLbl="node1" presStyleIdx="2" presStyleCnt="3" custScaleX="105294" custScaleY="102851"/>
      <dgm:spPr/>
      <dgm:t>
        <a:bodyPr/>
        <a:lstStyle/>
        <a:p>
          <a:endParaRPr lang="ru-RU"/>
        </a:p>
      </dgm:t>
    </dgm:pt>
    <dgm:pt modelId="{1F464346-8BEE-4F8B-B712-43C6A3A86662}" type="pres">
      <dgm:prSet presAssocID="{2ED0E8F5-8A5D-443D-BDF4-C3908F0C8D9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5E86B-7C9C-408C-904E-A248E929DAF8}" type="pres">
      <dgm:prSet presAssocID="{2ED0E8F5-8A5D-443D-BDF4-C3908F0C8D9D}" presName="gear3srcNode" presStyleLbl="node1" presStyleIdx="2" presStyleCnt="3"/>
      <dgm:spPr/>
      <dgm:t>
        <a:bodyPr/>
        <a:lstStyle/>
        <a:p>
          <a:endParaRPr lang="ru-RU"/>
        </a:p>
      </dgm:t>
    </dgm:pt>
    <dgm:pt modelId="{6B1A8F52-E76D-43C4-83AA-88A18E4A9AD9}" type="pres">
      <dgm:prSet presAssocID="{2ED0E8F5-8A5D-443D-BDF4-C3908F0C8D9D}" presName="gear3dstNode" presStyleLbl="node1" presStyleIdx="2" presStyleCnt="3"/>
      <dgm:spPr/>
      <dgm:t>
        <a:bodyPr/>
        <a:lstStyle/>
        <a:p>
          <a:endParaRPr lang="ru-RU"/>
        </a:p>
      </dgm:t>
    </dgm:pt>
    <dgm:pt modelId="{6E782715-3A9F-46B5-B9A1-794DF85E063A}" type="pres">
      <dgm:prSet presAssocID="{7D9BCAF6-4DA3-4E8A-B896-2FDEAA92CF9D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7C2AFD14-F450-4730-A00F-1075354C5217}" type="pres">
      <dgm:prSet presAssocID="{657630C1-EBF8-49BC-A07D-0B76B2533267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26E5A8C9-4D35-47A4-A592-3798134AA683}" type="pres">
      <dgm:prSet presAssocID="{3EBFDED2-1D6D-4162-865C-7ABB27549017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8C3B0E5F-4B0B-4954-9910-AB616FF856D6}" type="presOf" srcId="{555E10C9-C6A9-4E62-B27D-720796F2EF55}" destId="{2ACDCD38-FAE6-4B65-BF87-A862C1384437}" srcOrd="0" destOrd="0" presId="urn:microsoft.com/office/officeart/2005/8/layout/gear1"/>
    <dgm:cxn modelId="{1EC4C79C-4965-4606-892C-D31BDEC1E17E}" type="presOf" srcId="{C8DAA695-59B6-409E-AFDD-EA64722B4BE8}" destId="{FAE40560-FD6E-4D19-AFEC-4B2FFD0CC14B}" srcOrd="0" destOrd="0" presId="urn:microsoft.com/office/officeart/2005/8/layout/gear1"/>
    <dgm:cxn modelId="{2D807D64-4489-4A3E-A8FE-531ED2E77219}" type="presOf" srcId="{62BEEE69-EFCE-4BED-9DF0-7311A3CCAB5E}" destId="{22662EC3-07CA-4854-A4B6-1965C5E724DF}" srcOrd="2" destOrd="0" presId="urn:microsoft.com/office/officeart/2005/8/layout/gear1"/>
    <dgm:cxn modelId="{6C7BE669-FBB5-472C-92F0-1CB25B0DECC3}" type="presOf" srcId="{62BEEE69-EFCE-4BED-9DF0-7311A3CCAB5E}" destId="{8A3C9EF6-4E20-4DFC-9D22-B7EBFE2E2CE9}" srcOrd="1" destOrd="0" presId="urn:microsoft.com/office/officeart/2005/8/layout/gear1"/>
    <dgm:cxn modelId="{4FB0D43A-6382-46D1-94B2-87DECACCDB8D}" srcId="{C8DAA695-59B6-409E-AFDD-EA64722B4BE8}" destId="{555E10C9-C6A9-4E62-B27D-720796F2EF55}" srcOrd="0" destOrd="0" parTransId="{8D6B4271-0008-4047-849A-A1D9D57D3FA0}" sibTransId="{7D9BCAF6-4DA3-4E8A-B896-2FDEAA92CF9D}"/>
    <dgm:cxn modelId="{9EE572F4-D53C-427E-B61E-992030F9E3AB}" type="presOf" srcId="{2ED0E8F5-8A5D-443D-BDF4-C3908F0C8D9D}" destId="{1F464346-8BEE-4F8B-B712-43C6A3A86662}" srcOrd="1" destOrd="0" presId="urn:microsoft.com/office/officeart/2005/8/layout/gear1"/>
    <dgm:cxn modelId="{7CCDB096-CB3D-4599-AEBE-26E5B64432C6}" type="presOf" srcId="{555E10C9-C6A9-4E62-B27D-720796F2EF55}" destId="{75B7782D-D5DF-4C19-84EB-37F4A0EDAC70}" srcOrd="1" destOrd="0" presId="urn:microsoft.com/office/officeart/2005/8/layout/gear1"/>
    <dgm:cxn modelId="{654F539F-B467-49DB-96F4-10E1A2D4C1D4}" type="presOf" srcId="{62BEEE69-EFCE-4BED-9DF0-7311A3CCAB5E}" destId="{0B0B71A1-39BA-4939-83D8-0EBFC33BE536}" srcOrd="0" destOrd="0" presId="urn:microsoft.com/office/officeart/2005/8/layout/gear1"/>
    <dgm:cxn modelId="{4DDA3B5F-B9C0-4A09-828A-CA2A409C449E}" type="presOf" srcId="{2ED0E8F5-8A5D-443D-BDF4-C3908F0C8D9D}" destId="{CB15E86B-7C9C-408C-904E-A248E929DAF8}" srcOrd="2" destOrd="0" presId="urn:microsoft.com/office/officeart/2005/8/layout/gear1"/>
    <dgm:cxn modelId="{B25E3D46-3409-4050-B1B3-3D922F2656A6}" srcId="{C8DAA695-59B6-409E-AFDD-EA64722B4BE8}" destId="{2ED0E8F5-8A5D-443D-BDF4-C3908F0C8D9D}" srcOrd="2" destOrd="0" parTransId="{B944961C-5B58-41F6-B0C3-FA7CE04C1D2E}" sibTransId="{3EBFDED2-1D6D-4162-865C-7ABB27549017}"/>
    <dgm:cxn modelId="{7DF6A9F3-9202-4F33-B27B-DB19BF1761CE}" type="presOf" srcId="{2ED0E8F5-8A5D-443D-BDF4-C3908F0C8D9D}" destId="{51971701-F0C4-4E0B-8810-5CB022017FC0}" srcOrd="0" destOrd="0" presId="urn:microsoft.com/office/officeart/2005/8/layout/gear1"/>
    <dgm:cxn modelId="{7FD82376-9EED-4B39-B780-FAE8D99247CF}" type="presOf" srcId="{3EBFDED2-1D6D-4162-865C-7ABB27549017}" destId="{26E5A8C9-4D35-47A4-A592-3798134AA683}" srcOrd="0" destOrd="0" presId="urn:microsoft.com/office/officeart/2005/8/layout/gear1"/>
    <dgm:cxn modelId="{EAD087D9-76D6-4BDE-A70E-016A1209482F}" srcId="{C8DAA695-59B6-409E-AFDD-EA64722B4BE8}" destId="{62BEEE69-EFCE-4BED-9DF0-7311A3CCAB5E}" srcOrd="1" destOrd="0" parTransId="{4F26A055-D9C0-4BF1-B4B0-E07F05DEF162}" sibTransId="{657630C1-EBF8-49BC-A07D-0B76B2533267}"/>
    <dgm:cxn modelId="{9D1B1667-9DF0-45A0-A363-5F6A46FB63F8}" type="presOf" srcId="{2ED0E8F5-8A5D-443D-BDF4-C3908F0C8D9D}" destId="{6B1A8F52-E76D-43C4-83AA-88A18E4A9AD9}" srcOrd="3" destOrd="0" presId="urn:microsoft.com/office/officeart/2005/8/layout/gear1"/>
    <dgm:cxn modelId="{41BAFC8E-5C1A-4602-80FF-FB8D96587B6F}" type="presOf" srcId="{7D9BCAF6-4DA3-4E8A-B896-2FDEAA92CF9D}" destId="{6E782715-3A9F-46B5-B9A1-794DF85E063A}" srcOrd="0" destOrd="0" presId="urn:microsoft.com/office/officeart/2005/8/layout/gear1"/>
    <dgm:cxn modelId="{185DD2BE-EE9A-4E35-85A7-F85F76C5547C}" type="presOf" srcId="{555E10C9-C6A9-4E62-B27D-720796F2EF55}" destId="{33402CC6-05E5-4279-A671-96AEE3F39A68}" srcOrd="2" destOrd="0" presId="urn:microsoft.com/office/officeart/2005/8/layout/gear1"/>
    <dgm:cxn modelId="{F805AEC8-DD28-4BEA-8DD5-B42242DDC78F}" type="presOf" srcId="{657630C1-EBF8-49BC-A07D-0B76B2533267}" destId="{7C2AFD14-F450-4730-A00F-1075354C5217}" srcOrd="0" destOrd="0" presId="urn:microsoft.com/office/officeart/2005/8/layout/gear1"/>
    <dgm:cxn modelId="{F544E567-A4C4-4A05-B5CA-64D432664243}" type="presParOf" srcId="{FAE40560-FD6E-4D19-AFEC-4B2FFD0CC14B}" destId="{2ACDCD38-FAE6-4B65-BF87-A862C1384437}" srcOrd="0" destOrd="0" presId="urn:microsoft.com/office/officeart/2005/8/layout/gear1"/>
    <dgm:cxn modelId="{E325C964-B751-4BF6-8341-326024C4BC91}" type="presParOf" srcId="{FAE40560-FD6E-4D19-AFEC-4B2FFD0CC14B}" destId="{75B7782D-D5DF-4C19-84EB-37F4A0EDAC70}" srcOrd="1" destOrd="0" presId="urn:microsoft.com/office/officeart/2005/8/layout/gear1"/>
    <dgm:cxn modelId="{4321308C-97CF-483E-8C94-DB85AFFDE837}" type="presParOf" srcId="{FAE40560-FD6E-4D19-AFEC-4B2FFD0CC14B}" destId="{33402CC6-05E5-4279-A671-96AEE3F39A68}" srcOrd="2" destOrd="0" presId="urn:microsoft.com/office/officeart/2005/8/layout/gear1"/>
    <dgm:cxn modelId="{B2DD9A31-7D03-42D9-B5BE-560860273B29}" type="presParOf" srcId="{FAE40560-FD6E-4D19-AFEC-4B2FFD0CC14B}" destId="{0B0B71A1-39BA-4939-83D8-0EBFC33BE536}" srcOrd="3" destOrd="0" presId="urn:microsoft.com/office/officeart/2005/8/layout/gear1"/>
    <dgm:cxn modelId="{7D077F39-CFA0-4A6F-A990-DFB736823836}" type="presParOf" srcId="{FAE40560-FD6E-4D19-AFEC-4B2FFD0CC14B}" destId="{8A3C9EF6-4E20-4DFC-9D22-B7EBFE2E2CE9}" srcOrd="4" destOrd="0" presId="urn:microsoft.com/office/officeart/2005/8/layout/gear1"/>
    <dgm:cxn modelId="{57753B76-A15E-4A89-86F6-9611E119602B}" type="presParOf" srcId="{FAE40560-FD6E-4D19-AFEC-4B2FFD0CC14B}" destId="{22662EC3-07CA-4854-A4B6-1965C5E724DF}" srcOrd="5" destOrd="0" presId="urn:microsoft.com/office/officeart/2005/8/layout/gear1"/>
    <dgm:cxn modelId="{7BEA0BD5-6E00-42B6-B369-3ACD3CA2D60B}" type="presParOf" srcId="{FAE40560-FD6E-4D19-AFEC-4B2FFD0CC14B}" destId="{51971701-F0C4-4E0B-8810-5CB022017FC0}" srcOrd="6" destOrd="0" presId="urn:microsoft.com/office/officeart/2005/8/layout/gear1"/>
    <dgm:cxn modelId="{335E1CD7-D0C8-4B2A-A55E-887E1C226CF6}" type="presParOf" srcId="{FAE40560-FD6E-4D19-AFEC-4B2FFD0CC14B}" destId="{1F464346-8BEE-4F8B-B712-43C6A3A86662}" srcOrd="7" destOrd="0" presId="urn:microsoft.com/office/officeart/2005/8/layout/gear1"/>
    <dgm:cxn modelId="{7E18FCEE-B0FE-4E92-A106-971FEE77BFC0}" type="presParOf" srcId="{FAE40560-FD6E-4D19-AFEC-4B2FFD0CC14B}" destId="{CB15E86B-7C9C-408C-904E-A248E929DAF8}" srcOrd="8" destOrd="0" presId="urn:microsoft.com/office/officeart/2005/8/layout/gear1"/>
    <dgm:cxn modelId="{86CEAD4D-D977-4DA8-AAFD-860E3A78DD1C}" type="presParOf" srcId="{FAE40560-FD6E-4D19-AFEC-4B2FFD0CC14B}" destId="{6B1A8F52-E76D-43C4-83AA-88A18E4A9AD9}" srcOrd="9" destOrd="0" presId="urn:microsoft.com/office/officeart/2005/8/layout/gear1"/>
    <dgm:cxn modelId="{2265C57F-1EAD-4E99-A3CE-9E4491C3F4DE}" type="presParOf" srcId="{FAE40560-FD6E-4D19-AFEC-4B2FFD0CC14B}" destId="{6E782715-3A9F-46B5-B9A1-794DF85E063A}" srcOrd="10" destOrd="0" presId="urn:microsoft.com/office/officeart/2005/8/layout/gear1"/>
    <dgm:cxn modelId="{47964D03-9D92-41A3-B096-01C32F6EB373}" type="presParOf" srcId="{FAE40560-FD6E-4D19-AFEC-4B2FFD0CC14B}" destId="{7C2AFD14-F450-4730-A00F-1075354C5217}" srcOrd="11" destOrd="0" presId="urn:microsoft.com/office/officeart/2005/8/layout/gear1"/>
    <dgm:cxn modelId="{08059658-E1B3-4F97-B5FB-4870C5565C64}" type="presParOf" srcId="{FAE40560-FD6E-4D19-AFEC-4B2FFD0CC14B}" destId="{26E5A8C9-4D35-47A4-A592-3798134AA683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CDCD38-FAE6-4B65-BF87-A862C1384437}">
      <dsp:nvSpPr>
        <dsp:cNvPr id="0" name=""/>
        <dsp:cNvSpPr/>
      </dsp:nvSpPr>
      <dsp:spPr>
        <a:xfrm>
          <a:off x="1623600" y="1795120"/>
          <a:ext cx="1984400" cy="1984400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559A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Федерация</a:t>
          </a:r>
        </a:p>
      </dsp:txBody>
      <dsp:txXfrm>
        <a:off x="2022553" y="2259956"/>
        <a:ext cx="1186494" cy="1020023"/>
      </dsp:txXfrm>
    </dsp:sp>
    <dsp:sp modelId="{0B0B71A1-39BA-4939-83D8-0EBFC33BE536}">
      <dsp:nvSpPr>
        <dsp:cNvPr id="0" name=""/>
        <dsp:cNvSpPr/>
      </dsp:nvSpPr>
      <dsp:spPr>
        <a:xfrm>
          <a:off x="469040" y="1326080"/>
          <a:ext cx="1443200" cy="1443200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559A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Регион</a:t>
          </a:r>
        </a:p>
      </dsp:txBody>
      <dsp:txXfrm>
        <a:off x="832370" y="1691606"/>
        <a:ext cx="716540" cy="712148"/>
      </dsp:txXfrm>
    </dsp:sp>
    <dsp:sp modelId="{51971701-F0C4-4E0B-8810-5CB022017FC0}">
      <dsp:nvSpPr>
        <dsp:cNvPr id="0" name=""/>
        <dsp:cNvSpPr/>
      </dsp:nvSpPr>
      <dsp:spPr>
        <a:xfrm rot="20700000">
          <a:off x="1233627" y="316584"/>
          <a:ext cx="1501545" cy="1441711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559A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tx1"/>
              </a:solidFill>
            </a:rPr>
            <a:t>Муниципалитет</a:t>
          </a:r>
        </a:p>
      </dsp:txBody>
      <dsp:txXfrm rot="-20700000">
        <a:off x="1566509" y="629245"/>
        <a:ext cx="835781" cy="816390"/>
      </dsp:txXfrm>
    </dsp:sp>
    <dsp:sp modelId="{6E782715-3A9F-46B5-B9A1-794DF85E063A}">
      <dsp:nvSpPr>
        <dsp:cNvPr id="0" name=""/>
        <dsp:cNvSpPr/>
      </dsp:nvSpPr>
      <dsp:spPr>
        <a:xfrm>
          <a:off x="1464683" y="1499261"/>
          <a:ext cx="2540032" cy="2540032"/>
        </a:xfrm>
        <a:prstGeom prst="circularArrow">
          <a:avLst>
            <a:gd name="adj1" fmla="val 4687"/>
            <a:gd name="adj2" fmla="val 299029"/>
            <a:gd name="adj3" fmla="val 2500481"/>
            <a:gd name="adj4" fmla="val 15895487"/>
            <a:gd name="adj5" fmla="val 5469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AFD14-F450-4730-A00F-1075354C5217}">
      <dsp:nvSpPr>
        <dsp:cNvPr id="0" name=""/>
        <dsp:cNvSpPr/>
      </dsp:nvSpPr>
      <dsp:spPr>
        <a:xfrm>
          <a:off x="213452" y="1009270"/>
          <a:ext cx="1845492" cy="184549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5EA6E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E5A8C9-4D35-47A4-A592-3798134AA683}">
      <dsp:nvSpPr>
        <dsp:cNvPr id="0" name=""/>
        <dsp:cNvSpPr/>
      </dsp:nvSpPr>
      <dsp:spPr>
        <a:xfrm>
          <a:off x="950297" y="23207"/>
          <a:ext cx="1989812" cy="198981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5EA6E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EA12C-437A-457E-8806-388BF51D4339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B1202-79B7-45AC-AFC9-CDE9B43438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572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B1202-79B7-45AC-AFC9-CDE9B43438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515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B1202-79B7-45AC-AFC9-CDE9B43438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351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B1202-79B7-45AC-AFC9-CDE9B43438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65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B1202-79B7-45AC-AFC9-CDE9B43438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871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B1202-79B7-45AC-AFC9-CDE9B43438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854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B1202-79B7-45AC-AFC9-CDE9B43438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38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F7EE-2442-426D-9F75-E5DE54EF1FCC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C531-960A-44C4-AE36-F89E9EBF1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538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F7EE-2442-426D-9F75-E5DE54EF1FCC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C531-960A-44C4-AE36-F89E9EBF1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7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F7EE-2442-426D-9F75-E5DE54EF1FCC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C531-960A-44C4-AE36-F89E9EBF1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625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F7EE-2442-426D-9F75-E5DE54EF1FCC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C531-960A-44C4-AE36-F89E9EBF1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75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F7EE-2442-426D-9F75-E5DE54EF1FCC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C531-960A-44C4-AE36-F89E9EBF1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41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F7EE-2442-426D-9F75-E5DE54EF1FCC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C531-960A-44C4-AE36-F89E9EBF1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462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F7EE-2442-426D-9F75-E5DE54EF1FCC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C531-960A-44C4-AE36-F89E9EBF1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96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F7EE-2442-426D-9F75-E5DE54EF1FCC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C531-960A-44C4-AE36-F89E9EBF1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81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F7EE-2442-426D-9F75-E5DE54EF1FCC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C531-960A-44C4-AE36-F89E9EBF1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26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F7EE-2442-426D-9F75-E5DE54EF1FCC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C531-960A-44C4-AE36-F89E9EBF1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2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F7EE-2442-426D-9F75-E5DE54EF1FCC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C531-960A-44C4-AE36-F89E9EBF1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53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0F7EE-2442-426D-9F75-E5DE54EF1FCC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6C531-960A-44C4-AE36-F89E9EBF1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55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tiff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0.jp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801184" cy="12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57431" y="2671559"/>
            <a:ext cx="11212891" cy="144016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baseline="0">
                <a:solidFill>
                  <a:srgbClr val="29283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/>
              <a:t>АПК Безопасный город </a:t>
            </a:r>
          </a:p>
          <a:p>
            <a:r>
              <a:rPr lang="ru-RU" dirty="0"/>
              <a:t>«на субъект» </a:t>
            </a:r>
          </a:p>
          <a:p>
            <a:r>
              <a:rPr lang="ru-RU" dirty="0"/>
              <a:t>без долгих и затратных пилотных зон</a:t>
            </a:r>
            <a:endParaRPr lang="ru-RU" sz="373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79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2EC46C0-8CDF-3A43-9F4A-F6D510E450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80" y="2350558"/>
            <a:ext cx="1818316" cy="2200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4" y="2393839"/>
            <a:ext cx="1758327" cy="21568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5777" y="4777312"/>
            <a:ext cx="1041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Montserrat SemiBold" pitchFamily="2" charset="0"/>
              </a:rPr>
              <a:t>2017</a:t>
            </a:r>
            <a:r>
              <a:rPr lang="ru-RU" b="1" dirty="0">
                <a:solidFill>
                  <a:srgbClr val="0070C0"/>
                </a:solidFill>
                <a:latin typeface="Montserrat SemiBold" pitchFamily="2" charset="0"/>
              </a:rPr>
              <a:t> год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4023" y="4777312"/>
            <a:ext cx="12917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Montserrat SemiBold" pitchFamily="2" charset="0"/>
              </a:rPr>
              <a:t>2020</a:t>
            </a:r>
            <a:r>
              <a:rPr lang="ru-RU" b="1" dirty="0">
                <a:solidFill>
                  <a:srgbClr val="0070C0"/>
                </a:solidFill>
                <a:latin typeface="Montserrat SemiBold" pitchFamily="2" charset="0"/>
              </a:rPr>
              <a:t> год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04838" y="4777312"/>
            <a:ext cx="1041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Montserrat SemiBold" pitchFamily="2" charset="0"/>
              </a:rPr>
              <a:t>2021</a:t>
            </a:r>
            <a:r>
              <a:rPr lang="ru-RU" b="1" dirty="0">
                <a:solidFill>
                  <a:srgbClr val="0070C0"/>
                </a:solidFill>
                <a:latin typeface="Montserrat SemiBold" pitchFamily="2" charset="0"/>
              </a:rPr>
              <a:t> год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22F3A9F3-6DD2-4C4B-B823-5DDF43C20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090" y="282778"/>
            <a:ext cx="2194560" cy="100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AA6E31F-35AF-DF4C-9087-FA6E179C81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23" y="2039733"/>
            <a:ext cx="2179677" cy="2510988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77F5AF83-3662-F14F-B7A0-4320E26952EA}"/>
              </a:ext>
            </a:extLst>
          </p:cNvPr>
          <p:cNvSpPr txBox="1">
            <a:spLocks/>
          </p:cNvSpPr>
          <p:nvPr/>
        </p:nvSpPr>
        <p:spPr>
          <a:xfrm>
            <a:off x="105878" y="0"/>
            <a:ext cx="10515600" cy="1280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Регионы, где уже внедрен </a:t>
            </a:r>
          </a:p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"Безопасный Город"</a:t>
            </a:r>
          </a:p>
        </p:txBody>
      </p:sp>
    </p:spTree>
    <p:extLst>
      <p:ext uri="{BB962C8B-B14F-4D97-AF65-F5344CB8AC3E}">
        <p14:creationId xmlns:p14="http://schemas.microsoft.com/office/powerpoint/2010/main" val="614925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C77775AD-A095-AA4E-B81A-714A26AE71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xmlns="" id="{10DACA54-2256-2346-8457-BEA87E6D2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090" y="282778"/>
            <a:ext cx="2194560" cy="100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25">
            <a:extLst>
              <a:ext uri="{FF2B5EF4-FFF2-40B4-BE49-F238E27FC236}">
                <a16:creationId xmlns:a16="http://schemas.microsoft.com/office/drawing/2014/main" xmlns="" id="{77101326-2DFB-8D46-8D6A-AC72ED4CD2FB}"/>
              </a:ext>
            </a:extLst>
          </p:cNvPr>
          <p:cNvSpPr/>
          <p:nvPr/>
        </p:nvSpPr>
        <p:spPr>
          <a:xfrm>
            <a:off x="729076" y="2371596"/>
            <a:ext cx="3121367" cy="3621862"/>
          </a:xfrm>
          <a:prstGeom prst="rect">
            <a:avLst/>
          </a:prstGeom>
          <a:ln>
            <a:noFill/>
          </a:ln>
          <a:effectLst>
            <a:outerShdw blurRad="355600" dist="114300" dir="3120000" algn="ctr" rotWithShape="0">
              <a:srgbClr val="0070C0">
                <a:alpha val="23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3EE7E5-5E93-F14C-9CD8-B7B7B2B09F58}"/>
              </a:ext>
            </a:extLst>
          </p:cNvPr>
          <p:cNvSpPr txBox="1"/>
          <p:nvPr/>
        </p:nvSpPr>
        <p:spPr>
          <a:xfrm>
            <a:off x="892643" y="2750287"/>
            <a:ext cx="2704587" cy="553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0000600000000000000" pitchFamily="2" charset="-52"/>
              </a:rPr>
              <a:t>Создание</a:t>
            </a:r>
            <a:br>
              <a:rPr lang="ru-RU" sz="1500" dirty="0">
                <a:latin typeface="Montserrat Medium" panose="00000600000000000000" pitchFamily="2" charset="-52"/>
              </a:rPr>
            </a:br>
            <a:r>
              <a:rPr lang="ru-RU" sz="1500" dirty="0">
                <a:latin typeface="Montserrat Medium" panose="00000600000000000000" pitchFamily="2" charset="-52"/>
              </a:rPr>
              <a:t>отраслевой команды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8742D7-DB83-F846-A840-B0C2B10EC58D}"/>
              </a:ext>
            </a:extLst>
          </p:cNvPr>
          <p:cNvSpPr txBox="1"/>
          <p:nvPr/>
        </p:nvSpPr>
        <p:spPr>
          <a:xfrm>
            <a:off x="892642" y="3827117"/>
            <a:ext cx="2416046" cy="553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0000600000000000000" pitchFamily="2" charset="-52"/>
              </a:rPr>
              <a:t>Подготовка</a:t>
            </a:r>
            <a:br>
              <a:rPr lang="ru-RU" sz="1500" dirty="0">
                <a:latin typeface="Montserrat Medium" panose="00000600000000000000" pitchFamily="2" charset="-52"/>
              </a:rPr>
            </a:br>
            <a:r>
              <a:rPr lang="ru-RU" sz="1500" dirty="0">
                <a:latin typeface="Montserrat Medium" panose="00000600000000000000" pitchFamily="2" charset="-52"/>
              </a:rPr>
              <a:t>и согласование ТЗ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1FAEC67-9E06-BA45-80C8-E2002D5A60E3}"/>
              </a:ext>
            </a:extLst>
          </p:cNvPr>
          <p:cNvSpPr txBox="1"/>
          <p:nvPr/>
        </p:nvSpPr>
        <p:spPr>
          <a:xfrm>
            <a:off x="892642" y="4823545"/>
            <a:ext cx="1782860" cy="553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0000600000000000000" pitchFamily="2" charset="-52"/>
              </a:rPr>
              <a:t>Конкурсные</a:t>
            </a:r>
            <a:br>
              <a:rPr lang="ru-RU" sz="1500" dirty="0">
                <a:latin typeface="Montserrat Medium" panose="00000600000000000000" pitchFamily="2" charset="-52"/>
              </a:rPr>
            </a:br>
            <a:r>
              <a:rPr lang="ru-RU" sz="1500" dirty="0">
                <a:latin typeface="Montserrat Medium" panose="00000600000000000000" pitchFamily="2" charset="-52"/>
              </a:rPr>
              <a:t>процедуры</a:t>
            </a:r>
          </a:p>
        </p:txBody>
      </p:sp>
      <p:sp>
        <p:nvSpPr>
          <p:cNvPr id="18" name="Скругленный прямоугольник 125">
            <a:extLst>
              <a:ext uri="{FF2B5EF4-FFF2-40B4-BE49-F238E27FC236}">
                <a16:creationId xmlns:a16="http://schemas.microsoft.com/office/drawing/2014/main" xmlns="" id="{C26306A7-DFB6-414E-BE50-8E13F12CC71B}"/>
              </a:ext>
            </a:extLst>
          </p:cNvPr>
          <p:cNvSpPr/>
          <p:nvPr/>
        </p:nvSpPr>
        <p:spPr>
          <a:xfrm>
            <a:off x="4535316" y="2371596"/>
            <a:ext cx="3121367" cy="3621862"/>
          </a:xfrm>
          <a:prstGeom prst="rect">
            <a:avLst/>
          </a:prstGeom>
          <a:ln>
            <a:noFill/>
          </a:ln>
          <a:effectLst>
            <a:outerShdw blurRad="355600" dist="114300" dir="3120000" algn="ctr" rotWithShape="0">
              <a:srgbClr val="0070C0">
                <a:alpha val="23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9" name="Скругленный прямоугольник 125">
            <a:extLst>
              <a:ext uri="{FF2B5EF4-FFF2-40B4-BE49-F238E27FC236}">
                <a16:creationId xmlns:a16="http://schemas.microsoft.com/office/drawing/2014/main" xmlns="" id="{EC7B42AE-6394-8B41-983E-E0A3B805A4BA}"/>
              </a:ext>
            </a:extLst>
          </p:cNvPr>
          <p:cNvSpPr/>
          <p:nvPr/>
        </p:nvSpPr>
        <p:spPr>
          <a:xfrm>
            <a:off x="8341556" y="2377224"/>
            <a:ext cx="3121367" cy="3621862"/>
          </a:xfrm>
          <a:prstGeom prst="rect">
            <a:avLst/>
          </a:prstGeom>
          <a:ln>
            <a:noFill/>
          </a:ln>
          <a:effectLst>
            <a:outerShdw blurRad="355600" dist="114300" dir="3120000" algn="ctr" rotWithShape="0">
              <a:srgbClr val="0070C0">
                <a:alpha val="23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D6ABFC1-262A-CC4E-8A91-A0304F6224FA}"/>
              </a:ext>
            </a:extLst>
          </p:cNvPr>
          <p:cNvSpPr txBox="1"/>
          <p:nvPr/>
        </p:nvSpPr>
        <p:spPr>
          <a:xfrm>
            <a:off x="8520258" y="4113707"/>
            <a:ext cx="2614818" cy="3231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0000600000000000000" pitchFamily="2" charset="-52"/>
              </a:rPr>
              <a:t>Оценка результатов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5DEF86B-ED31-D541-8DE9-97A441A5DD1F}"/>
              </a:ext>
            </a:extLst>
          </p:cNvPr>
          <p:cNvSpPr txBox="1"/>
          <p:nvPr/>
        </p:nvSpPr>
        <p:spPr>
          <a:xfrm>
            <a:off x="8520258" y="4757050"/>
            <a:ext cx="2662908" cy="7848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0000600000000000000" pitchFamily="2" charset="-52"/>
              </a:rPr>
              <a:t>Подключение новых</a:t>
            </a:r>
            <a:br>
              <a:rPr lang="ru-RU" sz="1500" dirty="0">
                <a:latin typeface="Montserrat Medium" panose="00000600000000000000" pitchFamily="2" charset="-52"/>
              </a:rPr>
            </a:br>
            <a:r>
              <a:rPr lang="ru-RU" sz="1500" dirty="0">
                <a:latin typeface="Montserrat Medium" panose="00000600000000000000" pitchFamily="2" charset="-52"/>
              </a:rPr>
              <a:t>модулей, систем,</a:t>
            </a:r>
            <a:br>
              <a:rPr lang="ru-RU" sz="1500" dirty="0">
                <a:latin typeface="Montserrat Medium" panose="00000600000000000000" pitchFamily="2" charset="-52"/>
              </a:rPr>
            </a:br>
            <a:r>
              <a:rPr lang="ru-RU" sz="1500" dirty="0">
                <a:latin typeface="Montserrat Medium" panose="00000600000000000000" pitchFamily="2" charset="-52"/>
              </a:rPr>
              <a:t>участников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676DBB1-C66C-F740-BF72-886A6812E9A3}"/>
              </a:ext>
            </a:extLst>
          </p:cNvPr>
          <p:cNvSpPr txBox="1"/>
          <p:nvPr/>
        </p:nvSpPr>
        <p:spPr>
          <a:xfrm>
            <a:off x="8520258" y="2750288"/>
            <a:ext cx="2528256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0000600000000000000" pitchFamily="2" charset="-52"/>
              </a:rPr>
              <a:t>Доработка,</a:t>
            </a:r>
            <a:br>
              <a:rPr lang="ru-RU" sz="1500" dirty="0">
                <a:latin typeface="Montserrat Medium" panose="00000600000000000000" pitchFamily="2" charset="-52"/>
              </a:rPr>
            </a:br>
            <a:r>
              <a:rPr lang="ru-RU" sz="1500" dirty="0" smtClean="0">
                <a:latin typeface="Montserrat Medium" panose="00000600000000000000" pitchFamily="2" charset="-52"/>
              </a:rPr>
              <a:t>оптимизация</a:t>
            </a:r>
            <a:endParaRPr lang="ru-RU" sz="1500" dirty="0">
              <a:latin typeface="Montserrat Medium" panose="00000600000000000000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947E32F-D25B-B341-B513-9249DC16BD65}"/>
              </a:ext>
            </a:extLst>
          </p:cNvPr>
          <p:cNvSpPr txBox="1"/>
          <p:nvPr/>
        </p:nvSpPr>
        <p:spPr>
          <a:xfrm>
            <a:off x="4678627" y="2750288"/>
            <a:ext cx="2425664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0000600000000000000" pitchFamily="2" charset="-52"/>
              </a:rPr>
              <a:t>Функциональность, </a:t>
            </a:r>
            <a:endParaRPr lang="ru-RU" sz="1500" dirty="0" smtClean="0">
              <a:latin typeface="Montserrat Medium" panose="00000600000000000000" pitchFamily="2" charset="-52"/>
            </a:endParaRPr>
          </a:p>
          <a:p>
            <a:pPr>
              <a:buClr>
                <a:schemeClr val="accent1"/>
              </a:buClr>
            </a:pPr>
            <a:r>
              <a:rPr lang="ru-RU" sz="1500" dirty="0">
                <a:latin typeface="Montserrat Medium" panose="00000600000000000000" pitchFamily="2" charset="-52"/>
              </a:rPr>
              <a:t> </a:t>
            </a:r>
            <a:r>
              <a:rPr lang="ru-RU" sz="1500" dirty="0" smtClean="0">
                <a:latin typeface="Montserrat Medium" panose="00000600000000000000" pitchFamily="2" charset="-52"/>
              </a:rPr>
              <a:t>     которая </a:t>
            </a:r>
            <a:r>
              <a:rPr lang="ru-RU" sz="1500" dirty="0">
                <a:latin typeface="Montserrat Medium" panose="00000600000000000000" pitchFamily="2" charset="-52"/>
              </a:rPr>
              <a:t>нужна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8BDBA93-1710-F04F-9B5E-328FFE72A284}"/>
              </a:ext>
            </a:extLst>
          </p:cNvPr>
          <p:cNvSpPr txBox="1"/>
          <p:nvPr/>
        </p:nvSpPr>
        <p:spPr>
          <a:xfrm>
            <a:off x="4710000" y="4211116"/>
            <a:ext cx="2656496" cy="553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ru-RU" sz="1500" dirty="0">
                <a:latin typeface="Montserrat Medium" panose="00000600000000000000" pitchFamily="2" charset="-52"/>
              </a:rPr>
              <a:t>Проведение</a:t>
            </a:r>
            <a:br>
              <a:rPr lang="ru-RU" sz="1500" dirty="0">
                <a:latin typeface="Montserrat Medium" panose="00000600000000000000" pitchFamily="2" charset="-52"/>
              </a:rPr>
            </a:br>
            <a:r>
              <a:rPr lang="ru-RU" sz="1500" dirty="0" smtClean="0">
                <a:latin typeface="Montserrat Medium" panose="00000600000000000000" pitchFamily="2" charset="-52"/>
              </a:rPr>
              <a:t>первоочередных </a:t>
            </a:r>
          </a:p>
          <a:p>
            <a:pPr>
              <a:buClr>
                <a:schemeClr val="accent1"/>
              </a:buClr>
            </a:pPr>
            <a:r>
              <a:rPr lang="ru-RU" sz="1500" dirty="0">
                <a:latin typeface="Montserrat Medium" panose="00000600000000000000" pitchFamily="2" charset="-52"/>
              </a:rPr>
              <a:t> </a:t>
            </a:r>
            <a:r>
              <a:rPr lang="ru-RU" sz="1500" dirty="0" smtClean="0">
                <a:latin typeface="Montserrat Medium" panose="00000600000000000000" pitchFamily="2" charset="-52"/>
              </a:rPr>
              <a:t>     интеграций</a:t>
            </a:r>
            <a:endParaRPr lang="ru-RU" sz="1500" dirty="0">
              <a:latin typeface="Montserrat Medium" panose="00000600000000000000" pitchFamily="2" charset="-52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32B92452-EEF1-A840-AD66-83F58E21A891}"/>
              </a:ext>
            </a:extLst>
          </p:cNvPr>
          <p:cNvCxnSpPr>
            <a:stCxn id="14" idx="3"/>
            <a:endCxn id="18" idx="1"/>
          </p:cNvCxnSpPr>
          <p:nvPr/>
        </p:nvCxnSpPr>
        <p:spPr>
          <a:xfrm>
            <a:off x="3850443" y="4182527"/>
            <a:ext cx="6848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B7304A09-8881-E445-B3F6-6085C8C64FE7}"/>
              </a:ext>
            </a:extLst>
          </p:cNvPr>
          <p:cNvCxnSpPr>
            <a:stCxn id="18" idx="3"/>
            <a:endCxn id="19" idx="1"/>
          </p:cNvCxnSpPr>
          <p:nvPr/>
        </p:nvCxnSpPr>
        <p:spPr>
          <a:xfrm>
            <a:off x="7656683" y="4182527"/>
            <a:ext cx="684873" cy="5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xmlns="" id="{C5842D07-B479-0542-8912-62B4BE7FEAE5}"/>
              </a:ext>
            </a:extLst>
          </p:cNvPr>
          <p:cNvSpPr txBox="1">
            <a:spLocks/>
          </p:cNvSpPr>
          <p:nvPr/>
        </p:nvSpPr>
        <p:spPr>
          <a:xfrm>
            <a:off x="105878" y="0"/>
            <a:ext cx="10515600" cy="1273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Наши рекомендации, </a:t>
            </a:r>
          </a:p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как создавать</a:t>
            </a:r>
          </a:p>
        </p:txBody>
      </p:sp>
    </p:spTree>
    <p:extLst>
      <p:ext uri="{BB962C8B-B14F-4D97-AF65-F5344CB8AC3E}">
        <p14:creationId xmlns:p14="http://schemas.microsoft.com/office/powerpoint/2010/main" val="1504940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48903436"/>
              </p:ext>
            </p:extLst>
          </p:nvPr>
        </p:nvGraphicFramePr>
        <p:xfrm>
          <a:off x="145505" y="1669493"/>
          <a:ext cx="3608001" cy="3926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630" y="1690201"/>
            <a:ext cx="302400" cy="302400"/>
          </a:xfrm>
          <a:prstGeom prst="rect">
            <a:avLst/>
          </a:prstGeom>
        </p:spPr>
      </p:pic>
      <p:sp>
        <p:nvSpPr>
          <p:cNvPr id="8" name="Подзаголовок 15">
            <a:extLst>
              <a:ext uri="{FF2B5EF4-FFF2-40B4-BE49-F238E27FC236}">
                <a16:creationId xmlns:a16="http://schemas.microsoft.com/office/drawing/2014/main" xmlns="" id="{2598B3F5-A947-C64D-BD54-D798CC53E621}"/>
              </a:ext>
            </a:extLst>
          </p:cNvPr>
          <p:cNvSpPr txBox="1">
            <a:spLocks/>
          </p:cNvSpPr>
          <p:nvPr/>
        </p:nvSpPr>
        <p:spPr>
          <a:xfrm>
            <a:off x="4869032" y="1015484"/>
            <a:ext cx="5407163" cy="575058"/>
          </a:xfrm>
          <a:prstGeom prst="rect">
            <a:avLst/>
          </a:prstGeom>
        </p:spPr>
        <p:txBody>
          <a:bodyPr vert="horz" wrap="square" lIns="105203" tIns="54706" rIns="105203" bIns="0" rtlCol="0" anchor="t">
            <a:noAutofit/>
          </a:bodyPr>
          <a:lstStyle>
            <a:lvl1pPr marL="0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600" kern="1200" cap="none" baseline="0">
                <a:solidFill>
                  <a:srgbClr val="000707"/>
                </a:solidFill>
                <a:latin typeface="+mn-lt"/>
                <a:ea typeface="+mn-ea"/>
                <a:cs typeface="+mn-cs"/>
              </a:defRPr>
            </a:lvl1pPr>
            <a:lvl2pPr marL="0" indent="0" algn="l" defTabSz="389613" rtl="0" eaLnBrk="1" latinLnBrk="0" hangingPunct="1">
              <a:spcBef>
                <a:spcPct val="20000"/>
              </a:spcBef>
              <a:buClr>
                <a:srgbClr val="00AAB4"/>
              </a:buClr>
              <a:buFont typeface="Wingdings" pitchFamily="2" charset="2"/>
              <a:buNone/>
              <a:defRPr sz="2500" b="1" kern="1200">
                <a:solidFill>
                  <a:srgbClr val="005A5F"/>
                </a:solidFill>
                <a:latin typeface="+mn-lt"/>
                <a:ea typeface="+mn-ea"/>
                <a:cs typeface="+mn-cs"/>
              </a:defRPr>
            </a:lvl2pPr>
            <a:lvl3pPr marL="273323" indent="-273323" algn="l" defTabSz="389613" rtl="0" eaLnBrk="1" latinLnBrk="0" hangingPunct="1">
              <a:spcBef>
                <a:spcPct val="20000"/>
              </a:spcBef>
              <a:buClr>
                <a:srgbClr val="00AAB4"/>
              </a:buClr>
              <a:buSzPct val="80000"/>
              <a:buFont typeface="Wingdings" pitchFamily="2" charset="2"/>
              <a:buChar char="n"/>
              <a:defRPr sz="1900" kern="1200">
                <a:solidFill>
                  <a:srgbClr val="002C2E"/>
                </a:solidFill>
                <a:latin typeface="+mn-lt"/>
                <a:ea typeface="+mn-ea"/>
                <a:cs typeface="+mn-cs"/>
              </a:defRPr>
            </a:lvl3pPr>
            <a:lvl4pPr marL="488255" indent="-203750" algn="l" defTabSz="389613" rtl="0" eaLnBrk="1" latinLnBrk="0" hangingPunct="1">
              <a:spcBef>
                <a:spcPct val="20000"/>
              </a:spcBef>
              <a:buFont typeface="Arial"/>
              <a:buChar char="–"/>
              <a:defRPr sz="1700" kern="1200">
                <a:solidFill>
                  <a:srgbClr val="2E4C46"/>
                </a:solidFill>
                <a:latin typeface="+mn-lt"/>
                <a:ea typeface="+mn-ea"/>
                <a:cs typeface="+mn-cs"/>
              </a:defRPr>
            </a:lvl4pPr>
            <a:lvl5pPr marL="284505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400" i="1" u="sng" kern="1200">
                <a:solidFill>
                  <a:srgbClr val="00AAB4"/>
                </a:solidFill>
                <a:latin typeface="+mn-lt"/>
                <a:ea typeface="+mn-ea"/>
                <a:cs typeface="+mn-cs"/>
              </a:defRPr>
            </a:lvl5pPr>
            <a:lvl6pPr marL="0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rgbClr val="963E16"/>
                </a:solidFill>
                <a:latin typeface="+mn-lt"/>
                <a:ea typeface="+mn-ea"/>
                <a:cs typeface="+mn-cs"/>
              </a:defRPr>
            </a:lvl6pPr>
            <a:lvl7pPr marL="340411" indent="-55907" algn="l" defTabSz="389613" rtl="0" eaLnBrk="1" latinLnBrk="0" hangingPunct="1">
              <a:spcBef>
                <a:spcPct val="20000"/>
              </a:spcBef>
              <a:buSzPct val="100000"/>
              <a:buFont typeface="Calibri" pitchFamily="34" charset="0"/>
              <a:buNone/>
              <a:defRPr sz="900" kern="1200" baseline="0">
                <a:solidFill>
                  <a:srgbClr val="5B6869"/>
                </a:solidFill>
                <a:latin typeface="+mn-lt"/>
                <a:ea typeface="+mn-ea"/>
                <a:cs typeface="+mn-cs"/>
              </a:defRPr>
            </a:lvl7pPr>
            <a:lvl8pPr marL="282020" indent="-268354" algn="l" defTabSz="389613" rtl="0" eaLnBrk="1" latinLnBrk="0" hangingPunct="1">
              <a:lnSpc>
                <a:spcPct val="80000"/>
              </a:lnSpc>
              <a:spcBef>
                <a:spcPct val="20000"/>
              </a:spcBef>
              <a:buFont typeface="Calibri" pitchFamily="34" charset="0"/>
              <a:buChar char="|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24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68842">
              <a:spcBef>
                <a:spcPts val="1403"/>
              </a:spcBef>
              <a:buClr>
                <a:srgbClr val="F79646"/>
              </a:buClr>
            </a:pPr>
            <a:r>
              <a:rPr lang="ru-RU" sz="2000" b="1" dirty="0">
                <a:solidFill>
                  <a:srgbClr val="1559A4"/>
                </a:solidFill>
                <a:ea typeface="Times New Roman" panose="02020603050405020304" pitchFamily="18" charset="0"/>
              </a:rPr>
              <a:t>Поэтапная реализация и внедрение</a:t>
            </a:r>
            <a:endParaRPr lang="ru-RU" b="1" dirty="0">
              <a:solidFill>
                <a:srgbClr val="1559A4"/>
              </a:solidFill>
            </a:endParaRPr>
          </a:p>
        </p:txBody>
      </p:sp>
      <p:pic>
        <p:nvPicPr>
          <p:cNvPr id="9" name="Рисунок 8"/>
          <p:cNvPicPr>
            <a:picLocks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630" y="2520225"/>
            <a:ext cx="302400" cy="302400"/>
          </a:xfrm>
          <a:prstGeom prst="rect">
            <a:avLst/>
          </a:prstGeom>
        </p:spPr>
      </p:pic>
      <p:pic>
        <p:nvPicPr>
          <p:cNvPr id="10" name="Рисунок 9"/>
          <p:cNvPicPr>
            <a:picLocks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630" y="3994162"/>
            <a:ext cx="302400" cy="302400"/>
          </a:xfrm>
          <a:prstGeom prst="rect">
            <a:avLst/>
          </a:prstGeom>
        </p:spPr>
      </p:pic>
      <p:pic>
        <p:nvPicPr>
          <p:cNvPr id="11" name="Рисунок 10"/>
          <p:cNvPicPr>
            <a:picLocks/>
          </p:cNvPicPr>
          <p:nvPr/>
        </p:nvPicPr>
        <p:blipFill>
          <a:blip r:embed="rId9" cstate="print">
            <a:alphaModFix amt="6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47000"/>
                    </a14:imgEffect>
                    <a14:imgEffect>
                      <a14:brightnessContrast bright="-2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205" y="4586323"/>
            <a:ext cx="302400" cy="302400"/>
          </a:xfrm>
          <a:prstGeom prst="rect">
            <a:avLst/>
          </a:prstGeom>
        </p:spPr>
      </p:pic>
      <p:sp>
        <p:nvSpPr>
          <p:cNvPr id="12" name="Подзаголовок 15">
            <a:extLst>
              <a:ext uri="{FF2B5EF4-FFF2-40B4-BE49-F238E27FC236}">
                <a16:creationId xmlns:a16="http://schemas.microsoft.com/office/drawing/2014/main" xmlns="" id="{2598B3F5-A947-C64D-BD54-D798CC53E621}"/>
              </a:ext>
            </a:extLst>
          </p:cNvPr>
          <p:cNvSpPr txBox="1">
            <a:spLocks/>
          </p:cNvSpPr>
          <p:nvPr/>
        </p:nvSpPr>
        <p:spPr>
          <a:xfrm>
            <a:off x="4869031" y="1590541"/>
            <a:ext cx="6508029" cy="4665879"/>
          </a:xfrm>
          <a:prstGeom prst="rect">
            <a:avLst/>
          </a:prstGeom>
        </p:spPr>
        <p:txBody>
          <a:bodyPr vert="horz" wrap="square" lIns="105203" tIns="54706" rIns="105203" bIns="0" rtlCol="0" anchor="t">
            <a:noAutofit/>
          </a:bodyPr>
          <a:lstStyle>
            <a:lvl1pPr marL="0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600" kern="1200" cap="none" baseline="0">
                <a:solidFill>
                  <a:srgbClr val="000707"/>
                </a:solidFill>
                <a:latin typeface="+mn-lt"/>
                <a:ea typeface="+mn-ea"/>
                <a:cs typeface="+mn-cs"/>
              </a:defRPr>
            </a:lvl1pPr>
            <a:lvl2pPr marL="0" indent="0" algn="l" defTabSz="389613" rtl="0" eaLnBrk="1" latinLnBrk="0" hangingPunct="1">
              <a:spcBef>
                <a:spcPct val="20000"/>
              </a:spcBef>
              <a:buClr>
                <a:srgbClr val="00AAB4"/>
              </a:buClr>
              <a:buFont typeface="Wingdings" pitchFamily="2" charset="2"/>
              <a:buNone/>
              <a:defRPr sz="2500" b="1" kern="1200">
                <a:solidFill>
                  <a:srgbClr val="005A5F"/>
                </a:solidFill>
                <a:latin typeface="+mn-lt"/>
                <a:ea typeface="+mn-ea"/>
                <a:cs typeface="+mn-cs"/>
              </a:defRPr>
            </a:lvl2pPr>
            <a:lvl3pPr marL="273323" indent="-273323" algn="l" defTabSz="389613" rtl="0" eaLnBrk="1" latinLnBrk="0" hangingPunct="1">
              <a:spcBef>
                <a:spcPct val="20000"/>
              </a:spcBef>
              <a:buClr>
                <a:srgbClr val="00AAB4"/>
              </a:buClr>
              <a:buSzPct val="80000"/>
              <a:buFont typeface="Wingdings" pitchFamily="2" charset="2"/>
              <a:buChar char="n"/>
              <a:defRPr sz="1900" kern="1200">
                <a:solidFill>
                  <a:srgbClr val="002C2E"/>
                </a:solidFill>
                <a:latin typeface="+mn-lt"/>
                <a:ea typeface="+mn-ea"/>
                <a:cs typeface="+mn-cs"/>
              </a:defRPr>
            </a:lvl3pPr>
            <a:lvl4pPr marL="488255" indent="-203750" algn="l" defTabSz="389613" rtl="0" eaLnBrk="1" latinLnBrk="0" hangingPunct="1">
              <a:spcBef>
                <a:spcPct val="20000"/>
              </a:spcBef>
              <a:buFont typeface="Arial"/>
              <a:buChar char="–"/>
              <a:defRPr sz="1700" kern="1200">
                <a:solidFill>
                  <a:srgbClr val="2E4C46"/>
                </a:solidFill>
                <a:latin typeface="+mn-lt"/>
                <a:ea typeface="+mn-ea"/>
                <a:cs typeface="+mn-cs"/>
              </a:defRPr>
            </a:lvl4pPr>
            <a:lvl5pPr marL="284505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400" i="1" u="sng" kern="1200">
                <a:solidFill>
                  <a:srgbClr val="00AAB4"/>
                </a:solidFill>
                <a:latin typeface="+mn-lt"/>
                <a:ea typeface="+mn-ea"/>
                <a:cs typeface="+mn-cs"/>
              </a:defRPr>
            </a:lvl5pPr>
            <a:lvl6pPr marL="0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rgbClr val="963E16"/>
                </a:solidFill>
                <a:latin typeface="+mn-lt"/>
                <a:ea typeface="+mn-ea"/>
                <a:cs typeface="+mn-cs"/>
              </a:defRPr>
            </a:lvl6pPr>
            <a:lvl7pPr marL="340411" indent="-55907" algn="l" defTabSz="389613" rtl="0" eaLnBrk="1" latinLnBrk="0" hangingPunct="1">
              <a:spcBef>
                <a:spcPct val="20000"/>
              </a:spcBef>
              <a:buSzPct val="100000"/>
              <a:buFont typeface="Calibri" pitchFamily="34" charset="0"/>
              <a:buNone/>
              <a:defRPr sz="900" kern="1200" baseline="0">
                <a:solidFill>
                  <a:srgbClr val="5B6869"/>
                </a:solidFill>
                <a:latin typeface="+mn-lt"/>
                <a:ea typeface="+mn-ea"/>
                <a:cs typeface="+mn-cs"/>
              </a:defRPr>
            </a:lvl7pPr>
            <a:lvl8pPr marL="282020" indent="-268354" algn="l" defTabSz="389613" rtl="0" eaLnBrk="1" latinLnBrk="0" hangingPunct="1">
              <a:lnSpc>
                <a:spcPct val="80000"/>
              </a:lnSpc>
              <a:spcBef>
                <a:spcPct val="20000"/>
              </a:spcBef>
              <a:buFont typeface="Calibri" pitchFamily="34" charset="0"/>
              <a:buChar char="|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24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68842">
              <a:lnSpc>
                <a:spcPts val="1800"/>
              </a:lnSpc>
              <a:spcBef>
                <a:spcPts val="1200"/>
              </a:spcBef>
              <a:buClr>
                <a:srgbClr val="F79646"/>
              </a:buClr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Создание и внедрение надёжной и гибкой Системы для информационного обмена  –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единая интеграционная платформа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defTabSz="1068842">
              <a:lnSpc>
                <a:spcPts val="1800"/>
              </a:lnSpc>
              <a:spcBef>
                <a:spcPts val="1200"/>
              </a:spcBef>
              <a:buClr>
                <a:srgbClr val="F79646"/>
              </a:buClr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Реализация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отраслевой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функциональности – автоматизация процессов на муниципальном уровне (автоматизация деятельности ЕДДС, взаимодействие с ДДС, Организациями) с последующим «наращиванием» по результатам эксплуатации и интеграциями с региональными и федеральными информационными системами.</a:t>
            </a:r>
          </a:p>
          <a:p>
            <a:pPr defTabSz="1068842">
              <a:lnSpc>
                <a:spcPts val="1800"/>
              </a:lnSpc>
              <a:spcBef>
                <a:spcPts val="1200"/>
              </a:spcBef>
              <a:buClr>
                <a:srgbClr val="F79646"/>
              </a:buClr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«Настройка», автоматизация взаимодействия на региональном уровне РСЧС (взаимодействие ЕДДС и ЦУКС).</a:t>
            </a:r>
          </a:p>
          <a:p>
            <a:pPr defTabSz="1068842">
              <a:lnSpc>
                <a:spcPts val="1800"/>
              </a:lnSpc>
              <a:spcBef>
                <a:spcPts val="1200"/>
              </a:spcBef>
              <a:buClr>
                <a:srgbClr val="F79646"/>
              </a:buClr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Создание единого информационного пространства от муниципалитета до Федерации (взаимодействие региональных ЦУКС и НЦУКС): сбор строевой записки, автоматизация сбора отчётов и оперативное доведение информации от региона до федерального уровня.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5878" y="0"/>
            <a:ext cx="10515600" cy="693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АПК БГ – Это не страшно!</a:t>
            </a:r>
          </a:p>
        </p:txBody>
      </p:sp>
    </p:spTree>
    <p:extLst>
      <p:ext uri="{BB962C8B-B14F-4D97-AF65-F5344CB8AC3E}">
        <p14:creationId xmlns:p14="http://schemas.microsoft.com/office/powerpoint/2010/main" val="4145174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3" y="379607"/>
            <a:ext cx="2801184" cy="12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59486" y="2421302"/>
            <a:ext cx="7720295" cy="144016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baseline="0">
                <a:solidFill>
                  <a:srgbClr val="292835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АПК «Безопасный город»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базе платформы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smart city cloud</a:t>
            </a:r>
            <a:endParaRPr lang="ru-RU" sz="373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47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E7217BF-7FB1-7249-BE8F-BC752847FB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FBACC82-5874-4B44-A829-3BC5A672D7C6}"/>
              </a:ext>
            </a:extLst>
          </p:cNvPr>
          <p:cNvSpPr/>
          <p:nvPr/>
        </p:nvSpPr>
        <p:spPr>
          <a:xfrm>
            <a:off x="5854311" y="0"/>
            <a:ext cx="6870124" cy="6858000"/>
          </a:xfrm>
          <a:prstGeom prst="rect">
            <a:avLst/>
          </a:prstGeom>
          <a:solidFill>
            <a:srgbClr val="00A2F2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314" y="1383192"/>
            <a:ext cx="10054827" cy="252568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27BBC"/>
                </a:solidFill>
                <a:latin typeface="Montserrat" pitchFamily="2" charset="0"/>
              </a:rPr>
              <a:t>ПРЕДПОСЫЛКИ </a:t>
            </a:r>
            <a:br>
              <a:rPr lang="ru-RU" sz="3200" b="1" dirty="0">
                <a:solidFill>
                  <a:srgbClr val="127BBC"/>
                </a:solidFill>
                <a:latin typeface="Montserrat" pitchFamily="2" charset="0"/>
              </a:rPr>
            </a:br>
            <a:r>
              <a:rPr lang="ru-RU" sz="3200" b="1" dirty="0">
                <a:solidFill>
                  <a:srgbClr val="127BBC"/>
                </a:solidFill>
                <a:latin typeface="Montserrat" pitchFamily="2" charset="0"/>
              </a:rPr>
              <a:t>СОЗДАНИЯ </a:t>
            </a:r>
            <a:br>
              <a:rPr lang="ru-RU" sz="3200" b="1" dirty="0">
                <a:solidFill>
                  <a:srgbClr val="127BBC"/>
                </a:solidFill>
                <a:latin typeface="Montserrat" pitchFamily="2" charset="0"/>
              </a:rPr>
            </a:br>
            <a:r>
              <a:rPr lang="ru-RU" sz="3200" b="1" dirty="0">
                <a:solidFill>
                  <a:srgbClr val="127BBC"/>
                </a:solidFill>
                <a:latin typeface="Montserrat" pitchFamily="2" charset="0"/>
              </a:rPr>
              <a:t>АПК БГ </a:t>
            </a:r>
            <a:br>
              <a:rPr lang="ru-RU" sz="3200" b="1" dirty="0">
                <a:solidFill>
                  <a:srgbClr val="127BBC"/>
                </a:solidFill>
                <a:latin typeface="Montserrat" pitchFamily="2" charset="0"/>
              </a:rPr>
            </a:br>
            <a:r>
              <a:rPr lang="ru-RU" sz="3200" b="1" dirty="0">
                <a:solidFill>
                  <a:srgbClr val="127BBC"/>
                </a:solidFill>
                <a:latin typeface="Montserrat" pitchFamily="2" charset="0"/>
              </a:rPr>
              <a:t>В </a:t>
            </a:r>
            <a:r>
              <a:rPr lang="en-US" sz="3200" b="1" dirty="0">
                <a:solidFill>
                  <a:srgbClr val="127BBC"/>
                </a:solidFill>
                <a:latin typeface="Montserrat" pitchFamily="2" charset="0"/>
              </a:rPr>
              <a:t>AT CONSULTING </a:t>
            </a:r>
            <a:r>
              <a:rPr lang="ru-RU" sz="3200" b="1" dirty="0">
                <a:solidFill>
                  <a:srgbClr val="127BBC"/>
                </a:solidFill>
                <a:latin typeface="Montserrat" pitchFamily="2" charset="0"/>
              </a:rPr>
              <a:t/>
            </a:r>
            <a:br>
              <a:rPr lang="ru-RU" sz="3200" b="1" dirty="0">
                <a:solidFill>
                  <a:srgbClr val="127BBC"/>
                </a:solidFill>
                <a:latin typeface="Montserrat" pitchFamily="2" charset="0"/>
              </a:rPr>
            </a:br>
            <a:r>
              <a:rPr lang="ru-RU" sz="3200" b="1" dirty="0">
                <a:solidFill>
                  <a:srgbClr val="127BBC"/>
                </a:solidFill>
                <a:latin typeface="Montserrat" pitchFamily="2" charset="0"/>
              </a:rPr>
              <a:t>ВОСТОК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31804" y="1397693"/>
            <a:ext cx="5549900" cy="523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Умного города не будет!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1804" y="4407672"/>
            <a:ext cx="554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БГ нужен, </a:t>
            </a:r>
          </a:p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концепция понятна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1804" y="2150188"/>
            <a:ext cx="5549900" cy="523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Есть команда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31804" y="2902683"/>
            <a:ext cx="5549900" cy="523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Есть платформа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7314" y="4258994"/>
            <a:ext cx="4213013" cy="163121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ru-RU" sz="10000" b="1" dirty="0">
                <a:solidFill>
                  <a:srgbClr val="00A2F2"/>
                </a:solidFill>
                <a:latin typeface="Montserrat" pitchFamily="2" charset="0"/>
              </a:rPr>
              <a:t>2017</a:t>
            </a:r>
            <a:r>
              <a:rPr lang="ru-RU" sz="4600" b="1" dirty="0">
                <a:solidFill>
                  <a:srgbClr val="127BBC"/>
                </a:solidFill>
                <a:latin typeface="Montserrat" pitchFamily="2" charset="0"/>
              </a:rPr>
              <a:t>год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1804" y="3655178"/>
            <a:ext cx="5549900" cy="523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Мы не одни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992BFD6E-2F4B-0E4D-93FC-9008551F44FA}"/>
              </a:ext>
            </a:extLst>
          </p:cNvPr>
          <p:cNvSpPr/>
          <p:nvPr/>
        </p:nvSpPr>
        <p:spPr>
          <a:xfrm>
            <a:off x="6270988" y="1555774"/>
            <a:ext cx="154983" cy="1549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F63E5D3B-31E6-1742-95F0-1A0BB5C99665}"/>
              </a:ext>
            </a:extLst>
          </p:cNvPr>
          <p:cNvSpPr/>
          <p:nvPr/>
        </p:nvSpPr>
        <p:spPr>
          <a:xfrm>
            <a:off x="6238075" y="2296720"/>
            <a:ext cx="154983" cy="1549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FE7A4AAB-6AD7-E249-A2E4-CF9444B3807B}"/>
              </a:ext>
            </a:extLst>
          </p:cNvPr>
          <p:cNvSpPr/>
          <p:nvPr/>
        </p:nvSpPr>
        <p:spPr>
          <a:xfrm>
            <a:off x="6238075" y="3046931"/>
            <a:ext cx="154983" cy="1549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179F6852-D4F7-7D45-BD8D-35E1223C4B40}"/>
              </a:ext>
            </a:extLst>
          </p:cNvPr>
          <p:cNvSpPr/>
          <p:nvPr/>
        </p:nvSpPr>
        <p:spPr>
          <a:xfrm>
            <a:off x="6238075" y="3821507"/>
            <a:ext cx="154983" cy="1549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6B826D07-305F-644B-BBAA-39F3F1175883}"/>
              </a:ext>
            </a:extLst>
          </p:cNvPr>
          <p:cNvSpPr/>
          <p:nvPr/>
        </p:nvSpPr>
        <p:spPr>
          <a:xfrm>
            <a:off x="6272233" y="4564332"/>
            <a:ext cx="154983" cy="1549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7C007910-9227-6543-8CC1-FD54E6679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8" y="282778"/>
            <a:ext cx="2194560" cy="100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0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15">
            <a:extLst>
              <a:ext uri="{FF2B5EF4-FFF2-40B4-BE49-F238E27FC236}">
                <a16:creationId xmlns:a16="http://schemas.microsoft.com/office/drawing/2014/main" xmlns="" id="{9C573538-BB54-8B4E-84CB-EE01CE19E2AE}"/>
              </a:ext>
            </a:extLst>
          </p:cNvPr>
          <p:cNvSpPr txBox="1">
            <a:spLocks/>
          </p:cNvSpPr>
          <p:nvPr/>
        </p:nvSpPr>
        <p:spPr>
          <a:xfrm>
            <a:off x="6171704" y="2151614"/>
            <a:ext cx="5234233" cy="4627305"/>
          </a:xfrm>
          <a:prstGeom prst="rect">
            <a:avLst/>
          </a:prstGeom>
        </p:spPr>
        <p:txBody>
          <a:bodyPr vert="horz" wrap="square" lIns="90000" tIns="46800" rIns="90000" bIns="0" rtlCol="0" anchor="t">
            <a:noAutofit/>
          </a:bodyPr>
          <a:lstStyle>
            <a:lvl1pPr marL="0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600" kern="1200" cap="none" baseline="0">
                <a:solidFill>
                  <a:srgbClr val="000707"/>
                </a:solidFill>
                <a:latin typeface="+mn-lt"/>
                <a:ea typeface="+mn-ea"/>
                <a:cs typeface="+mn-cs"/>
              </a:defRPr>
            </a:lvl1pPr>
            <a:lvl2pPr marL="0" indent="0" algn="l" defTabSz="389613" rtl="0" eaLnBrk="1" latinLnBrk="0" hangingPunct="1">
              <a:spcBef>
                <a:spcPct val="20000"/>
              </a:spcBef>
              <a:buClr>
                <a:srgbClr val="00AAB4"/>
              </a:buClr>
              <a:buFont typeface="Wingdings" pitchFamily="2" charset="2"/>
              <a:buNone/>
              <a:defRPr sz="2500" b="1" kern="1200">
                <a:solidFill>
                  <a:srgbClr val="005A5F"/>
                </a:solidFill>
                <a:latin typeface="+mn-lt"/>
                <a:ea typeface="+mn-ea"/>
                <a:cs typeface="+mn-cs"/>
              </a:defRPr>
            </a:lvl2pPr>
            <a:lvl3pPr marL="273323" indent="-273323" algn="l" defTabSz="389613" rtl="0" eaLnBrk="1" latinLnBrk="0" hangingPunct="1">
              <a:spcBef>
                <a:spcPct val="20000"/>
              </a:spcBef>
              <a:buClr>
                <a:srgbClr val="00AAB4"/>
              </a:buClr>
              <a:buSzPct val="80000"/>
              <a:buFont typeface="Wingdings" pitchFamily="2" charset="2"/>
              <a:buChar char="n"/>
              <a:defRPr sz="1900" kern="1200">
                <a:solidFill>
                  <a:srgbClr val="002C2E"/>
                </a:solidFill>
                <a:latin typeface="+mn-lt"/>
                <a:ea typeface="+mn-ea"/>
                <a:cs typeface="+mn-cs"/>
              </a:defRPr>
            </a:lvl3pPr>
            <a:lvl4pPr marL="488255" indent="-203750" algn="l" defTabSz="389613" rtl="0" eaLnBrk="1" latinLnBrk="0" hangingPunct="1">
              <a:spcBef>
                <a:spcPct val="20000"/>
              </a:spcBef>
              <a:buFont typeface="Arial"/>
              <a:buChar char="–"/>
              <a:defRPr sz="1700" kern="1200">
                <a:solidFill>
                  <a:srgbClr val="2E4C46"/>
                </a:solidFill>
                <a:latin typeface="+mn-lt"/>
                <a:ea typeface="+mn-ea"/>
                <a:cs typeface="+mn-cs"/>
              </a:defRPr>
            </a:lvl4pPr>
            <a:lvl5pPr marL="284505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400" i="1" u="sng" kern="1200">
                <a:solidFill>
                  <a:srgbClr val="00AAB4"/>
                </a:solidFill>
                <a:latin typeface="+mn-lt"/>
                <a:ea typeface="+mn-ea"/>
                <a:cs typeface="+mn-cs"/>
              </a:defRPr>
            </a:lvl5pPr>
            <a:lvl6pPr marL="0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rgbClr val="963E16"/>
                </a:solidFill>
                <a:latin typeface="+mn-lt"/>
                <a:ea typeface="+mn-ea"/>
                <a:cs typeface="+mn-cs"/>
              </a:defRPr>
            </a:lvl6pPr>
            <a:lvl7pPr marL="340411" indent="-55907" algn="l" defTabSz="389613" rtl="0" eaLnBrk="1" latinLnBrk="0" hangingPunct="1">
              <a:spcBef>
                <a:spcPct val="20000"/>
              </a:spcBef>
              <a:buSzPct val="100000"/>
              <a:buFont typeface="Calibri" pitchFamily="34" charset="0"/>
              <a:buNone/>
              <a:defRPr sz="900" kern="1200" baseline="0">
                <a:solidFill>
                  <a:srgbClr val="5B6869"/>
                </a:solidFill>
                <a:latin typeface="+mn-lt"/>
                <a:ea typeface="+mn-ea"/>
                <a:cs typeface="+mn-cs"/>
              </a:defRPr>
            </a:lvl7pPr>
            <a:lvl8pPr marL="282020" indent="-268354" algn="l" defTabSz="389613" rtl="0" eaLnBrk="1" latinLnBrk="0" hangingPunct="1">
              <a:lnSpc>
                <a:spcPct val="80000"/>
              </a:lnSpc>
              <a:spcBef>
                <a:spcPct val="20000"/>
              </a:spcBef>
              <a:buFont typeface="Calibri" pitchFamily="34" charset="0"/>
              <a:buChar char="|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24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indent="-215900" defTabSz="914400">
              <a:spcBef>
                <a:spcPts val="1200"/>
              </a:spcBef>
              <a:buClr>
                <a:srgbClr val="F79646"/>
              </a:buClr>
              <a:buFont typeface="Wingdings" pitchFamily="2" charset="2"/>
              <a:buChar char="§"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Адаптивность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для работы</a:t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с разнородными потоками данных </a:t>
            </a:r>
          </a:p>
          <a:p>
            <a:pPr marL="215900" indent="-215900" defTabSz="914400">
              <a:spcBef>
                <a:spcPts val="1200"/>
              </a:spcBef>
              <a:buClr>
                <a:srgbClr val="F79646"/>
              </a:buClr>
              <a:buFont typeface="Wingdings" pitchFamily="2" charset="2"/>
              <a:buChar char="§"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Модульность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– возможность быстро создавать новые сервисы, используя универсальные компоненты платформы</a:t>
            </a:r>
          </a:p>
          <a:p>
            <a:pPr marL="215900" indent="-215900" defTabSz="914400">
              <a:spcBef>
                <a:spcPts val="1200"/>
              </a:spcBef>
              <a:buClr>
                <a:srgbClr val="F79646"/>
              </a:buClr>
              <a:buFont typeface="Wingdings" pitchFamily="2" charset="2"/>
              <a:buChar char="§"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Масштабируемость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– вертикальная</a:t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и горизонтальная кластеризация каждого модуля</a:t>
            </a:r>
          </a:p>
          <a:p>
            <a:pPr marL="215900" indent="-215900" defTabSz="914400">
              <a:spcBef>
                <a:spcPts val="1200"/>
              </a:spcBef>
              <a:buClr>
                <a:srgbClr val="F79646"/>
              </a:buClr>
              <a:buFont typeface="Wingdings" pitchFamily="2" charset="2"/>
              <a:buChar char="§"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Надёжность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– отказоустойчивость, резервирование, балансировка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гарантированность доставки сообщений</a:t>
            </a:r>
          </a:p>
          <a:p>
            <a:pPr marL="215900" indent="-215900" defTabSz="914400">
              <a:spcBef>
                <a:spcPts val="1200"/>
              </a:spcBef>
              <a:buClr>
                <a:srgbClr val="F79646"/>
              </a:buClr>
              <a:buFont typeface="Wingdings" pitchFamily="2" charset="2"/>
              <a:buChar char="§"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Облачные технологии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8FDD838-92DC-B342-9C06-8C6847D1FF58}"/>
              </a:ext>
            </a:extLst>
          </p:cNvPr>
          <p:cNvSpPr/>
          <p:nvPr/>
        </p:nvSpPr>
        <p:spPr>
          <a:xfrm>
            <a:off x="357870" y="904226"/>
            <a:ext cx="11298324" cy="107676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7938"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Универсальная цифровая платформа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для взаимодействия разнородных систем и устройств региональной инфраструктуры - технологическая основа проектов «Умный город»,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«Безопасный город»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Информационно-аналитической системы Ситуационного центра Губернатора и других кросс-отраслевых проектов.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347" y="2301400"/>
            <a:ext cx="6553135" cy="4080933"/>
          </a:xfrm>
          <a:prstGeom prst="rect">
            <a:avLst/>
          </a:prstGeom>
        </p:spPr>
      </p:pic>
      <p:pic>
        <p:nvPicPr>
          <p:cNvPr id="9" name="Picture 2" descr="G:\Рабочая\Локальный диск\2018\презы\photo_2018-03-23_07-53-43.jpg">
            <a:extLst>
              <a:ext uri="{FF2B5EF4-FFF2-40B4-BE49-F238E27FC236}">
                <a16:creationId xmlns:a16="http://schemas.microsoft.com/office/drawing/2014/main" xmlns="" id="{D6634D43-7C25-7A42-A72D-5E2118B77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023" y="5787373"/>
            <a:ext cx="2982630" cy="594960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5878" y="0"/>
            <a:ext cx="10515600" cy="693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Платформа</a:t>
            </a:r>
          </a:p>
        </p:txBody>
      </p:sp>
    </p:spTree>
    <p:extLst>
      <p:ext uri="{BB962C8B-B14F-4D97-AF65-F5344CB8AC3E}">
        <p14:creationId xmlns:p14="http://schemas.microsoft.com/office/powerpoint/2010/main" val="2320678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8"/>
          <a:stretch/>
        </p:blipFill>
        <p:spPr>
          <a:xfrm>
            <a:off x="2874" y="1328286"/>
            <a:ext cx="12186252" cy="552971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05878" y="0"/>
            <a:ext cx="10515600" cy="693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Функциональные блоки</a:t>
            </a:r>
          </a:p>
        </p:txBody>
      </p:sp>
    </p:spTree>
    <p:extLst>
      <p:ext uri="{BB962C8B-B14F-4D97-AF65-F5344CB8AC3E}">
        <p14:creationId xmlns:p14="http://schemas.microsoft.com/office/powerpoint/2010/main" val="3821744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78" y="0"/>
            <a:ext cx="10515600" cy="693019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Функциональные задачи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79" y="1316723"/>
            <a:ext cx="4137965" cy="2079826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3268ABC-503E-C640-AA34-A29C8209DE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274"/>
          <a:stretch/>
        </p:blipFill>
        <p:spPr>
          <a:xfrm>
            <a:off x="6035801" y="2356636"/>
            <a:ext cx="6145087" cy="424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816" y="2624913"/>
            <a:ext cx="3601050" cy="2239706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0" y="3934421"/>
            <a:ext cx="3695466" cy="186039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4832" y="2690370"/>
            <a:ext cx="5302406" cy="344677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71865" y="508353"/>
            <a:ext cx="3653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Автоматизация деятельности ЕДДС</a:t>
            </a:r>
            <a:endParaRPr lang="ru-RU" dirty="0"/>
          </a:p>
        </p:txBody>
      </p:sp>
      <p:sp>
        <p:nvSpPr>
          <p:cNvPr id="9" name="Подзаголовок 15">
            <a:extLst>
              <a:ext uri="{FF2B5EF4-FFF2-40B4-BE49-F238E27FC236}">
                <a16:creationId xmlns:a16="http://schemas.microsoft.com/office/drawing/2014/main" xmlns="" id="{2598B3F5-A947-C64D-BD54-D798CC53E621}"/>
              </a:ext>
            </a:extLst>
          </p:cNvPr>
          <p:cNvSpPr txBox="1">
            <a:spLocks/>
          </p:cNvSpPr>
          <p:nvPr/>
        </p:nvSpPr>
        <p:spPr>
          <a:xfrm>
            <a:off x="6650285" y="346509"/>
            <a:ext cx="5294667" cy="1847498"/>
          </a:xfrm>
          <a:prstGeom prst="rect">
            <a:avLst/>
          </a:prstGeom>
        </p:spPr>
        <p:txBody>
          <a:bodyPr vert="horz" wrap="square" lIns="105203" tIns="54706" rIns="105203" bIns="0" rtlCol="0" anchor="t">
            <a:noAutofit/>
          </a:bodyPr>
          <a:lstStyle>
            <a:lvl1pPr marL="0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600" kern="1200" cap="none" baseline="0">
                <a:solidFill>
                  <a:srgbClr val="000707"/>
                </a:solidFill>
                <a:latin typeface="+mn-lt"/>
                <a:ea typeface="+mn-ea"/>
                <a:cs typeface="+mn-cs"/>
              </a:defRPr>
            </a:lvl1pPr>
            <a:lvl2pPr marL="0" indent="0" algn="l" defTabSz="389613" rtl="0" eaLnBrk="1" latinLnBrk="0" hangingPunct="1">
              <a:spcBef>
                <a:spcPct val="20000"/>
              </a:spcBef>
              <a:buClr>
                <a:srgbClr val="00AAB4"/>
              </a:buClr>
              <a:buFont typeface="Wingdings" pitchFamily="2" charset="2"/>
              <a:buNone/>
              <a:defRPr sz="2500" b="1" kern="1200">
                <a:solidFill>
                  <a:srgbClr val="005A5F"/>
                </a:solidFill>
                <a:latin typeface="+mn-lt"/>
                <a:ea typeface="+mn-ea"/>
                <a:cs typeface="+mn-cs"/>
              </a:defRPr>
            </a:lvl2pPr>
            <a:lvl3pPr marL="273323" indent="-273323" algn="l" defTabSz="389613" rtl="0" eaLnBrk="1" latinLnBrk="0" hangingPunct="1">
              <a:spcBef>
                <a:spcPct val="20000"/>
              </a:spcBef>
              <a:buClr>
                <a:srgbClr val="00AAB4"/>
              </a:buClr>
              <a:buSzPct val="80000"/>
              <a:buFont typeface="Wingdings" pitchFamily="2" charset="2"/>
              <a:buChar char="n"/>
              <a:defRPr sz="1900" kern="1200">
                <a:solidFill>
                  <a:srgbClr val="002C2E"/>
                </a:solidFill>
                <a:latin typeface="+mn-lt"/>
                <a:ea typeface="+mn-ea"/>
                <a:cs typeface="+mn-cs"/>
              </a:defRPr>
            </a:lvl3pPr>
            <a:lvl4pPr marL="488255" indent="-203750" algn="l" defTabSz="389613" rtl="0" eaLnBrk="1" latinLnBrk="0" hangingPunct="1">
              <a:spcBef>
                <a:spcPct val="20000"/>
              </a:spcBef>
              <a:buFont typeface="Arial"/>
              <a:buChar char="–"/>
              <a:defRPr sz="1700" kern="1200">
                <a:solidFill>
                  <a:srgbClr val="2E4C46"/>
                </a:solidFill>
                <a:latin typeface="+mn-lt"/>
                <a:ea typeface="+mn-ea"/>
                <a:cs typeface="+mn-cs"/>
              </a:defRPr>
            </a:lvl4pPr>
            <a:lvl5pPr marL="284505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400" i="1" u="sng" kern="1200">
                <a:solidFill>
                  <a:srgbClr val="00AAB4"/>
                </a:solidFill>
                <a:latin typeface="+mn-lt"/>
                <a:ea typeface="+mn-ea"/>
                <a:cs typeface="+mn-cs"/>
              </a:defRPr>
            </a:lvl5pPr>
            <a:lvl6pPr marL="0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rgbClr val="963E16"/>
                </a:solidFill>
                <a:latin typeface="+mn-lt"/>
                <a:ea typeface="+mn-ea"/>
                <a:cs typeface="+mn-cs"/>
              </a:defRPr>
            </a:lvl6pPr>
            <a:lvl7pPr marL="340411" indent="-55907" algn="l" defTabSz="389613" rtl="0" eaLnBrk="1" latinLnBrk="0" hangingPunct="1">
              <a:spcBef>
                <a:spcPct val="20000"/>
              </a:spcBef>
              <a:buSzPct val="100000"/>
              <a:buFont typeface="Calibri" pitchFamily="34" charset="0"/>
              <a:buNone/>
              <a:defRPr sz="900" kern="1200" baseline="0">
                <a:solidFill>
                  <a:srgbClr val="5B6869"/>
                </a:solidFill>
                <a:latin typeface="+mn-lt"/>
                <a:ea typeface="+mn-ea"/>
                <a:cs typeface="+mn-cs"/>
              </a:defRPr>
            </a:lvl7pPr>
            <a:lvl8pPr marL="282020" indent="-268354" algn="l" defTabSz="389613" rtl="0" eaLnBrk="1" latinLnBrk="0" hangingPunct="1">
              <a:lnSpc>
                <a:spcPct val="80000"/>
              </a:lnSpc>
              <a:spcBef>
                <a:spcPct val="20000"/>
              </a:spcBef>
              <a:buFont typeface="Calibri" pitchFamily="34" charset="0"/>
              <a:buChar char="|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24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Единое информационное пространство (все события в одном инциденте)</a:t>
            </a: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Управление режимами функционирования</a:t>
            </a: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Автоматизация регламентов/алгоритмов реагирования</a:t>
            </a: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Повышение эффективности принятия решений</a:t>
            </a: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Приём</a:t>
            </a:r>
            <a:r>
              <a:rPr lang="en-US" sz="1403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отправка вызовов, смс, </a:t>
            </a:r>
            <a:r>
              <a:rPr lang="en-US" sz="1403" dirty="0">
                <a:solidFill>
                  <a:schemeClr val="tx2">
                    <a:lumMod val="75000"/>
                  </a:schemeClr>
                </a:solidFill>
              </a:rPr>
              <a:t>e-mail</a:t>
            </a:r>
            <a:endParaRPr lang="ru-RU" sz="1403" dirty="0">
              <a:solidFill>
                <a:schemeClr val="tx2">
                  <a:lumMod val="75000"/>
                </a:schemeClr>
              </a:solidFill>
            </a:endParaRP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Контроль регламентного исполнения поручений</a:t>
            </a: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endParaRPr lang="ru-RU" sz="1403" dirty="0">
              <a:solidFill>
                <a:schemeClr val="tx2">
                  <a:lumMod val="75000"/>
                </a:schemeClr>
              </a:solidFill>
            </a:endParaRP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endParaRPr lang="ru-RU" sz="1403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456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167" y="2108818"/>
            <a:ext cx="3793262" cy="186996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538" y="2716062"/>
            <a:ext cx="5336462" cy="34041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3268ABC-503E-C640-AA34-A29C8209D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274"/>
          <a:stretch/>
        </p:blipFill>
        <p:spPr>
          <a:xfrm>
            <a:off x="6035801" y="2356636"/>
            <a:ext cx="6145087" cy="424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52" y="3399057"/>
            <a:ext cx="2588778" cy="2456548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72" y="1170152"/>
            <a:ext cx="3913947" cy="1936438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93" y="2111087"/>
            <a:ext cx="2081411" cy="1928687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28" y="4215401"/>
            <a:ext cx="4302078" cy="2180259"/>
          </a:xfrm>
          <a:prstGeom prst="rect">
            <a:avLst/>
          </a:prstGeom>
        </p:spPr>
      </p:pic>
      <p:sp>
        <p:nvSpPr>
          <p:cNvPr id="11" name="Подзаголовок 15">
            <a:extLst>
              <a:ext uri="{FF2B5EF4-FFF2-40B4-BE49-F238E27FC236}">
                <a16:creationId xmlns:a16="http://schemas.microsoft.com/office/drawing/2014/main" xmlns="" id="{2598B3F5-A947-C64D-BD54-D798CC53E621}"/>
              </a:ext>
            </a:extLst>
          </p:cNvPr>
          <p:cNvSpPr txBox="1">
            <a:spLocks/>
          </p:cNvSpPr>
          <p:nvPr/>
        </p:nvSpPr>
        <p:spPr>
          <a:xfrm>
            <a:off x="6814990" y="452576"/>
            <a:ext cx="4858613" cy="1419619"/>
          </a:xfrm>
          <a:prstGeom prst="rect">
            <a:avLst/>
          </a:prstGeom>
        </p:spPr>
        <p:txBody>
          <a:bodyPr vert="horz" wrap="square" lIns="105203" tIns="54706" rIns="105203" bIns="0" rtlCol="0" anchor="t">
            <a:noAutofit/>
          </a:bodyPr>
          <a:lstStyle>
            <a:lvl1pPr marL="0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600" kern="1200" cap="none" baseline="0">
                <a:solidFill>
                  <a:srgbClr val="000707"/>
                </a:solidFill>
                <a:latin typeface="+mn-lt"/>
                <a:ea typeface="+mn-ea"/>
                <a:cs typeface="+mn-cs"/>
              </a:defRPr>
            </a:lvl1pPr>
            <a:lvl2pPr marL="0" indent="0" algn="l" defTabSz="389613" rtl="0" eaLnBrk="1" latinLnBrk="0" hangingPunct="1">
              <a:spcBef>
                <a:spcPct val="20000"/>
              </a:spcBef>
              <a:buClr>
                <a:srgbClr val="00AAB4"/>
              </a:buClr>
              <a:buFont typeface="Wingdings" pitchFamily="2" charset="2"/>
              <a:buNone/>
              <a:defRPr sz="2500" b="1" kern="1200">
                <a:solidFill>
                  <a:srgbClr val="005A5F"/>
                </a:solidFill>
                <a:latin typeface="+mn-lt"/>
                <a:ea typeface="+mn-ea"/>
                <a:cs typeface="+mn-cs"/>
              </a:defRPr>
            </a:lvl2pPr>
            <a:lvl3pPr marL="273323" indent="-273323" algn="l" defTabSz="389613" rtl="0" eaLnBrk="1" latinLnBrk="0" hangingPunct="1">
              <a:spcBef>
                <a:spcPct val="20000"/>
              </a:spcBef>
              <a:buClr>
                <a:srgbClr val="00AAB4"/>
              </a:buClr>
              <a:buSzPct val="80000"/>
              <a:buFont typeface="Wingdings" pitchFamily="2" charset="2"/>
              <a:buChar char="n"/>
              <a:defRPr sz="1900" kern="1200">
                <a:solidFill>
                  <a:srgbClr val="002C2E"/>
                </a:solidFill>
                <a:latin typeface="+mn-lt"/>
                <a:ea typeface="+mn-ea"/>
                <a:cs typeface="+mn-cs"/>
              </a:defRPr>
            </a:lvl3pPr>
            <a:lvl4pPr marL="488255" indent="-203750" algn="l" defTabSz="389613" rtl="0" eaLnBrk="1" latinLnBrk="0" hangingPunct="1">
              <a:spcBef>
                <a:spcPct val="20000"/>
              </a:spcBef>
              <a:buFont typeface="Arial"/>
              <a:buChar char="–"/>
              <a:defRPr sz="1700" kern="1200">
                <a:solidFill>
                  <a:srgbClr val="2E4C46"/>
                </a:solidFill>
                <a:latin typeface="+mn-lt"/>
                <a:ea typeface="+mn-ea"/>
                <a:cs typeface="+mn-cs"/>
              </a:defRPr>
            </a:lvl4pPr>
            <a:lvl5pPr marL="284505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400" i="1" u="sng" kern="1200">
                <a:solidFill>
                  <a:srgbClr val="00AAB4"/>
                </a:solidFill>
                <a:latin typeface="+mn-lt"/>
                <a:ea typeface="+mn-ea"/>
                <a:cs typeface="+mn-cs"/>
              </a:defRPr>
            </a:lvl5pPr>
            <a:lvl6pPr marL="0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rgbClr val="963E16"/>
                </a:solidFill>
                <a:latin typeface="+mn-lt"/>
                <a:ea typeface="+mn-ea"/>
                <a:cs typeface="+mn-cs"/>
              </a:defRPr>
            </a:lvl6pPr>
            <a:lvl7pPr marL="340411" indent="-55907" algn="l" defTabSz="389613" rtl="0" eaLnBrk="1" latinLnBrk="0" hangingPunct="1">
              <a:spcBef>
                <a:spcPct val="20000"/>
              </a:spcBef>
              <a:buSzPct val="100000"/>
              <a:buFont typeface="Calibri" pitchFamily="34" charset="0"/>
              <a:buNone/>
              <a:defRPr sz="900" kern="1200" baseline="0">
                <a:solidFill>
                  <a:srgbClr val="5B6869"/>
                </a:solidFill>
                <a:latin typeface="+mn-lt"/>
                <a:ea typeface="+mn-ea"/>
                <a:cs typeface="+mn-cs"/>
              </a:defRPr>
            </a:lvl7pPr>
            <a:lvl8pPr marL="282020" indent="-268354" algn="l" defTabSz="389613" rtl="0" eaLnBrk="1" latinLnBrk="0" hangingPunct="1">
              <a:lnSpc>
                <a:spcPct val="80000"/>
              </a:lnSpc>
              <a:spcBef>
                <a:spcPct val="20000"/>
              </a:spcBef>
              <a:buFont typeface="Calibri" pitchFamily="34" charset="0"/>
              <a:buChar char="|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24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Формирование отраслевой отчётности (1/ЧС-5/ЧС, отчётов в рамках повседневной деятельности и пр.)</a:t>
            </a: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Мониторинг по основным показателям</a:t>
            </a: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Мониторинг основных бизнес-функций Системы</a:t>
            </a: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Прогнозирование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05878" y="0"/>
            <a:ext cx="10515600" cy="693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Функциональные задачи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1865" y="508353"/>
            <a:ext cx="442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Методическое сопровождение ЕДДС/ЦУКС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413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3250" y="2725887"/>
            <a:ext cx="5298750" cy="33574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3268ABC-503E-C640-AA34-A29C8209DE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274"/>
          <a:stretch/>
        </p:blipFill>
        <p:spPr>
          <a:xfrm>
            <a:off x="6035801" y="2356636"/>
            <a:ext cx="6145087" cy="424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3" y="1175096"/>
            <a:ext cx="4294227" cy="2507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525" y="2725887"/>
            <a:ext cx="3884469" cy="1913732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5" y="3998322"/>
            <a:ext cx="4482225" cy="2192088"/>
          </a:xfrm>
          <a:prstGeom prst="rect">
            <a:avLst/>
          </a:prstGeom>
        </p:spPr>
      </p:pic>
      <p:sp>
        <p:nvSpPr>
          <p:cNvPr id="9" name="Подзаголовок 15">
            <a:extLst>
              <a:ext uri="{FF2B5EF4-FFF2-40B4-BE49-F238E27FC236}">
                <a16:creationId xmlns:a16="http://schemas.microsoft.com/office/drawing/2014/main" xmlns="" id="{2598B3F5-A947-C64D-BD54-D798CC53E621}"/>
              </a:ext>
            </a:extLst>
          </p:cNvPr>
          <p:cNvSpPr txBox="1">
            <a:spLocks/>
          </p:cNvSpPr>
          <p:nvPr/>
        </p:nvSpPr>
        <p:spPr>
          <a:xfrm>
            <a:off x="6710370" y="307556"/>
            <a:ext cx="5165366" cy="2038114"/>
          </a:xfrm>
          <a:prstGeom prst="rect">
            <a:avLst/>
          </a:prstGeom>
        </p:spPr>
        <p:txBody>
          <a:bodyPr vert="horz" wrap="square" lIns="105203" tIns="54706" rIns="105203" bIns="0" rtlCol="0" anchor="t">
            <a:noAutofit/>
          </a:bodyPr>
          <a:lstStyle>
            <a:lvl1pPr marL="0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600" kern="1200" cap="none" baseline="0">
                <a:solidFill>
                  <a:srgbClr val="000707"/>
                </a:solidFill>
                <a:latin typeface="+mn-lt"/>
                <a:ea typeface="+mn-ea"/>
                <a:cs typeface="+mn-cs"/>
              </a:defRPr>
            </a:lvl1pPr>
            <a:lvl2pPr marL="0" indent="0" algn="l" defTabSz="389613" rtl="0" eaLnBrk="1" latinLnBrk="0" hangingPunct="1">
              <a:spcBef>
                <a:spcPct val="20000"/>
              </a:spcBef>
              <a:buClr>
                <a:srgbClr val="00AAB4"/>
              </a:buClr>
              <a:buFont typeface="Wingdings" pitchFamily="2" charset="2"/>
              <a:buNone/>
              <a:defRPr sz="2500" b="1" kern="1200">
                <a:solidFill>
                  <a:srgbClr val="005A5F"/>
                </a:solidFill>
                <a:latin typeface="+mn-lt"/>
                <a:ea typeface="+mn-ea"/>
                <a:cs typeface="+mn-cs"/>
              </a:defRPr>
            </a:lvl2pPr>
            <a:lvl3pPr marL="273323" indent="-273323" algn="l" defTabSz="389613" rtl="0" eaLnBrk="1" latinLnBrk="0" hangingPunct="1">
              <a:spcBef>
                <a:spcPct val="20000"/>
              </a:spcBef>
              <a:buClr>
                <a:srgbClr val="00AAB4"/>
              </a:buClr>
              <a:buSzPct val="80000"/>
              <a:buFont typeface="Wingdings" pitchFamily="2" charset="2"/>
              <a:buChar char="n"/>
              <a:defRPr sz="1900" kern="1200">
                <a:solidFill>
                  <a:srgbClr val="002C2E"/>
                </a:solidFill>
                <a:latin typeface="+mn-lt"/>
                <a:ea typeface="+mn-ea"/>
                <a:cs typeface="+mn-cs"/>
              </a:defRPr>
            </a:lvl3pPr>
            <a:lvl4pPr marL="488255" indent="-203750" algn="l" defTabSz="389613" rtl="0" eaLnBrk="1" latinLnBrk="0" hangingPunct="1">
              <a:spcBef>
                <a:spcPct val="20000"/>
              </a:spcBef>
              <a:buFont typeface="Arial"/>
              <a:buChar char="–"/>
              <a:defRPr sz="1700" kern="1200">
                <a:solidFill>
                  <a:srgbClr val="2E4C46"/>
                </a:solidFill>
                <a:latin typeface="+mn-lt"/>
                <a:ea typeface="+mn-ea"/>
                <a:cs typeface="+mn-cs"/>
              </a:defRPr>
            </a:lvl4pPr>
            <a:lvl5pPr marL="284505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400" i="1" u="sng" kern="1200">
                <a:solidFill>
                  <a:srgbClr val="00AAB4"/>
                </a:solidFill>
                <a:latin typeface="+mn-lt"/>
                <a:ea typeface="+mn-ea"/>
                <a:cs typeface="+mn-cs"/>
              </a:defRPr>
            </a:lvl5pPr>
            <a:lvl6pPr marL="0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rgbClr val="963E16"/>
                </a:solidFill>
                <a:latin typeface="+mn-lt"/>
                <a:ea typeface="+mn-ea"/>
                <a:cs typeface="+mn-cs"/>
              </a:defRPr>
            </a:lvl6pPr>
            <a:lvl7pPr marL="340411" indent="-55907" algn="l" defTabSz="389613" rtl="0" eaLnBrk="1" latinLnBrk="0" hangingPunct="1">
              <a:spcBef>
                <a:spcPct val="20000"/>
              </a:spcBef>
              <a:buSzPct val="100000"/>
              <a:buFont typeface="Calibri" pitchFamily="34" charset="0"/>
              <a:buNone/>
              <a:defRPr sz="900" kern="1200" baseline="0">
                <a:solidFill>
                  <a:srgbClr val="5B6869"/>
                </a:solidFill>
                <a:latin typeface="+mn-lt"/>
                <a:ea typeface="+mn-ea"/>
                <a:cs typeface="+mn-cs"/>
              </a:defRPr>
            </a:lvl7pPr>
            <a:lvl8pPr marL="282020" indent="-268354" algn="l" defTabSz="389613" rtl="0" eaLnBrk="1" latinLnBrk="0" hangingPunct="1">
              <a:lnSpc>
                <a:spcPct val="80000"/>
              </a:lnSpc>
              <a:spcBef>
                <a:spcPct val="20000"/>
              </a:spcBef>
              <a:buFont typeface="Calibri" pitchFamily="34" charset="0"/>
              <a:buChar char="|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24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0408" indent="-200408" defTabSz="1068842">
              <a:spcBef>
                <a:spcPts val="1403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Формирование и ведение строевой записки от уровня организаций до уровня ЦУКС</a:t>
            </a:r>
          </a:p>
          <a:p>
            <a:pPr marL="200408" indent="-200408" defTabSz="1068842">
              <a:spcBef>
                <a:spcPts val="1403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Организация возможности информационного обмена между ЦУКС и НЦУКС</a:t>
            </a:r>
          </a:p>
          <a:p>
            <a:pPr marL="200408" indent="-200408" defTabSz="1068842">
              <a:spcBef>
                <a:spcPts val="1403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Единое информационное пространство: инциденты,</a:t>
            </a:r>
            <a:br>
              <a:rPr lang="ru-RU" sz="1403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камеры, данные из региональных и федеральных информационных систем</a:t>
            </a:r>
          </a:p>
          <a:p>
            <a:pPr marL="252366" indent="-252366" defTabSz="1068842">
              <a:spcBef>
                <a:spcPts val="1403"/>
              </a:spcBef>
              <a:buClr>
                <a:srgbClr val="F79646"/>
              </a:buClr>
              <a:buFont typeface="Wingdings" pitchFamily="2" charset="2"/>
              <a:buChar char="§"/>
            </a:pPr>
            <a:endParaRPr lang="ru-RU" sz="1403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5878" y="0"/>
            <a:ext cx="10515600" cy="693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Функциональные задачи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71865" y="508353"/>
            <a:ext cx="4673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Автоматизация взаимодействия ЕДДС и ЦУКС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580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297"/>
          <a:stretch/>
        </p:blipFill>
        <p:spPr>
          <a:xfrm>
            <a:off x="6879710" y="2696518"/>
            <a:ext cx="5312290" cy="33702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3268ABC-503E-C640-AA34-A29C8209DE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274"/>
          <a:stretch/>
        </p:blipFill>
        <p:spPr>
          <a:xfrm>
            <a:off x="6035801" y="2356636"/>
            <a:ext cx="6145087" cy="424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5" y="1846080"/>
            <a:ext cx="5827344" cy="28726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52" y="3643756"/>
            <a:ext cx="3395267" cy="167376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92" y="4295241"/>
            <a:ext cx="3789667" cy="1868187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5878" y="0"/>
            <a:ext cx="10515600" cy="693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Функциональные задачи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1865" y="508353"/>
            <a:ext cx="314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Правоохранительный сегмент</a:t>
            </a:r>
            <a:endParaRPr lang="ru-RU" dirty="0"/>
          </a:p>
        </p:txBody>
      </p:sp>
      <p:sp>
        <p:nvSpPr>
          <p:cNvPr id="13" name="Подзаголовок 15">
            <a:extLst>
              <a:ext uri="{FF2B5EF4-FFF2-40B4-BE49-F238E27FC236}">
                <a16:creationId xmlns:a16="http://schemas.microsoft.com/office/drawing/2014/main" xmlns="" id="{2598B3F5-A947-C64D-BD54-D798CC53E621}"/>
              </a:ext>
            </a:extLst>
          </p:cNvPr>
          <p:cNvSpPr txBox="1">
            <a:spLocks/>
          </p:cNvSpPr>
          <p:nvPr/>
        </p:nvSpPr>
        <p:spPr>
          <a:xfrm>
            <a:off x="6634541" y="193864"/>
            <a:ext cx="5111015" cy="1678074"/>
          </a:xfrm>
          <a:prstGeom prst="rect">
            <a:avLst/>
          </a:prstGeom>
        </p:spPr>
        <p:txBody>
          <a:bodyPr vert="horz" wrap="square" lIns="105203" tIns="54706" rIns="105203" bIns="0" rtlCol="0" anchor="t">
            <a:noAutofit/>
          </a:bodyPr>
          <a:lstStyle>
            <a:lvl1pPr marL="0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600" kern="1200" cap="none" baseline="0">
                <a:solidFill>
                  <a:srgbClr val="000707"/>
                </a:solidFill>
                <a:latin typeface="+mn-lt"/>
                <a:ea typeface="+mn-ea"/>
                <a:cs typeface="+mn-cs"/>
              </a:defRPr>
            </a:lvl1pPr>
            <a:lvl2pPr marL="0" indent="0" algn="l" defTabSz="389613" rtl="0" eaLnBrk="1" latinLnBrk="0" hangingPunct="1">
              <a:spcBef>
                <a:spcPct val="20000"/>
              </a:spcBef>
              <a:buClr>
                <a:srgbClr val="00AAB4"/>
              </a:buClr>
              <a:buFont typeface="Wingdings" pitchFamily="2" charset="2"/>
              <a:buNone/>
              <a:defRPr sz="2500" b="1" kern="1200">
                <a:solidFill>
                  <a:srgbClr val="005A5F"/>
                </a:solidFill>
                <a:latin typeface="+mn-lt"/>
                <a:ea typeface="+mn-ea"/>
                <a:cs typeface="+mn-cs"/>
              </a:defRPr>
            </a:lvl2pPr>
            <a:lvl3pPr marL="273323" indent="-273323" algn="l" defTabSz="389613" rtl="0" eaLnBrk="1" latinLnBrk="0" hangingPunct="1">
              <a:spcBef>
                <a:spcPct val="20000"/>
              </a:spcBef>
              <a:buClr>
                <a:srgbClr val="00AAB4"/>
              </a:buClr>
              <a:buSzPct val="80000"/>
              <a:buFont typeface="Wingdings" pitchFamily="2" charset="2"/>
              <a:buChar char="n"/>
              <a:defRPr sz="1900" kern="1200">
                <a:solidFill>
                  <a:srgbClr val="002C2E"/>
                </a:solidFill>
                <a:latin typeface="+mn-lt"/>
                <a:ea typeface="+mn-ea"/>
                <a:cs typeface="+mn-cs"/>
              </a:defRPr>
            </a:lvl3pPr>
            <a:lvl4pPr marL="488255" indent="-203750" algn="l" defTabSz="389613" rtl="0" eaLnBrk="1" latinLnBrk="0" hangingPunct="1">
              <a:spcBef>
                <a:spcPct val="20000"/>
              </a:spcBef>
              <a:buFont typeface="Arial"/>
              <a:buChar char="–"/>
              <a:defRPr sz="1700" kern="1200">
                <a:solidFill>
                  <a:srgbClr val="2E4C46"/>
                </a:solidFill>
                <a:latin typeface="+mn-lt"/>
                <a:ea typeface="+mn-ea"/>
                <a:cs typeface="+mn-cs"/>
              </a:defRPr>
            </a:lvl4pPr>
            <a:lvl5pPr marL="284505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400" i="1" u="sng" kern="1200">
                <a:solidFill>
                  <a:srgbClr val="00AAB4"/>
                </a:solidFill>
                <a:latin typeface="+mn-lt"/>
                <a:ea typeface="+mn-ea"/>
                <a:cs typeface="+mn-cs"/>
              </a:defRPr>
            </a:lvl5pPr>
            <a:lvl6pPr marL="0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rgbClr val="963E16"/>
                </a:solidFill>
                <a:latin typeface="+mn-lt"/>
                <a:ea typeface="+mn-ea"/>
                <a:cs typeface="+mn-cs"/>
              </a:defRPr>
            </a:lvl6pPr>
            <a:lvl7pPr marL="340411" indent="-55907" algn="l" defTabSz="389613" rtl="0" eaLnBrk="1" latinLnBrk="0" hangingPunct="1">
              <a:spcBef>
                <a:spcPct val="20000"/>
              </a:spcBef>
              <a:buSzPct val="100000"/>
              <a:buFont typeface="Calibri" pitchFamily="34" charset="0"/>
              <a:buNone/>
              <a:defRPr sz="900" kern="1200" baseline="0">
                <a:solidFill>
                  <a:srgbClr val="5B6869"/>
                </a:solidFill>
                <a:latin typeface="+mn-lt"/>
                <a:ea typeface="+mn-ea"/>
                <a:cs typeface="+mn-cs"/>
              </a:defRPr>
            </a:lvl7pPr>
            <a:lvl8pPr marL="282020" indent="-268354" algn="l" defTabSz="389613" rtl="0" eaLnBrk="1" latinLnBrk="0" hangingPunct="1">
              <a:lnSpc>
                <a:spcPct val="80000"/>
              </a:lnSpc>
              <a:spcBef>
                <a:spcPct val="20000"/>
              </a:spcBef>
              <a:buFont typeface="Calibri" pitchFamily="34" charset="0"/>
              <a:buChar char="|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24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Детектирование «Массового скопления людей», «Оставленных предметов»,  «Громкого звука»</a:t>
            </a: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Розыск транспорта</a:t>
            </a: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Детектирование попадания объектов в зону наблюдения</a:t>
            </a: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Распознавание лиц</a:t>
            </a: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Видеонаблюдение</a:t>
            </a:r>
          </a:p>
        </p:txBody>
      </p:sp>
    </p:spTree>
    <p:extLst>
      <p:ext uri="{BB962C8B-B14F-4D97-AF65-F5344CB8AC3E}">
        <p14:creationId xmlns:p14="http://schemas.microsoft.com/office/powerpoint/2010/main" val="2892970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3268ABC-503E-C640-AA34-A29C8209DE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274"/>
          <a:stretch/>
        </p:blipFill>
        <p:spPr>
          <a:xfrm>
            <a:off x="6035801" y="2356636"/>
            <a:ext cx="6145087" cy="424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0" y="2732733"/>
            <a:ext cx="5151437" cy="3212261"/>
          </a:xfrm>
          <a:prstGeom prst="rect">
            <a:avLst/>
          </a:prstGeom>
        </p:spPr>
      </p:pic>
      <p:sp>
        <p:nvSpPr>
          <p:cNvPr id="7" name="Подзаголовок 15">
            <a:extLst>
              <a:ext uri="{FF2B5EF4-FFF2-40B4-BE49-F238E27FC236}">
                <a16:creationId xmlns:a16="http://schemas.microsoft.com/office/drawing/2014/main" xmlns="" id="{2598B3F5-A947-C64D-BD54-D798CC53E621}"/>
              </a:ext>
            </a:extLst>
          </p:cNvPr>
          <p:cNvSpPr txBox="1">
            <a:spLocks/>
          </p:cNvSpPr>
          <p:nvPr/>
        </p:nvSpPr>
        <p:spPr>
          <a:xfrm>
            <a:off x="6560829" y="429885"/>
            <a:ext cx="5293876" cy="1745424"/>
          </a:xfrm>
          <a:prstGeom prst="rect">
            <a:avLst/>
          </a:prstGeom>
        </p:spPr>
        <p:txBody>
          <a:bodyPr vert="horz" wrap="square" lIns="105203" tIns="54706" rIns="105203" bIns="0" rtlCol="0" anchor="t">
            <a:noAutofit/>
          </a:bodyPr>
          <a:lstStyle>
            <a:lvl1pPr marL="0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600" kern="1200" cap="none" baseline="0">
                <a:solidFill>
                  <a:srgbClr val="000707"/>
                </a:solidFill>
                <a:latin typeface="+mn-lt"/>
                <a:ea typeface="+mn-ea"/>
                <a:cs typeface="+mn-cs"/>
              </a:defRPr>
            </a:lvl1pPr>
            <a:lvl2pPr marL="0" indent="0" algn="l" defTabSz="389613" rtl="0" eaLnBrk="1" latinLnBrk="0" hangingPunct="1">
              <a:spcBef>
                <a:spcPct val="20000"/>
              </a:spcBef>
              <a:buClr>
                <a:srgbClr val="00AAB4"/>
              </a:buClr>
              <a:buFont typeface="Wingdings" pitchFamily="2" charset="2"/>
              <a:buNone/>
              <a:defRPr sz="2500" b="1" kern="1200">
                <a:solidFill>
                  <a:srgbClr val="005A5F"/>
                </a:solidFill>
                <a:latin typeface="+mn-lt"/>
                <a:ea typeface="+mn-ea"/>
                <a:cs typeface="+mn-cs"/>
              </a:defRPr>
            </a:lvl2pPr>
            <a:lvl3pPr marL="273323" indent="-273323" algn="l" defTabSz="389613" rtl="0" eaLnBrk="1" latinLnBrk="0" hangingPunct="1">
              <a:spcBef>
                <a:spcPct val="20000"/>
              </a:spcBef>
              <a:buClr>
                <a:srgbClr val="00AAB4"/>
              </a:buClr>
              <a:buSzPct val="80000"/>
              <a:buFont typeface="Wingdings" pitchFamily="2" charset="2"/>
              <a:buChar char="n"/>
              <a:defRPr sz="1900" kern="1200">
                <a:solidFill>
                  <a:srgbClr val="002C2E"/>
                </a:solidFill>
                <a:latin typeface="+mn-lt"/>
                <a:ea typeface="+mn-ea"/>
                <a:cs typeface="+mn-cs"/>
              </a:defRPr>
            </a:lvl3pPr>
            <a:lvl4pPr marL="488255" indent="-203750" algn="l" defTabSz="389613" rtl="0" eaLnBrk="1" latinLnBrk="0" hangingPunct="1">
              <a:spcBef>
                <a:spcPct val="20000"/>
              </a:spcBef>
              <a:buFont typeface="Arial"/>
              <a:buChar char="–"/>
              <a:defRPr sz="1700" kern="1200">
                <a:solidFill>
                  <a:srgbClr val="2E4C46"/>
                </a:solidFill>
                <a:latin typeface="+mn-lt"/>
                <a:ea typeface="+mn-ea"/>
                <a:cs typeface="+mn-cs"/>
              </a:defRPr>
            </a:lvl4pPr>
            <a:lvl5pPr marL="284505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400" i="1" u="sng" kern="1200">
                <a:solidFill>
                  <a:srgbClr val="00AAB4"/>
                </a:solidFill>
                <a:latin typeface="+mn-lt"/>
                <a:ea typeface="+mn-ea"/>
                <a:cs typeface="+mn-cs"/>
              </a:defRPr>
            </a:lvl5pPr>
            <a:lvl6pPr marL="0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600" kern="1200" baseline="0">
                <a:solidFill>
                  <a:srgbClr val="963E16"/>
                </a:solidFill>
                <a:latin typeface="+mn-lt"/>
                <a:ea typeface="+mn-ea"/>
                <a:cs typeface="+mn-cs"/>
              </a:defRPr>
            </a:lvl6pPr>
            <a:lvl7pPr marL="340411" indent="-55907" algn="l" defTabSz="389613" rtl="0" eaLnBrk="1" latinLnBrk="0" hangingPunct="1">
              <a:spcBef>
                <a:spcPct val="20000"/>
              </a:spcBef>
              <a:buSzPct val="100000"/>
              <a:buFont typeface="Calibri" pitchFamily="34" charset="0"/>
              <a:buNone/>
              <a:defRPr sz="900" kern="1200" baseline="0">
                <a:solidFill>
                  <a:srgbClr val="5B6869"/>
                </a:solidFill>
                <a:latin typeface="+mn-lt"/>
                <a:ea typeface="+mn-ea"/>
                <a:cs typeface="+mn-cs"/>
              </a:defRPr>
            </a:lvl7pPr>
            <a:lvl8pPr marL="282020" indent="-268354" algn="l" defTabSz="389613" rtl="0" eaLnBrk="1" latinLnBrk="0" hangingPunct="1">
              <a:lnSpc>
                <a:spcPct val="80000"/>
              </a:lnSpc>
              <a:spcBef>
                <a:spcPct val="20000"/>
              </a:spcBef>
              <a:buFont typeface="Calibri" pitchFamily="34" charset="0"/>
              <a:buChar char="|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24" indent="0" algn="l" defTabSz="389613" rtl="0" eaLnBrk="1" latinLnBrk="0" hangingPunct="1">
              <a:spcBef>
                <a:spcPct val="20000"/>
              </a:spcBef>
              <a:buFont typeface="Arial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Автоматизация процесса сбора данных из систем пожарного мониторинга</a:t>
            </a:r>
            <a:r>
              <a:rPr lang="en-US" sz="1403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действующих на территории субъекта</a:t>
            </a: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Паспорта объектов</a:t>
            </a: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Планы пожаротушения</a:t>
            </a: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Диспетчеризация</a:t>
            </a:r>
          </a:p>
          <a:p>
            <a:pPr marL="200408" indent="-200408" defTabSz="1068842">
              <a:spcBef>
                <a:spcPts val="600"/>
              </a:spcBef>
              <a:buClr>
                <a:srgbClr val="F79646"/>
              </a:buClr>
              <a:buFont typeface="Arial" panose="020B0604020202020204" pitchFamily="34" charset="0"/>
              <a:buChar char="•"/>
            </a:pPr>
            <a:r>
              <a:rPr lang="ru-RU" sz="1403" dirty="0">
                <a:solidFill>
                  <a:schemeClr val="tx2">
                    <a:lumMod val="75000"/>
                  </a:schemeClr>
                </a:solidFill>
              </a:rPr>
              <a:t>Прогнозирование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5878" y="0"/>
            <a:ext cx="10515600" cy="693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Функциональные задачи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1865" y="508353"/>
            <a:ext cx="3923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Единая система пожарного гарнизона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82" y="2632968"/>
            <a:ext cx="4482225" cy="2192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5" y="4014749"/>
            <a:ext cx="4719976" cy="238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782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381</Words>
  <Application>Microsoft Office PowerPoint</Application>
  <PresentationFormat>Широкоэкранный</PresentationFormat>
  <Paragraphs>85</Paragraphs>
  <Slides>13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Montserrat SemiBold</vt:lpstr>
      <vt:lpstr>Montserrat Medium</vt:lpstr>
      <vt:lpstr>Verdana</vt:lpstr>
      <vt:lpstr>Times New Roman</vt:lpstr>
      <vt:lpstr>Calibri Light</vt:lpstr>
      <vt:lpstr>Montserrat</vt:lpstr>
      <vt:lpstr>Arial</vt:lpstr>
      <vt:lpstr>Wingdings</vt:lpstr>
      <vt:lpstr>Courier New</vt:lpstr>
      <vt:lpstr>Calibri</vt:lpstr>
      <vt:lpstr>Тема Office</vt:lpstr>
      <vt:lpstr>Презентация PowerPoint</vt:lpstr>
      <vt:lpstr>ПРЕДПОСЫЛКИ  СОЗДАНИЯ  АПК БГ  В AT CONSULTING  ВОСТОК</vt:lpstr>
      <vt:lpstr>Презентация PowerPoint</vt:lpstr>
      <vt:lpstr>Презентация PowerPoint</vt:lpstr>
      <vt:lpstr>Функциональные 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аппаратно-программного комплекса Безопасный город «на субъект» без долгих и затратных пилотных зон</dc:title>
  <dc:creator>АБ</dc:creator>
  <cp:lastModifiedBy>АБ</cp:lastModifiedBy>
  <cp:revision>41</cp:revision>
  <dcterms:created xsi:type="dcterms:W3CDTF">2021-09-21T07:34:54Z</dcterms:created>
  <dcterms:modified xsi:type="dcterms:W3CDTF">2021-09-24T07:46:35Z</dcterms:modified>
</cp:coreProperties>
</file>