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83" r:id="rId3"/>
    <p:sldId id="279" r:id="rId4"/>
    <p:sldId id="280" r:id="rId5"/>
    <p:sldId id="282" r:id="rId6"/>
    <p:sldId id="289" r:id="rId7"/>
    <p:sldId id="288" r:id="rId8"/>
    <p:sldId id="292" r:id="rId9"/>
    <p:sldId id="290" r:id="rId10"/>
    <p:sldId id="291" r:id="rId11"/>
    <p:sldId id="285" r:id="rId12"/>
    <p:sldId id="293" r:id="rId13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5"/>
      <p:bold r:id="rId16"/>
      <p:italic r:id="rId17"/>
      <p:boldItalic r:id="rId18"/>
    </p:embeddedFont>
    <p:embeddedFont>
      <p:font typeface="Fira Sans ExtraBold" panose="020B0903050000020004" pitchFamily="34" charset="0"/>
      <p:bold r:id="rId19"/>
      <p:boldItalic r:id="rId20"/>
    </p:embeddedFont>
    <p:embeddedFont>
      <p:font typeface="Fira Sans SemiBold" panose="020B0603050000020004" pitchFamily="34" charset="0"/>
      <p:bold r:id="rId21"/>
      <p:boldItalic r:id="rId22"/>
    </p:embeddedFont>
    <p:embeddedFont>
      <p:font typeface="Fira Sans Light" panose="020B0403050000020004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D2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40" d="100"/>
          <a:sy n="140" d="100"/>
        </p:scale>
        <p:origin x="10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281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8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97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05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77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7080e134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7080e134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7080e134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7080e134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7080e134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7080e134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2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36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7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1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3528" y="2067694"/>
            <a:ext cx="5400600" cy="1063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dirty="0" smtClean="0">
                <a:solidFill>
                  <a:srgbClr val="BD2533"/>
                </a:solidFill>
                <a:latin typeface="Fira Sans ExtraBold" panose="020B0903050000020004" pitchFamily="34" charset="0"/>
                <a:ea typeface="Fira Sans" panose="020B0503050000020004" pitchFamily="34" charset="0"/>
              </a:rPr>
              <a:t>Медаль</a:t>
            </a:r>
            <a:r>
              <a:rPr lang="en-US" sz="3200" dirty="0" smtClean="0">
                <a:solidFill>
                  <a:srgbClr val="BD2533"/>
                </a:solidFill>
                <a:latin typeface="Fira Sans ExtraBold" panose="020B0903050000020004" pitchFamily="34" charset="0"/>
                <a:ea typeface="Fira Sans" panose="020B0503050000020004" pitchFamily="34" charset="0"/>
              </a:rPr>
              <a:t/>
            </a:r>
            <a:br>
              <a:rPr lang="en-US" sz="3200" dirty="0" smtClean="0">
                <a:solidFill>
                  <a:srgbClr val="BD2533"/>
                </a:solidFill>
                <a:latin typeface="Fira Sans ExtraBold" panose="020B0903050000020004" pitchFamily="34" charset="0"/>
                <a:ea typeface="Fira Sans" panose="020B0503050000020004" pitchFamily="34" charset="0"/>
              </a:rPr>
            </a:br>
            <a:r>
              <a:rPr lang="ru" sz="3200" dirty="0" smtClean="0">
                <a:solidFill>
                  <a:srgbClr val="BD2533"/>
                </a:solidFill>
                <a:latin typeface="Fira Sans ExtraBold" panose="020B0903050000020004" pitchFamily="34" charset="0"/>
                <a:ea typeface="Fira Sans" panose="020B0503050000020004" pitchFamily="34" charset="0"/>
              </a:rPr>
              <a:t>«За оборону</a:t>
            </a:r>
            <a:r>
              <a:rPr lang="en-US" sz="3200" dirty="0" smtClean="0">
                <a:solidFill>
                  <a:srgbClr val="BD2533"/>
                </a:solidFill>
                <a:latin typeface="Fira Sans ExtraBold" panose="020B0903050000020004" pitchFamily="34" charset="0"/>
                <a:ea typeface="Fira Sans" panose="020B0503050000020004" pitchFamily="34" charset="0"/>
              </a:rPr>
              <a:t> </a:t>
            </a:r>
            <a:r>
              <a:rPr lang="ru" sz="3200" dirty="0" smtClean="0">
                <a:solidFill>
                  <a:srgbClr val="BD2533"/>
                </a:solidFill>
                <a:latin typeface="Fira Sans ExtraBold" panose="020B0903050000020004" pitchFamily="34" charset="0"/>
                <a:ea typeface="Fira Sans" panose="020B0503050000020004" pitchFamily="34" charset="0"/>
              </a:rPr>
              <a:t>Ленинграда»</a:t>
            </a:r>
            <a:endParaRPr sz="3200" dirty="0">
              <a:solidFill>
                <a:srgbClr val="BD2533"/>
              </a:solidFill>
              <a:latin typeface="Fira Sans ExtraBold" panose="020B09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290871" y="3363838"/>
            <a:ext cx="5400600" cy="42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" sz="2000" spc="200" dirty="0" smtClean="0">
                <a:solidFill>
                  <a:srgbClr val="BD2533"/>
                </a:solidFill>
                <a:latin typeface="Fira Sans Light" panose="020B0403050000020004" pitchFamily="34" charset="0"/>
                <a:ea typeface="Fira Sans" panose="020B0503050000020004" pitchFamily="34" charset="0"/>
              </a:rPr>
              <a:t>ВИРТУАЛЬНЫЙ ПРОЕКТ </a:t>
            </a:r>
            <a:endParaRPr lang="ru-RU" sz="2000" spc="200" dirty="0">
              <a:solidFill>
                <a:srgbClr val="BD2533"/>
              </a:solidFill>
              <a:latin typeface="Fira Sans Light" panose="020B04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-236562"/>
            <a:ext cx="3475540" cy="5246096"/>
          </a:xfrm>
          <a:prstGeom prst="rect">
            <a:avLst/>
          </a:prstGeom>
          <a:effectLst>
            <a:outerShdw blurRad="495300" dir="7140000" sx="103000" sy="103000" algn="t" rotWithShape="0">
              <a:schemeClr val="bg2">
                <a:lumMod val="75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4217" y="1019435"/>
            <a:ext cx="811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00" dirty="0" smtClean="0">
                <a:latin typeface="Fira Sans SemiBold" panose="020B0603050000020004" pitchFamily="34" charset="0"/>
                <a:ea typeface="Fira Sans" panose="020B0503050000020004" pitchFamily="34" charset="0"/>
              </a:rPr>
              <a:t>Комитет</a:t>
            </a:r>
          </a:p>
          <a:p>
            <a:pPr algn="ctr">
              <a:lnSpc>
                <a:spcPct val="80000"/>
              </a:lnSpc>
            </a:pPr>
            <a:r>
              <a:rPr lang="ru-RU" sz="500" dirty="0" smtClean="0">
                <a:latin typeface="Fira Sans SemiBold" panose="020B0603050000020004" pitchFamily="34" charset="0"/>
                <a:ea typeface="Fira Sans" panose="020B0503050000020004" pitchFamily="34" charset="0"/>
              </a:rPr>
              <a:t>по информатизации</a:t>
            </a:r>
          </a:p>
          <a:p>
            <a:pPr algn="ctr">
              <a:lnSpc>
                <a:spcPct val="80000"/>
              </a:lnSpc>
            </a:pPr>
            <a:r>
              <a:rPr lang="ru-RU" sz="500" dirty="0" smtClean="0">
                <a:latin typeface="Fira Sans SemiBold" panose="020B0603050000020004" pitchFamily="34" charset="0"/>
                <a:ea typeface="Fira Sans" panose="020B0503050000020004" pitchFamily="34" charset="0"/>
              </a:rPr>
              <a:t>и связи</a:t>
            </a:r>
            <a:endParaRPr lang="ru-RU" sz="500" dirty="0">
              <a:latin typeface="Fira Sans SemiBold" panose="020B06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2" y="459608"/>
            <a:ext cx="1211215" cy="853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1" y="521633"/>
            <a:ext cx="464791" cy="497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831" y="-1"/>
            <a:ext cx="5986169" cy="299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203598"/>
            <a:ext cx="45109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998073"/>
            <a:ext cx="2843808" cy="214542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Номер слайда 2"/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671542" cy="480283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10</a:t>
            </a:r>
            <a:endParaRPr lang="ru" sz="1400" dirty="0">
              <a:solidFill>
                <a:schemeClr val="bg1"/>
              </a:solidFill>
              <a:latin typeface="Fira Sans ExtraBold" panose="020B09030500000200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3363838"/>
            <a:ext cx="3960440" cy="1224136"/>
          </a:xfrm>
        </p:spPr>
        <p:txBody>
          <a:bodyPr/>
          <a:lstStyle/>
          <a:p>
            <a:pPr marL="0" indent="0"/>
            <a:r>
              <a:rPr lang="ru-RU" sz="24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«Нам </a:t>
            </a:r>
            <a:r>
              <a:rPr lang="ru-RU" sz="2400" dirty="0">
                <a:solidFill>
                  <a:schemeClr val="tx1"/>
                </a:solidFill>
                <a:latin typeface="Fira Sans SemiBold" panose="020B0603050000020004" pitchFamily="34" charset="0"/>
              </a:rPr>
              <a:t>в сорок третьем</a:t>
            </a:r>
          </a:p>
          <a:p>
            <a:pPr marL="0" indent="0"/>
            <a:r>
              <a:rPr lang="ru-RU" sz="24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выдали </a:t>
            </a:r>
            <a:r>
              <a:rPr lang="ru-RU" sz="2400" dirty="0">
                <a:solidFill>
                  <a:schemeClr val="tx1"/>
                </a:solidFill>
                <a:latin typeface="Fira Sans SemiBold" panose="020B0603050000020004" pitchFamily="34" charset="0"/>
              </a:rPr>
              <a:t>медали,</a:t>
            </a:r>
          </a:p>
          <a:p>
            <a:pPr marL="0" indent="0"/>
            <a:r>
              <a:rPr lang="ru-RU" sz="24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и </a:t>
            </a:r>
            <a:r>
              <a:rPr lang="ru-RU" sz="2400" dirty="0">
                <a:solidFill>
                  <a:schemeClr val="tx1"/>
                </a:solidFill>
                <a:latin typeface="Fira Sans SemiBold" panose="020B0603050000020004" pitchFamily="34" charset="0"/>
              </a:rPr>
              <a:t>только в сорок пятом </a:t>
            </a:r>
            <a:r>
              <a:rPr lang="en-US" sz="24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–</a:t>
            </a:r>
            <a:endParaRPr lang="ru-RU" sz="2400" dirty="0">
              <a:solidFill>
                <a:schemeClr val="tx1"/>
              </a:solidFill>
              <a:latin typeface="Fira Sans SemiBold" panose="020B0603050000020004" pitchFamily="34" charset="0"/>
            </a:endParaRPr>
          </a:p>
          <a:p>
            <a:pPr marL="0" indent="0"/>
            <a:r>
              <a:rPr lang="ru-RU" sz="2400" dirty="0">
                <a:solidFill>
                  <a:schemeClr val="tx1"/>
                </a:solidFill>
                <a:latin typeface="Fira Sans SemiBold" panose="020B0603050000020004" pitchFamily="34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аспорта».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3363838"/>
            <a:ext cx="0" cy="4680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758402" y="199604"/>
            <a:ext cx="3707904" cy="792088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Fira Sans ExtraBold" panose="020B0903050000020004" pitchFamily="34" charset="0"/>
              </a:rPr>
              <a:t> Семейные реликвии ленинградцев</a:t>
            </a:r>
            <a:endParaRPr lang="ru-RU" sz="2400" dirty="0">
              <a:solidFill>
                <a:schemeClr val="tx1"/>
              </a:solidFill>
              <a:latin typeface="Fira Sans ExtraBold" panose="020B09030500000200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641" y="285697"/>
            <a:ext cx="3024336" cy="44140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2"/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671542" cy="480283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11</a:t>
            </a:r>
            <a:endParaRPr lang="ru" sz="1400" dirty="0">
              <a:solidFill>
                <a:schemeClr val="bg1"/>
              </a:solidFill>
              <a:latin typeface="Fira Sans ExtraBold" panose="020B09030500000200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379" y="188970"/>
            <a:ext cx="1656184" cy="28047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953" y="2751268"/>
            <a:ext cx="2376264" cy="18773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607" y="1186609"/>
            <a:ext cx="2456891" cy="174971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193" y="2402567"/>
            <a:ext cx="1895679" cy="27598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493418" y="-17303"/>
            <a:ext cx="0" cy="9328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6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1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796136" y="2859782"/>
            <a:ext cx="3024336" cy="10637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BD2533"/>
                </a:solidFill>
                <a:latin typeface="Fira Sans ExtraBold" panose="020B0903050000020004" pitchFamily="34" charset="0"/>
                <a:ea typeface="Fira Sans" panose="020B0503050000020004" pitchFamily="34" charset="0"/>
              </a:rPr>
              <a:t>Благодарю</a:t>
            </a:r>
            <a:br>
              <a:rPr lang="ru-RU" sz="3600" dirty="0" smtClean="0">
                <a:solidFill>
                  <a:srgbClr val="BD2533"/>
                </a:solidFill>
                <a:latin typeface="Fira Sans ExtraBold" panose="020B0903050000020004" pitchFamily="34" charset="0"/>
                <a:ea typeface="Fira Sans" panose="020B0503050000020004" pitchFamily="34" charset="0"/>
              </a:rPr>
            </a:br>
            <a:r>
              <a:rPr lang="ru-RU" sz="3600" dirty="0" smtClean="0">
                <a:solidFill>
                  <a:srgbClr val="BD2533"/>
                </a:solidFill>
                <a:latin typeface="Fira Sans ExtraBold" panose="020B0903050000020004" pitchFamily="34" charset="0"/>
                <a:ea typeface="Fira Sans" panose="020B0503050000020004" pitchFamily="34" charset="0"/>
              </a:rPr>
              <a:t>за внимание!</a:t>
            </a:r>
            <a:endParaRPr sz="3600" dirty="0">
              <a:solidFill>
                <a:srgbClr val="BD2533"/>
              </a:solidFill>
              <a:latin typeface="Fira Sans ExtraBold" panose="020B09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436096" y="843558"/>
            <a:ext cx="0" cy="36724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80;p29"/>
          <p:cNvSpPr txBox="1">
            <a:spLocks/>
          </p:cNvSpPr>
          <p:nvPr/>
        </p:nvSpPr>
        <p:spPr>
          <a:xfrm>
            <a:off x="294246" y="655358"/>
            <a:ext cx="5174593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spcAft>
                <a:spcPts val="1200"/>
              </a:spcAft>
            </a:pPr>
            <a:r>
              <a:rPr lang="ru-RU" sz="20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База данных ресурса на сегодня содержит информацию о более </a:t>
            </a:r>
            <a:br>
              <a:rPr lang="ru-RU" sz="20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60 000 граждан, награжденных </a:t>
            </a:r>
            <a:br>
              <a:rPr lang="ru-RU" sz="20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медалью и продолжает пополняться совместными усилиями сотрудников Архивного комитета, государственных архивов Санкт-Петербурга и других регионов страны.</a:t>
            </a:r>
          </a:p>
          <a:p>
            <a:pPr marL="0" indent="0" algn="l">
              <a:spcAft>
                <a:spcPts val="1200"/>
              </a:spcAft>
            </a:pPr>
            <a:r>
              <a:rPr lang="ru-RU" sz="20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С момента открытия 9 мая 2020 года ресурс «Медаль «За оборону Ленинграда» посетило свыше </a:t>
            </a:r>
            <a:br>
              <a:rPr lang="ru-RU" sz="20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10 тысяч пользователей.</a:t>
            </a:r>
            <a:endParaRPr lang="ru-RU" sz="2000" dirty="0">
              <a:solidFill>
                <a:srgbClr val="142245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4066" y="1773408"/>
            <a:ext cx="811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00" dirty="0" smtClean="0">
                <a:latin typeface="Fira Sans SemiBold" panose="020B0603050000020004" pitchFamily="34" charset="0"/>
                <a:ea typeface="Fira Sans" panose="020B0503050000020004" pitchFamily="34" charset="0"/>
              </a:rPr>
              <a:t>Комитет</a:t>
            </a:r>
          </a:p>
          <a:p>
            <a:pPr algn="ctr">
              <a:lnSpc>
                <a:spcPct val="80000"/>
              </a:lnSpc>
            </a:pPr>
            <a:r>
              <a:rPr lang="ru-RU" sz="500" dirty="0" smtClean="0">
                <a:latin typeface="Fira Sans SemiBold" panose="020B0603050000020004" pitchFamily="34" charset="0"/>
                <a:ea typeface="Fira Sans" panose="020B0503050000020004" pitchFamily="34" charset="0"/>
              </a:rPr>
              <a:t>по информатизации</a:t>
            </a:r>
          </a:p>
          <a:p>
            <a:pPr algn="ctr">
              <a:lnSpc>
                <a:spcPct val="80000"/>
              </a:lnSpc>
            </a:pPr>
            <a:r>
              <a:rPr lang="ru-RU" sz="500" dirty="0" smtClean="0">
                <a:latin typeface="Fira Sans SemiBold" panose="020B0603050000020004" pitchFamily="34" charset="0"/>
                <a:ea typeface="Fira Sans" panose="020B0503050000020004" pitchFamily="34" charset="0"/>
              </a:rPr>
              <a:t>и связи</a:t>
            </a:r>
            <a:endParaRPr lang="ru-RU" sz="500" dirty="0">
              <a:latin typeface="Fira Sans SemiBold" panose="020B06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11" y="1213581"/>
            <a:ext cx="1211215" cy="8538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90" y="1275606"/>
            <a:ext cx="464791" cy="4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280552"/>
            <a:ext cx="3923928" cy="239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12775" y="555526"/>
            <a:ext cx="4247258" cy="4104456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Ценность ресурса обусловлена высоким </a:t>
            </a:r>
            <a:r>
              <a:rPr lang="ru-RU" dirty="0">
                <a:solidFill>
                  <a:schemeClr val="tx1"/>
                </a:solidFill>
                <a:latin typeface="Fira Sans SemiBold" panose="020B0603050000020004" pitchFamily="34" charset="0"/>
              </a:rPr>
              <a:t>уровнем востребованности </a:t>
            </a: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уникальных документов военного времени, необходимостью </a:t>
            </a:r>
            <a:b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их </a:t>
            </a:r>
            <a:r>
              <a:rPr lang="ru-RU" dirty="0">
                <a:solidFill>
                  <a:schemeClr val="tx1"/>
                </a:solidFill>
                <a:latin typeface="Fira Sans SemiBold" panose="020B0603050000020004" pitchFamily="34" charset="0"/>
              </a:rPr>
              <a:t>сохранения </a:t>
            </a: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в цифровом формате и обеспечения возможности </a:t>
            </a:r>
            <a:r>
              <a:rPr lang="ru-RU" dirty="0">
                <a:solidFill>
                  <a:schemeClr val="tx1"/>
                </a:solidFill>
                <a:latin typeface="Fira Sans SemiBold" panose="020B0603050000020004" pitchFamily="34" charset="0"/>
              </a:rPr>
              <a:t>быстрого и общедоступного </a:t>
            </a: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получения достоверной архивной информации. </a:t>
            </a:r>
          </a:p>
          <a:p>
            <a:pPr marL="0" indent="0"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Проект </a:t>
            </a:r>
            <a:r>
              <a:rPr lang="ru-RU" dirty="0">
                <a:solidFill>
                  <a:schemeClr val="tx1"/>
                </a:solidFill>
                <a:latin typeface="Fira Sans SemiBold" panose="020B0603050000020004" pitchFamily="34" charset="0"/>
              </a:rPr>
              <a:t>реализован в рамках </a:t>
            </a: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государственного </a:t>
            </a:r>
            <a:r>
              <a:rPr lang="ru-RU" dirty="0">
                <a:solidFill>
                  <a:schemeClr val="tx1"/>
                </a:solidFill>
                <a:latin typeface="Fira Sans SemiBold" panose="020B0603050000020004" pitchFamily="34" charset="0"/>
              </a:rPr>
              <a:t>контракта </a:t>
            </a:r>
            <a:r>
              <a:rPr lang="en-US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Fira Sans SemiBold" panose="020B0603050000020004" pitchFamily="34" charset="0"/>
              </a:rPr>
              <a:t>развитие </a:t>
            </a: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Портала </a:t>
            </a:r>
            <a:r>
              <a:rPr lang="en-US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Fira Sans SemiBold" panose="020B0603050000020004" pitchFamily="34" charset="0"/>
              </a:rPr>
              <a:t>Архивы Санкт-Петербурга» </a:t>
            </a:r>
            <a:r>
              <a:rPr lang="en-US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ГИС </a:t>
            </a:r>
            <a:r>
              <a:rPr lang="ru-RU" dirty="0">
                <a:solidFill>
                  <a:schemeClr val="tx1"/>
                </a:solidFill>
                <a:latin typeface="Fira Sans SemiBold" panose="020B0603050000020004" pitchFamily="34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Fira Sans SemiBold" panose="020B0603050000020004" pitchFamily="34" charset="0"/>
              </a:rPr>
              <a:t>Госархивы</a:t>
            </a:r>
            <a:r>
              <a:rPr lang="ru-RU" dirty="0">
                <a:solidFill>
                  <a:schemeClr val="tx1"/>
                </a:solidFill>
                <a:latin typeface="Fira Sans SemiBold" panose="020B0603050000020004" pitchFamily="34" charset="0"/>
              </a:rPr>
              <a:t> Санкт-Петербурга</a:t>
            </a: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671542" cy="480283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400" smtClean="0">
                <a:solidFill>
                  <a:schemeClr val="bg1"/>
                </a:solidFill>
                <a:latin typeface="Fira Sans ExtraBold" panose="020B0903050000020004" pitchFamily="34" charset="0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" sz="1400" dirty="0">
              <a:solidFill>
                <a:schemeClr val="bg1"/>
              </a:solidFill>
              <a:latin typeface="Fira Sans ExtraBold" panose="020B0903050000020004" pitchFamily="34" charset="0"/>
            </a:endParaRPr>
          </a:p>
        </p:txBody>
      </p:sp>
      <p:sp>
        <p:nvSpPr>
          <p:cNvPr id="4" name="AutoShape 2" descr="https://scontent-hel2-1.cdninstagram.com/v/t51.2885-15/e35/83817641_2480734818810381_1506344642734356592_n.jpg?_nc_ht=scontent-hel2-1.cdninstagram.com&amp;_nc_cat=109&amp;_nc_ohc=ggjuG1q53rAAX_6mbch&amp;oh=abad76cc0d9dd1c42cfc63396311f873&amp;oe=5E9E10C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content-hel2-1.cdninstagram.com/v/t51.2885-15/e35/83817641_2480734818810381_1506344642734356592_n.jpg?_nc_ht=scontent-hel2-1.cdninstagram.com&amp;_nc_cat=109&amp;_nc_ohc=ggjuG1q53rAAX_6mbch&amp;oh=abad76cc0d9dd1c42cfc63396311f873&amp;oe=5E9E10C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content-hel2-1.cdninstagram.com/v/t51.2885-15/e35/83817641_2480734818810381_1506344642734356592_n.jpg?_nc_ht=scontent-hel2-1.cdninstagram.com&amp;_nc_cat=109&amp;_nc_ohc=ggjuG1q53rAAX_6mbch&amp;oh=abad76cc0d9dd1c42cfc63396311f873&amp;oe=5E9E10C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scontent-hel2-1.cdninstagram.com/v/t51.2885-15/e35/83817641_2480734818810381_1506344642734356592_n.jpg?_nc_ht=scontent-hel2-1.cdninstagram.com&amp;_nc_cat=109&amp;_nc_ohc=ggjuG1q53rAAX_6mbch&amp;oh=abad76cc0d9dd1c42cfc63396311f873&amp;oe=5E9E10C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114" y="0"/>
            <a:ext cx="3398886" cy="22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6046" y="1193146"/>
            <a:ext cx="2408511" cy="155612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39552" y="555526"/>
            <a:ext cx="0" cy="39604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44209" y="862975"/>
            <a:ext cx="8640960" cy="3816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142245"/>
                </a:solidFill>
                <a:latin typeface="+mn-lt"/>
              </a:rPr>
              <a:t> </a:t>
            </a:r>
            <a:endParaRPr dirty="0">
              <a:solidFill>
                <a:srgbClr val="142245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14224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464" y="1707074"/>
            <a:ext cx="52556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ira Sans SemiBold" panose="020B0603050000020004" pitchFamily="34" charset="0"/>
              </a:rPr>
              <a:t>Награду </a:t>
            </a:r>
            <a:r>
              <a:rPr lang="ru-RU" sz="2000" dirty="0">
                <a:latin typeface="Fira Sans SemiBold" panose="020B0603050000020004" pitchFamily="34" charset="0"/>
              </a:rPr>
              <a:t>вручали военнослужащим </a:t>
            </a:r>
            <a:endParaRPr lang="ru-RU" sz="2000" dirty="0" smtClean="0">
              <a:latin typeface="Fira Sans SemiBold" panose="020B0603050000020004" pitchFamily="34" charset="0"/>
            </a:endParaRPr>
          </a:p>
          <a:p>
            <a:r>
              <a:rPr lang="ru-RU" sz="2000" dirty="0" smtClean="0">
                <a:latin typeface="Fira Sans SemiBold" panose="020B0603050000020004" pitchFamily="34" charset="0"/>
              </a:rPr>
              <a:t>и </a:t>
            </a:r>
            <a:r>
              <a:rPr lang="ru-RU" sz="2000" dirty="0">
                <a:latin typeface="Fira Sans SemiBold" panose="020B0603050000020004" pitchFamily="34" charset="0"/>
              </a:rPr>
              <a:t>труженикам тыла, в том числе детям, </a:t>
            </a:r>
            <a:endParaRPr lang="ru-RU" sz="2000" dirty="0" smtClean="0">
              <a:latin typeface="Fira Sans SemiBold" panose="020B0603050000020004" pitchFamily="34" charset="0"/>
            </a:endParaRPr>
          </a:p>
          <a:p>
            <a:r>
              <a:rPr lang="ru-RU" sz="2000" dirty="0" smtClean="0">
                <a:latin typeface="Fira Sans SemiBold" panose="020B0603050000020004" pitchFamily="34" charset="0"/>
              </a:rPr>
              <a:t>отмечая </a:t>
            </a:r>
            <a:r>
              <a:rPr lang="ru-RU" sz="2000" dirty="0">
                <a:latin typeface="Fira Sans SemiBold" panose="020B0603050000020004" pitchFamily="34" charset="0"/>
              </a:rPr>
              <a:t>мужество и самоотверженность </a:t>
            </a:r>
            <a:endParaRPr lang="ru-RU" sz="2000" dirty="0" smtClean="0">
              <a:latin typeface="Fira Sans SemiBold" panose="020B0603050000020004" pitchFamily="34" charset="0"/>
            </a:endParaRPr>
          </a:p>
          <a:p>
            <a:r>
              <a:rPr lang="ru-RU" sz="2000" dirty="0" smtClean="0">
                <a:latin typeface="Fira Sans SemiBold" panose="020B0603050000020004" pitchFamily="34" charset="0"/>
              </a:rPr>
              <a:t>жителей </a:t>
            </a:r>
            <a:r>
              <a:rPr lang="ru-RU" sz="2000" dirty="0">
                <a:latin typeface="Fira Sans SemiBold" panose="020B0603050000020004" pitchFamily="34" charset="0"/>
              </a:rPr>
              <a:t>города. </a:t>
            </a:r>
            <a:r>
              <a:rPr lang="ru-RU" sz="2000" dirty="0" smtClean="0">
                <a:latin typeface="Fira Sans SemiBold" panose="020B0603050000020004" pitchFamily="34" charset="0"/>
              </a:rPr>
              <a:t>  </a:t>
            </a:r>
          </a:p>
          <a:p>
            <a:endParaRPr lang="ru-RU" sz="1800" dirty="0">
              <a:latin typeface="Fira Sans SemiBold" panose="020B0603050000020004" pitchFamily="34" charset="0"/>
            </a:endParaRPr>
          </a:p>
          <a:p>
            <a:r>
              <a:rPr lang="ru-RU" sz="2000" dirty="0" smtClean="0">
                <a:latin typeface="Fira Sans SemiBold" panose="020B0603050000020004" pitchFamily="34" charset="0"/>
              </a:rPr>
              <a:t>Выпуск медалей наладили непосредственно в </a:t>
            </a:r>
            <a:r>
              <a:rPr lang="ru-RU" sz="2000" dirty="0">
                <a:latin typeface="Fira Sans SemiBold" panose="020B0603050000020004" pitchFamily="34" charset="0"/>
              </a:rPr>
              <a:t>блокадном городе, </a:t>
            </a:r>
            <a:r>
              <a:rPr lang="ru-RU" sz="2000" dirty="0" smtClean="0">
                <a:latin typeface="Fira Sans SemiBold" panose="020B0603050000020004" pitchFamily="34" charset="0"/>
              </a:rPr>
              <a:t>что само по себе имело важный мобилизующий эффект </a:t>
            </a:r>
            <a:br>
              <a:rPr lang="ru-RU" sz="2000" dirty="0" smtClean="0">
                <a:latin typeface="Fira Sans SemiBold" panose="020B0603050000020004" pitchFamily="34" charset="0"/>
              </a:rPr>
            </a:br>
            <a:r>
              <a:rPr lang="ru-RU" sz="2000" dirty="0" smtClean="0">
                <a:latin typeface="Fira Sans SemiBold" panose="020B0603050000020004" pitchFamily="34" charset="0"/>
              </a:rPr>
              <a:t>для </a:t>
            </a:r>
            <a:r>
              <a:rPr lang="ru-RU" sz="2000" dirty="0">
                <a:latin typeface="Fira Sans SemiBold" panose="020B0603050000020004" pitchFamily="34" charset="0"/>
              </a:rPr>
              <a:t>его </a:t>
            </a:r>
            <a:r>
              <a:rPr lang="ru-RU" sz="2000" dirty="0" smtClean="0">
                <a:latin typeface="Fira Sans SemiBold" panose="020B0603050000020004" pitchFamily="34" charset="0"/>
              </a:rPr>
              <a:t>защитников </a:t>
            </a:r>
            <a:r>
              <a:rPr lang="ru-RU" sz="2000" dirty="0">
                <a:latin typeface="Fira Sans SemiBold" panose="020B0603050000020004" pitchFamily="34" charset="0"/>
              </a:rPr>
              <a:t>и жителей.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553" y="1380466"/>
            <a:ext cx="1163086" cy="182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450" y="3108176"/>
            <a:ext cx="1504232" cy="203532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803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4209" y="273945"/>
            <a:ext cx="857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>
                <a:solidFill>
                  <a:schemeClr val="bg1"/>
                </a:solidFill>
                <a:latin typeface="Fira Sans ExtraBold" panose="020B0903050000020004" pitchFamily="34" charset="0"/>
              </a:rPr>
              <a:t>Медаль «За оборону Ленинграда</a:t>
            </a:r>
            <a:r>
              <a:rPr lang="ru-RU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»</a:t>
            </a:r>
            <a:r>
              <a:rPr lang="en-US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 –</a:t>
            </a:r>
            <a:r>
              <a:rPr lang="ru-RU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Fira Sans ExtraBold" panose="020B0903050000020004" pitchFamily="34" charset="0"/>
              </a:rPr>
              <a:t>один из первых </a:t>
            </a:r>
            <a:r>
              <a:rPr lang="en-US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наградных </a:t>
            </a:r>
            <a:r>
              <a:rPr lang="ru-RU" sz="2000" dirty="0">
                <a:solidFill>
                  <a:schemeClr val="bg1"/>
                </a:solidFill>
                <a:latin typeface="Fira Sans ExtraBold" panose="020B0903050000020004" pitchFamily="34" charset="0"/>
              </a:rPr>
              <a:t>знаков Великой Отечественной </a:t>
            </a:r>
            <a:r>
              <a:rPr lang="ru-RU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войны</a:t>
            </a:r>
            <a:r>
              <a:rPr lang="en-US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 –</a:t>
            </a:r>
            <a:r>
              <a:rPr lang="ru-RU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была </a:t>
            </a:r>
            <a:r>
              <a:rPr lang="ru-RU" sz="2000" dirty="0">
                <a:solidFill>
                  <a:schemeClr val="bg1"/>
                </a:solidFill>
                <a:latin typeface="Fira Sans ExtraBold" panose="020B0903050000020004" pitchFamily="34" charset="0"/>
              </a:rPr>
              <a:t>учреждена в декабре 1942 года.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39" y="922208"/>
            <a:ext cx="1612361" cy="218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682" y="3108302"/>
            <a:ext cx="2010318" cy="126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2"/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671542" cy="480283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3</a:t>
            </a:r>
            <a:endParaRPr lang="ru" sz="1400" dirty="0">
              <a:solidFill>
                <a:schemeClr val="bg1"/>
              </a:solidFill>
              <a:latin typeface="Fira Sans ExtraBold" panose="020B09030500000200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8045" y="1812032"/>
            <a:ext cx="0" cy="29199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6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8640960" cy="3816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142245"/>
                </a:solidFill>
                <a:latin typeface="+mn-lt"/>
              </a:rPr>
              <a:t> </a:t>
            </a:r>
            <a:endParaRPr dirty="0">
              <a:solidFill>
                <a:srgbClr val="142245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14224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680" y="699542"/>
            <a:ext cx="57460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Fira Sans SemiBold" panose="020B0603050000020004" pitchFamily="34" charset="0"/>
              </a:rPr>
              <a:t>Оцифровка </a:t>
            </a:r>
            <a:r>
              <a:rPr lang="ru-RU" sz="1800" dirty="0">
                <a:latin typeface="Fira Sans SemiBold" panose="020B0603050000020004" pitchFamily="34" charset="0"/>
              </a:rPr>
              <a:t>архивных документов позволяет сохранить их подлинники, </a:t>
            </a:r>
            <a:r>
              <a:rPr lang="ru-RU" sz="1800" dirty="0" smtClean="0">
                <a:latin typeface="Fira Sans SemiBold" panose="020B0603050000020004" pitchFamily="34" charset="0"/>
              </a:rPr>
              <a:t>имеющие значительную </a:t>
            </a:r>
            <a:r>
              <a:rPr lang="ru-RU" sz="1800" dirty="0">
                <a:latin typeface="Fira Sans SemiBold" panose="020B0603050000020004" pitchFamily="34" charset="0"/>
              </a:rPr>
              <a:t>культурно-историческую </a:t>
            </a:r>
            <a:r>
              <a:rPr lang="ru-RU" sz="1800" dirty="0" smtClean="0">
                <a:latin typeface="Fira Sans SemiBold" panose="020B0603050000020004" pitchFamily="34" charset="0"/>
              </a:rPr>
              <a:t>ценность</a:t>
            </a:r>
            <a:r>
              <a:rPr lang="en-US" sz="1800" dirty="0" smtClean="0">
                <a:latin typeface="Fira Sans SemiBold" panose="020B0603050000020004" pitchFamily="34" charset="0"/>
              </a:rPr>
              <a:t>.</a:t>
            </a:r>
            <a:r>
              <a:rPr lang="ru-RU" sz="1800" dirty="0" smtClean="0">
                <a:latin typeface="Fira Sans SemiBold" panose="020B0603050000020004" pitchFamily="34" charset="0"/>
              </a:rPr>
              <a:t>  </a:t>
            </a:r>
            <a:endParaRPr lang="ru-RU" sz="1800" dirty="0">
              <a:latin typeface="Fira Sans SemiBold" panose="020B0603050000020004" pitchFamily="34" charset="0"/>
            </a:endParaRPr>
          </a:p>
          <a:p>
            <a:endParaRPr lang="ru-RU" sz="1800" dirty="0" smtClean="0">
              <a:latin typeface="Fira Sans SemiBold" panose="020B0603050000020004" pitchFamily="34" charset="0"/>
            </a:endParaRPr>
          </a:p>
          <a:p>
            <a:r>
              <a:rPr lang="ru-RU" sz="1800" dirty="0" smtClean="0">
                <a:latin typeface="Fira Sans SemiBold" panose="020B0603050000020004" pitchFamily="34" charset="0"/>
              </a:rPr>
              <a:t>Данные источников зачастую содержат </a:t>
            </a:r>
            <a:r>
              <a:rPr lang="ru-RU" sz="1800" dirty="0">
                <a:latin typeface="Fira Sans SemiBold" panose="020B0603050000020004" pitchFamily="34" charset="0"/>
              </a:rPr>
              <a:t>ошибки </a:t>
            </a:r>
            <a:r>
              <a:rPr lang="en-US" sz="1800" dirty="0" smtClean="0">
                <a:latin typeface="Fira Sans SemiBold" panose="020B0603050000020004" pitchFamily="34" charset="0"/>
              </a:rPr>
              <a:t/>
            </a:r>
            <a:br>
              <a:rPr lang="en-US" sz="1800" dirty="0" smtClean="0">
                <a:latin typeface="Fira Sans SemiBold" panose="020B0603050000020004" pitchFamily="34" charset="0"/>
              </a:rPr>
            </a:br>
            <a:r>
              <a:rPr lang="ru-RU" sz="1800" dirty="0" smtClean="0">
                <a:latin typeface="Fira Sans SemiBold" panose="020B0603050000020004" pitchFamily="34" charset="0"/>
              </a:rPr>
              <a:t>и </a:t>
            </a:r>
            <a:r>
              <a:rPr lang="ru-RU" sz="1800" dirty="0">
                <a:latin typeface="Fira Sans SemiBold" panose="020B0603050000020004" pitchFamily="34" charset="0"/>
              </a:rPr>
              <a:t>разночтения, </a:t>
            </a:r>
            <a:r>
              <a:rPr lang="ru-RU" sz="1800" dirty="0" smtClean="0">
                <a:latin typeface="Fira Sans SemiBold" panose="020B0603050000020004" pitchFamily="34" charset="0"/>
              </a:rPr>
              <a:t>возникают сложности </a:t>
            </a:r>
            <a:r>
              <a:rPr lang="en-US" sz="1800" dirty="0" smtClean="0">
                <a:latin typeface="Fira Sans SemiBold" panose="020B0603050000020004" pitchFamily="34" charset="0"/>
              </a:rPr>
              <a:t/>
            </a:r>
            <a:br>
              <a:rPr lang="en-US" sz="1800" dirty="0" smtClean="0">
                <a:latin typeface="Fira Sans SemiBold" panose="020B0603050000020004" pitchFamily="34" charset="0"/>
              </a:rPr>
            </a:br>
            <a:r>
              <a:rPr lang="ru-RU" sz="1800" dirty="0" smtClean="0">
                <a:latin typeface="Fira Sans SemiBold" panose="020B0603050000020004" pitchFamily="34" charset="0"/>
              </a:rPr>
              <a:t>с идентификацией людей, многие </a:t>
            </a:r>
            <a:r>
              <a:rPr lang="ru-RU" sz="1800" dirty="0">
                <a:latin typeface="Fira Sans SemiBold" panose="020B0603050000020004" pitchFamily="34" charset="0"/>
              </a:rPr>
              <a:t>документы </a:t>
            </a:r>
            <a:r>
              <a:rPr lang="ru-RU" sz="1800" dirty="0" smtClean="0">
                <a:latin typeface="Fira Sans SemiBold" panose="020B0603050000020004" pitchFamily="34" charset="0"/>
              </a:rPr>
              <a:t>повреждены </a:t>
            </a:r>
            <a:r>
              <a:rPr lang="ru-RU" sz="1800" dirty="0">
                <a:latin typeface="Fira Sans SemiBold" panose="020B0603050000020004" pitchFamily="34" charset="0"/>
              </a:rPr>
              <a:t>или сохранились в плохом </a:t>
            </a:r>
            <a:r>
              <a:rPr lang="ru-RU" sz="1800" dirty="0" smtClean="0">
                <a:latin typeface="Fira Sans SemiBold" panose="020B0603050000020004" pitchFamily="34" charset="0"/>
              </a:rPr>
              <a:t>состоянии. </a:t>
            </a:r>
          </a:p>
          <a:p>
            <a:endParaRPr lang="ru-RU" sz="1800" dirty="0">
              <a:latin typeface="Fira Sans SemiBold" panose="020B0603050000020004" pitchFamily="34" charset="0"/>
            </a:endParaRPr>
          </a:p>
          <a:p>
            <a:r>
              <a:rPr lang="ru-RU" sz="1800" dirty="0" smtClean="0">
                <a:latin typeface="Fira Sans SemiBold" panose="020B0603050000020004" pitchFamily="34" charset="0"/>
              </a:rPr>
              <a:t>При создании единой базы данных проведена </a:t>
            </a:r>
            <a:r>
              <a:rPr lang="ru-RU" sz="1800" dirty="0">
                <a:latin typeface="Fira Sans SemiBold" panose="020B0603050000020004" pitchFamily="34" charset="0"/>
              </a:rPr>
              <a:t>работа не только по оцифровке документов, </a:t>
            </a:r>
            <a:r>
              <a:rPr lang="en-US" sz="1800" dirty="0" smtClean="0">
                <a:latin typeface="Fira Sans SemiBold" panose="020B0603050000020004" pitchFamily="34" charset="0"/>
              </a:rPr>
              <a:t/>
            </a:r>
            <a:br>
              <a:rPr lang="en-US" sz="1800" dirty="0" smtClean="0">
                <a:latin typeface="Fira Sans SemiBold" panose="020B0603050000020004" pitchFamily="34" charset="0"/>
              </a:rPr>
            </a:br>
            <a:r>
              <a:rPr lang="ru-RU" sz="1800" dirty="0" smtClean="0">
                <a:latin typeface="Fira Sans SemiBold" panose="020B0603050000020004" pitchFamily="34" charset="0"/>
              </a:rPr>
              <a:t>но </a:t>
            </a:r>
            <a:r>
              <a:rPr lang="ru-RU" sz="1800" dirty="0">
                <a:latin typeface="Fira Sans SemiBold" panose="020B0603050000020004" pitchFamily="34" charset="0"/>
              </a:rPr>
              <a:t>и по автоматизированному интеллектуальному сопоставлению и объединению данных различных архивных </a:t>
            </a:r>
            <a:r>
              <a:rPr lang="ru-RU" sz="1800" dirty="0" smtClean="0">
                <a:latin typeface="Fira Sans SemiBold" panose="020B0603050000020004" pitchFamily="34" charset="0"/>
              </a:rPr>
              <a:t>источников. </a:t>
            </a:r>
            <a:endParaRPr lang="ru-RU" sz="1800" dirty="0">
              <a:latin typeface="Fira Sans SemiBold" panose="020B06030500000200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928" y="2467"/>
            <a:ext cx="1936455" cy="271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884436"/>
            <a:ext cx="1676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0" b="-3443"/>
          <a:stretch/>
        </p:blipFill>
        <p:spPr bwMode="auto">
          <a:xfrm>
            <a:off x="6091928" y="2715643"/>
            <a:ext cx="2380530" cy="201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8472458" y="4663217"/>
            <a:ext cx="671542" cy="48028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" sz="14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4</a:t>
            </a:r>
            <a:endParaRPr lang="ru" sz="1400" dirty="0">
              <a:solidFill>
                <a:schemeClr val="bg1"/>
              </a:solidFill>
              <a:latin typeface="Fira Sans ExtraBold" panose="020B09030500000200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9680" y="-164554"/>
            <a:ext cx="0" cy="47525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1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3672408" cy="3816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rgbClr val="142245"/>
                </a:solidFill>
                <a:latin typeface="+mn-lt"/>
              </a:rPr>
              <a:t> </a:t>
            </a:r>
            <a:endParaRPr dirty="0">
              <a:solidFill>
                <a:srgbClr val="142245"/>
              </a:solidFill>
              <a:latin typeface="+mn-l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14224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9954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511" y="384925"/>
            <a:ext cx="37444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latin typeface="Fira Sans SemiBold" panose="020B0603050000020004" pitchFamily="34" charset="0"/>
              </a:rPr>
              <a:t>Веб-приложение ресурса реализовано в рамках </a:t>
            </a:r>
            <a:r>
              <a:rPr lang="en-US" sz="1800" dirty="0" smtClean="0">
                <a:latin typeface="Fira Sans SemiBold" panose="020B0603050000020004" pitchFamily="34" charset="0"/>
              </a:rPr>
              <a:t/>
            </a:r>
            <a:br>
              <a:rPr lang="en-US" sz="1800" dirty="0" smtClean="0">
                <a:latin typeface="Fira Sans SemiBold" panose="020B0603050000020004" pitchFamily="34" charset="0"/>
              </a:rPr>
            </a:br>
            <a:r>
              <a:rPr lang="ru-RU" sz="1800" dirty="0" smtClean="0">
                <a:latin typeface="Fira Sans SemiBold" panose="020B0603050000020004" pitchFamily="34" charset="0"/>
              </a:rPr>
              <a:t>клиент-серверной архитектуры.</a:t>
            </a:r>
          </a:p>
          <a:p>
            <a:endParaRPr lang="ru-RU" sz="1800" dirty="0">
              <a:latin typeface="Fira Sans SemiBold" panose="020B0603050000020004" pitchFamily="34" charset="0"/>
            </a:endParaRPr>
          </a:p>
          <a:p>
            <a:r>
              <a:rPr lang="ru-RU" sz="1800" dirty="0" smtClean="0">
                <a:latin typeface="Fira Sans SemiBold" panose="020B0603050000020004" pitchFamily="34" charset="0"/>
              </a:rPr>
              <a:t>Техническая реализация основана на открытом программном обеспечении, совместимом с программным обеспечением программ для электронных вычислительных машин и баз данных:</a:t>
            </a:r>
          </a:p>
          <a:p>
            <a:endParaRPr lang="ru-RU" sz="1800" dirty="0" smtClean="0">
              <a:latin typeface="Fira Sans SemiBold" panose="020B0603050000020004" pitchFamily="34" charset="0"/>
            </a:endParaRPr>
          </a:p>
          <a:p>
            <a:r>
              <a:rPr lang="ru-RU" sz="1800" dirty="0">
                <a:latin typeface="Fira Sans SemiBold" panose="020B0603050000020004" pitchFamily="34" charset="0"/>
              </a:rPr>
              <a:t>я</a:t>
            </a:r>
            <a:r>
              <a:rPr lang="ru-RU" sz="1800" dirty="0" smtClean="0">
                <a:latin typeface="Fira Sans SemiBold" panose="020B0603050000020004" pitchFamily="34" charset="0"/>
              </a:rPr>
              <a:t>зыки программирования</a:t>
            </a:r>
            <a:r>
              <a:rPr lang="en-US" sz="1800" dirty="0">
                <a:latin typeface="Fira Sans SemiBold" panose="020B0603050000020004" pitchFamily="34" charset="0"/>
              </a:rPr>
              <a:t> </a:t>
            </a:r>
            <a:r>
              <a:rPr lang="en-US" sz="1800" dirty="0" smtClean="0">
                <a:latin typeface="Fira Sans SemiBold" panose="020B0603050000020004" pitchFamily="34" charset="0"/>
              </a:rPr>
              <a:t>–</a:t>
            </a:r>
            <a:br>
              <a:rPr lang="en-US" sz="1800" dirty="0" smtClean="0">
                <a:latin typeface="Fira Sans SemiBold" panose="020B0603050000020004" pitchFamily="34" charset="0"/>
              </a:rPr>
            </a:br>
            <a:r>
              <a:rPr lang="en-US" sz="1800" dirty="0" smtClean="0">
                <a:latin typeface="Fira Sans SemiBold" panose="020B0603050000020004" pitchFamily="34" charset="0"/>
              </a:rPr>
              <a:t>Java, Java Script,</a:t>
            </a:r>
          </a:p>
          <a:p>
            <a:r>
              <a:rPr lang="ru-RU" sz="1800" dirty="0" smtClean="0">
                <a:latin typeface="Fira Sans SemiBold" panose="020B0603050000020004" pitchFamily="34" charset="0"/>
              </a:rPr>
              <a:t>СУБД</a:t>
            </a:r>
            <a:r>
              <a:rPr lang="en-US" sz="1800" dirty="0" smtClean="0">
                <a:latin typeface="Fira Sans SemiBold" panose="020B0603050000020004" pitchFamily="34" charset="0"/>
              </a:rPr>
              <a:t> –</a:t>
            </a:r>
            <a:r>
              <a:rPr lang="ru-RU" sz="1800" dirty="0" smtClean="0">
                <a:latin typeface="Fira Sans SemiBold" panose="020B0603050000020004" pitchFamily="34" charset="0"/>
              </a:rPr>
              <a:t> </a:t>
            </a:r>
            <a:r>
              <a:rPr lang="en-US" sz="1800" dirty="0" smtClean="0">
                <a:latin typeface="Fira Sans SemiBold" panose="020B0603050000020004" pitchFamily="34" charset="0"/>
              </a:rPr>
              <a:t>PostgreSQL</a:t>
            </a:r>
            <a:r>
              <a:rPr lang="ru-RU" sz="1800" dirty="0" smtClean="0">
                <a:latin typeface="Fira Sans SemiBold" panose="020B0603050000020004" pitchFamily="34" charset="0"/>
              </a:rPr>
              <a:t>  </a:t>
            </a:r>
            <a:r>
              <a:rPr lang="en-US" sz="1800" dirty="0" smtClean="0">
                <a:latin typeface="Fira Sans SemiBold" panose="020B0603050000020004" pitchFamily="34" charset="0"/>
              </a:rPr>
              <a:t> </a:t>
            </a:r>
            <a:endParaRPr lang="ru-RU" sz="1800" dirty="0">
              <a:latin typeface="Fira Sans SemiBold" panose="020B06030500000200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963" y="0"/>
            <a:ext cx="4653037" cy="332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78" r="18784"/>
          <a:stretch/>
        </p:blipFill>
        <p:spPr bwMode="auto">
          <a:xfrm>
            <a:off x="5808162" y="1935902"/>
            <a:ext cx="2664296" cy="27273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671542" cy="480283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5</a:t>
            </a:r>
            <a:endParaRPr lang="ru" sz="1400" dirty="0">
              <a:solidFill>
                <a:schemeClr val="bg1"/>
              </a:solidFill>
              <a:latin typeface="Fira Sans ExtraBold" panose="020B09030500000200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451580"/>
            <a:ext cx="0" cy="40643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3289" y="888237"/>
            <a:ext cx="4248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buClr>
                <a:srgbClr val="595959"/>
              </a:buClr>
              <a:buSzPts val="1800"/>
            </a:pPr>
            <a:r>
              <a:rPr lang="ru-RU" sz="1800" dirty="0" smtClean="0">
                <a:solidFill>
                  <a:srgbClr val="595959"/>
                </a:solidFill>
                <a:latin typeface="Fira Sans SemiBold" panose="020B0603050000020004" pitchFamily="34" charset="0"/>
              </a:rPr>
              <a:t>    </a:t>
            </a:r>
            <a:r>
              <a:rPr lang="ru-RU" sz="18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 </a:t>
            </a:r>
          </a:p>
          <a:p>
            <a:pPr marL="457200" lvl="0" indent="-228600">
              <a:buClr>
                <a:srgbClr val="595959"/>
              </a:buClr>
              <a:buSzPts val="1800"/>
            </a:pPr>
            <a:endParaRPr lang="ru-RU" sz="1800" dirty="0">
              <a:solidFill>
                <a:schemeClr val="tx1"/>
              </a:solidFill>
              <a:latin typeface="Fira Sans SemiBold" panose="020B0603050000020004" pitchFamily="34" charset="0"/>
            </a:endParaRPr>
          </a:p>
          <a:p>
            <a:pPr marL="457200" lvl="0" indent="-228600">
              <a:buClr>
                <a:srgbClr val="595959"/>
              </a:buClr>
              <a:buSzPts val="1800"/>
            </a:pPr>
            <a:endParaRPr lang="ru-RU" sz="1800" dirty="0">
              <a:solidFill>
                <a:schemeClr val="tx1"/>
              </a:solidFill>
              <a:latin typeface="Fira Sans SemiBold" panose="020B0603050000020004" pitchFamily="34" charset="0"/>
            </a:endParaRPr>
          </a:p>
          <a:p>
            <a:pPr marL="457200" lvl="0" indent="-228600">
              <a:buClr>
                <a:srgbClr val="595959"/>
              </a:buClr>
              <a:buSzPts val="1800"/>
            </a:pPr>
            <a:r>
              <a:rPr lang="ru-RU" sz="1800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    Информационная </a:t>
            </a:r>
            <a:r>
              <a:rPr lang="ru-RU" sz="1800" dirty="0">
                <a:solidFill>
                  <a:schemeClr val="tx1"/>
                </a:solidFill>
                <a:latin typeface="Fira Sans SemiBold" panose="020B0603050000020004" pitchFamily="34" charset="0"/>
              </a:rPr>
              <a:t>безопасность ресурса обеспечивается системой защиты информации ГИС «Государственные архивы Санкт-Петербурга»</a:t>
            </a:r>
          </a:p>
        </p:txBody>
      </p:sp>
      <p:pic>
        <p:nvPicPr>
          <p:cNvPr id="7172" name="Picture 4" descr="https://medal.spbarchives.ru/image?imageId=1045485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172" y="1736811"/>
            <a:ext cx="3372706" cy="29194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6928"/>
            <a:ext cx="3906316" cy="298833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292080" y="1779662"/>
            <a:ext cx="0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2"/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671542" cy="480283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6</a:t>
            </a:r>
            <a:endParaRPr lang="ru" sz="1400" dirty="0">
              <a:solidFill>
                <a:schemeClr val="bg1"/>
              </a:solidFill>
              <a:latin typeface="Fira Sans ExtraBold" panose="020B09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730677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 smtClean="0">
              <a:latin typeface="Fira Sans SemiBold" panose="020B0603050000020004" pitchFamily="34" charset="0"/>
            </a:endParaRPr>
          </a:p>
          <a:p>
            <a:r>
              <a:rPr lang="ru-RU" sz="1800" dirty="0" smtClean="0">
                <a:latin typeface="Fira Sans SemiBold" panose="020B0603050000020004" pitchFamily="34" charset="0"/>
              </a:rPr>
              <a:t>Ресурс находится </a:t>
            </a:r>
            <a:r>
              <a:rPr lang="ru-RU" sz="1800" dirty="0">
                <a:latin typeface="Fira Sans SemiBold" panose="020B0603050000020004" pitchFamily="34" charset="0"/>
              </a:rPr>
              <a:t>в открытом </a:t>
            </a:r>
            <a:r>
              <a:rPr lang="ru-RU" sz="1800" dirty="0" smtClean="0">
                <a:latin typeface="Fira Sans SemiBold" panose="020B0603050000020004" pitchFamily="34" charset="0"/>
              </a:rPr>
              <a:t>доступе</a:t>
            </a:r>
            <a:r>
              <a:rPr lang="ru-RU" sz="1800" dirty="0">
                <a:latin typeface="Fira Sans SemiBold" panose="020B0603050000020004" pitchFamily="34" charset="0"/>
              </a:rPr>
              <a:t>, позволяя гражданам </a:t>
            </a:r>
            <a:r>
              <a:rPr lang="ru-RU" sz="1800" dirty="0" smtClean="0">
                <a:latin typeface="Fira Sans SemiBold" panose="020B0603050000020004" pitchFamily="34" charset="0"/>
              </a:rPr>
              <a:t>самостоятельно, </a:t>
            </a:r>
            <a:r>
              <a:rPr lang="ru-RU" sz="1800" dirty="0">
                <a:latin typeface="Fira Sans SemiBold" panose="020B0603050000020004" pitchFamily="34" charset="0"/>
              </a:rPr>
              <a:t>без </a:t>
            </a:r>
            <a:r>
              <a:rPr lang="ru-RU" sz="1800" dirty="0" smtClean="0">
                <a:latin typeface="Fira Sans SemiBold" panose="020B0603050000020004" pitchFamily="34" charset="0"/>
              </a:rPr>
              <a:t>посещения </a:t>
            </a:r>
            <a:r>
              <a:rPr lang="ru-RU" sz="1800" dirty="0">
                <a:latin typeface="Fira Sans SemiBold" panose="020B0603050000020004" pitchFamily="34" charset="0"/>
              </a:rPr>
              <a:t>архива находить </a:t>
            </a:r>
            <a:r>
              <a:rPr lang="ru-RU" sz="1800" dirty="0" smtClean="0">
                <a:latin typeface="Fira Sans SemiBold" panose="020B0603050000020004" pitchFamily="34" charset="0"/>
              </a:rPr>
              <a:t>необходимую   </a:t>
            </a:r>
            <a:r>
              <a:rPr lang="ru-RU" sz="1800" dirty="0">
                <a:latin typeface="Fira Sans SemiBold" panose="020B0603050000020004" pitchFamily="34" charset="0"/>
              </a:rPr>
              <a:t>информацию </a:t>
            </a:r>
            <a:r>
              <a:rPr lang="ru-RU" sz="1800" dirty="0" smtClean="0">
                <a:latin typeface="Fira Sans SemiBold" panose="020B0603050000020004" pitchFamily="34" charset="0"/>
              </a:rPr>
              <a:t> </a:t>
            </a:r>
          </a:p>
          <a:p>
            <a:endParaRPr lang="ru-RU" sz="1800" dirty="0">
              <a:latin typeface="Fira Sans SemiBold" panose="020B0603050000020004" pitchFamily="34" charset="0"/>
            </a:endParaRPr>
          </a:p>
          <a:p>
            <a:r>
              <a:rPr lang="ru-RU" sz="1800" dirty="0" smtClean="0">
                <a:latin typeface="Fira Sans SemiBold" panose="020B0603050000020004" pitchFamily="34" charset="0"/>
              </a:rPr>
              <a:t>Это существенно снижает </a:t>
            </a:r>
            <a:r>
              <a:rPr lang="ru-RU" sz="1800" dirty="0">
                <a:latin typeface="Fira Sans SemiBold" panose="020B0603050000020004" pitchFamily="34" charset="0"/>
              </a:rPr>
              <a:t>нагрузку на читальный зал архива и </a:t>
            </a:r>
            <a:r>
              <a:rPr lang="ru-RU" sz="1800" dirty="0" smtClean="0">
                <a:latin typeface="Fira Sans SemiBold" panose="020B0603050000020004" pitchFamily="34" charset="0"/>
              </a:rPr>
              <a:t>персонал, </a:t>
            </a:r>
            <a:r>
              <a:rPr lang="ru-RU" sz="1800" dirty="0">
                <a:latin typeface="Fira Sans SemiBold" panose="020B0603050000020004" pitchFamily="34" charset="0"/>
              </a:rPr>
              <a:t>исполняющий запросы граждан </a:t>
            </a:r>
            <a:r>
              <a:rPr lang="ru-RU" sz="1800" dirty="0" smtClean="0">
                <a:latin typeface="Fira Sans SemiBold" panose="020B0603050000020004" pitchFamily="34" charset="0"/>
              </a:rPr>
              <a:t>на поиск </a:t>
            </a:r>
            <a:r>
              <a:rPr lang="ru-RU" sz="1800" dirty="0">
                <a:latin typeface="Fira Sans SemiBold" panose="020B0603050000020004" pitchFamily="34" charset="0"/>
              </a:rPr>
              <a:t>информации</a:t>
            </a:r>
            <a:r>
              <a:rPr lang="ru-RU" sz="1800" dirty="0" smtClean="0">
                <a:latin typeface="Fira Sans SemiBold" panose="020B0603050000020004" pitchFamily="34" charset="0"/>
              </a:rPr>
              <a:t>.</a:t>
            </a:r>
            <a:endParaRPr lang="ru-RU" sz="1800" dirty="0">
              <a:latin typeface="Fira Sans SemiBold" panose="020B06030500000200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5154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76056" y="1131590"/>
            <a:ext cx="0" cy="4023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2"/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671542" cy="480283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7</a:t>
            </a:r>
            <a:endParaRPr lang="ru" sz="1400" dirty="0">
              <a:solidFill>
                <a:schemeClr val="bg1"/>
              </a:solidFill>
              <a:latin typeface="Fira Sans ExtraBold" panose="020B09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4106" y="226761"/>
            <a:ext cx="3168352" cy="443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3830967"/>
            <a:ext cx="4548312" cy="879450"/>
          </a:xfrm>
        </p:spPr>
        <p:txBody>
          <a:bodyPr/>
          <a:lstStyle/>
          <a:p>
            <a:pPr marL="0" indent="0"/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Медаль</a:t>
            </a:r>
            <a:r>
              <a:rPr lang="en-US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№1</a:t>
            </a:r>
            <a:r>
              <a:rPr lang="en-US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первому секретарю Ленинградских </a:t>
            </a:r>
            <a:r>
              <a:rPr lang="ru-RU" dirty="0">
                <a:solidFill>
                  <a:schemeClr val="tx1"/>
                </a:solidFill>
                <a:latin typeface="Fira Sans SemiBold" panose="020B0603050000020004" pitchFamily="34" charset="0"/>
              </a:rPr>
              <a:t>обкома </a:t>
            </a:r>
            <a:r>
              <a:rPr lang="en-US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Fira Sans SemiBold" panose="020B0603050000020004" pitchFamily="34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Fira Sans SemiBold" panose="020B0603050000020004" pitchFamily="34" charset="0"/>
              </a:rPr>
              <a:t>горкома ВКП(б) </a:t>
            </a:r>
            <a:r>
              <a:rPr lang="ru-RU" dirty="0" smtClean="0">
                <a:solidFill>
                  <a:schemeClr val="tx1"/>
                </a:solidFill>
                <a:latin typeface="Fira Sans ExtraBold" panose="020B0903050000020004" pitchFamily="34" charset="0"/>
              </a:rPr>
              <a:t>А.А</a:t>
            </a:r>
            <a:r>
              <a:rPr lang="ru-RU" dirty="0">
                <a:solidFill>
                  <a:schemeClr val="tx1"/>
                </a:solidFill>
                <a:latin typeface="Fira Sans ExtraBold" panose="020B0903050000020004" pitchFamily="34" charset="0"/>
              </a:rPr>
              <a:t>. Жданову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37" y="267494"/>
            <a:ext cx="4656869" cy="338165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Номер слайда 2"/>
          <p:cNvSpPr txBox="1">
            <a:spLocks/>
          </p:cNvSpPr>
          <p:nvPr/>
        </p:nvSpPr>
        <p:spPr>
          <a:xfrm>
            <a:off x="8472458" y="4663217"/>
            <a:ext cx="671542" cy="48028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" sz="14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8</a:t>
            </a:r>
            <a:endParaRPr lang="ru" sz="1400" dirty="0">
              <a:solidFill>
                <a:schemeClr val="bg1"/>
              </a:solidFill>
              <a:latin typeface="Fira Sans ExtraBold" panose="020B09030500000200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0"/>
            <a:ext cx="0" cy="46632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-1260648" y="1552435"/>
            <a:ext cx="5998800" cy="6051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95486"/>
            <a:ext cx="3312369" cy="241128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21261"/>
            <a:ext cx="40684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Fira Sans SemiBold" panose="020B0603050000020004" pitchFamily="34" charset="0"/>
              </a:rPr>
              <a:t>В едином строю защитников блокадного города </a:t>
            </a:r>
            <a:r>
              <a:rPr lang="en-US" sz="2000" dirty="0" smtClean="0">
                <a:latin typeface="Fira Sans SemiBold" panose="020B0603050000020004" pitchFamily="34" charset="0"/>
              </a:rPr>
              <a:t>–</a:t>
            </a:r>
            <a:endParaRPr lang="ru-RU" sz="2000" dirty="0" smtClean="0">
              <a:latin typeface="Fira Sans SemiBold" panose="020B0603050000020004" pitchFamily="34" charset="0"/>
            </a:endParaRPr>
          </a:p>
          <a:p>
            <a:r>
              <a:rPr lang="ru-RU" sz="2000" dirty="0" smtClean="0">
                <a:latin typeface="Fira Sans SemiBold" panose="020B0603050000020004" pitchFamily="34" charset="0"/>
              </a:rPr>
              <a:t>рабочие предприятий, бойцы противовоздушной обороны,  участники </a:t>
            </a:r>
            <a:r>
              <a:rPr lang="ru-RU" sz="2000" dirty="0">
                <a:latin typeface="Fira Sans SemiBold" panose="020B0603050000020004" pitchFamily="34" charset="0"/>
              </a:rPr>
              <a:t>строительства оборонительных </a:t>
            </a:r>
            <a:r>
              <a:rPr lang="ru-RU" sz="2000" dirty="0" smtClean="0">
                <a:latin typeface="Fira Sans SemiBold" panose="020B0603050000020004" pitchFamily="34" charset="0"/>
              </a:rPr>
              <a:t>укреплений, медики, педагоги, деятел</a:t>
            </a:r>
            <a:r>
              <a:rPr lang="ru-RU" sz="2000" dirty="0">
                <a:latin typeface="Fira Sans SemiBold" panose="020B0603050000020004" pitchFamily="34" charset="0"/>
              </a:rPr>
              <a:t>и</a:t>
            </a:r>
            <a:r>
              <a:rPr lang="ru-RU" sz="2000" dirty="0" smtClean="0">
                <a:latin typeface="Fira Sans SemiBold" panose="020B0603050000020004" pitchFamily="34" charset="0"/>
              </a:rPr>
              <a:t> </a:t>
            </a:r>
            <a:r>
              <a:rPr lang="ru-RU" sz="2000" dirty="0">
                <a:latin typeface="Fira Sans SemiBold" panose="020B0603050000020004" pitchFamily="34" charset="0"/>
              </a:rPr>
              <a:t>культуры и искусства</a:t>
            </a:r>
            <a:r>
              <a:rPr lang="ru-RU" sz="2000" b="1" dirty="0">
                <a:latin typeface="Fira Sans SemiBold" panose="020B0603050000020004" pitchFamily="34" charset="0"/>
              </a:rPr>
              <a:t>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504" y="2606772"/>
            <a:ext cx="3286201" cy="224321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464" y="2283718"/>
            <a:ext cx="1499041" cy="201622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671542" cy="480283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 smtClean="0">
                <a:solidFill>
                  <a:schemeClr val="bg1"/>
                </a:solidFill>
                <a:latin typeface="Fira Sans ExtraBold" panose="020B0903050000020004" pitchFamily="34" charset="0"/>
              </a:rPr>
              <a:t>9</a:t>
            </a:r>
            <a:endParaRPr lang="ru" sz="1400" dirty="0">
              <a:solidFill>
                <a:schemeClr val="bg1"/>
              </a:solidFill>
              <a:latin typeface="Fira Sans ExtraBold" panose="020B09030500000200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9512" y="-1748730"/>
            <a:ext cx="0" cy="4680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6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223</Words>
  <Application>Microsoft Office PowerPoint</Application>
  <PresentationFormat>Экран (16:9)</PresentationFormat>
  <Paragraphs>63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Fira Sans</vt:lpstr>
      <vt:lpstr>Arial</vt:lpstr>
      <vt:lpstr>Fira Sans ExtraBold</vt:lpstr>
      <vt:lpstr>Fira Sans SemiBold</vt:lpstr>
      <vt:lpstr>Fira Sans Light</vt:lpstr>
      <vt:lpstr>Simple Light</vt:lpstr>
      <vt:lpstr>Медаль «За оборону Ленинграда»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проект  «Медаль «За оборону Ленинграда»</dc:title>
  <dc:creator>Белозерова Марина Вячеславовна</dc:creator>
  <cp:lastModifiedBy>Ivan</cp:lastModifiedBy>
  <cp:revision>83</cp:revision>
  <dcterms:modified xsi:type="dcterms:W3CDTF">2020-09-15T17:48:27Z</dcterms:modified>
</cp:coreProperties>
</file>