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70" r:id="rId3"/>
    <p:sldId id="276" r:id="rId4"/>
    <p:sldId id="274" r:id="rId5"/>
    <p:sldId id="269" r:id="rId6"/>
    <p:sldId id="280" r:id="rId7"/>
    <p:sldId id="279" r:id="rId8"/>
    <p:sldId id="282" r:id="rId9"/>
    <p:sldId id="272" r:id="rId10"/>
    <p:sldId id="284" r:id="rId11"/>
    <p:sldId id="273" r:id="rId12"/>
    <p:sldId id="277" r:id="rId13"/>
    <p:sldId id="278" r:id="rId14"/>
    <p:sldId id="281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Gilroy Light" pitchFamily="2" charset="0"/>
      <p:regular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5389"/>
    <a:srgbClr val="041326"/>
    <a:srgbClr val="0B3559"/>
    <a:srgbClr val="082949"/>
    <a:srgbClr val="07223E"/>
    <a:srgbClr val="4472C4"/>
    <a:srgbClr val="04192E"/>
    <a:srgbClr val="ED7D31"/>
    <a:srgbClr val="0B365A"/>
    <a:srgbClr val="0104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90"/>
  </p:normalViewPr>
  <p:slideViewPr>
    <p:cSldViewPr snapToGrid="0">
      <p:cViewPr>
        <p:scale>
          <a:sx n="100" d="100"/>
          <a:sy n="100" d="100"/>
        </p:scale>
        <p:origin x="464" y="1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Aurora\&#1086;&#1073;&#1097;&#1072;&#1103;%20&#1085;&#1072;%20&#1072;&#1074;&#1088;&#1086;&#1088;&#1077;\!!!&#1052;&#1054;&#1044;&#1045;&#1056;&#1053;&#1048;&#1047;&#1040;&#1062;&#1048;&#1071;\!!!&#1055;&#1088;&#1086;&#1092;&#1048;&#1058;_&#1079;&#1072;&#1103;&#1074;&#1082;&#1072;%20&#1085;&#1072;%20&#1082;&#1086;&#1085;&#1082;&#1091;&#1088;&#1089;\&#1058;&#1077;&#1083;&#1077;&#1084;&#1077;&#1076;&#1080;&#1094;&#1080;&#1085;&#1072;\&#1055;&#1085;&#1077;&#1074;&#1084;&#1086;&#1085;&#1080;&#1103;%20&#1058;&#1072;&#1073;&#1083;&#1080;&#1094;&#1072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/Aurora\&#1086;&#1073;&#1097;&#1072;&#1103;%20&#1085;&#1072;%20&#1072;&#1074;&#1088;&#1086;&#1088;&#1077;\!!!&#1052;&#1054;&#1044;&#1045;&#1056;&#1053;&#1048;&#1047;&#1040;&#1062;&#1048;&#1071;\!!!&#1055;&#1088;&#1086;&#1092;&#1048;&#1058;_&#1079;&#1072;&#1103;&#1074;&#1082;&#1072;%20&#1085;&#1072;%20&#1082;&#1086;&#1085;&#1082;&#1091;&#1088;&#1089;\&#1058;&#1077;&#1083;&#1077;&#1084;&#1077;&#1076;&#1080;&#1094;&#1080;&#1085;&#1072;\&#1055;&#1085;&#1077;&#1074;&#1084;&#1086;&#1085;&#1080;&#1103;%20&#1058;&#1072;&#1073;&#1083;&#1080;&#1094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150292490127212E-2"/>
          <c:y val="0.29717157614136902"/>
          <c:w val="0.9618497075098742"/>
          <c:h val="0.56391016447215525"/>
        </c:manualLayout>
      </c:layout>
      <c:lineChart>
        <c:grouping val="standard"/>
        <c:varyColors val="0"/>
        <c:ser>
          <c:idx val="0"/>
          <c:order val="0"/>
          <c:tx>
            <c:strRef>
              <c:f>Лист2!$B$22</c:f>
              <c:strCache>
                <c:ptCount val="1"/>
                <c:pt idx="0">
                  <c:v>состояние</c:v>
                </c:pt>
              </c:strCache>
            </c:strRef>
          </c:tx>
          <c:spPr>
            <a:ln w="31750">
              <a:gradFill flip="none" rotWithShape="1">
                <a:gsLst>
                  <a:gs pos="0">
                    <a:srgbClr val="C00000"/>
                  </a:gs>
                  <a:gs pos="63000">
                    <a:srgbClr val="FFC000"/>
                  </a:gs>
                  <a:gs pos="100000">
                    <a:srgbClr val="00B050"/>
                  </a:gs>
                </a:gsLst>
                <a:lin ang="5400000" scaled="1"/>
                <a:tileRect/>
              </a:gradFill>
            </a:ln>
          </c:spPr>
          <c:marker>
            <c:symbol val="none"/>
          </c:marker>
          <c:cat>
            <c:strRef>
              <c:f>Лист2!$A$23:$A$34</c:f>
              <c:strCache>
                <c:ptCount val="10"/>
                <c:pt idx="0">
                  <c:v>тяжелое</c:v>
                </c:pt>
                <c:pt idx="1">
                  <c:v>средней степени тяжести</c:v>
                </c:pt>
                <c:pt idx="5">
                  <c:v>удовлетворительное</c:v>
                </c:pt>
                <c:pt idx="8">
                  <c:v>средней степени тяжести</c:v>
                </c:pt>
                <c:pt idx="9">
                  <c:v>удовлетворительное</c:v>
                </c:pt>
              </c:strCache>
            </c:strRef>
          </c:cat>
          <c:val>
            <c:numRef>
              <c:f>Лист2!$B$23:$B$34</c:f>
              <c:numCache>
                <c:formatCode>General</c:formatCode>
                <c:ptCount val="12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5A41-43AF-B8FC-D3343F651A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9181824"/>
        <c:axId val="159185152"/>
      </c:lineChart>
      <c:catAx>
        <c:axId val="1591818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9185152"/>
        <c:crosses val="autoZero"/>
        <c:auto val="1"/>
        <c:lblAlgn val="ctr"/>
        <c:lblOffset val="100"/>
        <c:noMultiLvlLbl val="0"/>
      </c:catAx>
      <c:valAx>
        <c:axId val="1591851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5918182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150292490127212E-2"/>
          <c:y val="0.29717157614136902"/>
          <c:w val="0.9618497075098742"/>
          <c:h val="0.56391016447215525"/>
        </c:manualLayout>
      </c:layout>
      <c:lineChart>
        <c:grouping val="standard"/>
        <c:varyColors val="0"/>
        <c:ser>
          <c:idx val="0"/>
          <c:order val="0"/>
          <c:tx>
            <c:strRef>
              <c:f>Лист2!$D$22</c:f>
              <c:strCache>
                <c:ptCount val="1"/>
                <c:pt idx="0">
                  <c:v>риск</c:v>
                </c:pt>
              </c:strCache>
            </c:strRef>
          </c:tx>
          <c:spPr>
            <a:ln w="31750"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n>
                      <a:noFill/>
                    </a:ln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Лист2!$D$23:$D$34</c:f>
              <c:numCache>
                <c:formatCode>General</c:formatCode>
                <c:ptCount val="12"/>
                <c:pt idx="0">
                  <c:v>7.1</c:v>
                </c:pt>
                <c:pt idx="1">
                  <c:v>2.5</c:v>
                </c:pt>
                <c:pt idx="2">
                  <c:v>3.7</c:v>
                </c:pt>
                <c:pt idx="3">
                  <c:v>2.5</c:v>
                </c:pt>
                <c:pt idx="4">
                  <c:v>2.5</c:v>
                </c:pt>
                <c:pt idx="5">
                  <c:v>2.5</c:v>
                </c:pt>
                <c:pt idx="6">
                  <c:v>2.5</c:v>
                </c:pt>
                <c:pt idx="7">
                  <c:v>2.5</c:v>
                </c:pt>
                <c:pt idx="8">
                  <c:v>4.0999999999999996</c:v>
                </c:pt>
                <c:pt idx="9">
                  <c:v>2.5</c:v>
                </c:pt>
                <c:pt idx="10">
                  <c:v>2.5</c:v>
                </c:pt>
                <c:pt idx="11">
                  <c:v>2.5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320E-456F-BE70-C35F4C615005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59181824"/>
        <c:axId val="159185152"/>
      </c:lineChart>
      <c:catAx>
        <c:axId val="159181824"/>
        <c:scaling>
          <c:orientation val="minMax"/>
        </c:scaling>
        <c:delete val="1"/>
        <c:axPos val="b"/>
        <c:majorTickMark val="out"/>
        <c:minorTickMark val="none"/>
        <c:tickLblPos val="none"/>
        <c:crossAx val="159185152"/>
        <c:crosses val="autoZero"/>
        <c:auto val="1"/>
        <c:lblAlgn val="ctr"/>
        <c:lblOffset val="100"/>
        <c:noMultiLvlLbl val="0"/>
      </c:catAx>
      <c:valAx>
        <c:axId val="1591851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5918182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4CAA0-42C7-4201-9A02-3FDD394E4987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1C95D-3A89-4400-95C3-8CCCC48E51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102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C1C95D-3A89-4400-95C3-8CCCC48E512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152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C1C95D-3A89-4400-95C3-8CCCC48E512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958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C1C95D-3A89-4400-95C3-8CCCC48E512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855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C1C95D-3A89-4400-95C3-8CCCC48E512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53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5C7AC0-819C-49EE-8168-D0AD31E2A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E67C05F-3BC5-47C4-8AD6-38C3E8045A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AB3455-754E-4D56-9BDB-15C49F2C7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D2861-08FC-41D3-BA6E-4FFF8819A0BF}" type="datetime1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9C7E42-E613-43F2-81A3-723AD72F3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340BAB-EF1A-4CAE-83FC-B6211D632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46F8-B51F-4150-8680-32A2638F1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01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C00D78-C6FC-47F8-ACE5-749A00D47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1264987-1664-46EB-B347-6F092156F0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EA8163-3433-4993-8DA3-3870430FF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EEC0-FF2E-451A-AC33-175F01873114}" type="datetime1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3812FE-B56F-422E-8B0E-0E6D65FEB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3A0586-96DE-4BBD-B57E-317B29036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46F8-B51F-4150-8680-32A2638F1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901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C82B5C6-BB00-4282-B451-4528022E99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33F6CE8-C5DC-4AA8-8425-4B0E31E58E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C89F10-0AD2-49D7-B318-201B169F4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B68B-67EB-48D6-91B5-5D0A8449DF04}" type="datetime1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E4FFFE-6A04-4588-8826-A6342D93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6C9EBE-1A69-4FCC-BBCF-3F627BFE0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46F8-B51F-4150-8680-32A2638F1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66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8F7CEC-66DC-49C9-81E7-F645E8A47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93A60B-39F1-402B-913A-CB6CE45FA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E9F081-49B4-4100-AE43-2467BF9AD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84D9-F7EC-4118-AA9E-46940A106850}" type="datetime1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36F406-8765-452F-9DB9-68BBFF0D2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D0BD64-71B4-454F-A1FD-429599B67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46F8-B51F-4150-8680-32A2638F1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9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5511F-51D0-45A4-A1AC-12CEE216D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5C4441-7B5D-4307-854B-8EED13974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91FA5A-7C57-4813-B9A9-BBE0D4FD9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5CDF-5D1B-494F-A669-C9252CF4A3C9}" type="datetime1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46150C-CBA2-46D8-B87B-6A087777D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F82009-A197-4909-91BC-8CF908E5A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46F8-B51F-4150-8680-32A2638F1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718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0B8B0F-11D6-4172-B311-949DBB901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6F8BFA-6850-4828-919B-B0F416F636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A61B735-F0AA-4734-8250-376763AC2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545077-9CFF-405A-820E-B7BADD64F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9622-75EE-4600-B164-6E0909F5A1BB}" type="datetime1">
              <a:rPr lang="ru-RU" smtClean="0"/>
              <a:t>17.09.2020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6108862-0031-4F4C-B444-E32FD083C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AF155D-AB20-47AD-8039-50C93B68E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46F8-B51F-4150-8680-32A2638F1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770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EC5104-1151-4249-AD0D-F118497B1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F55E1F-6336-42D8-BFED-A453044F1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7F43CC2-3839-4EDC-8565-11D9F88C37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D51FC1-744A-418D-8147-77D6E84D78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4732B0D-89E5-4309-8380-B7603185F6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7BA948A-E91C-4A21-8608-3B38D004C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1F0B-9702-4252-8043-0AC886CFE519}" type="datetime1">
              <a:rPr lang="ru-RU" smtClean="0"/>
              <a:t>17.09.2020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A01967A-A870-4488-B70F-50814D88F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10B6FE9-A5AF-4983-B42C-16C827B8A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46F8-B51F-4150-8680-32A2638F1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611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E02906-3B2A-4925-883A-22C4655C3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DF8CA30-5043-4C30-B0C0-85B436AE2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A6E18-97C8-49E6-9C23-FAE7AAA6E8E9}" type="datetime1">
              <a:rPr lang="ru-RU" smtClean="0"/>
              <a:t>17.09.2020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814956-3578-469E-A643-A226B8880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7F16C3-EF57-4DB1-B4E6-9DF7D9C67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46F8-B51F-4150-8680-32A2638F1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819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2B670A1-1CE7-4991-81BF-1BCAE552E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7B78-A67A-4822-82E9-D4CA0302D661}" type="datetime1">
              <a:rPr lang="ru-RU" smtClean="0"/>
              <a:t>17.09.2020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90C47EF-BD95-4F0F-98FF-DB8AD8074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524B5EC-C1EB-483C-99A3-973A10D09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46F8-B51F-4150-8680-32A2638F1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89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C051EC-982C-43FE-BEB0-D3FF780EA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F44968-F76B-4C5B-9AD9-ECE083253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7215BF-F772-4FF3-879E-7D66057BA7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8610B10-3D20-4D33-809E-21606D673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37BFA-58E1-4ED3-A954-4E6E3C29A82B}" type="datetime1">
              <a:rPr lang="ru-RU" smtClean="0"/>
              <a:t>17.09.2020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56F179-3429-43E1-BD10-7AFF4EC5E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0F9374-408F-4BA9-910A-2920DE667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46F8-B51F-4150-8680-32A2638F1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944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1D128-60AE-456A-AB81-179134B87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1DF7183-0B61-4450-B622-5841E4A630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721BAED-CFC9-49DC-8C64-AB8EEE8E0C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2155B4-66BD-46A4-BB3B-8EA7EF9FB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54F2-04A8-4B18-9342-08A620509117}" type="datetime1">
              <a:rPr lang="ru-RU" smtClean="0"/>
              <a:t>17.09.2020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2FDB40-2AF6-40D5-BBCD-CABCE0F78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D122BA-92EA-4020-B4E6-364098A42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46F8-B51F-4150-8680-32A2638F1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852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D3E69">
                <a:lumMod val="88000"/>
              </a:srgbClr>
            </a:gs>
            <a:gs pos="22000">
              <a:srgbClr val="051932"/>
            </a:gs>
            <a:gs pos="100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CFBEF-195C-46F6-8ECB-F7F417637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AFD0B7-66C7-4562-AE42-104E08C14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5D80C5-86B9-418D-B259-68A8E78AC1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FBFB8-DB9E-4245-9428-7CC435AC8DAF}" type="datetime1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FFF081-AEA0-4D3F-B2F0-B00B6D170B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DA466-5EC8-4665-8FD1-4CC293DA3B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646F8-B51F-4150-8680-32A2638F1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66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9.png"/><Relationship Id="rId7" Type="http://schemas.openxmlformats.org/officeDocument/2006/relationships/image" Target="../media/image7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77.svg"/><Relationship Id="rId5" Type="http://schemas.openxmlformats.org/officeDocument/2006/relationships/image" Target="../media/image3.png"/><Relationship Id="rId10" Type="http://schemas.openxmlformats.org/officeDocument/2006/relationships/image" Target="../media/image76.svg"/><Relationship Id="rId4" Type="http://schemas.openxmlformats.org/officeDocument/2006/relationships/image" Target="../media/image2.png"/><Relationship Id="rId9" Type="http://schemas.openxmlformats.org/officeDocument/2006/relationships/image" Target="../media/image7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18" Type="http://schemas.openxmlformats.org/officeDocument/2006/relationships/image" Target="../media/image26.png"/><Relationship Id="rId3" Type="http://schemas.openxmlformats.org/officeDocument/2006/relationships/image" Target="../media/image11.svg"/><Relationship Id="rId21" Type="http://schemas.openxmlformats.org/officeDocument/2006/relationships/image" Target="../media/image29.sv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5" Type="http://schemas.openxmlformats.org/officeDocument/2006/relationships/image" Target="../media/image23.svg"/><Relationship Id="rId23" Type="http://schemas.openxmlformats.org/officeDocument/2006/relationships/image" Target="../media/image31.svg"/><Relationship Id="rId10" Type="http://schemas.openxmlformats.org/officeDocument/2006/relationships/image" Target="../media/image18.png"/><Relationship Id="rId19" Type="http://schemas.openxmlformats.org/officeDocument/2006/relationships/image" Target="../media/image27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image" Target="../media/image46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12" Type="http://schemas.openxmlformats.org/officeDocument/2006/relationships/image" Target="../media/image45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svg"/><Relationship Id="rId11" Type="http://schemas.openxmlformats.org/officeDocument/2006/relationships/image" Target="../media/image44.png"/><Relationship Id="rId5" Type="http://schemas.openxmlformats.org/officeDocument/2006/relationships/image" Target="../media/image10.png"/><Relationship Id="rId10" Type="http://schemas.openxmlformats.org/officeDocument/2006/relationships/image" Target="../media/image43.svg"/><Relationship Id="rId4" Type="http://schemas.openxmlformats.org/officeDocument/2006/relationships/image" Target="../media/image38.svg"/><Relationship Id="rId9" Type="http://schemas.openxmlformats.org/officeDocument/2006/relationships/image" Target="../media/image42.png"/><Relationship Id="rId14" Type="http://schemas.openxmlformats.org/officeDocument/2006/relationships/image" Target="../media/image4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61.svg"/><Relationship Id="rId3" Type="http://schemas.openxmlformats.org/officeDocument/2006/relationships/image" Target="../media/image48.svg"/><Relationship Id="rId7" Type="http://schemas.openxmlformats.org/officeDocument/2006/relationships/image" Target="../media/image50.svg"/><Relationship Id="rId12" Type="http://schemas.openxmlformats.org/officeDocument/2006/relationships/image" Target="../media/image55.svg"/><Relationship Id="rId17" Type="http://schemas.openxmlformats.org/officeDocument/2006/relationships/image" Target="../media/image60.png"/><Relationship Id="rId2" Type="http://schemas.openxmlformats.org/officeDocument/2006/relationships/image" Target="../media/image30.png"/><Relationship Id="rId16" Type="http://schemas.openxmlformats.org/officeDocument/2006/relationships/image" Target="../media/image59.svg"/><Relationship Id="rId20" Type="http://schemas.openxmlformats.org/officeDocument/2006/relationships/image" Target="../media/image63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svg"/><Relationship Id="rId5" Type="http://schemas.openxmlformats.org/officeDocument/2006/relationships/image" Target="../media/image39.sv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4" Type="http://schemas.openxmlformats.org/officeDocument/2006/relationships/image" Target="../media/image10.png"/><Relationship Id="rId9" Type="http://schemas.openxmlformats.org/officeDocument/2006/relationships/image" Target="../media/image52.svg"/><Relationship Id="rId14" Type="http://schemas.openxmlformats.org/officeDocument/2006/relationships/image" Target="../media/image5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22A397E7-BF60-45B2-84C7-B074B76C3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Изображение выглядит как легкий, сидит, закрыть, синий&#10;&#10;Автоматически созданное описание">
            <a:extLst>
              <a:ext uri="{FF2B5EF4-FFF2-40B4-BE49-F238E27FC236}">
                <a16:creationId xmlns:a16="http://schemas.microsoft.com/office/drawing/2014/main" id="{41A494FF-8031-4148-B34F-BC5964826C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8" r="6978"/>
          <a:stretch/>
        </p:blipFill>
        <p:spPr bwMode="auto">
          <a:xfrm>
            <a:off x="4283902" y="10"/>
            <a:ext cx="7908098" cy="685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29159D-F041-4092-8E04-35D421D048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663" y="1115219"/>
            <a:ext cx="5505449" cy="23876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>
                <a:solidFill>
                  <a:schemeClr val="bg1"/>
                </a:solidFill>
                <a:latin typeface="Gilroy Light" panose="00000400000000000000" pitchFamily="50" charset="-52"/>
              </a:rPr>
              <a:t>Региональная телемедицинская система Красноярского края </a:t>
            </a:r>
            <a:br>
              <a:rPr lang="ru-RU" sz="3100" dirty="0">
                <a:solidFill>
                  <a:schemeClr val="bg1"/>
                </a:solidFill>
                <a:latin typeface="Gilroy Light" panose="00000400000000000000" pitchFamily="50" charset="-52"/>
              </a:rPr>
            </a:br>
            <a:br>
              <a:rPr lang="ru-RU" sz="3100" dirty="0">
                <a:solidFill>
                  <a:schemeClr val="bg1"/>
                </a:solidFill>
                <a:latin typeface="Gilroy Light" panose="00000400000000000000" pitchFamily="50" charset="-52"/>
              </a:rPr>
            </a:br>
            <a:r>
              <a:rPr lang="ru-RU" sz="3600" dirty="0">
                <a:solidFill>
                  <a:schemeClr val="bg1"/>
                </a:solidFill>
                <a:latin typeface="Gilroy Light" panose="00000400000000000000" pitchFamily="50" charset="-52"/>
              </a:rPr>
              <a:t>«Мониторинг пневмоний»</a:t>
            </a:r>
            <a:endParaRPr lang="ru-RU" sz="3100" dirty="0">
              <a:solidFill>
                <a:schemeClr val="bg1"/>
              </a:solidFill>
              <a:latin typeface="Gilroy Light" panose="00000400000000000000" pitchFamily="50" charset="-52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FFC4C80-14A9-4757-B30B-FB0BE5FAD6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8663" y="3902075"/>
            <a:ext cx="5505449" cy="1655762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solidFill>
                  <a:schemeClr val="bg1"/>
                </a:solidFill>
                <a:latin typeface="Gilroy Light" panose="00000400000000000000" pitchFamily="50" charset="-52"/>
              </a:rPr>
              <a:t>Красноярск, 2020 г.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8585" y="3681408"/>
            <a:ext cx="1193482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 descr="Изображение выглядит как зна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DC88104-4E8D-42C0-BC98-5DE88C7E96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82" y="5557837"/>
            <a:ext cx="770852" cy="688529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зна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2E089D0-1E4D-44FD-93F1-A6F0FFF30C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2728" y="5634893"/>
            <a:ext cx="1438659" cy="57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908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D3E69">
                <a:lumMod val="88000"/>
              </a:srgbClr>
            </a:gs>
            <a:gs pos="41000">
              <a:srgbClr val="051932"/>
            </a:gs>
            <a:gs pos="100000">
              <a:schemeClr val="tx1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 descr="Изображение выглядит как синий, сидит, стол, закрыть&#10;&#10;Автоматически созданное описание">
            <a:extLst>
              <a:ext uri="{FF2B5EF4-FFF2-40B4-BE49-F238E27FC236}">
                <a16:creationId xmlns:a16="http://schemas.microsoft.com/office/drawing/2014/main" id="{C2B315E6-0EE6-49F4-88CB-8D7CEF412E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24"/>
          <a:stretch/>
        </p:blipFill>
        <p:spPr>
          <a:xfrm>
            <a:off x="7008380" y="857"/>
            <a:ext cx="5183620" cy="6857143"/>
          </a:xfrm>
          <a:prstGeom prst="rect">
            <a:avLst/>
          </a:prstGeom>
        </p:spPr>
      </p:pic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8C086E96-ABE9-4454-8044-796458C7CA8A}"/>
              </a:ext>
            </a:extLst>
          </p:cNvPr>
          <p:cNvSpPr txBox="1">
            <a:spLocks/>
          </p:cNvSpPr>
          <p:nvPr/>
        </p:nvSpPr>
        <p:spPr>
          <a:xfrm>
            <a:off x="833002" y="365125"/>
            <a:ext cx="10515598" cy="4043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900" dirty="0">
                <a:solidFill>
                  <a:srgbClr val="FFFFFF"/>
                </a:solidFill>
                <a:latin typeface="Gilroy Light" panose="00000400000000000000" pitchFamily="50" charset="-52"/>
              </a:rPr>
              <a:t>ТЕКУЩИЙ  СТАТУС  ПРОЕКТА</a:t>
            </a:r>
          </a:p>
        </p:txBody>
      </p:sp>
      <p:sp>
        <p:nvSpPr>
          <p:cNvPr id="10" name="Номер слайда 1">
            <a:extLst>
              <a:ext uri="{FF2B5EF4-FFF2-40B4-BE49-F238E27FC236}">
                <a16:creationId xmlns:a16="http://schemas.microsoft.com/office/drawing/2014/main" id="{BEFD995E-DE31-4C5C-80A5-720ECE0D6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7386" y="6342301"/>
            <a:ext cx="2743200" cy="365125"/>
          </a:xfrm>
        </p:spPr>
        <p:txBody>
          <a:bodyPr/>
          <a:lstStyle/>
          <a:p>
            <a:fld id="{AF3646F8-B51F-4150-8680-32A2638F16A3}" type="slidenum">
              <a:rPr lang="ru-RU" smtClean="0"/>
              <a:t>10</a:t>
            </a:fld>
            <a:endParaRPr lang="ru-RU" dirty="0"/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77CCAE28-6519-44FC-9D01-3BDFBD42879C}"/>
              </a:ext>
            </a:extLst>
          </p:cNvPr>
          <p:cNvCxnSpPr>
            <a:cxnSpLocks/>
          </p:cNvCxnSpPr>
          <p:nvPr/>
        </p:nvCxnSpPr>
        <p:spPr>
          <a:xfrm>
            <a:off x="931026" y="925830"/>
            <a:ext cx="11260974" cy="0"/>
          </a:xfrm>
          <a:prstGeom prst="line">
            <a:avLst/>
          </a:prstGeom>
          <a:ln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878755D-7C90-4D7A-81C7-EF1F0710C7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100" t="12457" r="39102" b="4571"/>
          <a:stretch/>
        </p:blipFill>
        <p:spPr>
          <a:xfrm>
            <a:off x="931025" y="1239369"/>
            <a:ext cx="6538117" cy="51029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Объект 4">
            <a:extLst>
              <a:ext uri="{FF2B5EF4-FFF2-40B4-BE49-F238E27FC236}">
                <a16:creationId xmlns:a16="http://schemas.microsoft.com/office/drawing/2014/main" id="{BA6CFAA1-714A-4C2D-9450-C52C86B80F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print"/>
          <a:srcRect l="798" t="56882" r="57568" b="4541"/>
          <a:stretch/>
        </p:blipFill>
        <p:spPr>
          <a:xfrm>
            <a:off x="6318764" y="3765421"/>
            <a:ext cx="5294416" cy="27594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118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D3E69">
                <a:lumMod val="88000"/>
              </a:srgbClr>
            </a:gs>
            <a:gs pos="41000">
              <a:srgbClr val="051932"/>
            </a:gs>
            <a:gs pos="100000">
              <a:schemeClr val="tx1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иний, сидит, стол, закрыть&#10;&#10;Автоматически созданное описание">
            <a:extLst>
              <a:ext uri="{FF2B5EF4-FFF2-40B4-BE49-F238E27FC236}">
                <a16:creationId xmlns:a16="http://schemas.microsoft.com/office/drawing/2014/main" id="{7D57D755-F9E7-4049-AFB4-BC4116192F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24"/>
          <a:stretch/>
        </p:blipFill>
        <p:spPr>
          <a:xfrm>
            <a:off x="7008380" y="857"/>
            <a:ext cx="5183620" cy="6857143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E7370494-48E6-4A6D-BDD1-74CC00AA2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15598" cy="404309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FFFFFF"/>
                </a:solidFill>
                <a:latin typeface="Gilroy Light" panose="00000400000000000000" pitchFamily="50" charset="-52"/>
              </a:rPr>
              <a:t>ТЕКУЩИЙ  СТАТУС  ПРОЕКТА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081D2C9E-61D3-43B4-85A4-86C91D688894}"/>
              </a:ext>
            </a:extLst>
          </p:cNvPr>
          <p:cNvSpPr txBox="1">
            <a:spLocks/>
          </p:cNvSpPr>
          <p:nvPr/>
        </p:nvSpPr>
        <p:spPr>
          <a:xfrm>
            <a:off x="833002" y="1069358"/>
            <a:ext cx="5656938" cy="625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rgbClr val="FFFFFF"/>
                </a:solidFill>
              </a:rPr>
              <a:t>ВЫВОД ПОКАЗАТЕЛЕЙ ЗДОРОВЬЯ ПАЦИЕНТА В ДИНАМИКЕ</a:t>
            </a: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E99A46AF-04BC-4B70-97A6-F962A0765C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4520568"/>
              </p:ext>
            </p:extLst>
          </p:nvPr>
        </p:nvGraphicFramePr>
        <p:xfrm>
          <a:off x="4616784" y="2391023"/>
          <a:ext cx="6912290" cy="1765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89AD4E8-E5D9-4E32-8599-44306E817EF5}"/>
              </a:ext>
            </a:extLst>
          </p:cNvPr>
          <p:cNvSpPr/>
          <p:nvPr/>
        </p:nvSpPr>
        <p:spPr>
          <a:xfrm>
            <a:off x="2136565" y="5367819"/>
            <a:ext cx="32535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Gilroy Light" panose="00000400000000000000" pitchFamily="50" charset="-52"/>
              </a:rPr>
              <a:t>РИСК ЛЕТАЛЬНОГО ИСХОДА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1C84343-9C38-4441-9613-ED20BF14B92F}"/>
              </a:ext>
            </a:extLst>
          </p:cNvPr>
          <p:cNvSpPr/>
          <p:nvPr/>
        </p:nvSpPr>
        <p:spPr>
          <a:xfrm>
            <a:off x="1101181" y="4654013"/>
            <a:ext cx="2291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Gilroy Light" panose="00000400000000000000" pitchFamily="50" charset="-52"/>
              </a:rPr>
              <a:t>SAPS2</a:t>
            </a:r>
            <a:endParaRPr lang="ru-RU" sz="5400" dirty="0">
              <a:solidFill>
                <a:schemeClr val="bg1"/>
              </a:solidFill>
              <a:latin typeface="Gilroy Light" panose="00000400000000000000" pitchFamily="50" charset="-52"/>
            </a:endParaRPr>
          </a:p>
        </p:txBody>
      </p:sp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id="{6E6F0E7C-A3D0-4ADD-9752-00C512E109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078816"/>
              </p:ext>
            </p:extLst>
          </p:nvPr>
        </p:nvGraphicFramePr>
        <p:xfrm>
          <a:off x="4667019" y="4342473"/>
          <a:ext cx="6912290" cy="1765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9812790-C63E-4528-AC41-792E09E24ACD}"/>
              </a:ext>
            </a:extLst>
          </p:cNvPr>
          <p:cNvSpPr/>
          <p:nvPr/>
        </p:nvSpPr>
        <p:spPr>
          <a:xfrm>
            <a:off x="5041297" y="2782682"/>
            <a:ext cx="12993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Gilroy Light" panose="00000400000000000000" pitchFamily="50" charset="-52"/>
              </a:rPr>
              <a:t>тяжелое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5E61391-B4F3-4DF2-9208-2D7D0D3DA5C0}"/>
              </a:ext>
            </a:extLst>
          </p:cNvPr>
          <p:cNvSpPr/>
          <p:nvPr/>
        </p:nvSpPr>
        <p:spPr>
          <a:xfrm>
            <a:off x="9161310" y="3741346"/>
            <a:ext cx="2496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Gilroy Light" panose="00000400000000000000" pitchFamily="50" charset="-52"/>
              </a:rPr>
              <a:t>удовлетворительное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016E28B8-12CC-4D2E-BEB4-8AC3A379843A}"/>
              </a:ext>
            </a:extLst>
          </p:cNvPr>
          <p:cNvSpPr/>
          <p:nvPr/>
        </p:nvSpPr>
        <p:spPr>
          <a:xfrm>
            <a:off x="4993137" y="2227035"/>
            <a:ext cx="7940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+mj-lt"/>
              </a:rPr>
              <a:t>23.05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D9ACC4BC-1F14-4586-B30B-65F171664BBB}"/>
              </a:ext>
            </a:extLst>
          </p:cNvPr>
          <p:cNvSpPr/>
          <p:nvPr/>
        </p:nvSpPr>
        <p:spPr>
          <a:xfrm>
            <a:off x="7849679" y="2225840"/>
            <a:ext cx="7940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+mj-lt"/>
              </a:rPr>
              <a:t>29.05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03946109-625F-42E9-8403-2C9157EAE9DD}"/>
              </a:ext>
            </a:extLst>
          </p:cNvPr>
          <p:cNvSpPr/>
          <p:nvPr/>
        </p:nvSpPr>
        <p:spPr>
          <a:xfrm>
            <a:off x="6421408" y="2211574"/>
            <a:ext cx="7940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+mj-lt"/>
              </a:rPr>
              <a:t>26.05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098EA80A-3686-41E8-9E10-2F006CA9927D}"/>
              </a:ext>
            </a:extLst>
          </p:cNvPr>
          <p:cNvSpPr/>
          <p:nvPr/>
        </p:nvSpPr>
        <p:spPr>
          <a:xfrm>
            <a:off x="9261416" y="2242055"/>
            <a:ext cx="7940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+mj-lt"/>
              </a:rPr>
              <a:t>03.06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F9672816-840C-44D2-B3AF-BA0A6A2D87EE}"/>
              </a:ext>
            </a:extLst>
          </p:cNvPr>
          <p:cNvSpPr/>
          <p:nvPr/>
        </p:nvSpPr>
        <p:spPr>
          <a:xfrm>
            <a:off x="10638779" y="2262764"/>
            <a:ext cx="7940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+mj-lt"/>
              </a:rPr>
              <a:t>06.06</a:t>
            </a: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6B534C67-FBA8-4E14-801F-CBE98B7377BE}"/>
              </a:ext>
            </a:extLst>
          </p:cNvPr>
          <p:cNvCxnSpPr>
            <a:cxnSpLocks/>
          </p:cNvCxnSpPr>
          <p:nvPr/>
        </p:nvCxnSpPr>
        <p:spPr>
          <a:xfrm>
            <a:off x="931026" y="925830"/>
            <a:ext cx="11260974" cy="0"/>
          </a:xfrm>
          <a:prstGeom prst="line">
            <a:avLst/>
          </a:prstGeom>
          <a:ln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1E070C6-5E6F-4767-8F15-3110009A160F}"/>
              </a:ext>
            </a:extLst>
          </p:cNvPr>
          <p:cNvSpPr/>
          <p:nvPr/>
        </p:nvSpPr>
        <p:spPr>
          <a:xfrm>
            <a:off x="2196964" y="2905953"/>
            <a:ext cx="32535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Gilroy Light" panose="00000400000000000000" pitchFamily="50" charset="-52"/>
              </a:rPr>
              <a:t>СОСТОЯНИЕ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7F82A43-A679-45F9-B20B-6A646D73B447}"/>
              </a:ext>
            </a:extLst>
          </p:cNvPr>
          <p:cNvSpPr/>
          <p:nvPr/>
        </p:nvSpPr>
        <p:spPr>
          <a:xfrm>
            <a:off x="1161580" y="2192147"/>
            <a:ext cx="2291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Gilroy Light" panose="00000400000000000000" pitchFamily="50" charset="-52"/>
              </a:rPr>
              <a:t>РПТС</a:t>
            </a:r>
          </a:p>
        </p:txBody>
      </p:sp>
      <p:sp>
        <p:nvSpPr>
          <p:cNvPr id="29" name="Номер слайда 1">
            <a:extLst>
              <a:ext uri="{FF2B5EF4-FFF2-40B4-BE49-F238E27FC236}">
                <a16:creationId xmlns:a16="http://schemas.microsoft.com/office/drawing/2014/main" id="{B4E77C75-D502-4C74-8AE8-DD06D8BB1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7386" y="6342301"/>
            <a:ext cx="2743200" cy="365125"/>
          </a:xfrm>
        </p:spPr>
        <p:txBody>
          <a:bodyPr/>
          <a:lstStyle/>
          <a:p>
            <a:fld id="{AF3646F8-B51F-4150-8680-32A2638F16A3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191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D3E69">
                <a:lumMod val="88000"/>
              </a:srgbClr>
            </a:gs>
            <a:gs pos="41000">
              <a:srgbClr val="051932"/>
            </a:gs>
            <a:gs pos="100000">
              <a:schemeClr val="tx1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иний, сидит, стол, закрыть&#10;&#10;Автоматически созданное описание">
            <a:extLst>
              <a:ext uri="{FF2B5EF4-FFF2-40B4-BE49-F238E27FC236}">
                <a16:creationId xmlns:a16="http://schemas.microsoft.com/office/drawing/2014/main" id="{5185404A-2EC4-4B98-A360-C06D8DEE05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24"/>
          <a:stretch/>
        </p:blipFill>
        <p:spPr>
          <a:xfrm>
            <a:off x="7008380" y="857"/>
            <a:ext cx="5183620" cy="6857143"/>
          </a:xfrm>
          <a:prstGeom prst="rect">
            <a:avLst/>
          </a:prstGeom>
        </p:spPr>
      </p:pic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8C086E96-ABE9-4454-8044-796458C7CA8A}"/>
              </a:ext>
            </a:extLst>
          </p:cNvPr>
          <p:cNvSpPr txBox="1">
            <a:spLocks/>
          </p:cNvSpPr>
          <p:nvPr/>
        </p:nvSpPr>
        <p:spPr>
          <a:xfrm>
            <a:off x="833002" y="365125"/>
            <a:ext cx="10515598" cy="4043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900" dirty="0">
                <a:solidFill>
                  <a:srgbClr val="FFFFFF"/>
                </a:solidFill>
                <a:latin typeface="Gilroy Light" panose="00000400000000000000" pitchFamily="50" charset="-52"/>
              </a:rPr>
              <a:t>ТЕКУЩИЙ  СТАТУС  ПРОЕКТА</a:t>
            </a:r>
          </a:p>
        </p:txBody>
      </p: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8A288296-5883-4958-8784-B4269DA0353A}"/>
              </a:ext>
            </a:extLst>
          </p:cNvPr>
          <p:cNvSpPr txBox="1">
            <a:spLocks/>
          </p:cNvSpPr>
          <p:nvPr/>
        </p:nvSpPr>
        <p:spPr>
          <a:xfrm>
            <a:off x="833002" y="1069359"/>
            <a:ext cx="6537616" cy="533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rgbClr val="FFFFFF"/>
                </a:solidFill>
              </a:rPr>
              <a:t>ЕЖЕДНЕВНОЕ ПРОВЕДЕНИЕ КОНСИЛИУМОВ С МЕД. ОРГАНИЗАЦИЯМИ КРАЯ</a:t>
            </a:r>
          </a:p>
        </p:txBody>
      </p:sp>
      <p:pic>
        <p:nvPicPr>
          <p:cNvPr id="33" name="Google Shape;82;p17">
            <a:extLst>
              <a:ext uri="{FF2B5EF4-FFF2-40B4-BE49-F238E27FC236}">
                <a16:creationId xmlns:a16="http://schemas.microsoft.com/office/drawing/2014/main" id="{CD0D1BEE-103C-46A3-99E8-1720116DF5E1}"/>
              </a:ext>
            </a:extLst>
          </p:cNvPr>
          <p:cNvPicPr preferRelativeResize="0"/>
          <p:nvPr/>
        </p:nvPicPr>
        <p:blipFill>
          <a:blip r:embed="rId3"/>
          <a:srcRect l="1453" r="1966"/>
          <a:stretch>
            <a:fillRect/>
          </a:stretch>
        </p:blipFill>
        <p:spPr>
          <a:xfrm>
            <a:off x="812276" y="1811433"/>
            <a:ext cx="8110275" cy="2637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Номер слайда 1">
            <a:extLst>
              <a:ext uri="{FF2B5EF4-FFF2-40B4-BE49-F238E27FC236}">
                <a16:creationId xmlns:a16="http://schemas.microsoft.com/office/drawing/2014/main" id="{C680A47F-3A35-4606-B39A-11D8E1E6F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7386" y="6342301"/>
            <a:ext cx="2743200" cy="365125"/>
          </a:xfrm>
        </p:spPr>
        <p:txBody>
          <a:bodyPr/>
          <a:lstStyle/>
          <a:p>
            <a:fld id="{AF3646F8-B51F-4150-8680-32A2638F16A3}" type="slidenum">
              <a:rPr lang="ru-RU" smtClean="0"/>
              <a:t>12</a:t>
            </a:fld>
            <a:endParaRPr lang="ru-RU" dirty="0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8AF6D46F-057B-4AC5-8FDD-19CFD7E7644A}"/>
              </a:ext>
            </a:extLst>
          </p:cNvPr>
          <p:cNvGrpSpPr/>
          <p:nvPr/>
        </p:nvGrpSpPr>
        <p:grpSpPr>
          <a:xfrm>
            <a:off x="4983389" y="1463134"/>
            <a:ext cx="6096000" cy="3334400"/>
            <a:chOff x="4872554" y="1463134"/>
            <a:chExt cx="6096000" cy="3334400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206B1464-0BFC-4C15-B180-56F506572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72554" y="1463134"/>
              <a:ext cx="6096000" cy="333440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ED9B250A-3E99-4070-84EE-1DF67F9C4F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4238" r="75417" b="60346"/>
            <a:stretch/>
          </p:blipFill>
          <p:spPr>
            <a:xfrm>
              <a:off x="7963585" y="3657748"/>
              <a:ext cx="1528078" cy="866775"/>
            </a:xfrm>
            <a:prstGeom prst="rect">
              <a:avLst/>
            </a:prstGeom>
          </p:spPr>
        </p:pic>
      </p:grpSp>
      <p:pic>
        <p:nvPicPr>
          <p:cNvPr id="34" name="Рисунок 33" descr="Изображение выглядит как внутренний, окно, мужчина, стол&#10;&#10;Автоматически созданное описание">
            <a:extLst>
              <a:ext uri="{FF2B5EF4-FFF2-40B4-BE49-F238E27FC236}">
                <a16:creationId xmlns:a16="http://schemas.microsoft.com/office/drawing/2014/main" id="{F54ED6DF-9DD0-498E-A468-E826F461813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" t="9321" r="1423" b="1688"/>
          <a:stretch/>
        </p:blipFill>
        <p:spPr>
          <a:xfrm>
            <a:off x="2888759" y="4175228"/>
            <a:ext cx="4864591" cy="2515527"/>
          </a:xfrm>
          <a:prstGeom prst="rect">
            <a:avLst/>
          </a:prstGeom>
          <a:effectLst>
            <a:outerShdw blurRad="419100" dist="152400" dir="21240000" sx="104000" sy="104000" algn="l" rotWithShape="0">
              <a:prstClr val="black">
                <a:alpha val="40000"/>
              </a:prstClr>
            </a:outerShdw>
          </a:effectLst>
        </p:spPr>
      </p:pic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77CCAE28-6519-44FC-9D01-3BDFBD42879C}"/>
              </a:ext>
            </a:extLst>
          </p:cNvPr>
          <p:cNvCxnSpPr>
            <a:cxnSpLocks/>
          </p:cNvCxnSpPr>
          <p:nvPr/>
        </p:nvCxnSpPr>
        <p:spPr>
          <a:xfrm>
            <a:off x="931026" y="925830"/>
            <a:ext cx="11260974" cy="0"/>
          </a:xfrm>
          <a:prstGeom prst="line">
            <a:avLst/>
          </a:prstGeom>
          <a:ln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682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D3E69">
                <a:lumMod val="88000"/>
              </a:srgbClr>
            </a:gs>
            <a:gs pos="41000">
              <a:srgbClr val="051932"/>
            </a:gs>
            <a:gs pos="100000">
              <a:schemeClr val="tx1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E7370494-48E6-4A6D-BDD1-74CC00AA2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15598" cy="404309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FFFFFF"/>
                </a:solidFill>
                <a:latin typeface="Gilroy Light" panose="00000400000000000000" pitchFamily="50" charset="-52"/>
              </a:rPr>
              <a:t>ЭФФЕКТ ОТ ВНЕДРЕНИЯ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DA4203F-0883-4A8C-B840-84253BE4DA65}"/>
              </a:ext>
            </a:extLst>
          </p:cNvPr>
          <p:cNvSpPr/>
          <p:nvPr/>
        </p:nvSpPr>
        <p:spPr>
          <a:xfrm>
            <a:off x="931026" y="1233599"/>
            <a:ext cx="300595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+mj-lt"/>
              </a:rPr>
              <a:t>&gt;3</a:t>
            </a:r>
            <a:r>
              <a:rPr lang="ru-RU" sz="8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8000" dirty="0">
                <a:solidFill>
                  <a:schemeClr val="bg1"/>
                </a:solidFill>
                <a:latin typeface="+mj-lt"/>
              </a:rPr>
              <a:t>50</a:t>
            </a:r>
            <a:r>
              <a:rPr lang="ru-RU" sz="8000" dirty="0">
                <a:solidFill>
                  <a:schemeClr val="bg1"/>
                </a:solidFill>
                <a:latin typeface="+mj-lt"/>
              </a:rPr>
              <a:t>0</a:t>
            </a:r>
          </a:p>
        </p:txBody>
      </p:sp>
      <p:pic>
        <p:nvPicPr>
          <p:cNvPr id="11" name="Рисунок 10" descr="Изображение выглядит как синий, сидит, стол, закрыть&#10;&#10;Автоматически созданное описание">
            <a:extLst>
              <a:ext uri="{FF2B5EF4-FFF2-40B4-BE49-F238E27FC236}">
                <a16:creationId xmlns:a16="http://schemas.microsoft.com/office/drawing/2014/main" id="{DED4B6F4-279D-48B1-B8C6-530890FEB1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24"/>
          <a:stretch/>
        </p:blipFill>
        <p:spPr>
          <a:xfrm>
            <a:off x="7008380" y="857"/>
            <a:ext cx="5183620" cy="6857143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34DAE86B-1216-43CA-BABA-50FE5B399C68}"/>
              </a:ext>
            </a:extLst>
          </p:cNvPr>
          <p:cNvSpPr/>
          <p:nvPr/>
        </p:nvSpPr>
        <p:spPr>
          <a:xfrm>
            <a:off x="931026" y="2894369"/>
            <a:ext cx="249459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dirty="0">
                <a:solidFill>
                  <a:schemeClr val="bg1"/>
                </a:solidFill>
                <a:latin typeface="+mj-lt"/>
              </a:rPr>
              <a:t>1 500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2AC5400E-BBA7-455D-B272-4C80DDFBC7C0}"/>
              </a:ext>
            </a:extLst>
          </p:cNvPr>
          <p:cNvSpPr/>
          <p:nvPr/>
        </p:nvSpPr>
        <p:spPr>
          <a:xfrm>
            <a:off x="931026" y="4654905"/>
            <a:ext cx="229101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dirty="0">
                <a:solidFill>
                  <a:schemeClr val="bg1"/>
                </a:solidFill>
                <a:latin typeface="+mj-lt"/>
              </a:rPr>
              <a:t>59</a:t>
            </a:r>
            <a:r>
              <a:rPr lang="en-US" sz="8000" dirty="0">
                <a:solidFill>
                  <a:schemeClr val="bg1"/>
                </a:solidFill>
                <a:latin typeface="+mj-lt"/>
              </a:rPr>
              <a:t>%</a:t>
            </a:r>
            <a:r>
              <a:rPr lang="ru-RU" sz="8000" baseline="30000" dirty="0">
                <a:solidFill>
                  <a:schemeClr val="bg1"/>
                </a:solidFill>
                <a:latin typeface="+mj-lt"/>
              </a:rPr>
              <a:t>*</a:t>
            </a:r>
          </a:p>
        </p:txBody>
      </p:sp>
      <p:sp>
        <p:nvSpPr>
          <p:cNvPr id="16" name="Номер слайда 1">
            <a:extLst>
              <a:ext uri="{FF2B5EF4-FFF2-40B4-BE49-F238E27FC236}">
                <a16:creationId xmlns:a16="http://schemas.microsoft.com/office/drawing/2014/main" id="{EEC8A89C-4DD1-44D4-B795-5A876C54D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7386" y="6342301"/>
            <a:ext cx="2743200" cy="365125"/>
          </a:xfrm>
        </p:spPr>
        <p:txBody>
          <a:bodyPr/>
          <a:lstStyle/>
          <a:p>
            <a:fld id="{AF3646F8-B51F-4150-8680-32A2638F16A3}" type="slidenum">
              <a:rPr lang="ru-RU" smtClean="0"/>
              <a:t>13</a:t>
            </a:fld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DA15E9E-E4C7-495E-89A5-03D5C7AAD602}"/>
              </a:ext>
            </a:extLst>
          </p:cNvPr>
          <p:cNvSpPr/>
          <p:nvPr/>
        </p:nvSpPr>
        <p:spPr>
          <a:xfrm>
            <a:off x="3871662" y="1541375"/>
            <a:ext cx="36480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Gilroy Light" panose="00000400000000000000" pitchFamily="50" charset="-52"/>
              </a:rPr>
              <a:t>человек находились на динамическом наблюдении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65DBFDCC-8451-473C-8C66-AFAB56234C4B}"/>
              </a:ext>
            </a:extLst>
          </p:cNvPr>
          <p:cNvSpPr/>
          <p:nvPr/>
        </p:nvSpPr>
        <p:spPr>
          <a:xfrm>
            <a:off x="3871662" y="3356033"/>
            <a:ext cx="38671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  <a:latin typeface="Gilroy Light" panose="00000400000000000000" pitchFamily="50" charset="-52"/>
              </a:rPr>
              <a:t>человек</a:t>
            </a:r>
            <a:r>
              <a:rPr lang="en-US" sz="2000" dirty="0">
                <a:solidFill>
                  <a:schemeClr val="bg1"/>
                </a:solidFill>
                <a:latin typeface="Gilroy Light" panose="00000400000000000000" pitchFamily="50" charset="-52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Gilroy Light" panose="00000400000000000000" pitchFamily="50" charset="-52"/>
              </a:rPr>
              <a:t>с </a:t>
            </a:r>
            <a:r>
              <a:rPr lang="en-US" sz="2000" dirty="0">
                <a:solidFill>
                  <a:schemeClr val="bg1"/>
                </a:solidFill>
                <a:latin typeface="Gilroy Light" panose="00000400000000000000" pitchFamily="50" charset="-52"/>
              </a:rPr>
              <a:t>COVID-19</a:t>
            </a:r>
            <a:endParaRPr lang="ru-RU" sz="2000" dirty="0">
              <a:solidFill>
                <a:schemeClr val="bg1"/>
              </a:solidFill>
              <a:latin typeface="Gilroy Light" panose="00000400000000000000" pitchFamily="50" charset="-52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DD56B427-546E-4951-B1FB-414C37DBBA74}"/>
              </a:ext>
            </a:extLst>
          </p:cNvPr>
          <p:cNvSpPr/>
          <p:nvPr/>
        </p:nvSpPr>
        <p:spPr>
          <a:xfrm>
            <a:off x="3871662" y="5107016"/>
            <a:ext cx="40900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  <a:latin typeface="Gilroy Light" panose="00000400000000000000" pitchFamily="50" charset="-52"/>
              </a:rPr>
              <a:t>летальность пациентов на ИВЛ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C657B9-B4B3-4804-842E-6CC2F2B146D5}"/>
              </a:ext>
            </a:extLst>
          </p:cNvPr>
          <p:cNvSpPr txBox="1"/>
          <p:nvPr/>
        </p:nvSpPr>
        <p:spPr>
          <a:xfrm>
            <a:off x="1058779" y="6253670"/>
            <a:ext cx="69029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Gilroy Light" panose="00000400000000000000" pitchFamily="50" charset="-52"/>
              </a:rPr>
              <a:t>*один из лучших показателей в стране (Москва, Санкт-Петербург: 72-85%)</a:t>
            </a:r>
            <a:endParaRPr lang="ru-RU" sz="1400" dirty="0"/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6B534C67-FBA8-4E14-801F-CBE98B7377BE}"/>
              </a:ext>
            </a:extLst>
          </p:cNvPr>
          <p:cNvCxnSpPr>
            <a:cxnSpLocks/>
          </p:cNvCxnSpPr>
          <p:nvPr/>
        </p:nvCxnSpPr>
        <p:spPr>
          <a:xfrm>
            <a:off x="931026" y="925830"/>
            <a:ext cx="11260974" cy="0"/>
          </a:xfrm>
          <a:prstGeom prst="line">
            <a:avLst/>
          </a:prstGeom>
          <a:ln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17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D3E69">
                <a:lumMod val="88000"/>
              </a:srgbClr>
            </a:gs>
            <a:gs pos="41000">
              <a:srgbClr val="051932"/>
            </a:gs>
            <a:gs pos="100000">
              <a:schemeClr val="tx1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">
            <a:extLst>
              <a:ext uri="{FF2B5EF4-FFF2-40B4-BE49-F238E27FC236}">
                <a16:creationId xmlns:a16="http://schemas.microsoft.com/office/drawing/2014/main" id="{EEC8A89C-4DD1-44D4-B795-5A876C54D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7386" y="6342301"/>
            <a:ext cx="2743200" cy="365125"/>
          </a:xfrm>
        </p:spPr>
        <p:txBody>
          <a:bodyPr/>
          <a:lstStyle/>
          <a:p>
            <a:fld id="{AF3646F8-B51F-4150-8680-32A2638F16A3}" type="slidenum">
              <a:rPr lang="ru-RU" smtClean="0"/>
              <a:t>14</a:t>
            </a:fld>
            <a:endParaRPr lang="ru-RU" dirty="0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774A481A-138E-41A7-9A94-52AD45213644}"/>
              </a:ext>
            </a:extLst>
          </p:cNvPr>
          <p:cNvCxnSpPr>
            <a:cxnSpLocks/>
          </p:cNvCxnSpPr>
          <p:nvPr/>
        </p:nvCxnSpPr>
        <p:spPr>
          <a:xfrm>
            <a:off x="951080" y="4658952"/>
            <a:ext cx="11260974" cy="0"/>
          </a:xfrm>
          <a:prstGeom prst="line">
            <a:avLst/>
          </a:prstGeom>
          <a:ln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F0F80B09-EEF4-42A8-880B-694C88E03CF4}"/>
              </a:ext>
            </a:extLst>
          </p:cNvPr>
          <p:cNvCxnSpPr>
            <a:cxnSpLocks/>
          </p:cNvCxnSpPr>
          <p:nvPr/>
        </p:nvCxnSpPr>
        <p:spPr>
          <a:xfrm>
            <a:off x="951080" y="1536941"/>
            <a:ext cx="11260974" cy="0"/>
          </a:xfrm>
          <a:prstGeom prst="line">
            <a:avLst/>
          </a:prstGeom>
          <a:ln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 descr="Изображение выглядит как синий, сидит, стол, закрыть&#10;&#10;Автоматически созданное описание">
            <a:extLst>
              <a:ext uri="{FF2B5EF4-FFF2-40B4-BE49-F238E27FC236}">
                <a16:creationId xmlns:a16="http://schemas.microsoft.com/office/drawing/2014/main" id="{DED4B6F4-279D-48B1-B8C6-530890FEB1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24"/>
          <a:stretch/>
        </p:blipFill>
        <p:spPr>
          <a:xfrm>
            <a:off x="7008380" y="857"/>
            <a:ext cx="5183620" cy="6857143"/>
          </a:xfrm>
          <a:prstGeom prst="rect">
            <a:avLst/>
          </a:prstGeom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AF9FB7DD-D004-4344-B7F3-C59EE70F0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056" y="4098247"/>
            <a:ext cx="10515598" cy="404309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FFFFFF"/>
                </a:solidFill>
                <a:latin typeface="Gilroy Light" panose="00000400000000000000" pitchFamily="50" charset="-52"/>
              </a:rPr>
              <a:t>Сергей Александрович </a:t>
            </a:r>
            <a:r>
              <a:rPr lang="ru-RU" sz="3200" dirty="0" err="1">
                <a:solidFill>
                  <a:srgbClr val="FFFFFF"/>
                </a:solidFill>
                <a:latin typeface="Gilroy Light" panose="00000400000000000000" pitchFamily="50" charset="-52"/>
              </a:rPr>
              <a:t>Евминенко</a:t>
            </a:r>
            <a:endParaRPr lang="ru-RU" sz="3200" dirty="0">
              <a:solidFill>
                <a:srgbClr val="FFFFFF"/>
              </a:solidFill>
              <a:latin typeface="Gilroy Light" panose="00000400000000000000" pitchFamily="50" charset="-52"/>
            </a:endParaRPr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DEF8537E-63F4-474F-9815-1758DB6F443A}"/>
              </a:ext>
            </a:extLst>
          </p:cNvPr>
          <p:cNvSpPr txBox="1">
            <a:spLocks/>
          </p:cNvSpPr>
          <p:nvPr/>
        </p:nvSpPr>
        <p:spPr>
          <a:xfrm>
            <a:off x="853056" y="976236"/>
            <a:ext cx="10515598" cy="4043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900" dirty="0">
                <a:solidFill>
                  <a:srgbClr val="FFFFFF"/>
                </a:solidFill>
                <a:latin typeface="Gilroy Light" panose="00000400000000000000" pitchFamily="50" charset="-52"/>
              </a:rPr>
              <a:t>Егор Евгеньевич Корчагин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15E2DC3-99E2-4C9C-9370-BEE71F7D0FCC}"/>
              </a:ext>
            </a:extLst>
          </p:cNvPr>
          <p:cNvSpPr txBox="1"/>
          <p:nvPr/>
        </p:nvSpPr>
        <p:spPr>
          <a:xfrm>
            <a:off x="3167226" y="1697419"/>
            <a:ext cx="47921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Gilroy Light" panose="00000400000000000000" pitchFamily="50" charset="-52"/>
              </a:rPr>
              <a:t>ГЛАВНЫЙ ВРАЧ КРАЕВОЙ КЛИНИЧЕСКОЙ БОЛЬНИЦЫ, ВРАЧ ВЫСШЕЙ КАТЕГОРИИ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3C1CE46-48A2-49E8-9747-35B721E56EC7}"/>
              </a:ext>
            </a:extLst>
          </p:cNvPr>
          <p:cNvSpPr txBox="1"/>
          <p:nvPr/>
        </p:nvSpPr>
        <p:spPr>
          <a:xfrm>
            <a:off x="3519495" y="2336156"/>
            <a:ext cx="36378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ilroy Light" panose="00000400000000000000" pitchFamily="50" charset="-52"/>
              </a:rPr>
              <a:t>22</a:t>
            </a:r>
            <a:r>
              <a:rPr lang="ru-RU" dirty="0">
                <a:solidFill>
                  <a:schemeClr val="bg1"/>
                </a:solidFill>
                <a:latin typeface="Gilroy Light" panose="00000400000000000000" pitchFamily="50" charset="-52"/>
              </a:rPr>
              <a:t>0</a:t>
            </a:r>
            <a:r>
              <a:rPr lang="en-US" dirty="0">
                <a:solidFill>
                  <a:schemeClr val="bg1"/>
                </a:solidFill>
                <a:latin typeface="Gilroy Light" panose="00000400000000000000" pitchFamily="50" charset="-52"/>
              </a:rPr>
              <a:t>-</a:t>
            </a:r>
            <a:r>
              <a:rPr lang="ru-RU" dirty="0">
                <a:solidFill>
                  <a:schemeClr val="bg1"/>
                </a:solidFill>
                <a:latin typeface="Gilroy Light" panose="00000400000000000000" pitchFamily="50" charset="-52"/>
              </a:rPr>
              <a:t>16</a:t>
            </a:r>
            <a:r>
              <a:rPr lang="en-US" dirty="0">
                <a:solidFill>
                  <a:schemeClr val="bg1"/>
                </a:solidFill>
                <a:latin typeface="Gilroy Light" panose="00000400000000000000" pitchFamily="50" charset="-52"/>
              </a:rPr>
              <a:t>-</a:t>
            </a:r>
            <a:r>
              <a:rPr lang="ru-RU" dirty="0">
                <a:solidFill>
                  <a:schemeClr val="bg1"/>
                </a:solidFill>
                <a:latin typeface="Gilroy Light" panose="00000400000000000000" pitchFamily="50" charset="-52"/>
              </a:rPr>
              <a:t>13</a:t>
            </a:r>
            <a:endParaRPr lang="en-US" dirty="0">
              <a:solidFill>
                <a:schemeClr val="bg1"/>
              </a:solidFill>
              <a:latin typeface="Gilroy Light" panose="00000400000000000000" pitchFamily="50" charset="-52"/>
            </a:endParaRPr>
          </a:p>
          <a:p>
            <a:r>
              <a:rPr lang="en-US" dirty="0">
                <a:solidFill>
                  <a:schemeClr val="bg1"/>
                </a:solidFill>
                <a:latin typeface="Gilroy Light" panose="00000400000000000000" pitchFamily="50" charset="-52"/>
              </a:rPr>
              <a:t>eekor@medgorod.ru</a:t>
            </a:r>
            <a:endParaRPr lang="ru-RU" dirty="0">
              <a:solidFill>
                <a:schemeClr val="bg1"/>
              </a:solidFill>
              <a:latin typeface="Gilroy Light" panose="00000400000000000000" pitchFamily="50" charset="-52"/>
            </a:endParaRPr>
          </a:p>
        </p:txBody>
      </p:sp>
      <p:pic>
        <p:nvPicPr>
          <p:cNvPr id="6" name="Рисунок 5" descr="Изображение выглядит как зна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98552A2A-13C4-4595-A35F-F3E83A201D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80" y="4729993"/>
            <a:ext cx="1095939" cy="978898"/>
          </a:xfrm>
          <a:prstGeom prst="rect">
            <a:avLst/>
          </a:prstGeom>
        </p:spPr>
      </p:pic>
      <p:pic>
        <p:nvPicPr>
          <p:cNvPr id="7" name="Рисунок 6" descr="Изображение выглядит как зна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9E4450F8-8138-4490-84C5-3B6E19AEFA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107" y="1930814"/>
            <a:ext cx="1981464" cy="7892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AA5033-2ABA-4594-8973-8697D19A2824}"/>
              </a:ext>
            </a:extLst>
          </p:cNvPr>
          <p:cNvSpPr txBox="1"/>
          <p:nvPr/>
        </p:nvSpPr>
        <p:spPr>
          <a:xfrm>
            <a:off x="2250353" y="4765180"/>
            <a:ext cx="36378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Gilroy Light" panose="00000400000000000000" pitchFamily="50" charset="-52"/>
              </a:rPr>
              <a:t>НАЧАЛЬНИК КГБУЗ ККМИАЦ</a:t>
            </a:r>
            <a:endParaRPr lang="ru-RU" dirty="0">
              <a:solidFill>
                <a:schemeClr val="bg1"/>
              </a:solidFill>
              <a:latin typeface="Gilroy Light" panose="00000400000000000000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81E7CF4-2EE8-42EB-B7C6-A0A1F1D4E3DE}"/>
              </a:ext>
            </a:extLst>
          </p:cNvPr>
          <p:cNvSpPr txBox="1"/>
          <p:nvPr/>
        </p:nvSpPr>
        <p:spPr>
          <a:xfrm>
            <a:off x="2602621" y="5095908"/>
            <a:ext cx="36378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ilroy Light" panose="00000400000000000000" pitchFamily="50" charset="-52"/>
              </a:rPr>
              <a:t>212-34-02</a:t>
            </a:r>
          </a:p>
          <a:p>
            <a:r>
              <a:rPr lang="en-US" dirty="0">
                <a:solidFill>
                  <a:schemeClr val="bg1"/>
                </a:solidFill>
                <a:latin typeface="Gilroy Light" panose="00000400000000000000" pitchFamily="50" charset="-52"/>
              </a:rPr>
              <a:t>s.evminenko@kmiac.ru</a:t>
            </a:r>
            <a:endParaRPr lang="ru-RU" dirty="0">
              <a:solidFill>
                <a:schemeClr val="bg1"/>
              </a:solidFill>
              <a:latin typeface="Gilroy Light" panose="00000400000000000000" pitchFamily="50" charset="-52"/>
            </a:endParaRPr>
          </a:p>
        </p:txBody>
      </p:sp>
      <p:pic>
        <p:nvPicPr>
          <p:cNvPr id="14" name="Рисунок 13" descr="Телефонная трубка">
            <a:extLst>
              <a:ext uri="{FF2B5EF4-FFF2-40B4-BE49-F238E27FC236}">
                <a16:creationId xmlns:a16="http://schemas.microsoft.com/office/drawing/2014/main" id="{0C3FB214-A7B9-4A47-A39B-1ABEEE12C7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51162" y="5097600"/>
            <a:ext cx="298614" cy="298614"/>
          </a:xfrm>
          <a:prstGeom prst="rect">
            <a:avLst/>
          </a:prstGeom>
        </p:spPr>
      </p:pic>
      <p:pic>
        <p:nvPicPr>
          <p:cNvPr id="40" name="Рисунок 39" descr="Конверт">
            <a:extLst>
              <a:ext uri="{FF2B5EF4-FFF2-40B4-BE49-F238E27FC236}">
                <a16:creationId xmlns:a16="http://schemas.microsoft.com/office/drawing/2014/main" id="{EC91DBB7-75E2-4164-96BB-C52E30A754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26299" y="5385509"/>
            <a:ext cx="343501" cy="343501"/>
          </a:xfrm>
          <a:prstGeom prst="rect">
            <a:avLst/>
          </a:prstGeom>
        </p:spPr>
      </p:pic>
      <p:pic>
        <p:nvPicPr>
          <p:cNvPr id="42" name="Рисунок 41" descr="Телефонная трубка">
            <a:extLst>
              <a:ext uri="{FF2B5EF4-FFF2-40B4-BE49-F238E27FC236}">
                <a16:creationId xmlns:a16="http://schemas.microsoft.com/office/drawing/2014/main" id="{AEA45371-411C-40DD-976D-FAF52D0153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271813" y="2337704"/>
            <a:ext cx="298614" cy="298614"/>
          </a:xfrm>
          <a:prstGeom prst="rect">
            <a:avLst/>
          </a:prstGeom>
        </p:spPr>
      </p:pic>
      <p:pic>
        <p:nvPicPr>
          <p:cNvPr id="44" name="Рисунок 43" descr="Конверт">
            <a:extLst>
              <a:ext uri="{FF2B5EF4-FFF2-40B4-BE49-F238E27FC236}">
                <a16:creationId xmlns:a16="http://schemas.microsoft.com/office/drawing/2014/main" id="{69B048FE-4A5F-4A28-B8AF-7B79686646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246950" y="2625613"/>
            <a:ext cx="343501" cy="3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507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D3E69">
                <a:lumMod val="88000"/>
              </a:srgbClr>
            </a:gs>
            <a:gs pos="37000">
              <a:srgbClr val="051932"/>
            </a:gs>
            <a:gs pos="100000">
              <a:schemeClr val="tx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C62E6624-D977-45C5-AB27-969DC8830048}"/>
              </a:ext>
            </a:extLst>
          </p:cNvPr>
          <p:cNvCxnSpPr>
            <a:cxnSpLocks/>
          </p:cNvCxnSpPr>
          <p:nvPr/>
        </p:nvCxnSpPr>
        <p:spPr>
          <a:xfrm>
            <a:off x="931026" y="925830"/>
            <a:ext cx="11260974" cy="0"/>
          </a:xfrm>
          <a:prstGeom prst="line">
            <a:avLst/>
          </a:prstGeom>
          <a:ln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FC257CDE-9EDE-4491-9D5B-7B55F5523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15598" cy="404309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chemeClr val="bg1"/>
                </a:solidFill>
                <a:latin typeface="Gilroy Light" panose="00000400000000000000" pitchFamily="50" charset="-52"/>
              </a:rPr>
              <a:t>АКТУАЛЬНОСТЬ  ПРОЕКТА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73B8B160-EC13-4310-B413-BA338BAE03B4}"/>
              </a:ext>
            </a:extLst>
          </p:cNvPr>
          <p:cNvSpPr/>
          <p:nvPr/>
        </p:nvSpPr>
        <p:spPr>
          <a:xfrm>
            <a:off x="654298" y="4639607"/>
            <a:ext cx="184056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>
                <a:solidFill>
                  <a:schemeClr val="bg1"/>
                </a:solidFill>
                <a:latin typeface="Gilroy Light" panose="00000400000000000000" pitchFamily="50" charset="-52"/>
              </a:rPr>
              <a:t>65%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2C1C90ED-2AAD-40B2-A8F4-A43DF15B2716}"/>
              </a:ext>
            </a:extLst>
          </p:cNvPr>
          <p:cNvSpPr/>
          <p:nvPr/>
        </p:nvSpPr>
        <p:spPr>
          <a:xfrm>
            <a:off x="4698112" y="4731939"/>
            <a:ext cx="37523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Gilroy Light" panose="00000400000000000000" pitchFamily="50" charset="-52"/>
              </a:rPr>
              <a:t>доля смертей от пневмоний среди болезней органов дыхания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498D2C1C-9231-4877-B054-B3F2B3D5DF5D}"/>
              </a:ext>
            </a:extLst>
          </p:cNvPr>
          <p:cNvSpPr/>
          <p:nvPr/>
        </p:nvSpPr>
        <p:spPr>
          <a:xfrm>
            <a:off x="654298" y="2891803"/>
            <a:ext cx="118333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>
                <a:solidFill>
                  <a:schemeClr val="bg1"/>
                </a:solidFill>
                <a:latin typeface="Gilroy Light" panose="00000400000000000000" pitchFamily="50" charset="-52"/>
              </a:rPr>
              <a:t>1,2</a:t>
            </a:r>
            <a:endParaRPr lang="ru-RU" sz="4400" baseline="30000" dirty="0">
              <a:solidFill>
                <a:schemeClr val="bg1"/>
              </a:solidFill>
              <a:latin typeface="Gilroy Light" panose="00000400000000000000" pitchFamily="50" charset="-52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EAA97379-F340-4347-ABB2-EFDD86DB9F99}"/>
              </a:ext>
            </a:extLst>
          </p:cNvPr>
          <p:cNvSpPr/>
          <p:nvPr/>
        </p:nvSpPr>
        <p:spPr>
          <a:xfrm>
            <a:off x="4754694" y="3182773"/>
            <a:ext cx="2906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Gilroy Light" panose="00000400000000000000" pitchFamily="50" charset="-52"/>
              </a:rPr>
              <a:t>плотность населения Красноярского края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975A85A-F5E4-4AB5-B821-9E227641CA79}"/>
              </a:ext>
            </a:extLst>
          </p:cNvPr>
          <p:cNvSpPr txBox="1"/>
          <p:nvPr/>
        </p:nvSpPr>
        <p:spPr>
          <a:xfrm>
            <a:off x="1925449" y="3386571"/>
            <a:ext cx="19495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Gilroy Light" panose="00000400000000000000" pitchFamily="50" charset="-52"/>
              </a:rPr>
              <a:t>чел/км</a:t>
            </a:r>
            <a:r>
              <a:rPr lang="ru-RU" sz="3600" baseline="30000" dirty="0">
                <a:solidFill>
                  <a:schemeClr val="bg1"/>
                </a:solidFill>
                <a:latin typeface="Gilroy Light" panose="00000400000000000000" pitchFamily="50" charset="-52"/>
              </a:rPr>
              <a:t>2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D963A6AB-8F2E-439E-B6B6-8F39B634B117}"/>
              </a:ext>
            </a:extLst>
          </p:cNvPr>
          <p:cNvSpPr/>
          <p:nvPr/>
        </p:nvSpPr>
        <p:spPr>
          <a:xfrm>
            <a:off x="721433" y="1367343"/>
            <a:ext cx="240803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>
                <a:solidFill>
                  <a:schemeClr val="bg1"/>
                </a:solidFill>
                <a:latin typeface="Gilroy Light" panose="00000400000000000000" pitchFamily="50" charset="-52"/>
              </a:rPr>
              <a:t>2 339</a:t>
            </a:r>
            <a:endParaRPr lang="ru-RU" sz="4400" baseline="30000" dirty="0">
              <a:solidFill>
                <a:schemeClr val="bg1"/>
              </a:solidFill>
              <a:latin typeface="Gilroy Light" panose="00000400000000000000" pitchFamily="50" charset="-52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E49D9A82-52AB-48C2-801E-0DE131C9452D}"/>
              </a:ext>
            </a:extLst>
          </p:cNvPr>
          <p:cNvSpPr/>
          <p:nvPr/>
        </p:nvSpPr>
        <p:spPr>
          <a:xfrm>
            <a:off x="4754694" y="1613565"/>
            <a:ext cx="31953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  <a:latin typeface="Gilroy Light" panose="00000400000000000000" pitchFamily="50" charset="-52"/>
              </a:rPr>
              <a:t>площадь Красноярского края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E55C228-9565-495C-8F56-F9A2B394FC34}"/>
              </a:ext>
            </a:extLst>
          </p:cNvPr>
          <p:cNvSpPr txBox="1"/>
          <p:nvPr/>
        </p:nvSpPr>
        <p:spPr>
          <a:xfrm>
            <a:off x="3010427" y="1780866"/>
            <a:ext cx="17442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Gilroy Light" panose="00000400000000000000" pitchFamily="50" charset="-52"/>
              </a:rPr>
              <a:t>тыс.км</a:t>
            </a:r>
            <a:r>
              <a:rPr lang="ru-RU" sz="3600" baseline="30000" dirty="0">
                <a:solidFill>
                  <a:schemeClr val="bg1"/>
                </a:solidFill>
                <a:latin typeface="Gilroy Light" panose="00000400000000000000" pitchFamily="50" charset="-52"/>
              </a:rPr>
              <a:t>2</a:t>
            </a:r>
          </a:p>
        </p:txBody>
      </p:sp>
      <p:pic>
        <p:nvPicPr>
          <p:cNvPr id="49" name="Рисунок 48" descr="Изображение выглядит как сидит, легкий, большой, стол&#10;&#10;Автоматически созданное описание">
            <a:extLst>
              <a:ext uri="{FF2B5EF4-FFF2-40B4-BE49-F238E27FC236}">
                <a16:creationId xmlns:a16="http://schemas.microsoft.com/office/drawing/2014/main" id="{F31A4A34-FBDF-4A21-8B37-DF4020EE133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5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669" y="1082227"/>
            <a:ext cx="2237958" cy="5416310"/>
          </a:xfrm>
          <a:prstGeom prst="rect">
            <a:avLst/>
          </a:prstGeom>
        </p:spPr>
      </p:pic>
      <p:sp>
        <p:nvSpPr>
          <p:cNvPr id="16" name="Номер слайда 1">
            <a:extLst>
              <a:ext uri="{FF2B5EF4-FFF2-40B4-BE49-F238E27FC236}">
                <a16:creationId xmlns:a16="http://schemas.microsoft.com/office/drawing/2014/main" id="{F637DDD4-14D3-4B49-8817-8DF7ED112103}"/>
              </a:ext>
            </a:extLst>
          </p:cNvPr>
          <p:cNvSpPr txBox="1">
            <a:spLocks/>
          </p:cNvSpPr>
          <p:nvPr/>
        </p:nvSpPr>
        <p:spPr>
          <a:xfrm>
            <a:off x="9207386" y="63423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F3646F8-B51F-4150-8680-32A2638F16A3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1664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D3E69">
                <a:lumMod val="88000"/>
              </a:srgbClr>
            </a:gs>
            <a:gs pos="37000">
              <a:srgbClr val="051932"/>
            </a:gs>
            <a:gs pos="100000">
              <a:schemeClr val="tx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Легкие">
            <a:extLst>
              <a:ext uri="{FF2B5EF4-FFF2-40B4-BE49-F238E27FC236}">
                <a16:creationId xmlns:a16="http://schemas.microsoft.com/office/drawing/2014/main" id="{730BE16A-A784-4760-A7AF-1C64CF441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1026" y="3933378"/>
            <a:ext cx="2134893" cy="2134893"/>
          </a:xfrm>
          <a:prstGeom prst="rect">
            <a:avLst/>
          </a:prstGeom>
        </p:spPr>
      </p:pic>
      <p:pic>
        <p:nvPicPr>
          <p:cNvPr id="20" name="Рисунок 19" descr="Медицина">
            <a:extLst>
              <a:ext uri="{FF2B5EF4-FFF2-40B4-BE49-F238E27FC236}">
                <a16:creationId xmlns:a16="http://schemas.microsoft.com/office/drawing/2014/main" id="{C6DCB991-3B07-4E36-8946-D10CEC57C2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3940" y="1244463"/>
            <a:ext cx="1929063" cy="1929063"/>
          </a:xfrm>
          <a:prstGeom prst="rect">
            <a:avLst/>
          </a:prstGeom>
        </p:spPr>
      </p:pic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E7386127-C8D9-4391-B2FF-26C326F7056C}"/>
              </a:ext>
            </a:extLst>
          </p:cNvPr>
          <p:cNvCxnSpPr>
            <a:cxnSpLocks/>
          </p:cNvCxnSpPr>
          <p:nvPr/>
        </p:nvCxnSpPr>
        <p:spPr>
          <a:xfrm>
            <a:off x="3396844" y="4122922"/>
            <a:ext cx="7951756" cy="0"/>
          </a:xfrm>
          <a:prstGeom prst="line">
            <a:avLst/>
          </a:prstGeom>
          <a:ln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2D9061B-F496-4AED-B1EC-63B468770085}"/>
              </a:ext>
            </a:extLst>
          </p:cNvPr>
          <p:cNvSpPr txBox="1"/>
          <p:nvPr/>
        </p:nvSpPr>
        <p:spPr>
          <a:xfrm>
            <a:off x="3279300" y="3677904"/>
            <a:ext cx="16663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Gilroy Light" panose="00000400000000000000" pitchFamily="50" charset="-52"/>
              </a:rPr>
              <a:t>ЗАДАЧА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8432B5CB-C97D-442B-AB6B-51C917E064AF}"/>
              </a:ext>
            </a:extLst>
          </p:cNvPr>
          <p:cNvCxnSpPr>
            <a:cxnSpLocks/>
          </p:cNvCxnSpPr>
          <p:nvPr/>
        </p:nvCxnSpPr>
        <p:spPr>
          <a:xfrm>
            <a:off x="3396844" y="1689481"/>
            <a:ext cx="7951756" cy="16647"/>
          </a:xfrm>
          <a:prstGeom prst="line">
            <a:avLst/>
          </a:prstGeom>
          <a:ln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7CB5124-3812-42CB-9130-A841D7FA1EC6}"/>
              </a:ext>
            </a:extLst>
          </p:cNvPr>
          <p:cNvSpPr txBox="1"/>
          <p:nvPr/>
        </p:nvSpPr>
        <p:spPr>
          <a:xfrm>
            <a:off x="3279300" y="1244463"/>
            <a:ext cx="16663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Gilroy Light" panose="00000400000000000000" pitchFamily="50" charset="-52"/>
              </a:rPr>
              <a:t>ЦЕЛЬ</a:t>
            </a:r>
          </a:p>
        </p:txBody>
      </p:sp>
      <p:pic>
        <p:nvPicPr>
          <p:cNvPr id="3" name="Рисунок 2" descr="Изображение выглядит как синий, сидит, стол, закрыть&#10;&#10;Автоматически созданное описание">
            <a:extLst>
              <a:ext uri="{FF2B5EF4-FFF2-40B4-BE49-F238E27FC236}">
                <a16:creationId xmlns:a16="http://schemas.microsoft.com/office/drawing/2014/main" id="{6BF5D95D-22DC-4EEB-891B-55104693352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24"/>
          <a:stretch/>
        </p:blipFill>
        <p:spPr>
          <a:xfrm>
            <a:off x="7008380" y="857"/>
            <a:ext cx="5183620" cy="6857143"/>
          </a:xfrm>
          <a:prstGeom prst="rect">
            <a:avLst/>
          </a:prstGeom>
        </p:spPr>
      </p:pic>
      <p:sp>
        <p:nvSpPr>
          <p:cNvPr id="12" name="Номер слайда 1">
            <a:extLst>
              <a:ext uri="{FF2B5EF4-FFF2-40B4-BE49-F238E27FC236}">
                <a16:creationId xmlns:a16="http://schemas.microsoft.com/office/drawing/2014/main" id="{0409EFF2-149E-4E50-8CC5-DD3C75B04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7386" y="6342301"/>
            <a:ext cx="2743200" cy="365125"/>
          </a:xfrm>
        </p:spPr>
        <p:txBody>
          <a:bodyPr/>
          <a:lstStyle/>
          <a:p>
            <a:fld id="{AF3646F8-B51F-4150-8680-32A2638F16A3}" type="slidenum">
              <a:rPr lang="ru-RU" smtClean="0"/>
              <a:t>3</a:t>
            </a:fld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19701DB-D9A1-482C-B459-B9302817624D}"/>
              </a:ext>
            </a:extLst>
          </p:cNvPr>
          <p:cNvSpPr/>
          <p:nvPr/>
        </p:nvSpPr>
        <p:spPr>
          <a:xfrm>
            <a:off x="3279300" y="4215994"/>
            <a:ext cx="81988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Gilroy Light" panose="00000400000000000000" pitchFamily="50" charset="-52"/>
              </a:rPr>
              <a:t>разработать персональный мониторинг качества оказания медицинской помощи пациентам с внебольничной пневмонией на территории Красноярского края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F6295A8-127F-4782-9CF4-33EA5C2E78DF}"/>
              </a:ext>
            </a:extLst>
          </p:cNvPr>
          <p:cNvSpPr/>
          <p:nvPr/>
        </p:nvSpPr>
        <p:spPr>
          <a:xfrm>
            <a:off x="3279300" y="1794563"/>
            <a:ext cx="7878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Gilroy Light" panose="00000400000000000000" pitchFamily="50" charset="-52"/>
              </a:rPr>
              <a:t>обеспечить снижение количества смертельных исходов среди пациентов, больных пневмонией</a:t>
            </a:r>
          </a:p>
        </p:txBody>
      </p:sp>
    </p:spTree>
    <p:extLst>
      <p:ext uri="{BB962C8B-B14F-4D97-AF65-F5344CB8AC3E}">
        <p14:creationId xmlns:p14="http://schemas.microsoft.com/office/powerpoint/2010/main" val="1455856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D3E69">
                <a:lumMod val="88000"/>
              </a:srgbClr>
            </a:gs>
            <a:gs pos="35000">
              <a:srgbClr val="051932"/>
            </a:gs>
            <a:gs pos="100000">
              <a:schemeClr val="tx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Изображение выглядит как синий, сидит, стол, закрыть&#10;&#10;Автоматически созданное описание">
            <a:extLst>
              <a:ext uri="{FF2B5EF4-FFF2-40B4-BE49-F238E27FC236}">
                <a16:creationId xmlns:a16="http://schemas.microsoft.com/office/drawing/2014/main" id="{472EAA51-5BCF-41AD-AD3D-9BC8CF195F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24"/>
          <a:stretch/>
        </p:blipFill>
        <p:spPr>
          <a:xfrm>
            <a:off x="7008380" y="857"/>
            <a:ext cx="5183620" cy="6857143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DE32F16-8A92-4F5E-B896-CC0E02B13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15598" cy="404309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FFFFFF"/>
                </a:solidFill>
                <a:latin typeface="Gilroy Light" panose="00000400000000000000" pitchFamily="50" charset="-52"/>
              </a:rPr>
              <a:t>РЕСУРСНЫЕ  ЗАТРАТЫ  НА  РЕАЛИЗАЦИЮ  ПРОЕКТА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BF029D3-7178-4BE3-AFA1-06A1360EA813}"/>
              </a:ext>
            </a:extLst>
          </p:cNvPr>
          <p:cNvSpPr/>
          <p:nvPr/>
        </p:nvSpPr>
        <p:spPr>
          <a:xfrm>
            <a:off x="3534217" y="1496291"/>
            <a:ext cx="3722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  <a:latin typeface="Gilroy Light" panose="00000400000000000000" pitchFamily="50" charset="-52"/>
              </a:rPr>
              <a:t>человеко-часов потрачено на разработку системы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26DE9A6-A233-4F9C-B743-EF39858502BD}"/>
              </a:ext>
            </a:extLst>
          </p:cNvPr>
          <p:cNvSpPr/>
          <p:nvPr/>
        </p:nvSpPr>
        <p:spPr>
          <a:xfrm>
            <a:off x="863842" y="1277227"/>
            <a:ext cx="240161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>
                <a:solidFill>
                  <a:schemeClr val="bg1"/>
                </a:solidFill>
                <a:latin typeface="Gilroy Light" panose="00000400000000000000" pitchFamily="50" charset="-52"/>
              </a:rPr>
              <a:t>1</a:t>
            </a:r>
            <a:r>
              <a:rPr lang="en-US" sz="7200" dirty="0">
                <a:solidFill>
                  <a:schemeClr val="bg1"/>
                </a:solidFill>
                <a:latin typeface="Gilroy Light" panose="00000400000000000000" pitchFamily="50" charset="-52"/>
              </a:rPr>
              <a:t> 500</a:t>
            </a:r>
            <a:endParaRPr lang="ru-RU" sz="7200" dirty="0">
              <a:solidFill>
                <a:schemeClr val="bg1"/>
              </a:solidFill>
              <a:latin typeface="Gilroy Light" panose="00000400000000000000" pitchFamily="50" charset="-52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F412557-ACC5-423B-8F0B-90B404B01783}"/>
              </a:ext>
            </a:extLst>
          </p:cNvPr>
          <p:cNvSpPr/>
          <p:nvPr/>
        </p:nvSpPr>
        <p:spPr>
          <a:xfrm>
            <a:off x="3534217" y="3631030"/>
            <a:ext cx="3219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Gilroy Light" panose="00000400000000000000" pitchFamily="50" charset="-52"/>
              </a:rPr>
              <a:t>доктора медицинских наук, профессора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629E7FB-45E1-49EA-AF2E-FD5E0869784E}"/>
              </a:ext>
            </a:extLst>
          </p:cNvPr>
          <p:cNvSpPr/>
          <p:nvPr/>
        </p:nvSpPr>
        <p:spPr>
          <a:xfrm>
            <a:off x="2782479" y="3562187"/>
            <a:ext cx="5501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Gilroy Light" panose="00000400000000000000" pitchFamily="50" charset="-52"/>
              </a:rPr>
              <a:t>2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1D7CFA1-C966-49EA-B2BD-CB3DF8CCBBEB}"/>
              </a:ext>
            </a:extLst>
          </p:cNvPr>
          <p:cNvSpPr/>
          <p:nvPr/>
        </p:nvSpPr>
        <p:spPr>
          <a:xfrm>
            <a:off x="3534217" y="4562554"/>
            <a:ext cx="3219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Gilroy Light" panose="00000400000000000000" pitchFamily="50" charset="-52"/>
              </a:rPr>
              <a:t>кандидат медицинских наук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269982A-87D6-4DF9-A222-2A459B51C290}"/>
              </a:ext>
            </a:extLst>
          </p:cNvPr>
          <p:cNvSpPr/>
          <p:nvPr/>
        </p:nvSpPr>
        <p:spPr>
          <a:xfrm>
            <a:off x="2782479" y="4532120"/>
            <a:ext cx="4138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Gilroy Light" panose="00000400000000000000" pitchFamily="50" charset="-52"/>
              </a:rPr>
              <a:t>1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3FA32F3-0FB3-4FA9-8A39-A3356EC4DA79}"/>
              </a:ext>
            </a:extLst>
          </p:cNvPr>
          <p:cNvSpPr/>
          <p:nvPr/>
        </p:nvSpPr>
        <p:spPr>
          <a:xfrm>
            <a:off x="3527250" y="5660367"/>
            <a:ext cx="3219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Gilroy Light" panose="00000400000000000000" pitchFamily="50" charset="-52"/>
              </a:rPr>
              <a:t>кандидата технических наук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D02E6967-965D-4672-AB75-97035AB8DD0D}"/>
              </a:ext>
            </a:extLst>
          </p:cNvPr>
          <p:cNvSpPr/>
          <p:nvPr/>
        </p:nvSpPr>
        <p:spPr>
          <a:xfrm>
            <a:off x="2731441" y="5552645"/>
            <a:ext cx="5501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Gilroy Light" panose="00000400000000000000" pitchFamily="50" charset="-52"/>
              </a:rPr>
              <a:t>2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EB5B224C-0A90-4E77-8B6B-40B650866B92}"/>
              </a:ext>
            </a:extLst>
          </p:cNvPr>
          <p:cNvSpPr/>
          <p:nvPr/>
        </p:nvSpPr>
        <p:spPr>
          <a:xfrm>
            <a:off x="3531954" y="2553476"/>
            <a:ext cx="33237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Gilroy Light" panose="00000400000000000000" pitchFamily="50" charset="-52"/>
              </a:rPr>
              <a:t>человек в команде разработки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45E4001B-912D-4B52-9F04-F0EF8231DF8D}"/>
              </a:ext>
            </a:extLst>
          </p:cNvPr>
          <p:cNvSpPr/>
          <p:nvPr/>
        </p:nvSpPr>
        <p:spPr>
          <a:xfrm>
            <a:off x="859821" y="2307255"/>
            <a:ext cx="79701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>
                <a:solidFill>
                  <a:schemeClr val="bg1"/>
                </a:solidFill>
                <a:latin typeface="Gilroy Light" panose="00000400000000000000" pitchFamily="50" charset="-52"/>
              </a:rPr>
              <a:t>11</a:t>
            </a:r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51865BEE-E66C-4DB3-A72E-CAE743E017A4}"/>
              </a:ext>
            </a:extLst>
          </p:cNvPr>
          <p:cNvCxnSpPr>
            <a:cxnSpLocks/>
          </p:cNvCxnSpPr>
          <p:nvPr/>
        </p:nvCxnSpPr>
        <p:spPr>
          <a:xfrm>
            <a:off x="869211" y="3411774"/>
            <a:ext cx="6387376" cy="0"/>
          </a:xfrm>
          <a:prstGeom prst="line">
            <a:avLst/>
          </a:prstGeom>
          <a:ln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Номер слайда 1">
            <a:extLst>
              <a:ext uri="{FF2B5EF4-FFF2-40B4-BE49-F238E27FC236}">
                <a16:creationId xmlns:a16="http://schemas.microsoft.com/office/drawing/2014/main" id="{8AD34005-CF81-4D3C-90E2-DCBC52FE5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7386" y="6342301"/>
            <a:ext cx="2743200" cy="365125"/>
          </a:xfrm>
        </p:spPr>
        <p:txBody>
          <a:bodyPr/>
          <a:lstStyle/>
          <a:p>
            <a:fld id="{AF3646F8-B51F-4150-8680-32A2638F16A3}" type="slidenum">
              <a:rPr lang="ru-RU" smtClean="0"/>
              <a:t>4</a:t>
            </a:fld>
            <a:endParaRPr lang="ru-RU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8016F872-D311-4AB7-99F4-3E9E395B9568}"/>
              </a:ext>
            </a:extLst>
          </p:cNvPr>
          <p:cNvCxnSpPr>
            <a:cxnSpLocks/>
          </p:cNvCxnSpPr>
          <p:nvPr/>
        </p:nvCxnSpPr>
        <p:spPr>
          <a:xfrm>
            <a:off x="931026" y="925830"/>
            <a:ext cx="11260974" cy="0"/>
          </a:xfrm>
          <a:prstGeom prst="line">
            <a:avLst/>
          </a:prstGeom>
          <a:ln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605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D3E69">
                <a:lumMod val="88000"/>
              </a:srgbClr>
            </a:gs>
            <a:gs pos="64000">
              <a:srgbClr val="051932"/>
            </a:gs>
            <a:gs pos="100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id="{6442C31F-51BC-4203-929C-C1ADD10DA819}"/>
              </a:ext>
            </a:extLst>
          </p:cNvPr>
          <p:cNvCxnSpPr>
            <a:cxnSpLocks/>
          </p:cNvCxnSpPr>
          <p:nvPr/>
        </p:nvCxnSpPr>
        <p:spPr>
          <a:xfrm>
            <a:off x="931026" y="925830"/>
            <a:ext cx="11260974" cy="0"/>
          </a:xfrm>
          <a:prstGeom prst="line">
            <a:avLst/>
          </a:prstGeom>
          <a:ln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86FC44D2-B899-455F-BFAA-0131CC3DB8C8}"/>
              </a:ext>
            </a:extLst>
          </p:cNvPr>
          <p:cNvGrpSpPr/>
          <p:nvPr/>
        </p:nvGrpSpPr>
        <p:grpSpPr>
          <a:xfrm>
            <a:off x="1679823" y="2745848"/>
            <a:ext cx="1704474" cy="584775"/>
            <a:chOff x="1925051" y="1630478"/>
            <a:chExt cx="1704474" cy="58477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AAC8852-6BF7-4160-94D0-BA1F867E341D}"/>
                </a:ext>
              </a:extLst>
            </p:cNvPr>
            <p:cNvSpPr txBox="1"/>
            <p:nvPr/>
          </p:nvSpPr>
          <p:spPr>
            <a:xfrm>
              <a:off x="2334126" y="1630478"/>
              <a:ext cx="129539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ru-RU" sz="3200" b="1" dirty="0">
                  <a:solidFill>
                    <a:schemeClr val="bg1"/>
                  </a:solidFill>
                  <a:latin typeface="Gilroy Light" panose="00000400000000000000" pitchFamily="50" charset="-52"/>
                </a:rPr>
                <a:t>НСИ</a:t>
              </a:r>
            </a:p>
          </p:txBody>
        </p:sp>
        <p:pic>
          <p:nvPicPr>
            <p:cNvPr id="31" name="Рисунок 30" descr="Документ">
              <a:extLst>
                <a:ext uri="{FF2B5EF4-FFF2-40B4-BE49-F238E27FC236}">
                  <a16:creationId xmlns:a16="http://schemas.microsoft.com/office/drawing/2014/main" id="{1CF2DE3A-9F3A-4DC7-A6A8-07A60DAAC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925051" y="1654821"/>
              <a:ext cx="517359" cy="517359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07E13E73-C3CC-4439-B26D-B042793FC4B6}"/>
              </a:ext>
            </a:extLst>
          </p:cNvPr>
          <p:cNvGrpSpPr/>
          <p:nvPr/>
        </p:nvGrpSpPr>
        <p:grpSpPr>
          <a:xfrm>
            <a:off x="5171523" y="1132603"/>
            <a:ext cx="1847702" cy="691523"/>
            <a:chOff x="5154676" y="1095364"/>
            <a:chExt cx="1847702" cy="69152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13D9933-1EF2-467C-8148-3EE52B98483D}"/>
                </a:ext>
              </a:extLst>
            </p:cNvPr>
            <p:cNvSpPr txBox="1"/>
            <p:nvPr/>
          </p:nvSpPr>
          <p:spPr>
            <a:xfrm>
              <a:off x="5706979" y="1193712"/>
              <a:ext cx="129539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ru-RU" sz="3200" b="1" dirty="0">
                  <a:solidFill>
                    <a:schemeClr val="bg1"/>
                  </a:solidFill>
                  <a:latin typeface="Gilroy Light" panose="00000400000000000000" pitchFamily="50" charset="-52"/>
                </a:rPr>
                <a:t>ЕСИА</a:t>
              </a:r>
            </a:p>
          </p:txBody>
        </p:sp>
        <p:pic>
          <p:nvPicPr>
            <p:cNvPr id="34" name="Рисунок 33" descr="Ключ">
              <a:extLst>
                <a:ext uri="{FF2B5EF4-FFF2-40B4-BE49-F238E27FC236}">
                  <a16:creationId xmlns:a16="http://schemas.microsoft.com/office/drawing/2014/main" id="{9ED669C9-4A27-4349-8FEA-D0C2028A3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9492374">
              <a:off x="5154676" y="1095364"/>
              <a:ext cx="691523" cy="691523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11A3601E-D6BE-4F94-BA79-5F6A1D1CA8DB}"/>
              </a:ext>
            </a:extLst>
          </p:cNvPr>
          <p:cNvGrpSpPr/>
          <p:nvPr/>
        </p:nvGrpSpPr>
        <p:grpSpPr>
          <a:xfrm>
            <a:off x="1564233" y="3769177"/>
            <a:ext cx="2158184" cy="991433"/>
            <a:chOff x="9539615" y="1922865"/>
            <a:chExt cx="2158184" cy="991433"/>
          </a:xfrm>
        </p:grpSpPr>
        <p:grpSp>
          <p:nvGrpSpPr>
            <p:cNvPr id="38" name="Группа 37">
              <a:extLst>
                <a:ext uri="{FF2B5EF4-FFF2-40B4-BE49-F238E27FC236}">
                  <a16:creationId xmlns:a16="http://schemas.microsoft.com/office/drawing/2014/main" id="{FF7F34FD-BE79-4C4E-B000-7445FF691167}"/>
                </a:ext>
              </a:extLst>
            </p:cNvPr>
            <p:cNvGrpSpPr/>
            <p:nvPr/>
          </p:nvGrpSpPr>
          <p:grpSpPr>
            <a:xfrm>
              <a:off x="10158662" y="1922865"/>
              <a:ext cx="1539137" cy="991433"/>
              <a:chOff x="10158662" y="1922865"/>
              <a:chExt cx="1539137" cy="991433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AD1233E-1E70-4E28-AB99-CDC037768585}"/>
                  </a:ext>
                </a:extLst>
              </p:cNvPr>
              <p:cNvSpPr txBox="1"/>
              <p:nvPr/>
            </p:nvSpPr>
            <p:spPr>
              <a:xfrm>
                <a:off x="10158662" y="1922865"/>
                <a:ext cx="153406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3600" b="1" dirty="0">
                    <a:solidFill>
                      <a:schemeClr val="bg1"/>
                    </a:solidFill>
                    <a:latin typeface="Gilroy Light" panose="00000400000000000000" pitchFamily="50" charset="-52"/>
                  </a:rPr>
                  <a:t>ФРМР</a:t>
                </a:r>
                <a:endParaRPr lang="ru-RU" sz="3200" b="1" dirty="0">
                  <a:solidFill>
                    <a:schemeClr val="bg1"/>
                  </a:solidFill>
                  <a:latin typeface="Gilroy Light" panose="00000400000000000000" pitchFamily="50" charset="-52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548EC09-20E8-4C3A-AC03-1FE9EA669905}"/>
                  </a:ext>
                </a:extLst>
              </p:cNvPr>
              <p:cNvSpPr txBox="1"/>
              <p:nvPr/>
            </p:nvSpPr>
            <p:spPr>
              <a:xfrm>
                <a:off x="10182726" y="2406467"/>
                <a:ext cx="1515073" cy="5078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900" b="1" dirty="0">
                    <a:solidFill>
                      <a:schemeClr val="bg1"/>
                    </a:solidFill>
                    <a:latin typeface="Gilroy Light" panose="00000400000000000000" pitchFamily="50" charset="-52"/>
                  </a:rPr>
                  <a:t>федеральный регистр</a:t>
                </a:r>
              </a:p>
              <a:p>
                <a:pPr algn="just"/>
                <a:r>
                  <a:rPr lang="ru-RU" sz="900" b="1" dirty="0">
                    <a:solidFill>
                      <a:schemeClr val="bg1"/>
                    </a:solidFill>
                    <a:latin typeface="Gilroy Light" panose="00000400000000000000" pitchFamily="50" charset="-52"/>
                  </a:rPr>
                  <a:t>медицинских</a:t>
                </a:r>
              </a:p>
              <a:p>
                <a:pPr algn="just"/>
                <a:r>
                  <a:rPr lang="ru-RU" sz="900" b="1" dirty="0">
                    <a:solidFill>
                      <a:schemeClr val="bg1"/>
                    </a:solidFill>
                    <a:latin typeface="Gilroy Light" panose="00000400000000000000" pitchFamily="50" charset="-52"/>
                  </a:rPr>
                  <a:t>работников</a:t>
                </a:r>
              </a:p>
            </p:txBody>
          </p:sp>
        </p:grpSp>
        <p:pic>
          <p:nvPicPr>
            <p:cNvPr id="40" name="Рисунок 39" descr="Стетоскоп">
              <a:extLst>
                <a:ext uri="{FF2B5EF4-FFF2-40B4-BE49-F238E27FC236}">
                  <a16:creationId xmlns:a16="http://schemas.microsoft.com/office/drawing/2014/main" id="{D4A46BAC-B7D5-4B02-B5EE-C5625B16C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539615" y="2080263"/>
              <a:ext cx="780613" cy="780613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9516FF2A-C1CE-45D6-B486-708FD61FD795}"/>
              </a:ext>
            </a:extLst>
          </p:cNvPr>
          <p:cNvGrpSpPr/>
          <p:nvPr/>
        </p:nvGrpSpPr>
        <p:grpSpPr>
          <a:xfrm>
            <a:off x="8324488" y="2728997"/>
            <a:ext cx="2594951" cy="926999"/>
            <a:chOff x="9039585" y="3945384"/>
            <a:chExt cx="2594951" cy="926999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1829B0C-4662-4C78-A885-2DFBF4E15E3D}"/>
                </a:ext>
              </a:extLst>
            </p:cNvPr>
            <p:cNvSpPr txBox="1"/>
            <p:nvPr/>
          </p:nvSpPr>
          <p:spPr>
            <a:xfrm>
              <a:off x="9720090" y="4010609"/>
              <a:ext cx="1914446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ru-RU" sz="1600" b="1" dirty="0">
                  <a:solidFill>
                    <a:schemeClr val="bg1"/>
                  </a:solidFill>
                  <a:latin typeface="Gilroy Light" panose="00000400000000000000" pitchFamily="50" charset="-52"/>
                </a:rPr>
                <a:t>РЕГИОНАЛЬНЫЙ</a:t>
              </a:r>
            </a:p>
            <a:p>
              <a:pPr algn="just"/>
              <a:r>
                <a:rPr lang="ru-RU" sz="1600" b="1" dirty="0">
                  <a:solidFill>
                    <a:schemeClr val="bg1"/>
                  </a:solidFill>
                  <a:latin typeface="Gilroy Light" panose="00000400000000000000" pitchFamily="50" charset="-52"/>
                </a:rPr>
                <a:t>РЕГИСТР</a:t>
              </a:r>
            </a:p>
            <a:p>
              <a:pPr algn="just"/>
              <a:r>
                <a:rPr lang="ru-RU" sz="1600" b="1" dirty="0">
                  <a:solidFill>
                    <a:schemeClr val="bg1"/>
                  </a:solidFill>
                  <a:latin typeface="Gilroy Light" panose="00000400000000000000" pitchFamily="50" charset="-52"/>
                </a:rPr>
                <a:t>ЛЬГОТНИКОВ</a:t>
              </a:r>
            </a:p>
          </p:txBody>
        </p:sp>
        <p:pic>
          <p:nvPicPr>
            <p:cNvPr id="47" name="Рисунок 46" descr="Мужчина с тростью">
              <a:extLst>
                <a:ext uri="{FF2B5EF4-FFF2-40B4-BE49-F238E27FC236}">
                  <a16:creationId xmlns:a16="http://schemas.microsoft.com/office/drawing/2014/main" id="{B51A0275-02AB-4C14-B674-007284DC8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039585" y="3945384"/>
              <a:ext cx="914400" cy="914400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9399213A-ED62-4A1E-81F4-2D7D31CA43C2}"/>
              </a:ext>
            </a:extLst>
          </p:cNvPr>
          <p:cNvGrpSpPr/>
          <p:nvPr/>
        </p:nvGrpSpPr>
        <p:grpSpPr>
          <a:xfrm>
            <a:off x="2246970" y="1564856"/>
            <a:ext cx="2940741" cy="901378"/>
            <a:chOff x="8349157" y="876646"/>
            <a:chExt cx="2940741" cy="901378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6F57FED-C783-4647-8E30-2AE24EDE1ED6}"/>
                </a:ext>
              </a:extLst>
            </p:cNvPr>
            <p:cNvSpPr txBox="1"/>
            <p:nvPr/>
          </p:nvSpPr>
          <p:spPr>
            <a:xfrm>
              <a:off x="9110580" y="899720"/>
              <a:ext cx="2179318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ru-RU" sz="1600" b="1" dirty="0">
                  <a:solidFill>
                    <a:schemeClr val="bg1"/>
                  </a:solidFill>
                  <a:latin typeface="Gilroy Light" panose="00000400000000000000" pitchFamily="50" charset="-52"/>
                </a:rPr>
                <a:t>ЭЛЕКТРОННАЯ</a:t>
              </a:r>
            </a:p>
            <a:p>
              <a:pPr algn="just"/>
              <a:r>
                <a:rPr lang="ru-RU" sz="1600" b="1" dirty="0">
                  <a:solidFill>
                    <a:schemeClr val="bg1"/>
                  </a:solidFill>
                  <a:latin typeface="Gilroy Light" panose="00000400000000000000" pitchFamily="50" charset="-52"/>
                </a:rPr>
                <a:t>МЕДИЦИНСКАЯ</a:t>
              </a:r>
            </a:p>
            <a:p>
              <a:pPr algn="just"/>
              <a:r>
                <a:rPr lang="ru-RU" sz="1600" b="1" dirty="0">
                  <a:solidFill>
                    <a:schemeClr val="bg1"/>
                  </a:solidFill>
                  <a:latin typeface="Gilroy Light" panose="00000400000000000000" pitchFamily="50" charset="-52"/>
                </a:rPr>
                <a:t>КАРТА</a:t>
              </a:r>
            </a:p>
          </p:txBody>
        </p:sp>
        <p:pic>
          <p:nvPicPr>
            <p:cNvPr id="52" name="Рисунок 51" descr="Адресная книга">
              <a:extLst>
                <a:ext uri="{FF2B5EF4-FFF2-40B4-BE49-F238E27FC236}">
                  <a16:creationId xmlns:a16="http://schemas.microsoft.com/office/drawing/2014/main" id="{3979855A-CD2F-46B3-B905-068BDB1E9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349157" y="876646"/>
              <a:ext cx="901378" cy="901378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7E0A08B0-C76C-4221-A523-0628B7E12EA8}"/>
              </a:ext>
            </a:extLst>
          </p:cNvPr>
          <p:cNvGrpSpPr/>
          <p:nvPr/>
        </p:nvGrpSpPr>
        <p:grpSpPr>
          <a:xfrm>
            <a:off x="7773701" y="1565432"/>
            <a:ext cx="3185277" cy="914400"/>
            <a:chOff x="8268783" y="2969553"/>
            <a:chExt cx="3185277" cy="914400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A65D9D2-1555-48AC-BDD6-E19614D18F23}"/>
                </a:ext>
              </a:extLst>
            </p:cNvPr>
            <p:cNvSpPr txBox="1"/>
            <p:nvPr/>
          </p:nvSpPr>
          <p:spPr>
            <a:xfrm>
              <a:off x="9143577" y="3011255"/>
              <a:ext cx="231048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ru-RU" sz="1600" b="1" dirty="0">
                  <a:solidFill>
                    <a:schemeClr val="bg1"/>
                  </a:solidFill>
                  <a:latin typeface="Gilroy Light" panose="00000400000000000000" pitchFamily="50" charset="-52"/>
                </a:rPr>
                <a:t>РЕГИСТР</a:t>
              </a:r>
            </a:p>
            <a:p>
              <a:pPr algn="just"/>
              <a:r>
                <a:rPr lang="ru-RU" sz="1600" b="1" dirty="0">
                  <a:solidFill>
                    <a:schemeClr val="bg1"/>
                  </a:solidFill>
                  <a:latin typeface="Gilroy Light" panose="00000400000000000000" pitchFamily="50" charset="-52"/>
                </a:rPr>
                <a:t>ЗАСТРАХОВАННОГО</a:t>
              </a:r>
            </a:p>
            <a:p>
              <a:pPr algn="just"/>
              <a:r>
                <a:rPr lang="ru-RU" sz="1600" b="1" dirty="0">
                  <a:solidFill>
                    <a:schemeClr val="bg1"/>
                  </a:solidFill>
                  <a:latin typeface="Gilroy Light" panose="00000400000000000000" pitchFamily="50" charset="-52"/>
                </a:rPr>
                <a:t>НАСЕЛЕНИЯ</a:t>
              </a:r>
            </a:p>
          </p:txBody>
        </p:sp>
        <p:pic>
          <p:nvPicPr>
            <p:cNvPr id="58" name="Рисунок 57" descr="Группа людей">
              <a:extLst>
                <a:ext uri="{FF2B5EF4-FFF2-40B4-BE49-F238E27FC236}">
                  <a16:creationId xmlns:a16="http://schemas.microsoft.com/office/drawing/2014/main" id="{DEDE0567-5B64-4340-85CD-A268E642E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268783" y="2969553"/>
              <a:ext cx="914400" cy="914400"/>
            </a:xfrm>
            <a:prstGeom prst="rect">
              <a:avLst/>
            </a:prstGeom>
          </p:spPr>
        </p:pic>
      </p:grpSp>
      <p:sp>
        <p:nvSpPr>
          <p:cNvPr id="71" name="Заголовок 1">
            <a:extLst>
              <a:ext uri="{FF2B5EF4-FFF2-40B4-BE49-F238E27FC236}">
                <a16:creationId xmlns:a16="http://schemas.microsoft.com/office/drawing/2014/main" id="{DF0CE38D-E36C-4124-BD89-74890F66B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15598" cy="404309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FFFFFF"/>
                </a:solidFill>
                <a:latin typeface="Gilroy Light" panose="00000400000000000000" pitchFamily="50" charset="-52"/>
              </a:rPr>
              <a:t>ИНФРАСТРУКТУРНОЕ  ВЗАИМОДЕЙСТВИЕ</a:t>
            </a:r>
          </a:p>
        </p:txBody>
      </p: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ECD20906-098E-4608-A664-4F3384770A65}"/>
              </a:ext>
            </a:extLst>
          </p:cNvPr>
          <p:cNvGrpSpPr/>
          <p:nvPr/>
        </p:nvGrpSpPr>
        <p:grpSpPr>
          <a:xfrm>
            <a:off x="8469584" y="3859464"/>
            <a:ext cx="3359198" cy="854241"/>
            <a:chOff x="8577872" y="3859464"/>
            <a:chExt cx="3359198" cy="854241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43916CC-C078-42F5-AC88-0C8C5F5503FB}"/>
                </a:ext>
              </a:extLst>
            </p:cNvPr>
            <p:cNvSpPr txBox="1"/>
            <p:nvPr/>
          </p:nvSpPr>
          <p:spPr>
            <a:xfrm>
              <a:off x="9372133" y="3866471"/>
              <a:ext cx="2564937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ru-RU" sz="1600" b="1" dirty="0">
                  <a:solidFill>
                    <a:schemeClr val="bg1"/>
                  </a:solidFill>
                  <a:latin typeface="Gilroy Light" panose="00000400000000000000" pitchFamily="50" charset="-52"/>
                </a:rPr>
                <a:t>РЕГИОНАЛЬНЫЙ</a:t>
              </a:r>
            </a:p>
            <a:p>
              <a:pPr algn="just"/>
              <a:r>
                <a:rPr lang="ru-RU" sz="1600" b="1" dirty="0">
                  <a:solidFill>
                    <a:schemeClr val="bg1"/>
                  </a:solidFill>
                  <a:latin typeface="Gilroy Light" panose="00000400000000000000" pitchFamily="50" charset="-52"/>
                </a:rPr>
                <a:t>АРХИВ МЕДИЦИНСКИХ</a:t>
              </a:r>
            </a:p>
            <a:p>
              <a:pPr algn="just"/>
              <a:r>
                <a:rPr lang="ru-RU" sz="1600" b="1" dirty="0">
                  <a:solidFill>
                    <a:schemeClr val="bg1"/>
                  </a:solidFill>
                  <a:latin typeface="Gilroy Light" panose="00000400000000000000" pitchFamily="50" charset="-52"/>
                </a:rPr>
                <a:t>ИЗОБРАЖЕНИЙ</a:t>
              </a:r>
            </a:p>
          </p:txBody>
        </p:sp>
        <p:pic>
          <p:nvPicPr>
            <p:cNvPr id="73" name="Рисунок 72" descr="Картотечный шкаф (архив)">
              <a:extLst>
                <a:ext uri="{FF2B5EF4-FFF2-40B4-BE49-F238E27FC236}">
                  <a16:creationId xmlns:a16="http://schemas.microsoft.com/office/drawing/2014/main" id="{1764F5FF-3E34-47E2-9D11-4652B3C56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8577872" y="3859464"/>
              <a:ext cx="854241" cy="854241"/>
            </a:xfrm>
            <a:prstGeom prst="rect">
              <a:avLst/>
            </a:prstGeom>
          </p:spPr>
        </p:pic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A45B4A37-C9D5-40A8-B108-0D94184ADEF3}"/>
              </a:ext>
            </a:extLst>
          </p:cNvPr>
          <p:cNvGrpSpPr/>
          <p:nvPr/>
        </p:nvGrpSpPr>
        <p:grpSpPr>
          <a:xfrm>
            <a:off x="7773701" y="5037885"/>
            <a:ext cx="2827478" cy="707887"/>
            <a:chOff x="7773701" y="5037885"/>
            <a:chExt cx="2827478" cy="70788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4EB8F7C-A492-4551-9E17-DE1ADDD2F225}"/>
                </a:ext>
              </a:extLst>
            </p:cNvPr>
            <p:cNvSpPr txBox="1"/>
            <p:nvPr/>
          </p:nvSpPr>
          <p:spPr>
            <a:xfrm>
              <a:off x="8469584" y="5134008"/>
              <a:ext cx="213159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ru-RU" sz="1600" b="1" dirty="0">
                  <a:solidFill>
                    <a:schemeClr val="bg1"/>
                  </a:solidFill>
                  <a:latin typeface="Gilroy Light" panose="00000400000000000000" pitchFamily="50" charset="-52"/>
                </a:rPr>
                <a:t>СИСТЕМЫ</a:t>
              </a:r>
            </a:p>
            <a:p>
              <a:pPr algn="just"/>
              <a:r>
                <a:rPr lang="ru-RU" sz="1600" b="1" dirty="0">
                  <a:solidFill>
                    <a:schemeClr val="bg1"/>
                  </a:solidFill>
                  <a:latin typeface="Gilroy Light" panose="00000400000000000000" pitchFamily="50" charset="-52"/>
                </a:rPr>
                <a:t>ОПОВЕЩЕНИЙ</a:t>
              </a:r>
            </a:p>
          </p:txBody>
        </p:sp>
        <p:pic>
          <p:nvPicPr>
            <p:cNvPr id="76" name="Рисунок 75" descr="Вибрация телефона">
              <a:extLst>
                <a:ext uri="{FF2B5EF4-FFF2-40B4-BE49-F238E27FC236}">
                  <a16:creationId xmlns:a16="http://schemas.microsoft.com/office/drawing/2014/main" id="{B6D5841D-248C-48D4-84EC-16859ADA3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7773701" y="5037885"/>
              <a:ext cx="707887" cy="707887"/>
            </a:xfrm>
            <a:prstGeom prst="rect">
              <a:avLst/>
            </a:prstGeom>
          </p:spPr>
        </p:pic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A47B4C86-02C0-46B0-AC53-A3F0CD1CFF92}"/>
              </a:ext>
            </a:extLst>
          </p:cNvPr>
          <p:cNvGrpSpPr/>
          <p:nvPr/>
        </p:nvGrpSpPr>
        <p:grpSpPr>
          <a:xfrm>
            <a:off x="2290548" y="4896325"/>
            <a:ext cx="2127753" cy="966378"/>
            <a:chOff x="2290548" y="4896325"/>
            <a:chExt cx="2127753" cy="966378"/>
          </a:xfrm>
        </p:grpSpPr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id="{888A4757-20C6-4628-9FC4-86E05255C827}"/>
                </a:ext>
              </a:extLst>
            </p:cNvPr>
            <p:cNvGrpSpPr/>
            <p:nvPr/>
          </p:nvGrpSpPr>
          <p:grpSpPr>
            <a:xfrm>
              <a:off x="3122902" y="4896325"/>
              <a:ext cx="1295399" cy="936195"/>
              <a:chOff x="1969168" y="4935134"/>
              <a:chExt cx="1295399" cy="936195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D5BAD37-1313-4BF8-915B-2203E3DF8F98}"/>
                  </a:ext>
                </a:extLst>
              </p:cNvPr>
              <p:cNvSpPr txBox="1"/>
              <p:nvPr/>
            </p:nvSpPr>
            <p:spPr>
              <a:xfrm>
                <a:off x="1969168" y="4935134"/>
                <a:ext cx="129539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3200" b="1" dirty="0">
                    <a:solidFill>
                      <a:schemeClr val="bg1"/>
                    </a:solidFill>
                    <a:latin typeface="Gilroy Light" panose="00000400000000000000" pitchFamily="50" charset="-52"/>
                  </a:rPr>
                  <a:t>МИС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E0BDB07-F312-42E5-A886-F1F7B7B75039}"/>
                  </a:ext>
                </a:extLst>
              </p:cNvPr>
              <p:cNvSpPr txBox="1"/>
              <p:nvPr/>
            </p:nvSpPr>
            <p:spPr>
              <a:xfrm>
                <a:off x="1993232" y="5363498"/>
                <a:ext cx="1271335" cy="5078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900" b="1" dirty="0">
                    <a:solidFill>
                      <a:schemeClr val="bg1"/>
                    </a:solidFill>
                    <a:latin typeface="Gilroy Light" panose="00000400000000000000" pitchFamily="50" charset="-52"/>
                  </a:rPr>
                  <a:t>медицинская</a:t>
                </a:r>
              </a:p>
              <a:p>
                <a:pPr algn="just"/>
                <a:r>
                  <a:rPr lang="ru-RU" sz="900" b="1" dirty="0">
                    <a:solidFill>
                      <a:schemeClr val="bg1"/>
                    </a:solidFill>
                    <a:latin typeface="Gilroy Light" panose="00000400000000000000" pitchFamily="50" charset="-52"/>
                  </a:rPr>
                  <a:t>информационная</a:t>
                </a:r>
              </a:p>
              <a:p>
                <a:pPr algn="just"/>
                <a:r>
                  <a:rPr lang="ru-RU" sz="900" b="1" dirty="0">
                    <a:solidFill>
                      <a:schemeClr val="bg1"/>
                    </a:solidFill>
                    <a:latin typeface="Gilroy Light" panose="00000400000000000000" pitchFamily="50" charset="-52"/>
                  </a:rPr>
                  <a:t>система</a:t>
                </a:r>
              </a:p>
            </p:txBody>
          </p:sp>
        </p:grpSp>
        <p:pic>
          <p:nvPicPr>
            <p:cNvPr id="79" name="Рисунок 78" descr="Медицина">
              <a:extLst>
                <a:ext uri="{FF2B5EF4-FFF2-40B4-BE49-F238E27FC236}">
                  <a16:creationId xmlns:a16="http://schemas.microsoft.com/office/drawing/2014/main" id="{3E44BADF-798B-42F7-8293-07A8AAAC5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2290548" y="4948303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E6A2049D-3B49-4E87-BB1A-119B4E94BA9F}"/>
              </a:ext>
            </a:extLst>
          </p:cNvPr>
          <p:cNvGrpSpPr/>
          <p:nvPr/>
        </p:nvGrpSpPr>
        <p:grpSpPr>
          <a:xfrm>
            <a:off x="4736669" y="5666416"/>
            <a:ext cx="2912744" cy="763860"/>
            <a:chOff x="4922623" y="5784770"/>
            <a:chExt cx="2912744" cy="763860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CD457CC-872B-4BE4-8ACE-A2629D728A77}"/>
                </a:ext>
              </a:extLst>
            </p:cNvPr>
            <p:cNvSpPr txBox="1"/>
            <p:nvPr/>
          </p:nvSpPr>
          <p:spPr>
            <a:xfrm>
              <a:off x="5645606" y="6019029"/>
              <a:ext cx="218976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ru-RU" sz="1600" b="1" dirty="0">
                  <a:solidFill>
                    <a:schemeClr val="bg1"/>
                  </a:solidFill>
                  <a:latin typeface="Gilroy Light" panose="00000400000000000000" pitchFamily="50" charset="-52"/>
                </a:rPr>
                <a:t>ИС «ДЕМОГРАФИЯ»</a:t>
              </a:r>
            </a:p>
          </p:txBody>
        </p:sp>
        <p:pic>
          <p:nvPicPr>
            <p:cNvPr id="90" name="Рисунок 89" descr="Семья с двумя детьми">
              <a:extLst>
                <a:ext uri="{FF2B5EF4-FFF2-40B4-BE49-F238E27FC236}">
                  <a16:creationId xmlns:a16="http://schemas.microsoft.com/office/drawing/2014/main" id="{4BA60566-598A-4440-A8FA-208A58383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4922623" y="5784770"/>
              <a:ext cx="763860" cy="763860"/>
            </a:xfrm>
            <a:prstGeom prst="rect">
              <a:avLst/>
            </a:prstGeom>
          </p:spPr>
        </p:pic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07B42C9B-A57A-4CD0-8CC7-5EBAA9913418}"/>
              </a:ext>
            </a:extLst>
          </p:cNvPr>
          <p:cNvGrpSpPr/>
          <p:nvPr/>
        </p:nvGrpSpPr>
        <p:grpSpPr>
          <a:xfrm>
            <a:off x="4935585" y="3178482"/>
            <a:ext cx="2520616" cy="961027"/>
            <a:chOff x="5100859" y="3225109"/>
            <a:chExt cx="2520616" cy="961027"/>
          </a:xfrm>
        </p:grpSpPr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2D60C3AB-B9FF-45C1-9271-74400844CB47}"/>
                </a:ext>
              </a:extLst>
            </p:cNvPr>
            <p:cNvGrpSpPr/>
            <p:nvPr/>
          </p:nvGrpSpPr>
          <p:grpSpPr>
            <a:xfrm>
              <a:off x="5100859" y="3225109"/>
              <a:ext cx="2520616" cy="961027"/>
              <a:chOff x="5241758" y="2961230"/>
              <a:chExt cx="2520616" cy="961027"/>
            </a:xfrm>
          </p:grpSpPr>
          <p:pic>
            <p:nvPicPr>
              <p:cNvPr id="7" name="Рисунок 6" descr="Легкие">
                <a:extLst>
                  <a:ext uri="{FF2B5EF4-FFF2-40B4-BE49-F238E27FC236}">
                    <a16:creationId xmlns:a16="http://schemas.microsoft.com/office/drawing/2014/main" id="{D21592DA-9E7A-41F0-8455-DC209C4443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p:blipFill>
            <p:spPr>
              <a:xfrm>
                <a:off x="5241758" y="3001879"/>
                <a:ext cx="920378" cy="920378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62B0972-4D4C-40B0-8956-3757747AE461}"/>
                  </a:ext>
                </a:extLst>
              </p:cNvPr>
              <p:cNvSpPr txBox="1"/>
              <p:nvPr/>
            </p:nvSpPr>
            <p:spPr>
              <a:xfrm>
                <a:off x="6096000" y="2961230"/>
                <a:ext cx="1666374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4400" b="1" dirty="0">
                    <a:solidFill>
                      <a:schemeClr val="bg1"/>
                    </a:solidFill>
                    <a:latin typeface="Gilroy Light" panose="00000400000000000000" pitchFamily="50" charset="-52"/>
                  </a:rPr>
                  <a:t>РТС</a:t>
                </a:r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E1568F6-2AB1-4F59-BCD1-72495BAE065D}"/>
                </a:ext>
              </a:extLst>
            </p:cNvPr>
            <p:cNvSpPr txBox="1"/>
            <p:nvPr/>
          </p:nvSpPr>
          <p:spPr>
            <a:xfrm>
              <a:off x="5987504" y="3769177"/>
              <a:ext cx="127133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ru-RU" sz="900" b="1" dirty="0">
                  <a:solidFill>
                    <a:schemeClr val="bg1"/>
                  </a:solidFill>
                  <a:latin typeface="Gilroy Light" panose="00000400000000000000" pitchFamily="50" charset="-52"/>
                </a:rPr>
                <a:t>мониторинг пневмоний</a:t>
              </a:r>
            </a:p>
          </p:txBody>
        </p:sp>
      </p:grpSp>
      <p:sp>
        <p:nvSpPr>
          <p:cNvPr id="45" name="Номер слайда 1">
            <a:extLst>
              <a:ext uri="{FF2B5EF4-FFF2-40B4-BE49-F238E27FC236}">
                <a16:creationId xmlns:a16="http://schemas.microsoft.com/office/drawing/2014/main" id="{09B2810E-4709-47B3-9177-DCC8B237C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7386" y="6342301"/>
            <a:ext cx="2743200" cy="365125"/>
          </a:xfrm>
        </p:spPr>
        <p:txBody>
          <a:bodyPr/>
          <a:lstStyle/>
          <a:p>
            <a:fld id="{AF3646F8-B51F-4150-8680-32A2638F16A3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2105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D3E69">
                <a:lumMod val="88000"/>
              </a:srgbClr>
            </a:gs>
            <a:gs pos="64000">
              <a:srgbClr val="051932"/>
            </a:gs>
            <a:gs pos="100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C3F6A600-7AEA-4FDF-8741-17378494CD44}"/>
              </a:ext>
            </a:extLst>
          </p:cNvPr>
          <p:cNvSpPr/>
          <p:nvPr/>
        </p:nvSpPr>
        <p:spPr>
          <a:xfrm>
            <a:off x="828" y="0"/>
            <a:ext cx="2520652" cy="6865752"/>
          </a:xfrm>
          <a:prstGeom prst="rect">
            <a:avLst/>
          </a:prstGeom>
          <a:solidFill>
            <a:srgbClr val="0722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A9A6C3B5-59CA-47B6-8E51-998FBA92ECAA}"/>
              </a:ext>
            </a:extLst>
          </p:cNvPr>
          <p:cNvSpPr/>
          <p:nvPr/>
        </p:nvSpPr>
        <p:spPr>
          <a:xfrm>
            <a:off x="6692357" y="-3876"/>
            <a:ext cx="2520652" cy="6865752"/>
          </a:xfrm>
          <a:prstGeom prst="rect">
            <a:avLst/>
          </a:prstGeom>
          <a:solidFill>
            <a:srgbClr val="0B35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7C72EC0C-6F9C-4261-92E7-A51E27FED8ED}"/>
              </a:ext>
            </a:extLst>
          </p:cNvPr>
          <p:cNvSpPr/>
          <p:nvPr/>
        </p:nvSpPr>
        <p:spPr>
          <a:xfrm>
            <a:off x="3172322" y="8489"/>
            <a:ext cx="2520652" cy="6855036"/>
          </a:xfrm>
          <a:prstGeom prst="rect">
            <a:avLst/>
          </a:prstGeom>
          <a:solidFill>
            <a:srgbClr val="082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Стрелка: пятиугольник 81">
            <a:extLst>
              <a:ext uri="{FF2B5EF4-FFF2-40B4-BE49-F238E27FC236}">
                <a16:creationId xmlns:a16="http://schemas.microsoft.com/office/drawing/2014/main" id="{9334C5FF-B461-4B3D-8CDF-D6B3E6C86CFB}"/>
              </a:ext>
            </a:extLst>
          </p:cNvPr>
          <p:cNvSpPr/>
          <p:nvPr/>
        </p:nvSpPr>
        <p:spPr>
          <a:xfrm>
            <a:off x="8420774" y="-4605"/>
            <a:ext cx="3771226" cy="6858000"/>
          </a:xfrm>
          <a:prstGeom prst="homePlate">
            <a:avLst/>
          </a:prstGeom>
          <a:solidFill>
            <a:srgbClr val="0B35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Стрелка: пятиугольник 80">
            <a:extLst>
              <a:ext uri="{FF2B5EF4-FFF2-40B4-BE49-F238E27FC236}">
                <a16:creationId xmlns:a16="http://schemas.microsoft.com/office/drawing/2014/main" id="{E5A753F4-F0ED-4658-844C-8702F4A1A3DC}"/>
              </a:ext>
            </a:extLst>
          </p:cNvPr>
          <p:cNvSpPr/>
          <p:nvPr/>
        </p:nvSpPr>
        <p:spPr>
          <a:xfrm>
            <a:off x="5692418" y="-4605"/>
            <a:ext cx="3771225" cy="6858000"/>
          </a:xfrm>
          <a:prstGeom prst="homePlate">
            <a:avLst/>
          </a:prstGeom>
          <a:solidFill>
            <a:srgbClr val="082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Стрелка: пятиугольник 77">
            <a:extLst>
              <a:ext uri="{FF2B5EF4-FFF2-40B4-BE49-F238E27FC236}">
                <a16:creationId xmlns:a16="http://schemas.microsoft.com/office/drawing/2014/main" id="{ED586941-74FD-416D-B923-620A3C612A15}"/>
              </a:ext>
            </a:extLst>
          </p:cNvPr>
          <p:cNvSpPr/>
          <p:nvPr/>
        </p:nvSpPr>
        <p:spPr>
          <a:xfrm>
            <a:off x="2520652" y="920"/>
            <a:ext cx="3988126" cy="6848587"/>
          </a:xfrm>
          <a:prstGeom prst="homePlate">
            <a:avLst/>
          </a:prstGeom>
          <a:solidFill>
            <a:srgbClr val="0722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DFD00DF7-BF47-4F27-9BBE-8DC19A439927}"/>
              </a:ext>
            </a:extLst>
          </p:cNvPr>
          <p:cNvGrpSpPr/>
          <p:nvPr/>
        </p:nvGrpSpPr>
        <p:grpSpPr>
          <a:xfrm>
            <a:off x="3309812" y="1900677"/>
            <a:ext cx="2301714" cy="846204"/>
            <a:chOff x="3258827" y="3386864"/>
            <a:chExt cx="2301714" cy="84620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355E0A2-3734-4D2A-88CC-FE67E60E67FD}"/>
                </a:ext>
              </a:extLst>
            </p:cNvPr>
            <p:cNvSpPr txBox="1"/>
            <p:nvPr/>
          </p:nvSpPr>
          <p:spPr>
            <a:xfrm>
              <a:off x="3258827" y="3648293"/>
              <a:ext cx="230171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ru-RU" sz="3200" b="1" dirty="0">
                  <a:solidFill>
                    <a:schemeClr val="bg1"/>
                  </a:solidFill>
                  <a:latin typeface="Gilroy Light" panose="00000400000000000000" pitchFamily="50" charset="-52"/>
                </a:rPr>
                <a:t>КМКБ №20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44B73D3-3F90-4BBF-9D62-06A9D6C1D4CD}"/>
                </a:ext>
              </a:extLst>
            </p:cNvPr>
            <p:cNvSpPr txBox="1"/>
            <p:nvPr/>
          </p:nvSpPr>
          <p:spPr>
            <a:xfrm>
              <a:off x="3258827" y="3386864"/>
              <a:ext cx="127133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ru-RU" b="1" dirty="0">
                  <a:solidFill>
                    <a:schemeClr val="bg1"/>
                  </a:solidFill>
                  <a:latin typeface="Gilroy Light" panose="00000400000000000000" pitchFamily="50" charset="-52"/>
                </a:rPr>
                <a:t>КГБУЗ</a:t>
              </a: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6EE42AB1-A44D-419B-ABC3-4BA87F7E3326}"/>
              </a:ext>
            </a:extLst>
          </p:cNvPr>
          <p:cNvGrpSpPr/>
          <p:nvPr/>
        </p:nvGrpSpPr>
        <p:grpSpPr>
          <a:xfrm>
            <a:off x="3207125" y="4384384"/>
            <a:ext cx="2301714" cy="846204"/>
            <a:chOff x="3258827" y="3386864"/>
            <a:chExt cx="2301714" cy="846204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B336288-88D2-4050-BC32-9D22D8419DF0}"/>
                </a:ext>
              </a:extLst>
            </p:cNvPr>
            <p:cNvSpPr txBox="1"/>
            <p:nvPr/>
          </p:nvSpPr>
          <p:spPr>
            <a:xfrm>
              <a:off x="3258827" y="3648293"/>
              <a:ext cx="230171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ru-RU" sz="3200" b="1" dirty="0">
                  <a:solidFill>
                    <a:schemeClr val="bg1"/>
                  </a:solidFill>
                  <a:latin typeface="Gilroy Light" panose="00000400000000000000" pitchFamily="50" charset="-52"/>
                </a:rPr>
                <a:t>КМКБСМП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AD867E8-D4D7-47AA-906D-DCB155169DC9}"/>
                </a:ext>
              </a:extLst>
            </p:cNvPr>
            <p:cNvSpPr txBox="1"/>
            <p:nvPr/>
          </p:nvSpPr>
          <p:spPr>
            <a:xfrm>
              <a:off x="3258827" y="3386864"/>
              <a:ext cx="127133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ru-RU" b="1" dirty="0">
                  <a:solidFill>
                    <a:schemeClr val="bg1"/>
                  </a:solidFill>
                  <a:latin typeface="Gilroy Light" panose="00000400000000000000" pitchFamily="50" charset="-52"/>
                </a:rPr>
                <a:t>КГБУЗ</a:t>
              </a: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09F97D85-76DA-4114-A256-B3A87C3BD158}"/>
              </a:ext>
            </a:extLst>
          </p:cNvPr>
          <p:cNvGrpSpPr/>
          <p:nvPr/>
        </p:nvGrpSpPr>
        <p:grpSpPr>
          <a:xfrm>
            <a:off x="6535077" y="3044534"/>
            <a:ext cx="2630415" cy="813397"/>
            <a:chOff x="3676213" y="4279138"/>
            <a:chExt cx="2630415" cy="81339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31BD7EB-BD3D-47D6-A482-8C4A695E0E13}"/>
                </a:ext>
              </a:extLst>
            </p:cNvPr>
            <p:cNvSpPr txBox="1"/>
            <p:nvPr/>
          </p:nvSpPr>
          <p:spPr>
            <a:xfrm>
              <a:off x="4436313" y="4412658"/>
              <a:ext cx="187031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ru-RU" sz="1600" b="1" dirty="0">
                  <a:solidFill>
                    <a:schemeClr val="bg1"/>
                  </a:solidFill>
                  <a:latin typeface="Gilroy Light" panose="00000400000000000000" pitchFamily="50" charset="-52"/>
                </a:rPr>
                <a:t>МЕЖРАЙОННЫЕ БОЛЬНИЦЫ</a:t>
              </a:r>
            </a:p>
          </p:txBody>
        </p:sp>
        <p:pic>
          <p:nvPicPr>
            <p:cNvPr id="22" name="Рисунок 21" descr="Город">
              <a:extLst>
                <a:ext uri="{FF2B5EF4-FFF2-40B4-BE49-F238E27FC236}">
                  <a16:creationId xmlns:a16="http://schemas.microsoft.com/office/drawing/2014/main" id="{A8F631EB-7ED0-4E51-ADC8-D98DDBD0C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676213" y="4279138"/>
              <a:ext cx="813397" cy="813397"/>
            </a:xfrm>
            <a:prstGeom prst="rect">
              <a:avLst/>
            </a:prstGeom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BBC146C1-A616-4E16-A1CE-736B944F700B}"/>
              </a:ext>
            </a:extLst>
          </p:cNvPr>
          <p:cNvGrpSpPr/>
          <p:nvPr/>
        </p:nvGrpSpPr>
        <p:grpSpPr>
          <a:xfrm>
            <a:off x="9526439" y="3055650"/>
            <a:ext cx="2577443" cy="731195"/>
            <a:chOff x="5158765" y="5090722"/>
            <a:chExt cx="2577443" cy="73119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B39DA58-62F9-472B-810E-05102E64B830}"/>
                </a:ext>
              </a:extLst>
            </p:cNvPr>
            <p:cNvSpPr txBox="1"/>
            <p:nvPr/>
          </p:nvSpPr>
          <p:spPr>
            <a:xfrm>
              <a:off x="5865893" y="5178414"/>
              <a:ext cx="187031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ru-RU" sz="1600" b="1" dirty="0">
                  <a:solidFill>
                    <a:schemeClr val="bg1"/>
                  </a:solidFill>
                  <a:latin typeface="Gilroy Light" panose="00000400000000000000" pitchFamily="50" charset="-52"/>
                </a:rPr>
                <a:t>РАЙОННЫЕ БОЛЬНИЦЫ</a:t>
              </a:r>
            </a:p>
          </p:txBody>
        </p:sp>
        <p:pic>
          <p:nvPicPr>
            <p:cNvPr id="25" name="Рисунок 24" descr="Загородная сцена">
              <a:extLst>
                <a:ext uri="{FF2B5EF4-FFF2-40B4-BE49-F238E27FC236}">
                  <a16:creationId xmlns:a16="http://schemas.microsoft.com/office/drawing/2014/main" id="{F1B82699-99AF-402D-A0A2-7E286F237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158765" y="5090722"/>
              <a:ext cx="731195" cy="731195"/>
            </a:xfrm>
            <a:prstGeom prst="rect">
              <a:avLst/>
            </a:prstGeom>
          </p:spPr>
        </p:pic>
      </p:grpSp>
      <p:sp>
        <p:nvSpPr>
          <p:cNvPr id="36" name="Стрелка: пятиугольник 35">
            <a:extLst>
              <a:ext uri="{FF2B5EF4-FFF2-40B4-BE49-F238E27FC236}">
                <a16:creationId xmlns:a16="http://schemas.microsoft.com/office/drawing/2014/main" id="{624E782A-C7BA-4BA8-9658-3C880BDC12A5}"/>
              </a:ext>
            </a:extLst>
          </p:cNvPr>
          <p:cNvSpPr/>
          <p:nvPr/>
        </p:nvSpPr>
        <p:spPr>
          <a:xfrm>
            <a:off x="508" y="0"/>
            <a:ext cx="3732409" cy="6858000"/>
          </a:xfrm>
          <a:prstGeom prst="homePlate">
            <a:avLst/>
          </a:prstGeom>
          <a:solidFill>
            <a:srgbClr val="041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Изображение выглядит как зна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2D1A34F-F591-455C-A829-DEFE08D3EB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250" y="2882936"/>
            <a:ext cx="2591575" cy="1032237"/>
          </a:xfrm>
          <a:prstGeom prst="rect">
            <a:avLst/>
          </a:prstGeom>
        </p:spPr>
      </p:pic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id="{6442C31F-51BC-4203-929C-C1ADD10DA819}"/>
              </a:ext>
            </a:extLst>
          </p:cNvPr>
          <p:cNvCxnSpPr>
            <a:cxnSpLocks/>
          </p:cNvCxnSpPr>
          <p:nvPr/>
        </p:nvCxnSpPr>
        <p:spPr>
          <a:xfrm>
            <a:off x="931026" y="925830"/>
            <a:ext cx="11260974" cy="0"/>
          </a:xfrm>
          <a:prstGeom prst="line">
            <a:avLst/>
          </a:prstGeom>
          <a:ln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Заголовок 1">
            <a:extLst>
              <a:ext uri="{FF2B5EF4-FFF2-40B4-BE49-F238E27FC236}">
                <a16:creationId xmlns:a16="http://schemas.microsoft.com/office/drawing/2014/main" id="{DF0CE38D-E36C-4124-BD89-74890F66B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15598" cy="404309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FFFFFF"/>
                </a:solidFill>
                <a:latin typeface="Gilroy Light" panose="00000400000000000000" pitchFamily="50" charset="-52"/>
              </a:rPr>
              <a:t>ОРГАНИЗАЦИОННОЕ  ВЗАИМОДЕЙСТВИЕ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D6A09956-E4E0-46AF-9C08-F1EC76B16AF7}"/>
              </a:ext>
            </a:extLst>
          </p:cNvPr>
          <p:cNvSpPr/>
          <p:nvPr/>
        </p:nvSpPr>
        <p:spPr>
          <a:xfrm>
            <a:off x="9798990" y="5540644"/>
            <a:ext cx="18703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  <a:latin typeface="Gilroy Light" panose="00000400000000000000" pitchFamily="50" charset="-52"/>
              </a:rPr>
              <a:t>медицинские организации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BE5DE987-70AF-4CB0-B9B5-2BD63180FE63}"/>
              </a:ext>
            </a:extLst>
          </p:cNvPr>
          <p:cNvSpPr/>
          <p:nvPr/>
        </p:nvSpPr>
        <p:spPr>
          <a:xfrm>
            <a:off x="8526718" y="5316499"/>
            <a:ext cx="12089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>
                <a:solidFill>
                  <a:schemeClr val="bg1"/>
                </a:solidFill>
                <a:latin typeface="Gilroy Light" panose="00000400000000000000" pitchFamily="50" charset="-52"/>
              </a:rPr>
              <a:t>64</a:t>
            </a:r>
          </a:p>
        </p:txBody>
      </p:sp>
      <p:sp>
        <p:nvSpPr>
          <p:cNvPr id="29" name="Номер слайда 1">
            <a:extLst>
              <a:ext uri="{FF2B5EF4-FFF2-40B4-BE49-F238E27FC236}">
                <a16:creationId xmlns:a16="http://schemas.microsoft.com/office/drawing/2014/main" id="{36FC174E-13A0-4C0D-8950-BC5D83470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7386" y="6342301"/>
            <a:ext cx="2743200" cy="365125"/>
          </a:xfrm>
        </p:spPr>
        <p:txBody>
          <a:bodyPr/>
          <a:lstStyle/>
          <a:p>
            <a:fld id="{AF3646F8-B51F-4150-8680-32A2638F16A3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4086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D3E69">
                <a:lumMod val="88000"/>
              </a:srgbClr>
            </a:gs>
            <a:gs pos="37000">
              <a:srgbClr val="051932"/>
            </a:gs>
            <a:gs pos="100000">
              <a:schemeClr val="tx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6AFF8A55-7B84-48B0-AF46-B58AFB53F942}"/>
              </a:ext>
            </a:extLst>
          </p:cNvPr>
          <p:cNvSpPr txBox="1">
            <a:spLocks/>
          </p:cNvSpPr>
          <p:nvPr/>
        </p:nvSpPr>
        <p:spPr>
          <a:xfrm>
            <a:off x="833002" y="365125"/>
            <a:ext cx="10515598" cy="4043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900" dirty="0">
                <a:solidFill>
                  <a:srgbClr val="FFFFFF"/>
                </a:solidFill>
                <a:latin typeface="Gilroy Light" panose="00000400000000000000" pitchFamily="50" charset="-52"/>
              </a:rPr>
              <a:t>ИННОВАЦИОННОСТЬ  ПОЛУЧЕННОГО  РЕШЕНИЯ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D75D022-10A6-47B7-8306-35738297D6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9" r="26036"/>
          <a:stretch/>
        </p:blipFill>
        <p:spPr>
          <a:xfrm>
            <a:off x="568712" y="1381804"/>
            <a:ext cx="2581631" cy="4844966"/>
          </a:xfrm>
          <a:prstGeom prst="rect">
            <a:avLst/>
          </a:prstGeom>
        </p:spPr>
      </p:pic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6EC60D1E-A190-4A0E-88B5-90A9BE1D6ACF}"/>
              </a:ext>
            </a:extLst>
          </p:cNvPr>
          <p:cNvCxnSpPr>
            <a:cxnSpLocks/>
          </p:cNvCxnSpPr>
          <p:nvPr/>
        </p:nvCxnSpPr>
        <p:spPr>
          <a:xfrm>
            <a:off x="931026" y="925830"/>
            <a:ext cx="11260974" cy="0"/>
          </a:xfrm>
          <a:prstGeom prst="line">
            <a:avLst/>
          </a:prstGeom>
          <a:ln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2646B79-165B-4F0A-95F7-B70254308BF7}"/>
              </a:ext>
            </a:extLst>
          </p:cNvPr>
          <p:cNvSpPr txBox="1"/>
          <p:nvPr/>
        </p:nvSpPr>
        <p:spPr>
          <a:xfrm>
            <a:off x="5510519" y="1219866"/>
            <a:ext cx="19314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Gilroy Light" panose="00000400000000000000" pitchFamily="50" charset="-52"/>
              </a:rPr>
              <a:t>параметров пациента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31589D0-7486-401A-BC82-963C9A8163CF}"/>
              </a:ext>
            </a:extLst>
          </p:cNvPr>
          <p:cNvSpPr txBox="1"/>
          <p:nvPr/>
        </p:nvSpPr>
        <p:spPr>
          <a:xfrm>
            <a:off x="9070778" y="1201198"/>
            <a:ext cx="19583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Gilroy Light" panose="00000400000000000000" pitchFamily="50" charset="-52"/>
              </a:rPr>
              <a:t>интегральных показателей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216598D-AE56-4E84-899C-F7E33EA618E7}"/>
              </a:ext>
            </a:extLst>
          </p:cNvPr>
          <p:cNvSpPr txBox="1"/>
          <p:nvPr/>
        </p:nvSpPr>
        <p:spPr>
          <a:xfrm>
            <a:off x="8683265" y="1166829"/>
            <a:ext cx="4387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  <a:latin typeface="Gilroy Light" panose="00000400000000000000" pitchFamily="50" charset="-52"/>
              </a:rPr>
              <a:t>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93CE9BC-93FE-4BF0-A288-300DB7015E87}"/>
              </a:ext>
            </a:extLst>
          </p:cNvPr>
          <p:cNvSpPr txBox="1"/>
          <p:nvPr/>
        </p:nvSpPr>
        <p:spPr>
          <a:xfrm>
            <a:off x="4541045" y="1178566"/>
            <a:ext cx="134998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Gilroy Light" panose="00000400000000000000" pitchFamily="50" charset="-52"/>
              </a:rPr>
              <a:t>&gt;</a:t>
            </a:r>
            <a:r>
              <a:rPr lang="ru-RU" sz="4400" b="1" dirty="0">
                <a:solidFill>
                  <a:schemeClr val="bg1"/>
                </a:solidFill>
                <a:latin typeface="Gilroy Light" panose="00000400000000000000" pitchFamily="50" charset="-52"/>
              </a:rPr>
              <a:t>70</a:t>
            </a:r>
            <a:r>
              <a:rPr lang="ru-RU" sz="4400" dirty="0">
                <a:solidFill>
                  <a:schemeClr val="bg1"/>
                </a:solidFill>
                <a:latin typeface="Gilroy Light" panose="00000400000000000000" pitchFamily="50" charset="-52"/>
              </a:rPr>
              <a:t> </a:t>
            </a:r>
          </a:p>
        </p:txBody>
      </p:sp>
      <p:pic>
        <p:nvPicPr>
          <p:cNvPr id="3" name="Рисунок 2" descr="Крышка вправо">
            <a:extLst>
              <a:ext uri="{FF2B5EF4-FFF2-40B4-BE49-F238E27FC236}">
                <a16:creationId xmlns:a16="http://schemas.microsoft.com/office/drawing/2014/main" id="{BB84FCB3-6382-4383-9F1A-4A0BED025E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90583" y="2747282"/>
            <a:ext cx="1496171" cy="2282790"/>
          </a:xfrm>
          <a:prstGeom prst="rect">
            <a:avLst/>
          </a:prstGeom>
        </p:spPr>
      </p:pic>
      <p:pic>
        <p:nvPicPr>
          <p:cNvPr id="4" name="Рисунок 3" descr="Крышка вправо">
            <a:extLst>
              <a:ext uri="{FF2B5EF4-FFF2-40B4-BE49-F238E27FC236}">
                <a16:creationId xmlns:a16="http://schemas.microsoft.com/office/drawing/2014/main" id="{EC76DB86-B927-411A-BB02-01BB337004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67377" y="2747282"/>
            <a:ext cx="1496171" cy="2282790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45433E92-D820-4806-B842-5FAC939B16BB}"/>
              </a:ext>
            </a:extLst>
          </p:cNvPr>
          <p:cNvGrpSpPr/>
          <p:nvPr/>
        </p:nvGrpSpPr>
        <p:grpSpPr>
          <a:xfrm>
            <a:off x="8721236" y="1896153"/>
            <a:ext cx="1655323" cy="936195"/>
            <a:chOff x="3122902" y="4896325"/>
            <a:chExt cx="1295399" cy="93619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F15EA51-4A43-4022-BC96-EA796E5AAA06}"/>
                </a:ext>
              </a:extLst>
            </p:cNvPr>
            <p:cNvSpPr txBox="1"/>
            <p:nvPr/>
          </p:nvSpPr>
          <p:spPr>
            <a:xfrm>
              <a:off x="3122902" y="4896325"/>
              <a:ext cx="129539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3200" b="1" dirty="0">
                  <a:solidFill>
                    <a:schemeClr val="bg1"/>
                  </a:solidFill>
                  <a:latin typeface="Gilroy Light" panose="00000400000000000000" pitchFamily="50" charset="-52"/>
                </a:rPr>
                <a:t>SOFA</a:t>
              </a:r>
              <a:endParaRPr lang="ru-RU" sz="3200" b="1" dirty="0">
                <a:solidFill>
                  <a:schemeClr val="bg1"/>
                </a:solidFill>
                <a:latin typeface="Gilroy Light" panose="00000400000000000000" pitchFamily="50" charset="-52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F2F016C-8918-458E-B6E7-066CC3BB40E9}"/>
                </a:ext>
              </a:extLst>
            </p:cNvPr>
            <p:cNvSpPr txBox="1"/>
            <p:nvPr/>
          </p:nvSpPr>
          <p:spPr>
            <a:xfrm>
              <a:off x="3146967" y="5324689"/>
              <a:ext cx="1013013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ru-RU" sz="900" b="1" dirty="0">
                  <a:solidFill>
                    <a:schemeClr val="bg1"/>
                  </a:solidFill>
                  <a:latin typeface="Gilroy Light" panose="00000400000000000000" pitchFamily="50" charset="-52"/>
                </a:rPr>
                <a:t>оценка органной недостаточности и риска смертности</a:t>
              </a:r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3632E0E8-B7ED-4FF0-9D21-5B1F0CA28A8F}"/>
              </a:ext>
            </a:extLst>
          </p:cNvPr>
          <p:cNvGrpSpPr/>
          <p:nvPr/>
        </p:nvGrpSpPr>
        <p:grpSpPr>
          <a:xfrm>
            <a:off x="8721236" y="2870189"/>
            <a:ext cx="1655323" cy="936195"/>
            <a:chOff x="3122902" y="4896325"/>
            <a:chExt cx="1295399" cy="93619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30FDECF-A7EB-4F75-9732-725185DE15E3}"/>
                </a:ext>
              </a:extLst>
            </p:cNvPr>
            <p:cNvSpPr txBox="1"/>
            <p:nvPr/>
          </p:nvSpPr>
          <p:spPr>
            <a:xfrm>
              <a:off x="3122902" y="4896325"/>
              <a:ext cx="129539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3200" b="1" dirty="0">
                  <a:solidFill>
                    <a:schemeClr val="bg1"/>
                  </a:solidFill>
                  <a:latin typeface="Gilroy Light" panose="00000400000000000000" pitchFamily="50" charset="-52"/>
                </a:rPr>
                <a:t>SAPS2</a:t>
              </a:r>
              <a:endParaRPr lang="ru-RU" sz="3200" b="1" dirty="0">
                <a:solidFill>
                  <a:schemeClr val="bg1"/>
                </a:solidFill>
                <a:latin typeface="Gilroy Light" panose="00000400000000000000" pitchFamily="50" charset="-52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264A779-D66C-4594-9F58-007B061B4A3F}"/>
                </a:ext>
              </a:extLst>
            </p:cNvPr>
            <p:cNvSpPr txBox="1"/>
            <p:nvPr/>
          </p:nvSpPr>
          <p:spPr>
            <a:xfrm>
              <a:off x="3146966" y="5324689"/>
              <a:ext cx="1271335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ru-RU" sz="900" b="1" dirty="0">
                  <a:solidFill>
                    <a:schemeClr val="bg1"/>
                  </a:solidFill>
                  <a:latin typeface="Gilroy Light" panose="00000400000000000000" pitchFamily="50" charset="-52"/>
                </a:rPr>
                <a:t>упрощенная оценка острых физиологических состояний</a:t>
              </a: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0981E02B-C7C4-4A8A-A7D9-7E70C82D4492}"/>
              </a:ext>
            </a:extLst>
          </p:cNvPr>
          <p:cNvGrpSpPr/>
          <p:nvPr/>
        </p:nvGrpSpPr>
        <p:grpSpPr>
          <a:xfrm>
            <a:off x="8683266" y="4602570"/>
            <a:ext cx="2063944" cy="936195"/>
            <a:chOff x="3055212" y="4896325"/>
            <a:chExt cx="1615170" cy="93619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703090C-5106-47B9-AC95-49543B7F44CB}"/>
                </a:ext>
              </a:extLst>
            </p:cNvPr>
            <p:cNvSpPr txBox="1"/>
            <p:nvPr/>
          </p:nvSpPr>
          <p:spPr>
            <a:xfrm>
              <a:off x="3055212" y="4896325"/>
              <a:ext cx="144322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3200" b="1" dirty="0">
                  <a:solidFill>
                    <a:schemeClr val="bg1"/>
                  </a:solidFill>
                  <a:latin typeface="Gilroy Light" panose="00000400000000000000" pitchFamily="50" charset="-52"/>
                </a:rPr>
                <a:t> CRB-65</a:t>
              </a:r>
              <a:endParaRPr lang="ru-RU" sz="3200" b="1" dirty="0">
                <a:solidFill>
                  <a:schemeClr val="bg1"/>
                </a:solidFill>
                <a:latin typeface="Gilroy Light" panose="00000400000000000000" pitchFamily="50" charset="-52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5CAF9FA-3C19-4EEA-9B44-B7F22654909A}"/>
                </a:ext>
              </a:extLst>
            </p:cNvPr>
            <p:cNvSpPr txBox="1"/>
            <p:nvPr/>
          </p:nvSpPr>
          <p:spPr>
            <a:xfrm>
              <a:off x="3146967" y="5324689"/>
              <a:ext cx="1523415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900" b="1" dirty="0">
                  <a:solidFill>
                    <a:schemeClr val="bg1"/>
                  </a:solidFill>
                  <a:latin typeface="Gilroy Light" panose="00000400000000000000" pitchFamily="50" charset="-52"/>
                </a:rPr>
                <a:t>оценка риска неблагоприятного прогноза и выбора места лечения при ВП</a:t>
              </a: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A35E0337-0835-4A91-9697-D000CC802BF2}"/>
              </a:ext>
            </a:extLst>
          </p:cNvPr>
          <p:cNvGrpSpPr/>
          <p:nvPr/>
        </p:nvGrpSpPr>
        <p:grpSpPr>
          <a:xfrm>
            <a:off x="8721236" y="3796336"/>
            <a:ext cx="2212151" cy="772982"/>
            <a:chOff x="3122901" y="4921039"/>
            <a:chExt cx="1731153" cy="772982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63A8E80-630F-427E-9F90-5CB13F7CCE87}"/>
                </a:ext>
              </a:extLst>
            </p:cNvPr>
            <p:cNvSpPr txBox="1"/>
            <p:nvPr/>
          </p:nvSpPr>
          <p:spPr>
            <a:xfrm>
              <a:off x="3122901" y="4921039"/>
              <a:ext cx="173115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3200" b="1" dirty="0">
                  <a:solidFill>
                    <a:schemeClr val="bg1"/>
                  </a:solidFill>
                  <a:latin typeface="Gilroy Light" panose="00000400000000000000" pitchFamily="50" charset="-52"/>
                </a:rPr>
                <a:t>SMRT-CO</a:t>
              </a:r>
              <a:endParaRPr lang="ru-RU" sz="3200" b="1" dirty="0">
                <a:solidFill>
                  <a:schemeClr val="bg1"/>
                </a:solidFill>
                <a:latin typeface="Gilroy Light" panose="00000400000000000000" pitchFamily="50" charset="-52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40F2345-28E0-4D80-B2EF-1B4EFED7848A}"/>
                </a:ext>
              </a:extLst>
            </p:cNvPr>
            <p:cNvSpPr txBox="1"/>
            <p:nvPr/>
          </p:nvSpPr>
          <p:spPr>
            <a:xfrm>
              <a:off x="3146967" y="5324689"/>
              <a:ext cx="154636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ru-RU" sz="900" b="1" dirty="0">
                  <a:solidFill>
                    <a:schemeClr val="bg1"/>
                  </a:solidFill>
                  <a:latin typeface="Gilroy Light" panose="00000400000000000000" pitchFamily="50" charset="-52"/>
                </a:rPr>
                <a:t>потребность в респираторной поддержке и </a:t>
              </a:r>
              <a:r>
                <a:rPr lang="ru-RU" sz="900" b="1" dirty="0" err="1">
                  <a:solidFill>
                    <a:schemeClr val="bg1"/>
                  </a:solidFill>
                  <a:latin typeface="Gilroy Light" panose="00000400000000000000" pitchFamily="50" charset="-52"/>
                </a:rPr>
                <a:t>вазопрессорах</a:t>
              </a:r>
              <a:endParaRPr lang="ru-RU" sz="900" b="1" dirty="0">
                <a:solidFill>
                  <a:schemeClr val="bg1"/>
                </a:solidFill>
                <a:latin typeface="Gilroy Light" panose="00000400000000000000" pitchFamily="50" charset="-52"/>
              </a:endParaRPr>
            </a:p>
          </p:txBody>
        </p:sp>
      </p:grp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BE67297C-E954-4B7D-B4E7-6923E19536CC}"/>
              </a:ext>
            </a:extLst>
          </p:cNvPr>
          <p:cNvCxnSpPr>
            <a:cxnSpLocks/>
          </p:cNvCxnSpPr>
          <p:nvPr/>
        </p:nvCxnSpPr>
        <p:spPr>
          <a:xfrm>
            <a:off x="8800514" y="1928798"/>
            <a:ext cx="2374975" cy="0"/>
          </a:xfrm>
          <a:prstGeom prst="line">
            <a:avLst/>
          </a:prstGeom>
          <a:ln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C2D91C5C-10F6-4DF7-B419-AD2BE2519D36}"/>
              </a:ext>
            </a:extLst>
          </p:cNvPr>
          <p:cNvCxnSpPr>
            <a:cxnSpLocks/>
          </p:cNvCxnSpPr>
          <p:nvPr/>
        </p:nvCxnSpPr>
        <p:spPr>
          <a:xfrm>
            <a:off x="8812871" y="2893344"/>
            <a:ext cx="2374975" cy="0"/>
          </a:xfrm>
          <a:prstGeom prst="line">
            <a:avLst/>
          </a:prstGeom>
          <a:ln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9CC0BEA3-C67A-4F6F-89A9-D2B6ED03743E}"/>
              </a:ext>
            </a:extLst>
          </p:cNvPr>
          <p:cNvCxnSpPr>
            <a:cxnSpLocks/>
          </p:cNvCxnSpPr>
          <p:nvPr/>
        </p:nvCxnSpPr>
        <p:spPr>
          <a:xfrm>
            <a:off x="8834262" y="3836497"/>
            <a:ext cx="2374975" cy="0"/>
          </a:xfrm>
          <a:prstGeom prst="line">
            <a:avLst/>
          </a:prstGeom>
          <a:ln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FFE6BB86-8487-4170-9839-987DE40B6750}"/>
              </a:ext>
            </a:extLst>
          </p:cNvPr>
          <p:cNvCxnSpPr>
            <a:cxnSpLocks/>
          </p:cNvCxnSpPr>
          <p:nvPr/>
        </p:nvCxnSpPr>
        <p:spPr>
          <a:xfrm>
            <a:off x="8853207" y="4646768"/>
            <a:ext cx="2374975" cy="0"/>
          </a:xfrm>
          <a:prstGeom prst="line">
            <a:avLst/>
          </a:prstGeom>
          <a:ln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B558111D-CDC2-4280-84BB-875A9730D4E8}"/>
              </a:ext>
            </a:extLst>
          </p:cNvPr>
          <p:cNvGrpSpPr/>
          <p:nvPr/>
        </p:nvGrpSpPr>
        <p:grpSpPr>
          <a:xfrm>
            <a:off x="8800514" y="5568466"/>
            <a:ext cx="1844226" cy="797696"/>
            <a:chOff x="3055212" y="4896325"/>
            <a:chExt cx="1443227" cy="79769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0C88CAA-C44C-496F-94D6-08E7CF0545EE}"/>
                </a:ext>
              </a:extLst>
            </p:cNvPr>
            <p:cNvSpPr txBox="1"/>
            <p:nvPr/>
          </p:nvSpPr>
          <p:spPr>
            <a:xfrm>
              <a:off x="3055212" y="4896325"/>
              <a:ext cx="144322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ru-RU" sz="3200" b="1" dirty="0">
                  <a:solidFill>
                    <a:schemeClr val="bg1"/>
                  </a:solidFill>
                  <a:latin typeface="Gilroy Light" panose="00000400000000000000" pitchFamily="50" charset="-52"/>
                </a:rPr>
                <a:t>РПТС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DD8622D-2C03-4F19-91B8-FE559BD99529}"/>
                </a:ext>
              </a:extLst>
            </p:cNvPr>
            <p:cNvSpPr txBox="1"/>
            <p:nvPr/>
          </p:nvSpPr>
          <p:spPr>
            <a:xfrm>
              <a:off x="3077490" y="5324689"/>
              <a:ext cx="135147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ru-RU" sz="900" b="1" dirty="0">
                  <a:solidFill>
                    <a:schemeClr val="bg1"/>
                  </a:solidFill>
                  <a:latin typeface="Gilroy Light" panose="00000400000000000000" pitchFamily="50" charset="-52"/>
                </a:rPr>
                <a:t>региональный показатель тяжести состояния</a:t>
              </a:r>
            </a:p>
          </p:txBody>
        </p:sp>
      </p:grp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64708AA3-FAE4-41A8-BC26-9EBC1F699188}"/>
              </a:ext>
            </a:extLst>
          </p:cNvPr>
          <p:cNvCxnSpPr>
            <a:cxnSpLocks/>
          </p:cNvCxnSpPr>
          <p:nvPr/>
        </p:nvCxnSpPr>
        <p:spPr>
          <a:xfrm>
            <a:off x="8862730" y="5587659"/>
            <a:ext cx="2374975" cy="0"/>
          </a:xfrm>
          <a:prstGeom prst="line">
            <a:avLst/>
          </a:prstGeom>
          <a:ln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 descr="Документ">
            <a:extLst>
              <a:ext uri="{FF2B5EF4-FFF2-40B4-BE49-F238E27FC236}">
                <a16:creationId xmlns:a16="http://schemas.microsoft.com/office/drawing/2014/main" id="{6CC6CC43-0A10-4CEA-9DF2-F8E65F19D9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06184" y="2114088"/>
            <a:ext cx="509820" cy="5098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A38397-7DB5-4F2B-972E-BE2A5E2841C1}"/>
              </a:ext>
            </a:extLst>
          </p:cNvPr>
          <p:cNvSpPr txBox="1"/>
          <p:nvPr/>
        </p:nvSpPr>
        <p:spPr>
          <a:xfrm>
            <a:off x="5140420" y="2188584"/>
            <a:ext cx="19314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Gilroy Light" panose="00000400000000000000" pitchFamily="50" charset="-52"/>
              </a:rPr>
              <a:t>АНАМНЕЗ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68A09A-7098-4854-A88C-2071B24D3CDA}"/>
              </a:ext>
            </a:extLst>
          </p:cNvPr>
          <p:cNvSpPr txBox="1"/>
          <p:nvPr/>
        </p:nvSpPr>
        <p:spPr>
          <a:xfrm>
            <a:off x="5122765" y="2789472"/>
            <a:ext cx="19314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Gilroy Light" panose="00000400000000000000" pitchFamily="50" charset="-52"/>
              </a:rPr>
              <a:t>ВИТАЛЬНЫЕ ПАРАМЕТРЫ</a:t>
            </a:r>
          </a:p>
        </p:txBody>
      </p:sp>
      <p:pic>
        <p:nvPicPr>
          <p:cNvPr id="21" name="Рисунок 20" descr="Сердце с пульсом">
            <a:extLst>
              <a:ext uri="{FF2B5EF4-FFF2-40B4-BE49-F238E27FC236}">
                <a16:creationId xmlns:a16="http://schemas.microsoft.com/office/drawing/2014/main" id="{F5FE4889-EF65-4F00-8AF4-D9E7BE1F5A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41911" y="2782669"/>
            <a:ext cx="646331" cy="646331"/>
          </a:xfrm>
          <a:prstGeom prst="rect">
            <a:avLst/>
          </a:prstGeom>
        </p:spPr>
      </p:pic>
      <p:pic>
        <p:nvPicPr>
          <p:cNvPr id="23" name="Рисунок 22" descr="Вода">
            <a:extLst>
              <a:ext uri="{FF2B5EF4-FFF2-40B4-BE49-F238E27FC236}">
                <a16:creationId xmlns:a16="http://schemas.microsoft.com/office/drawing/2014/main" id="{82A9509E-7104-4D9C-8A75-8D1549CC2E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92368" y="3667359"/>
            <a:ext cx="548052" cy="54805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05204D0-12EB-47CA-ADA1-CA106F937F50}"/>
              </a:ext>
            </a:extLst>
          </p:cNvPr>
          <p:cNvSpPr txBox="1"/>
          <p:nvPr/>
        </p:nvSpPr>
        <p:spPr>
          <a:xfrm>
            <a:off x="5153518" y="3662901"/>
            <a:ext cx="15586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Gilroy Light" panose="00000400000000000000" pitchFamily="50" charset="-52"/>
              </a:rPr>
              <a:t>АНАЛИЗ КРОВИ</a:t>
            </a:r>
          </a:p>
        </p:txBody>
      </p:sp>
      <p:pic>
        <p:nvPicPr>
          <p:cNvPr id="53" name="Рисунок 52" descr="Ветреная погода">
            <a:extLst>
              <a:ext uri="{FF2B5EF4-FFF2-40B4-BE49-F238E27FC236}">
                <a16:creationId xmlns:a16="http://schemas.microsoft.com/office/drawing/2014/main" id="{86758176-7B28-4B8B-A7ED-7DFB6A23336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625249" y="4536243"/>
            <a:ext cx="562993" cy="562993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AEACE761-48C9-4184-A005-D91AFB479310}"/>
              </a:ext>
            </a:extLst>
          </p:cNvPr>
          <p:cNvSpPr txBox="1"/>
          <p:nvPr/>
        </p:nvSpPr>
        <p:spPr>
          <a:xfrm>
            <a:off x="5178198" y="4504582"/>
            <a:ext cx="15586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Gilroy Light" panose="00000400000000000000" pitchFamily="50" charset="-52"/>
              </a:rPr>
              <a:t>ПАРАМЕТРЫ ИВЛ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40EA7F3-0C6D-4B0C-A365-F7749C444A02}"/>
              </a:ext>
            </a:extLst>
          </p:cNvPr>
          <p:cNvSpPr txBox="1"/>
          <p:nvPr/>
        </p:nvSpPr>
        <p:spPr>
          <a:xfrm>
            <a:off x="5188242" y="5323566"/>
            <a:ext cx="15586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Gilroy Light" panose="00000400000000000000" pitchFamily="50" charset="-52"/>
              </a:rPr>
              <a:t>ТЕСТ НА </a:t>
            </a:r>
            <a:r>
              <a:rPr lang="en-US" dirty="0">
                <a:solidFill>
                  <a:schemeClr val="bg1"/>
                </a:solidFill>
                <a:latin typeface="Gilroy Light" panose="00000400000000000000" pitchFamily="50" charset="-52"/>
              </a:rPr>
              <a:t>SARS-COV 2</a:t>
            </a:r>
            <a:endParaRPr lang="ru-RU" dirty="0">
              <a:solidFill>
                <a:schemeClr val="bg1"/>
              </a:solidFill>
              <a:latin typeface="Gilroy Light" panose="00000400000000000000" pitchFamily="50" charset="-52"/>
            </a:endParaRP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3D00CC71-7E65-4A75-B5EE-52C107B225A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683524" y="5398834"/>
            <a:ext cx="457200" cy="457200"/>
          </a:xfrm>
          <a:prstGeom prst="rect">
            <a:avLst/>
          </a:prstGeom>
        </p:spPr>
      </p:pic>
      <p:sp>
        <p:nvSpPr>
          <p:cNvPr id="49" name="Номер слайда 1">
            <a:extLst>
              <a:ext uri="{FF2B5EF4-FFF2-40B4-BE49-F238E27FC236}">
                <a16:creationId xmlns:a16="http://schemas.microsoft.com/office/drawing/2014/main" id="{0BFBF87C-D68B-4059-8A72-264AF18DF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7386" y="6342301"/>
            <a:ext cx="2743200" cy="365125"/>
          </a:xfrm>
        </p:spPr>
        <p:txBody>
          <a:bodyPr/>
          <a:lstStyle/>
          <a:p>
            <a:fld id="{AF3646F8-B51F-4150-8680-32A2638F16A3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7441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D3E69">
                <a:lumMod val="88000"/>
              </a:srgbClr>
            </a:gs>
            <a:gs pos="37000">
              <a:srgbClr val="051932"/>
            </a:gs>
            <a:gs pos="100000">
              <a:schemeClr val="tx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6AFF8A55-7B84-48B0-AF46-B58AFB53F942}"/>
              </a:ext>
            </a:extLst>
          </p:cNvPr>
          <p:cNvSpPr txBox="1">
            <a:spLocks/>
          </p:cNvSpPr>
          <p:nvPr/>
        </p:nvSpPr>
        <p:spPr>
          <a:xfrm>
            <a:off x="833002" y="365125"/>
            <a:ext cx="10515598" cy="4043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900" dirty="0">
                <a:solidFill>
                  <a:srgbClr val="FFFFFF"/>
                </a:solidFill>
                <a:latin typeface="Gilroy Light" panose="00000400000000000000" pitchFamily="50" charset="-52"/>
              </a:rPr>
              <a:t>ТЕХНОЛОГИЯ РАБОТЫ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6EC60D1E-A190-4A0E-88B5-90A9BE1D6ACF}"/>
              </a:ext>
            </a:extLst>
          </p:cNvPr>
          <p:cNvCxnSpPr>
            <a:cxnSpLocks/>
          </p:cNvCxnSpPr>
          <p:nvPr/>
        </p:nvCxnSpPr>
        <p:spPr>
          <a:xfrm>
            <a:off x="960522" y="925830"/>
            <a:ext cx="11260974" cy="0"/>
          </a:xfrm>
          <a:prstGeom prst="line">
            <a:avLst/>
          </a:prstGeom>
          <a:ln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Номер слайда 1">
            <a:extLst>
              <a:ext uri="{FF2B5EF4-FFF2-40B4-BE49-F238E27FC236}">
                <a16:creationId xmlns:a16="http://schemas.microsoft.com/office/drawing/2014/main" id="{0BFBF87C-D68B-4059-8A72-264AF18DF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7386" y="6342301"/>
            <a:ext cx="2743200" cy="365125"/>
          </a:xfrm>
        </p:spPr>
        <p:txBody>
          <a:bodyPr/>
          <a:lstStyle/>
          <a:p>
            <a:fld id="{AF3646F8-B51F-4150-8680-32A2638F16A3}" type="slidenum">
              <a:rPr lang="ru-RU" smtClean="0"/>
              <a:t>8</a:t>
            </a:fld>
            <a:endParaRPr lang="ru-RU" dirty="0"/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0107F0DA-360F-4EEC-88F0-026B26B00746}"/>
              </a:ext>
            </a:extLst>
          </p:cNvPr>
          <p:cNvGrpSpPr/>
          <p:nvPr/>
        </p:nvGrpSpPr>
        <p:grpSpPr>
          <a:xfrm>
            <a:off x="3878928" y="5198116"/>
            <a:ext cx="2252971" cy="898311"/>
            <a:chOff x="5100859" y="3181109"/>
            <a:chExt cx="2520616" cy="1005027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1A500579-2655-47DE-B115-D97A3279BFEC}"/>
                </a:ext>
              </a:extLst>
            </p:cNvPr>
            <p:cNvGrpSpPr/>
            <p:nvPr/>
          </p:nvGrpSpPr>
          <p:grpSpPr>
            <a:xfrm>
              <a:off x="5100859" y="3181109"/>
              <a:ext cx="2520616" cy="1005027"/>
              <a:chOff x="5241758" y="2917230"/>
              <a:chExt cx="2520616" cy="1005027"/>
            </a:xfrm>
          </p:grpSpPr>
          <p:pic>
            <p:nvPicPr>
              <p:cNvPr id="54" name="Рисунок 53" descr="Легкие">
                <a:extLst>
                  <a:ext uri="{FF2B5EF4-FFF2-40B4-BE49-F238E27FC236}">
                    <a16:creationId xmlns:a16="http://schemas.microsoft.com/office/drawing/2014/main" id="{C9B312CE-3F38-4EDC-A292-A6E4211319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241758" y="3001879"/>
                <a:ext cx="920378" cy="920378"/>
              </a:xfrm>
              <a:prstGeom prst="rect">
                <a:avLst/>
              </a:prstGeom>
            </p:spPr>
          </p:pic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A8EF1AD-5B95-41F3-95BD-0C392A03797E}"/>
                  </a:ext>
                </a:extLst>
              </p:cNvPr>
              <p:cNvSpPr txBox="1"/>
              <p:nvPr/>
            </p:nvSpPr>
            <p:spPr>
              <a:xfrm>
                <a:off x="6096000" y="2917230"/>
                <a:ext cx="1666374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4400" b="1" dirty="0">
                    <a:solidFill>
                      <a:schemeClr val="bg1"/>
                    </a:solidFill>
                    <a:latin typeface="Gilroy Light" panose="00000400000000000000" pitchFamily="50" charset="-52"/>
                  </a:rPr>
                  <a:t>РТС</a:t>
                </a:r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AC862C0-D096-47A7-B32F-14FB91F404A3}"/>
                </a:ext>
              </a:extLst>
            </p:cNvPr>
            <p:cNvSpPr txBox="1"/>
            <p:nvPr/>
          </p:nvSpPr>
          <p:spPr>
            <a:xfrm>
              <a:off x="5987504" y="3802177"/>
              <a:ext cx="1271335" cy="3693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ru-RU" sz="900" b="1" dirty="0">
                  <a:solidFill>
                    <a:schemeClr val="bg1"/>
                  </a:solidFill>
                  <a:latin typeface="Gilroy Light" panose="00000400000000000000" pitchFamily="50" charset="-52"/>
                </a:rPr>
                <a:t>мониторинг пневмоний</a:t>
              </a:r>
            </a:p>
          </p:txBody>
        </p:sp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0A260639-3316-4FB9-9BED-B75159433D97}"/>
              </a:ext>
            </a:extLst>
          </p:cNvPr>
          <p:cNvGrpSpPr/>
          <p:nvPr/>
        </p:nvGrpSpPr>
        <p:grpSpPr>
          <a:xfrm>
            <a:off x="1025874" y="5487468"/>
            <a:ext cx="1848640" cy="626320"/>
            <a:chOff x="1612315" y="1717120"/>
            <a:chExt cx="1848640" cy="626320"/>
          </a:xfrm>
        </p:grpSpPr>
        <p:pic>
          <p:nvPicPr>
            <p:cNvPr id="62" name="Рисунок 61" descr="Документ">
              <a:extLst>
                <a:ext uri="{FF2B5EF4-FFF2-40B4-BE49-F238E27FC236}">
                  <a16:creationId xmlns:a16="http://schemas.microsoft.com/office/drawing/2014/main" id="{FBBE6CE5-76E9-440B-8B4D-0B8BEE8420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612315" y="1717120"/>
              <a:ext cx="626320" cy="626320"/>
            </a:xfrm>
            <a:prstGeom prst="rect">
              <a:avLst/>
            </a:prstGeom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A2BA8E0-12CC-4D9E-89C9-ACB90D6F66D0}"/>
                </a:ext>
              </a:extLst>
            </p:cNvPr>
            <p:cNvSpPr txBox="1"/>
            <p:nvPr/>
          </p:nvSpPr>
          <p:spPr>
            <a:xfrm>
              <a:off x="2149324" y="1724535"/>
              <a:ext cx="131163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ru-RU" sz="1600" b="1" dirty="0">
                  <a:solidFill>
                    <a:schemeClr val="bg1"/>
                  </a:solidFill>
                  <a:latin typeface="Gilroy Light" panose="00000400000000000000" pitchFamily="50" charset="-52"/>
                </a:rPr>
                <a:t>ДАННЫЕ О ПАЦИЕНТЕ</a:t>
              </a:r>
            </a:p>
          </p:txBody>
        </p:sp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FF7F42CA-8A48-4713-BB16-6AB8C1F7D7C2}"/>
              </a:ext>
            </a:extLst>
          </p:cNvPr>
          <p:cNvGrpSpPr/>
          <p:nvPr/>
        </p:nvGrpSpPr>
        <p:grpSpPr>
          <a:xfrm>
            <a:off x="7512715" y="5402997"/>
            <a:ext cx="1987100" cy="768545"/>
            <a:chOff x="3085648" y="3044727"/>
            <a:chExt cx="1987100" cy="768545"/>
          </a:xfrm>
        </p:grpSpPr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6954A716-C6D4-42C9-BF14-BB908B73C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085648" y="3044727"/>
              <a:ext cx="768545" cy="768545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6016C0EF-ED11-4522-BD05-4F851EEDDFAC}"/>
                </a:ext>
              </a:extLst>
            </p:cNvPr>
            <p:cNvSpPr txBox="1"/>
            <p:nvPr/>
          </p:nvSpPr>
          <p:spPr>
            <a:xfrm>
              <a:off x="3863205" y="3136613"/>
              <a:ext cx="120954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ru-RU" sz="1600" b="1" dirty="0">
                  <a:solidFill>
                    <a:schemeClr val="bg1"/>
                  </a:solidFill>
                  <a:latin typeface="Gilroy Light" panose="00000400000000000000" pitchFamily="50" charset="-52"/>
                </a:rPr>
                <a:t>ЭКСПЕРТ ККБ</a:t>
              </a:r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62A7034E-7DAC-4DD2-998B-AA264BC8E801}"/>
              </a:ext>
            </a:extLst>
          </p:cNvPr>
          <p:cNvSpPr txBox="1"/>
          <p:nvPr/>
        </p:nvSpPr>
        <p:spPr>
          <a:xfrm>
            <a:off x="7700565" y="2930758"/>
            <a:ext cx="16510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bg1"/>
                </a:solidFill>
                <a:latin typeface="Gilroy Light" panose="00000400000000000000" pitchFamily="50" charset="-52"/>
              </a:rPr>
              <a:t>РЕКОМЕНДАЦИИ В РТС</a:t>
            </a:r>
          </a:p>
        </p:txBody>
      </p:sp>
      <p:pic>
        <p:nvPicPr>
          <p:cNvPr id="89" name="Рисунок 88" descr="Информация">
            <a:extLst>
              <a:ext uri="{FF2B5EF4-FFF2-40B4-BE49-F238E27FC236}">
                <a16:creationId xmlns:a16="http://schemas.microsoft.com/office/drawing/2014/main" id="{45A16160-C11C-4FE0-80A1-47EF090FC5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62586" y="2951621"/>
            <a:ext cx="500258" cy="500258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6111A775-040A-4CF5-9173-E6BE88AC8636}"/>
              </a:ext>
            </a:extLst>
          </p:cNvPr>
          <p:cNvGrpSpPr/>
          <p:nvPr/>
        </p:nvGrpSpPr>
        <p:grpSpPr>
          <a:xfrm>
            <a:off x="9683136" y="1093787"/>
            <a:ext cx="2401193" cy="523220"/>
            <a:chOff x="9743051" y="1154273"/>
            <a:chExt cx="2401193" cy="523220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5FB7DBE-655F-41C3-88E7-C09C0BF0550F}"/>
                </a:ext>
              </a:extLst>
            </p:cNvPr>
            <p:cNvSpPr txBox="1"/>
            <p:nvPr/>
          </p:nvSpPr>
          <p:spPr>
            <a:xfrm>
              <a:off x="10125035" y="1154273"/>
              <a:ext cx="201920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ru-RU" sz="1400" b="1" dirty="0">
                  <a:solidFill>
                    <a:schemeClr val="bg1"/>
                  </a:solidFill>
                  <a:latin typeface="Gilroy Light" panose="00000400000000000000" pitchFamily="50" charset="-52"/>
                </a:rPr>
                <a:t>ТРАНСПОРТИРОВКА САНАВИАЦИЕЙ</a:t>
              </a:r>
            </a:p>
          </p:txBody>
        </p:sp>
        <p:pic>
          <p:nvPicPr>
            <p:cNvPr id="91" name="Рисунок 90" descr="Самолет">
              <a:extLst>
                <a:ext uri="{FF2B5EF4-FFF2-40B4-BE49-F238E27FC236}">
                  <a16:creationId xmlns:a16="http://schemas.microsoft.com/office/drawing/2014/main" id="{AF523893-6A43-428D-BF53-C8612AEB2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743051" y="1175438"/>
              <a:ext cx="467515" cy="467515"/>
            </a:xfrm>
            <a:prstGeom prst="rect">
              <a:avLst/>
            </a:prstGeom>
          </p:spPr>
        </p:pic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286F7903-7627-4AE6-B804-D7EF82EE8C58}"/>
              </a:ext>
            </a:extLst>
          </p:cNvPr>
          <p:cNvGrpSpPr/>
          <p:nvPr/>
        </p:nvGrpSpPr>
        <p:grpSpPr>
          <a:xfrm>
            <a:off x="3994581" y="3984888"/>
            <a:ext cx="2823501" cy="738664"/>
            <a:chOff x="2151621" y="5315298"/>
            <a:chExt cx="2823501" cy="738664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A86F7C2B-E435-43C0-887B-507D1896B99E}"/>
                </a:ext>
              </a:extLst>
            </p:cNvPr>
            <p:cNvSpPr txBox="1"/>
            <p:nvPr/>
          </p:nvSpPr>
          <p:spPr>
            <a:xfrm>
              <a:off x="2663015" y="5315298"/>
              <a:ext cx="2312107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ru-RU" sz="1400" b="1" dirty="0">
                  <a:solidFill>
                    <a:schemeClr val="bg1"/>
                  </a:solidFill>
                  <a:latin typeface="Gilroy Light" panose="00000400000000000000" pitchFamily="50" charset="-52"/>
                </a:rPr>
                <a:t>ПРЕДВАРИТЕЛЬНЫЕ АВТОМАТИЧЕСКИЕ РЕКОМЕНДАЦИИ ВРАЧУ</a:t>
              </a:r>
            </a:p>
          </p:txBody>
        </p:sp>
        <p:pic>
          <p:nvPicPr>
            <p:cNvPr id="96" name="Рисунок 95" descr="Информация">
              <a:extLst>
                <a:ext uri="{FF2B5EF4-FFF2-40B4-BE49-F238E27FC236}">
                  <a16:creationId xmlns:a16="http://schemas.microsoft.com/office/drawing/2014/main" id="{C12BF598-73F7-4CC8-A8AF-F60A6E923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151621" y="5428933"/>
              <a:ext cx="511394" cy="511394"/>
            </a:xfrm>
            <a:prstGeom prst="rect">
              <a:avLst/>
            </a:prstGeom>
          </p:spPr>
        </p:pic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42567164-8550-4D72-AB1C-D076425F3405}"/>
              </a:ext>
            </a:extLst>
          </p:cNvPr>
          <p:cNvGrpSpPr/>
          <p:nvPr/>
        </p:nvGrpSpPr>
        <p:grpSpPr>
          <a:xfrm>
            <a:off x="7189186" y="1783606"/>
            <a:ext cx="2177867" cy="601532"/>
            <a:chOff x="9667080" y="1911179"/>
            <a:chExt cx="2177867" cy="601532"/>
          </a:xfrm>
        </p:grpSpPr>
        <p:pic>
          <p:nvPicPr>
            <p:cNvPr id="93" name="Рисунок 92" descr="Веб-камера">
              <a:extLst>
                <a:ext uri="{FF2B5EF4-FFF2-40B4-BE49-F238E27FC236}">
                  <a16:creationId xmlns:a16="http://schemas.microsoft.com/office/drawing/2014/main" id="{1C2D176C-D7C2-42D1-96E7-147A2B8A6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9667080" y="1911179"/>
              <a:ext cx="616141" cy="601532"/>
            </a:xfrm>
            <a:prstGeom prst="rect">
              <a:avLst/>
            </a:prstGeom>
          </p:spPr>
        </p:pic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910E9265-FB19-4871-A8C4-89F298AABC7F}"/>
                </a:ext>
              </a:extLst>
            </p:cNvPr>
            <p:cNvSpPr txBox="1"/>
            <p:nvPr/>
          </p:nvSpPr>
          <p:spPr>
            <a:xfrm>
              <a:off x="10163026" y="1942421"/>
              <a:ext cx="168192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1400" b="1" dirty="0">
                  <a:solidFill>
                    <a:schemeClr val="bg1"/>
                  </a:solidFill>
                  <a:latin typeface="Gilroy Light" panose="00000400000000000000" pitchFamily="50" charset="-52"/>
                </a:rPr>
                <a:t>ONLINE-</a:t>
              </a:r>
              <a:r>
                <a:rPr lang="ru-RU" sz="1400" b="1" dirty="0">
                  <a:solidFill>
                    <a:schemeClr val="bg1"/>
                  </a:solidFill>
                  <a:latin typeface="Gilroy Light" panose="00000400000000000000" pitchFamily="50" charset="-52"/>
                </a:rPr>
                <a:t>КОНСУЛЬТАЦИЯ</a:t>
              </a:r>
            </a:p>
          </p:txBody>
        </p:sp>
      </p:grpSp>
      <p:pic>
        <p:nvPicPr>
          <p:cNvPr id="108" name="Рисунок 107" descr="Сон">
            <a:extLst>
              <a:ext uri="{FF2B5EF4-FFF2-40B4-BE49-F238E27FC236}">
                <a16:creationId xmlns:a16="http://schemas.microsoft.com/office/drawing/2014/main" id="{4E1D88AD-FB26-456D-B164-67ECF9486F1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237293" y="4090152"/>
            <a:ext cx="519925" cy="519925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13FF32D7-63DD-4060-9C8D-A32112FE2521}"/>
              </a:ext>
            </a:extLst>
          </p:cNvPr>
          <p:cNvSpPr txBox="1"/>
          <p:nvPr/>
        </p:nvSpPr>
        <p:spPr>
          <a:xfrm>
            <a:off x="7711993" y="4092610"/>
            <a:ext cx="19471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bg1"/>
                </a:solidFill>
                <a:latin typeface="Gilroy Light" panose="00000400000000000000" pitchFamily="50" charset="-52"/>
              </a:rPr>
              <a:t>СРЕДНЕ-ТЯЖЕЛОЕ СОСТОЯНИЕ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5413863E-D41C-46D4-B6EC-33AD7F6A08F7}"/>
              </a:ext>
            </a:extLst>
          </p:cNvPr>
          <p:cNvGrpSpPr/>
          <p:nvPr/>
        </p:nvGrpSpPr>
        <p:grpSpPr>
          <a:xfrm>
            <a:off x="1025874" y="3932550"/>
            <a:ext cx="1930888" cy="768545"/>
            <a:chOff x="3358867" y="2959309"/>
            <a:chExt cx="1930888" cy="768545"/>
          </a:xfrm>
        </p:grpSpPr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434898DD-90CD-4875-A976-FB0E0E375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3358867" y="2959309"/>
              <a:ext cx="768545" cy="768545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780D3D6-A801-4E44-A18F-04DABF215C4D}"/>
                </a:ext>
              </a:extLst>
            </p:cNvPr>
            <p:cNvSpPr txBox="1"/>
            <p:nvPr/>
          </p:nvSpPr>
          <p:spPr>
            <a:xfrm>
              <a:off x="4080212" y="3051195"/>
              <a:ext cx="120954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ru-RU" sz="1600" b="1" dirty="0">
                  <a:solidFill>
                    <a:schemeClr val="bg1"/>
                  </a:solidFill>
                  <a:latin typeface="Gilroy Light" panose="00000400000000000000" pitchFamily="50" charset="-52"/>
                </a:rPr>
                <a:t>ЛЕЧАЩИЙ</a:t>
              </a:r>
            </a:p>
            <a:p>
              <a:pPr algn="just"/>
              <a:r>
                <a:rPr lang="ru-RU" sz="1600" b="1" dirty="0">
                  <a:solidFill>
                    <a:schemeClr val="bg1"/>
                  </a:solidFill>
                  <a:latin typeface="Gilroy Light" panose="00000400000000000000" pitchFamily="50" charset="-52"/>
                </a:rPr>
                <a:t>ВРАЧ</a:t>
              </a: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826A3E43-2B47-4082-A0F4-A22E73C6D6B1}"/>
              </a:ext>
            </a:extLst>
          </p:cNvPr>
          <p:cNvGrpSpPr/>
          <p:nvPr/>
        </p:nvGrpSpPr>
        <p:grpSpPr>
          <a:xfrm>
            <a:off x="9821006" y="4025129"/>
            <a:ext cx="1974393" cy="573645"/>
            <a:chOff x="7602460" y="1903559"/>
            <a:chExt cx="1974393" cy="573645"/>
          </a:xfrm>
        </p:grpSpPr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5AF7BF3E-FE21-4C77-A97D-08D51BF1A0F5}"/>
                </a:ext>
              </a:extLst>
            </p:cNvPr>
            <p:cNvSpPr txBox="1"/>
            <p:nvPr/>
          </p:nvSpPr>
          <p:spPr>
            <a:xfrm>
              <a:off x="8244736" y="1953984"/>
              <a:ext cx="133211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ru-RU" sz="1400" b="1" dirty="0">
                  <a:solidFill>
                    <a:schemeClr val="bg1"/>
                  </a:solidFill>
                  <a:latin typeface="Gilroy Light" panose="00000400000000000000" pitchFamily="50" charset="-52"/>
                </a:rPr>
                <a:t>ТЯЖЕЛОЕ СОСТОЯНИЕ</a:t>
              </a:r>
            </a:p>
          </p:txBody>
        </p:sp>
        <p:pic>
          <p:nvPicPr>
            <p:cNvPr id="47" name="Рисунок 46" descr="Скорая помощь">
              <a:extLst>
                <a:ext uri="{FF2B5EF4-FFF2-40B4-BE49-F238E27FC236}">
                  <a16:creationId xmlns:a16="http://schemas.microsoft.com/office/drawing/2014/main" id="{B94BBCD5-E7AC-4845-B0D9-23C4A3221D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7602460" y="1903559"/>
              <a:ext cx="568609" cy="568609"/>
            </a:xfrm>
            <a:prstGeom prst="rect">
              <a:avLst/>
            </a:prstGeom>
          </p:spPr>
        </p:pic>
      </p:grpSp>
      <p:cxnSp>
        <p:nvCxnSpPr>
          <p:cNvPr id="125" name="Соединитель: уступ 124">
            <a:extLst>
              <a:ext uri="{FF2B5EF4-FFF2-40B4-BE49-F238E27FC236}">
                <a16:creationId xmlns:a16="http://schemas.microsoft.com/office/drawing/2014/main" id="{357DFE36-23E4-41A2-A928-0390E70D832F}"/>
              </a:ext>
            </a:extLst>
          </p:cNvPr>
          <p:cNvCxnSpPr>
            <a:cxnSpLocks/>
          </p:cNvCxnSpPr>
          <p:nvPr/>
        </p:nvCxnSpPr>
        <p:spPr>
          <a:xfrm rot="16200000" flipH="1">
            <a:off x="1146537" y="5130577"/>
            <a:ext cx="527221" cy="1"/>
          </a:xfrm>
          <a:prstGeom prst="bentConnector3">
            <a:avLst/>
          </a:prstGeom>
          <a:ln>
            <a:solidFill>
              <a:srgbClr val="11538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Соединитель: уступ 127">
            <a:extLst>
              <a:ext uri="{FF2B5EF4-FFF2-40B4-BE49-F238E27FC236}">
                <a16:creationId xmlns:a16="http://schemas.microsoft.com/office/drawing/2014/main" id="{51524EE5-D1FC-488C-8AD2-DD4A780745E0}"/>
              </a:ext>
            </a:extLst>
          </p:cNvPr>
          <p:cNvCxnSpPr>
            <a:cxnSpLocks/>
            <a:stCxn id="64" idx="3"/>
          </p:cNvCxnSpPr>
          <p:nvPr/>
        </p:nvCxnSpPr>
        <p:spPr>
          <a:xfrm flipV="1">
            <a:off x="2874514" y="5787269"/>
            <a:ext cx="922142" cy="2"/>
          </a:xfrm>
          <a:prstGeom prst="bentConnector3">
            <a:avLst/>
          </a:prstGeom>
          <a:ln>
            <a:solidFill>
              <a:srgbClr val="11538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Соединитель: уступ 130">
            <a:extLst>
              <a:ext uri="{FF2B5EF4-FFF2-40B4-BE49-F238E27FC236}">
                <a16:creationId xmlns:a16="http://schemas.microsoft.com/office/drawing/2014/main" id="{56CC6452-9984-411D-8314-EE6D180FA975}"/>
              </a:ext>
            </a:extLst>
          </p:cNvPr>
          <p:cNvCxnSpPr>
            <a:cxnSpLocks/>
            <a:stCxn id="56" idx="0"/>
          </p:cNvCxnSpPr>
          <p:nvPr/>
        </p:nvCxnSpPr>
        <p:spPr>
          <a:xfrm rot="5400000" flipH="1" flipV="1">
            <a:off x="5221609" y="5032541"/>
            <a:ext cx="331149" cy="3"/>
          </a:xfrm>
          <a:prstGeom prst="bentConnector3">
            <a:avLst/>
          </a:prstGeom>
          <a:ln>
            <a:solidFill>
              <a:srgbClr val="11538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Соединитель: уступ 135">
            <a:extLst>
              <a:ext uri="{FF2B5EF4-FFF2-40B4-BE49-F238E27FC236}">
                <a16:creationId xmlns:a16="http://schemas.microsoft.com/office/drawing/2014/main" id="{DBB35666-4F5A-4CFE-9862-8C8389551FB3}"/>
              </a:ext>
            </a:extLst>
          </p:cNvPr>
          <p:cNvCxnSpPr>
            <a:cxnSpLocks/>
          </p:cNvCxnSpPr>
          <p:nvPr/>
        </p:nvCxnSpPr>
        <p:spPr>
          <a:xfrm flipV="1">
            <a:off x="6182776" y="5799969"/>
            <a:ext cx="1187087" cy="659"/>
          </a:xfrm>
          <a:prstGeom prst="bentConnector3">
            <a:avLst/>
          </a:prstGeom>
          <a:ln>
            <a:solidFill>
              <a:srgbClr val="11538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Соединитель: уступ 139">
            <a:extLst>
              <a:ext uri="{FF2B5EF4-FFF2-40B4-BE49-F238E27FC236}">
                <a16:creationId xmlns:a16="http://schemas.microsoft.com/office/drawing/2014/main" id="{244EC48E-27BD-4722-98BF-DC9DD984A14B}"/>
              </a:ext>
            </a:extLst>
          </p:cNvPr>
          <p:cNvCxnSpPr>
            <a:cxnSpLocks/>
          </p:cNvCxnSpPr>
          <p:nvPr/>
        </p:nvCxnSpPr>
        <p:spPr>
          <a:xfrm rot="16200000" flipV="1">
            <a:off x="8249095" y="5104182"/>
            <a:ext cx="535836" cy="2"/>
          </a:xfrm>
          <a:prstGeom prst="bentConnector3">
            <a:avLst/>
          </a:prstGeom>
          <a:ln>
            <a:solidFill>
              <a:srgbClr val="11538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Соединитель: уступ 142">
            <a:extLst>
              <a:ext uri="{FF2B5EF4-FFF2-40B4-BE49-F238E27FC236}">
                <a16:creationId xmlns:a16="http://schemas.microsoft.com/office/drawing/2014/main" id="{211B744B-02B3-4199-8D40-715424762431}"/>
              </a:ext>
            </a:extLst>
          </p:cNvPr>
          <p:cNvCxnSpPr>
            <a:cxnSpLocks/>
            <a:stCxn id="69" idx="3"/>
            <a:endCxn id="118" idx="2"/>
          </p:cNvCxnSpPr>
          <p:nvPr/>
        </p:nvCxnSpPr>
        <p:spPr>
          <a:xfrm flipV="1">
            <a:off x="9499815" y="4598774"/>
            <a:ext cx="1629526" cy="1188497"/>
          </a:xfrm>
          <a:prstGeom prst="bentConnector2">
            <a:avLst/>
          </a:prstGeom>
          <a:ln>
            <a:solidFill>
              <a:srgbClr val="11538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Соединитель: уступ 145">
            <a:extLst>
              <a:ext uri="{FF2B5EF4-FFF2-40B4-BE49-F238E27FC236}">
                <a16:creationId xmlns:a16="http://schemas.microsoft.com/office/drawing/2014/main" id="{E5CBE707-8BA0-48E6-886B-03CEC00ACC2A}"/>
              </a:ext>
            </a:extLst>
          </p:cNvPr>
          <p:cNvCxnSpPr>
            <a:stCxn id="118" idx="0"/>
            <a:endCxn id="111" idx="3"/>
          </p:cNvCxnSpPr>
          <p:nvPr/>
        </p:nvCxnSpPr>
        <p:spPr>
          <a:xfrm rot="16200000" flipV="1">
            <a:off x="9248649" y="2194862"/>
            <a:ext cx="1999096" cy="1762288"/>
          </a:xfrm>
          <a:prstGeom prst="bentConnector2">
            <a:avLst/>
          </a:prstGeom>
          <a:ln>
            <a:solidFill>
              <a:srgbClr val="11538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Соединитель: уступ 147">
            <a:extLst>
              <a:ext uri="{FF2B5EF4-FFF2-40B4-BE49-F238E27FC236}">
                <a16:creationId xmlns:a16="http://schemas.microsoft.com/office/drawing/2014/main" id="{624E370B-F6F6-4761-B47F-E53A6B0F04A7}"/>
              </a:ext>
            </a:extLst>
          </p:cNvPr>
          <p:cNvCxnSpPr>
            <a:stCxn id="111" idx="0"/>
            <a:endCxn id="91" idx="1"/>
          </p:cNvCxnSpPr>
          <p:nvPr/>
        </p:nvCxnSpPr>
        <p:spPr>
          <a:xfrm rot="5400000" flipH="1" flipV="1">
            <a:off x="8871545" y="1003258"/>
            <a:ext cx="466138" cy="1157043"/>
          </a:xfrm>
          <a:prstGeom prst="bentConnector2">
            <a:avLst/>
          </a:prstGeom>
          <a:ln>
            <a:solidFill>
              <a:srgbClr val="11538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Соединитель: уступ 149">
            <a:extLst>
              <a:ext uri="{FF2B5EF4-FFF2-40B4-BE49-F238E27FC236}">
                <a16:creationId xmlns:a16="http://schemas.microsoft.com/office/drawing/2014/main" id="{38A5BA42-A57B-4C90-A556-01A1C3511F1E}"/>
              </a:ext>
            </a:extLst>
          </p:cNvPr>
          <p:cNvCxnSpPr>
            <a:cxnSpLocks/>
          </p:cNvCxnSpPr>
          <p:nvPr/>
        </p:nvCxnSpPr>
        <p:spPr>
          <a:xfrm rot="16200000" flipV="1">
            <a:off x="8255079" y="3707461"/>
            <a:ext cx="511165" cy="2"/>
          </a:xfrm>
          <a:prstGeom prst="bentConnector3">
            <a:avLst/>
          </a:prstGeom>
          <a:ln>
            <a:solidFill>
              <a:srgbClr val="11538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Соединитель: уступ 152">
            <a:extLst>
              <a:ext uri="{FF2B5EF4-FFF2-40B4-BE49-F238E27FC236}">
                <a16:creationId xmlns:a16="http://schemas.microsoft.com/office/drawing/2014/main" id="{8D22A93D-ACD6-45D1-849F-95E79574404D}"/>
              </a:ext>
            </a:extLst>
          </p:cNvPr>
          <p:cNvCxnSpPr>
            <a:cxnSpLocks/>
          </p:cNvCxnSpPr>
          <p:nvPr/>
        </p:nvCxnSpPr>
        <p:spPr>
          <a:xfrm rot="10800000" flipV="1">
            <a:off x="1523907" y="3185704"/>
            <a:ext cx="5497889" cy="551454"/>
          </a:xfrm>
          <a:prstGeom prst="bentConnector3">
            <a:avLst>
              <a:gd name="adj1" fmla="val 99896"/>
            </a:avLst>
          </a:prstGeom>
          <a:ln>
            <a:solidFill>
              <a:srgbClr val="11538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Соединитель: уступ 161">
            <a:extLst>
              <a:ext uri="{FF2B5EF4-FFF2-40B4-BE49-F238E27FC236}">
                <a16:creationId xmlns:a16="http://schemas.microsoft.com/office/drawing/2014/main" id="{EBEBB4E3-C266-443E-943B-99DF96FFA2E2}"/>
              </a:ext>
            </a:extLst>
          </p:cNvPr>
          <p:cNvCxnSpPr>
            <a:cxnSpLocks/>
          </p:cNvCxnSpPr>
          <p:nvPr/>
        </p:nvCxnSpPr>
        <p:spPr>
          <a:xfrm rot="10800000" flipV="1">
            <a:off x="1408726" y="2054875"/>
            <a:ext cx="5760797" cy="1677847"/>
          </a:xfrm>
          <a:prstGeom prst="bentConnector3">
            <a:avLst>
              <a:gd name="adj1" fmla="val 100008"/>
            </a:avLst>
          </a:prstGeom>
          <a:ln>
            <a:solidFill>
              <a:srgbClr val="11538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Прямая со стрелкой 176">
            <a:extLst>
              <a:ext uri="{FF2B5EF4-FFF2-40B4-BE49-F238E27FC236}">
                <a16:creationId xmlns:a16="http://schemas.microsoft.com/office/drawing/2014/main" id="{C30750C0-6128-4565-B3DC-776363AA1BFB}"/>
              </a:ext>
            </a:extLst>
          </p:cNvPr>
          <p:cNvCxnSpPr>
            <a:cxnSpLocks/>
          </p:cNvCxnSpPr>
          <p:nvPr/>
        </p:nvCxnSpPr>
        <p:spPr>
          <a:xfrm flipH="1">
            <a:off x="3067667" y="4383464"/>
            <a:ext cx="811261" cy="0"/>
          </a:xfrm>
          <a:prstGeom prst="straightConnector1">
            <a:avLst/>
          </a:prstGeom>
          <a:ln>
            <a:solidFill>
              <a:srgbClr val="11538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109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D3E69">
                <a:lumMod val="88000"/>
              </a:srgbClr>
            </a:gs>
            <a:gs pos="41000">
              <a:srgbClr val="051932"/>
            </a:gs>
            <a:gs pos="100000">
              <a:schemeClr val="tx1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 descr="Изображение выглядит как синий, сидит, стол, закрыть&#10;&#10;Автоматически созданное описание">
            <a:extLst>
              <a:ext uri="{FF2B5EF4-FFF2-40B4-BE49-F238E27FC236}">
                <a16:creationId xmlns:a16="http://schemas.microsoft.com/office/drawing/2014/main" id="{C2B315E6-0EE6-49F4-88CB-8D7CEF412E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24"/>
          <a:stretch/>
        </p:blipFill>
        <p:spPr>
          <a:xfrm>
            <a:off x="7008380" y="857"/>
            <a:ext cx="5183620" cy="6857143"/>
          </a:xfrm>
          <a:prstGeom prst="rect">
            <a:avLst/>
          </a:prstGeom>
        </p:spPr>
      </p:pic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8C086E96-ABE9-4454-8044-796458C7CA8A}"/>
              </a:ext>
            </a:extLst>
          </p:cNvPr>
          <p:cNvSpPr txBox="1">
            <a:spLocks/>
          </p:cNvSpPr>
          <p:nvPr/>
        </p:nvSpPr>
        <p:spPr>
          <a:xfrm>
            <a:off x="833002" y="365125"/>
            <a:ext cx="10515598" cy="4043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900" dirty="0">
                <a:solidFill>
                  <a:srgbClr val="FFFFFF"/>
                </a:solidFill>
                <a:latin typeface="Gilroy Light" panose="00000400000000000000" pitchFamily="50" charset="-52"/>
              </a:rPr>
              <a:t>ТЕКУЩИЙ  СТАТУС  ПРОЕКТА</a:t>
            </a:r>
          </a:p>
        </p:txBody>
      </p:sp>
      <p:sp>
        <p:nvSpPr>
          <p:cNvPr id="10" name="Номер слайда 1">
            <a:extLst>
              <a:ext uri="{FF2B5EF4-FFF2-40B4-BE49-F238E27FC236}">
                <a16:creationId xmlns:a16="http://schemas.microsoft.com/office/drawing/2014/main" id="{BEFD995E-DE31-4C5C-80A5-720ECE0D6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7386" y="6342301"/>
            <a:ext cx="2743200" cy="365125"/>
          </a:xfrm>
        </p:spPr>
        <p:txBody>
          <a:bodyPr/>
          <a:lstStyle/>
          <a:p>
            <a:fld id="{AF3646F8-B51F-4150-8680-32A2638F16A3}" type="slidenum">
              <a:rPr lang="ru-RU" smtClean="0"/>
              <a:t>9</a:t>
            </a:fld>
            <a:endParaRPr lang="ru-RU" dirty="0"/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77CCAE28-6519-44FC-9D01-3BDFBD42879C}"/>
              </a:ext>
            </a:extLst>
          </p:cNvPr>
          <p:cNvCxnSpPr>
            <a:cxnSpLocks/>
          </p:cNvCxnSpPr>
          <p:nvPr/>
        </p:nvCxnSpPr>
        <p:spPr>
          <a:xfrm>
            <a:off x="931026" y="925830"/>
            <a:ext cx="11260974" cy="0"/>
          </a:xfrm>
          <a:prstGeom prst="line">
            <a:avLst/>
          </a:prstGeom>
          <a:ln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AAAE1D-F754-4A56-BF0F-2DBAF83ACDB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1026" y="1173522"/>
            <a:ext cx="7200244" cy="390013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1DAC19-3139-4201-8EFE-F4A50FA1486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02200" y="2647238"/>
            <a:ext cx="6358774" cy="3576811"/>
          </a:xfrm>
          <a:prstGeom prst="rect">
            <a:avLst/>
          </a:prstGeom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001D6FD2-97F6-A74A-8540-27EAB9E52409}"/>
              </a:ext>
            </a:extLst>
          </p:cNvPr>
          <p:cNvSpPr/>
          <p:nvPr/>
        </p:nvSpPr>
        <p:spPr>
          <a:xfrm>
            <a:off x="1545336" y="1545336"/>
            <a:ext cx="3227832" cy="822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D2ABC907-70E2-B549-8802-095730DE11B9}"/>
              </a:ext>
            </a:extLst>
          </p:cNvPr>
          <p:cNvSpPr/>
          <p:nvPr/>
        </p:nvSpPr>
        <p:spPr>
          <a:xfrm>
            <a:off x="1408176" y="1472184"/>
            <a:ext cx="713232" cy="73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59D04CB9-792F-1C47-9DFE-EFDF50AA01BC}"/>
              </a:ext>
            </a:extLst>
          </p:cNvPr>
          <p:cNvSpPr/>
          <p:nvPr/>
        </p:nvSpPr>
        <p:spPr>
          <a:xfrm>
            <a:off x="3054096" y="1999446"/>
            <a:ext cx="713232" cy="73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4592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7854</TotalTime>
  <Words>368</Words>
  <Application>Microsoft Macintosh PowerPoint</Application>
  <PresentationFormat>Широкоэкранный</PresentationFormat>
  <Paragraphs>146</Paragraphs>
  <Slides>14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Calibri</vt:lpstr>
      <vt:lpstr>Gilroy Light</vt:lpstr>
      <vt:lpstr>Arial</vt:lpstr>
      <vt:lpstr>Calibri Light</vt:lpstr>
      <vt:lpstr>Тема Office</vt:lpstr>
      <vt:lpstr>Региональная телемедицинская система Красноярского края   «Мониторинг пневмоний»</vt:lpstr>
      <vt:lpstr>АКТУАЛЬНОСТЬ  ПРОЕКТА</vt:lpstr>
      <vt:lpstr>Презентация PowerPoint</vt:lpstr>
      <vt:lpstr>РЕСУРСНЫЕ  ЗАТРАТЫ  НА  РЕАЛИЗАЦИЮ  ПРОЕКТА</vt:lpstr>
      <vt:lpstr>ИНФРАСТРУКТУРНОЕ  ВЗАИМОДЕЙСТВИЕ</vt:lpstr>
      <vt:lpstr>ОРГАНИЗАЦИОННОЕ  ВЗАИМОДЕЙСТВИЕ</vt:lpstr>
      <vt:lpstr>Презентация PowerPoint</vt:lpstr>
      <vt:lpstr>Презентация PowerPoint</vt:lpstr>
      <vt:lpstr>Презентация PowerPoint</vt:lpstr>
      <vt:lpstr>Презентация PowerPoint</vt:lpstr>
      <vt:lpstr>ТЕКУЩИЙ  СТАТУС  ПРОЕКТА</vt:lpstr>
      <vt:lpstr>Презентация PowerPoint</vt:lpstr>
      <vt:lpstr>ЭФФЕКТ ОТ ВНЕДРЕНИЯ</vt:lpstr>
      <vt:lpstr>Сергей Александрович Евминенко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Региональная телемедицинская система Красноярского края   «Мониторинг пневмоний»</dc:title>
  <dc:creator>Чаусенко С.А.</dc:creator>
  <cp:lastModifiedBy>Егор Корчагин</cp:lastModifiedBy>
  <cp:revision>110</cp:revision>
  <dcterms:created xsi:type="dcterms:W3CDTF">2020-09-09T07:27:33Z</dcterms:created>
  <dcterms:modified xsi:type="dcterms:W3CDTF">2020-09-17T15:45:44Z</dcterms:modified>
</cp:coreProperties>
</file>