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93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2" r:id="rId11"/>
    <p:sldId id="323" r:id="rId12"/>
    <p:sldId id="324" r:id="rId13"/>
  </p:sldIdLst>
  <p:sldSz cx="9144000" cy="5143500" type="screen16x9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872" userDrawn="1">
          <p15:clr>
            <a:srgbClr val="A4A3A4"/>
          </p15:clr>
        </p15:guide>
        <p15:guide id="2" pos="1587" userDrawn="1">
          <p15:clr>
            <a:srgbClr val="A4A3A4"/>
          </p15:clr>
        </p15:guide>
        <p15:guide id="3" orient="horz" pos="1189" userDrawn="1">
          <p15:clr>
            <a:srgbClr val="A4A3A4"/>
          </p15:clr>
        </p15:guide>
        <p15:guide id="4" orient="horz" pos="22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3899" autoAdjust="0"/>
  </p:normalViewPr>
  <p:slideViewPr>
    <p:cSldViewPr snapToGrid="0">
      <p:cViewPr>
        <p:scale>
          <a:sx n="164" d="100"/>
          <a:sy n="164" d="100"/>
        </p:scale>
        <p:origin x="-114" y="24"/>
      </p:cViewPr>
      <p:guideLst>
        <p:guide orient="horz" pos="872"/>
        <p:guide orient="horz" pos="1189"/>
        <p:guide orient="horz" pos="2232"/>
        <p:guide pos="15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0273F-1C08-4669-9B01-65C7E728B271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BFED7-BF61-4C77-A0D9-20A4761B2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383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EBFED7-BF61-4C77-A0D9-20A4761B292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386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EBFED7-BF61-4C77-A0D9-20A4761B292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386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EBFED7-BF61-4C77-A0D9-20A4761B292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386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EBFED7-BF61-4C77-A0D9-20A4761B292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386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EBFED7-BF61-4C77-A0D9-20A4761B292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386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EBFED7-BF61-4C77-A0D9-20A4761B292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386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EBFED7-BF61-4C77-A0D9-20A4761B292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386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EBFED7-BF61-4C77-A0D9-20A4761B292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386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EBFED7-BF61-4C77-A0D9-20A4761B292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386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EBFED7-BF61-4C77-A0D9-20A4761B292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386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B08B-F830-4F24-9115-6AF4349B6F1E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374FD-C0A2-4EEF-AFAA-02FAFC60A6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697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B08B-F830-4F24-9115-6AF4349B6F1E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374FD-C0A2-4EEF-AFAA-02FAFC60A6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503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B08B-F830-4F24-9115-6AF4349B6F1E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374FD-C0A2-4EEF-AFAA-02FAFC60A6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68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B08B-F830-4F24-9115-6AF4349B6F1E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374FD-C0A2-4EEF-AFAA-02FAFC60A6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419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B08B-F830-4F24-9115-6AF4349B6F1E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374FD-C0A2-4EEF-AFAA-02FAFC60A6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0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B08B-F830-4F24-9115-6AF4349B6F1E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374FD-C0A2-4EEF-AFAA-02FAFC60A6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671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B08B-F830-4F24-9115-6AF4349B6F1E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374FD-C0A2-4EEF-AFAA-02FAFC60A6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152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B08B-F830-4F24-9115-6AF4349B6F1E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374FD-C0A2-4EEF-AFAA-02FAFC60A6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911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B08B-F830-4F24-9115-6AF4349B6F1E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374FD-C0A2-4EEF-AFAA-02FAFC60A6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778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B08B-F830-4F24-9115-6AF4349B6F1E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374FD-C0A2-4EEF-AFAA-02FAFC60A6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775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B08B-F830-4F24-9115-6AF4349B6F1E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374FD-C0A2-4EEF-AFAA-02FAFC60A6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44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5B08B-F830-4F24-9115-6AF4349B6F1E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374FD-C0A2-4EEF-AFAA-02FAFC60A6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075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E98C5B9-9176-422A-B297-829F13E28E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120F031-6C5F-428F-AFD1-2C90E80AE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954" y="841772"/>
            <a:ext cx="7990367" cy="1989146"/>
          </a:xfrm>
        </p:spPr>
        <p:txBody>
          <a:bodyPr>
            <a:noAutofit/>
          </a:bodyPr>
          <a:lstStyle/>
          <a:p>
            <a:r>
              <a:rPr lang="ru-RU" sz="33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МОНИТОР ГОРОДА</a:t>
            </a:r>
            <a:br>
              <a:rPr lang="ru-RU" sz="33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3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система сводной аналитики</a:t>
            </a:r>
            <a:br>
              <a:rPr lang="ru-RU" sz="33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3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ключевых городских процессов</a:t>
            </a:r>
            <a:endParaRPr lang="ru-RU" sz="33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A8CAD04E-CF19-4E07-ADFD-1227087E5716}"/>
              </a:ext>
            </a:extLst>
          </p:cNvPr>
          <p:cNvCxnSpPr>
            <a:cxnSpLocks/>
          </p:cNvCxnSpPr>
          <p:nvPr/>
        </p:nvCxnSpPr>
        <p:spPr>
          <a:xfrm>
            <a:off x="637954" y="3041674"/>
            <a:ext cx="78707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35" y="322092"/>
            <a:ext cx="1316053" cy="53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9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8" b="60001"/>
          <a:stretch>
            <a:fillRect/>
          </a:stretch>
        </p:blipFill>
        <p:spPr bwMode="auto">
          <a:xfrm>
            <a:off x="184180" y="210969"/>
            <a:ext cx="8775640" cy="75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766938" y="102460"/>
            <a:ext cx="0" cy="59603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549931" y="4719331"/>
            <a:ext cx="482550" cy="225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38775">
              <a:defRPr/>
            </a:pPr>
            <a:fld id="{B0DCE5DE-36E5-4D85-ACEE-8B53EFE1B112}" type="slidenum">
              <a:rPr lang="ru-RU" sz="864" i="1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defTabSz="438775">
                <a:defRPr/>
              </a:pPr>
              <a:t>10</a:t>
            </a:fld>
            <a:r>
              <a:rPr lang="en-US" sz="864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/1</a:t>
            </a:r>
            <a:r>
              <a:rPr lang="ru-RU" sz="864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ru-RU" sz="864" i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5970CB4B-1924-4E55-9F1C-74000301335E}"/>
              </a:ext>
            </a:extLst>
          </p:cNvPr>
          <p:cNvSpPr txBox="1">
            <a:spLocks/>
          </p:cNvSpPr>
          <p:nvPr/>
        </p:nvSpPr>
        <p:spPr>
          <a:xfrm>
            <a:off x="1030596" y="324263"/>
            <a:ext cx="7568989" cy="497552"/>
          </a:xfrm>
          <a:prstGeom prst="rect">
            <a:avLst/>
          </a:prstGeom>
        </p:spPr>
        <p:txBody>
          <a:bodyPr vert="horz" lIns="65817" tIns="32909" rIns="65817" bIns="32909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77550">
              <a:defRPr/>
            </a:pPr>
            <a:r>
              <a:rPr lang="ru-RU" sz="1800" b="1" dirty="0" smtClean="0">
                <a:solidFill>
                  <a:prstClr val="white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ЭФФЕКТ ОТ РЕАЛИЗАЦИИ ПРОЕКТА</a:t>
            </a:r>
            <a:endParaRPr lang="ru-RU" sz="1800" b="1" dirty="0">
              <a:solidFill>
                <a:prstClr val="white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Fuel economy"/>
          <p:cNvSpPr txBox="1"/>
          <p:nvPr/>
        </p:nvSpPr>
        <p:spPr>
          <a:xfrm>
            <a:off x="161112" y="1643155"/>
            <a:ext cx="779852" cy="201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1100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Население</a:t>
            </a:r>
            <a:endParaRPr dirty="0"/>
          </a:p>
        </p:txBody>
      </p:sp>
      <p:sp>
        <p:nvSpPr>
          <p:cNvPr id="25" name="Fuel economy"/>
          <p:cNvSpPr txBox="1"/>
          <p:nvPr/>
        </p:nvSpPr>
        <p:spPr>
          <a:xfrm>
            <a:off x="1304326" y="1628618"/>
            <a:ext cx="811298" cy="353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/>
          <a:p>
            <a:pPr>
              <a:defRPr sz="1100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Городская </a:t>
            </a:r>
          </a:p>
          <a:p>
            <a:pPr>
              <a:defRPr sz="1100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территория</a:t>
            </a:r>
          </a:p>
        </p:txBody>
      </p:sp>
      <p:sp>
        <p:nvSpPr>
          <p:cNvPr id="26" name="Fuel economy"/>
          <p:cNvSpPr txBox="1"/>
          <p:nvPr/>
        </p:nvSpPr>
        <p:spPr>
          <a:xfrm>
            <a:off x="2524996" y="1628618"/>
            <a:ext cx="717710" cy="353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/>
          <a:p>
            <a:pPr>
              <a:defRPr sz="1100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Площадь </a:t>
            </a:r>
          </a:p>
          <a:p>
            <a:pPr>
              <a:defRPr sz="1100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автодорог</a:t>
            </a:r>
          </a:p>
        </p:txBody>
      </p:sp>
      <p:sp>
        <p:nvSpPr>
          <p:cNvPr id="27" name="Fuel economy"/>
          <p:cNvSpPr txBox="1"/>
          <p:nvPr/>
        </p:nvSpPr>
        <p:spPr>
          <a:xfrm>
            <a:off x="3578149" y="1628618"/>
            <a:ext cx="804067" cy="353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/>
          <a:p>
            <a:pPr algn="ctr">
              <a:defRPr sz="1100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Уборочная </a:t>
            </a:r>
          </a:p>
          <a:p>
            <a:pPr algn="ctr">
              <a:defRPr sz="1100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техника</a:t>
            </a:r>
          </a:p>
        </p:txBody>
      </p:sp>
      <p:pic>
        <p:nvPicPr>
          <p:cNvPr id="44" name="Рисунок 5" descr="Рисунок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95969" y="1096485"/>
            <a:ext cx="2996848" cy="1261465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38%"/>
          <p:cNvSpPr txBox="1"/>
          <p:nvPr/>
        </p:nvSpPr>
        <p:spPr>
          <a:xfrm>
            <a:off x="128956" y="1024133"/>
            <a:ext cx="1886330" cy="3618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2200" b="1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000" dirty="0" err="1">
                <a:latin typeface="+mj-lt"/>
              </a:rPr>
              <a:t>Резюме</a:t>
            </a:r>
            <a:r>
              <a:rPr sz="2000" dirty="0">
                <a:latin typeface="+mj-lt"/>
              </a:rPr>
              <a:t> </a:t>
            </a:r>
            <a:r>
              <a:rPr sz="2000" dirty="0" err="1">
                <a:latin typeface="+mj-lt"/>
              </a:rPr>
              <a:t>проекта</a:t>
            </a:r>
            <a:endParaRPr sz="2000" dirty="0">
              <a:latin typeface="+mj-lt"/>
            </a:endParaRPr>
          </a:p>
        </p:txBody>
      </p:sp>
      <p:sp>
        <p:nvSpPr>
          <p:cNvPr id="46" name="38%"/>
          <p:cNvSpPr txBox="1"/>
          <p:nvPr/>
        </p:nvSpPr>
        <p:spPr>
          <a:xfrm>
            <a:off x="207122" y="1966908"/>
            <a:ext cx="687832" cy="3746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2200" b="1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350k</a:t>
            </a:r>
          </a:p>
        </p:txBody>
      </p:sp>
      <p:sp>
        <p:nvSpPr>
          <p:cNvPr id="47" name="38%"/>
          <p:cNvSpPr txBox="1"/>
          <p:nvPr/>
        </p:nvSpPr>
        <p:spPr>
          <a:xfrm>
            <a:off x="1392240" y="1953695"/>
            <a:ext cx="610070" cy="3746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2200" b="1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3.78</a:t>
            </a:r>
          </a:p>
        </p:txBody>
      </p:sp>
      <p:sp>
        <p:nvSpPr>
          <p:cNvPr id="48" name="Fuel economy"/>
          <p:cNvSpPr txBox="1"/>
          <p:nvPr/>
        </p:nvSpPr>
        <p:spPr>
          <a:xfrm>
            <a:off x="1382281" y="2259722"/>
            <a:ext cx="629988" cy="201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1100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млн.кв.м</a:t>
            </a:r>
            <a:endParaRPr dirty="0"/>
          </a:p>
        </p:txBody>
      </p:sp>
      <p:sp>
        <p:nvSpPr>
          <p:cNvPr id="49" name="38%"/>
          <p:cNvSpPr txBox="1"/>
          <p:nvPr/>
        </p:nvSpPr>
        <p:spPr>
          <a:xfrm>
            <a:off x="2578815" y="1928808"/>
            <a:ext cx="610071" cy="3746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2200" b="1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5.26</a:t>
            </a:r>
          </a:p>
        </p:txBody>
      </p:sp>
      <p:sp>
        <p:nvSpPr>
          <p:cNvPr id="50" name="Fuel economy"/>
          <p:cNvSpPr txBox="1"/>
          <p:nvPr/>
        </p:nvSpPr>
        <p:spPr>
          <a:xfrm>
            <a:off x="2568856" y="2259722"/>
            <a:ext cx="629989" cy="201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1100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млн.кв.м</a:t>
            </a:r>
          </a:p>
        </p:txBody>
      </p:sp>
      <p:sp>
        <p:nvSpPr>
          <p:cNvPr id="51" name="38%"/>
          <p:cNvSpPr txBox="1"/>
          <p:nvPr/>
        </p:nvSpPr>
        <p:spPr>
          <a:xfrm>
            <a:off x="3699274" y="1954370"/>
            <a:ext cx="532444" cy="374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2200" b="1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155</a:t>
            </a:r>
          </a:p>
        </p:txBody>
      </p:sp>
      <p:sp>
        <p:nvSpPr>
          <p:cNvPr id="52" name="Fuel economy"/>
          <p:cNvSpPr txBox="1"/>
          <p:nvPr/>
        </p:nvSpPr>
        <p:spPr>
          <a:xfrm>
            <a:off x="3847351" y="2285122"/>
            <a:ext cx="265663" cy="201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1100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шт.</a:t>
            </a:r>
          </a:p>
        </p:txBody>
      </p:sp>
      <p:sp>
        <p:nvSpPr>
          <p:cNvPr id="53" name="Прямая соединительная линия 4"/>
          <p:cNvSpPr/>
          <p:nvPr/>
        </p:nvSpPr>
        <p:spPr>
          <a:xfrm>
            <a:off x="335139" y="1459063"/>
            <a:ext cx="6325094" cy="0"/>
          </a:xfrm>
          <a:prstGeom prst="line">
            <a:avLst/>
          </a:prstGeom>
          <a:ln w="190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4" name="38%"/>
          <p:cNvSpPr txBox="1"/>
          <p:nvPr/>
        </p:nvSpPr>
        <p:spPr>
          <a:xfrm>
            <a:off x="280736" y="2705188"/>
            <a:ext cx="4765323" cy="3618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2200" b="1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000" dirty="0" err="1">
                <a:latin typeface="+mj-lt"/>
              </a:rPr>
              <a:t>Показатели</a:t>
            </a:r>
            <a:r>
              <a:rPr sz="2000" dirty="0">
                <a:latin typeface="+mj-lt"/>
              </a:rPr>
              <a:t> </a:t>
            </a:r>
            <a:r>
              <a:rPr sz="2000" dirty="0" err="1">
                <a:latin typeface="+mj-lt"/>
              </a:rPr>
              <a:t>сентябрь</a:t>
            </a:r>
            <a:r>
              <a:rPr sz="2000" dirty="0">
                <a:latin typeface="+mj-lt"/>
              </a:rPr>
              <a:t> 2018 - </a:t>
            </a:r>
            <a:r>
              <a:rPr sz="2000" dirty="0" err="1">
                <a:latin typeface="+mj-lt"/>
              </a:rPr>
              <a:t>сентябрь</a:t>
            </a:r>
            <a:r>
              <a:rPr sz="2000" dirty="0">
                <a:latin typeface="+mj-lt"/>
              </a:rPr>
              <a:t> 2020</a:t>
            </a:r>
          </a:p>
        </p:txBody>
      </p:sp>
      <p:sp>
        <p:nvSpPr>
          <p:cNvPr id="55" name="Fuel economy"/>
          <p:cNvSpPr txBox="1"/>
          <p:nvPr/>
        </p:nvSpPr>
        <p:spPr>
          <a:xfrm>
            <a:off x="264586" y="3256573"/>
            <a:ext cx="1276101" cy="201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1100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Экономия топлива</a:t>
            </a:r>
          </a:p>
        </p:txBody>
      </p:sp>
      <p:sp>
        <p:nvSpPr>
          <p:cNvPr id="56" name="Increase DONE task"/>
          <p:cNvSpPr txBox="1"/>
          <p:nvPr/>
        </p:nvSpPr>
        <p:spPr>
          <a:xfrm>
            <a:off x="2378005" y="3180373"/>
            <a:ext cx="1644928" cy="353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/>
          <a:p>
            <a:pPr algn="ctr">
              <a:defRPr sz="1100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Увеличение</a:t>
            </a:r>
            <a:r>
              <a:rPr dirty="0"/>
              <a:t> </a:t>
            </a:r>
            <a:r>
              <a:rPr dirty="0" err="1"/>
              <a:t>количества</a:t>
            </a:r>
            <a:r>
              <a:rPr dirty="0"/>
              <a:t> </a:t>
            </a:r>
            <a:endParaRPr sz="3000" dirty="0">
              <a:solidFill>
                <a:srgbClr val="FFFFFF"/>
              </a:solidFill>
            </a:endParaRPr>
          </a:p>
          <a:p>
            <a:pPr algn="ctr">
              <a:defRPr sz="1100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выполненных</a:t>
            </a:r>
            <a:r>
              <a:rPr dirty="0"/>
              <a:t> </a:t>
            </a:r>
            <a:r>
              <a:rPr dirty="0" err="1"/>
              <a:t>работ</a:t>
            </a:r>
            <a:endParaRPr dirty="0"/>
          </a:p>
        </p:txBody>
      </p:sp>
      <p:sp>
        <p:nvSpPr>
          <p:cNvPr id="57" name="Reduce work term"/>
          <p:cNvSpPr txBox="1"/>
          <p:nvPr/>
        </p:nvSpPr>
        <p:spPr>
          <a:xfrm>
            <a:off x="4882266" y="3160951"/>
            <a:ext cx="1527257" cy="392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/>
          <a:p>
            <a:pPr algn="ctr">
              <a:defRPr sz="1100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Сокращение</a:t>
            </a:r>
            <a:r>
              <a:rPr dirty="0"/>
              <a:t> </a:t>
            </a:r>
            <a:r>
              <a:rPr lang="ru-RU" dirty="0" smtClean="0"/>
              <a:t>времени</a:t>
            </a:r>
            <a:r>
              <a:rPr dirty="0" smtClean="0"/>
              <a:t> </a:t>
            </a:r>
            <a:endParaRPr sz="3000" dirty="0">
              <a:solidFill>
                <a:srgbClr val="FFFFFF"/>
              </a:solidFill>
            </a:endParaRPr>
          </a:p>
          <a:p>
            <a:pPr algn="ctr">
              <a:defRPr sz="1100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dirty="0" smtClean="0"/>
              <a:t>выполнения</a:t>
            </a:r>
            <a:r>
              <a:rPr dirty="0" smtClean="0"/>
              <a:t> </a:t>
            </a:r>
            <a:r>
              <a:rPr dirty="0" err="1"/>
              <a:t>задач</a:t>
            </a:r>
            <a:endParaRPr dirty="0"/>
          </a:p>
        </p:txBody>
      </p:sp>
      <p:sp>
        <p:nvSpPr>
          <p:cNvPr id="58" name="Reduce failure &amp; incident"/>
          <p:cNvSpPr txBox="1"/>
          <p:nvPr/>
        </p:nvSpPr>
        <p:spPr>
          <a:xfrm>
            <a:off x="6851756" y="3180373"/>
            <a:ext cx="2112732" cy="353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/>
          <a:p>
            <a:pPr algn="ctr">
              <a:defRPr sz="1100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Сокращение количества сбоев </a:t>
            </a:r>
            <a:endParaRPr sz="3000">
              <a:solidFill>
                <a:srgbClr val="FFFFFF"/>
              </a:solidFill>
            </a:endParaRPr>
          </a:p>
          <a:p>
            <a:pPr algn="ctr">
              <a:defRPr sz="1100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и внештатных ситуация</a:t>
            </a:r>
          </a:p>
        </p:txBody>
      </p:sp>
      <p:sp>
        <p:nvSpPr>
          <p:cNvPr id="59" name="38%"/>
          <p:cNvSpPr txBox="1"/>
          <p:nvPr/>
        </p:nvSpPr>
        <p:spPr>
          <a:xfrm>
            <a:off x="643254" y="4535066"/>
            <a:ext cx="625487" cy="3746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2200" b="1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38%</a:t>
            </a:r>
          </a:p>
        </p:txBody>
      </p:sp>
      <p:sp>
        <p:nvSpPr>
          <p:cNvPr id="60" name="1,4 times"/>
          <p:cNvSpPr txBox="1"/>
          <p:nvPr/>
        </p:nvSpPr>
        <p:spPr>
          <a:xfrm>
            <a:off x="2683996" y="4573377"/>
            <a:ext cx="1152363" cy="374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/>
          <a:p>
            <a:pPr>
              <a:defRPr sz="2200" b="1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1,4 раза</a:t>
            </a:r>
          </a:p>
        </p:txBody>
      </p:sp>
      <p:sp>
        <p:nvSpPr>
          <p:cNvPr id="61" name="2 times"/>
          <p:cNvSpPr txBox="1"/>
          <p:nvPr/>
        </p:nvSpPr>
        <p:spPr>
          <a:xfrm>
            <a:off x="5176441" y="4573377"/>
            <a:ext cx="919348" cy="374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/>
          <a:p>
            <a:pPr>
              <a:defRPr sz="2200" b="1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 раза</a:t>
            </a:r>
          </a:p>
        </p:txBody>
      </p:sp>
      <p:sp>
        <p:nvSpPr>
          <p:cNvPr id="62" name="90%"/>
          <p:cNvSpPr txBox="1"/>
          <p:nvPr/>
        </p:nvSpPr>
        <p:spPr>
          <a:xfrm>
            <a:off x="7617051" y="4540532"/>
            <a:ext cx="625486" cy="374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2200" b="1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90%</a:t>
            </a:r>
          </a:p>
        </p:txBody>
      </p:sp>
      <p:pic>
        <p:nvPicPr>
          <p:cNvPr id="63" name="Icon1-01.png" descr="Icon1-0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1844" y="3507005"/>
            <a:ext cx="919347" cy="919347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Icon1-02.png" descr="Icon1-02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767335" y="3602259"/>
            <a:ext cx="1014844" cy="1014844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Icon1-03.png" descr="Icon1-0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166793" y="3602259"/>
            <a:ext cx="1014844" cy="1014844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Icon1-04.png" descr="Icon1-04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448448" y="3650007"/>
            <a:ext cx="919347" cy="919348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Fuel economy"/>
          <p:cNvSpPr txBox="1"/>
          <p:nvPr/>
        </p:nvSpPr>
        <p:spPr>
          <a:xfrm>
            <a:off x="4688286" y="1635662"/>
            <a:ext cx="901613" cy="353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/>
          <a:p>
            <a:pPr algn="ctr">
              <a:defRPr sz="1100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Техника для </a:t>
            </a:r>
          </a:p>
          <a:p>
            <a:pPr algn="ctr">
              <a:defRPr sz="1100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вывоза ТКО</a:t>
            </a:r>
          </a:p>
        </p:txBody>
      </p:sp>
      <p:sp>
        <p:nvSpPr>
          <p:cNvPr id="68" name="38%"/>
          <p:cNvSpPr txBox="1"/>
          <p:nvPr/>
        </p:nvSpPr>
        <p:spPr>
          <a:xfrm>
            <a:off x="4875891" y="1954370"/>
            <a:ext cx="377055" cy="374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2200" b="1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70</a:t>
            </a:r>
          </a:p>
        </p:txBody>
      </p:sp>
      <p:sp>
        <p:nvSpPr>
          <p:cNvPr id="69" name="Fuel economy"/>
          <p:cNvSpPr txBox="1"/>
          <p:nvPr/>
        </p:nvSpPr>
        <p:spPr>
          <a:xfrm>
            <a:off x="4931586" y="2255720"/>
            <a:ext cx="265664" cy="201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1100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шт.</a:t>
            </a:r>
          </a:p>
        </p:txBody>
      </p:sp>
    </p:spTree>
    <p:extLst>
      <p:ext uri="{BB962C8B-B14F-4D97-AF65-F5344CB8AC3E}">
        <p14:creationId xmlns:p14="http://schemas.microsoft.com/office/powerpoint/2010/main" val="382811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8" b="60001"/>
          <a:stretch>
            <a:fillRect/>
          </a:stretch>
        </p:blipFill>
        <p:spPr bwMode="auto">
          <a:xfrm>
            <a:off x="184180" y="210969"/>
            <a:ext cx="8775640" cy="75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766938" y="102460"/>
            <a:ext cx="0" cy="59603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549931" y="4719331"/>
            <a:ext cx="482550" cy="225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38775">
              <a:defRPr/>
            </a:pPr>
            <a:fld id="{B0DCE5DE-36E5-4D85-ACEE-8B53EFE1B112}" type="slidenum">
              <a:rPr lang="ru-RU" sz="864" i="1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defTabSz="438775">
                <a:defRPr/>
              </a:pPr>
              <a:t>11</a:t>
            </a:fld>
            <a:r>
              <a:rPr lang="en-US" sz="864" i="1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/1</a:t>
            </a:r>
            <a:r>
              <a:rPr lang="ru-RU" sz="864" i="1" dirty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5970CB4B-1924-4E55-9F1C-74000301335E}"/>
              </a:ext>
            </a:extLst>
          </p:cNvPr>
          <p:cNvSpPr txBox="1">
            <a:spLocks/>
          </p:cNvSpPr>
          <p:nvPr/>
        </p:nvSpPr>
        <p:spPr>
          <a:xfrm>
            <a:off x="1030596" y="324263"/>
            <a:ext cx="7568989" cy="497552"/>
          </a:xfrm>
          <a:prstGeom prst="rect">
            <a:avLst/>
          </a:prstGeom>
        </p:spPr>
        <p:txBody>
          <a:bodyPr vert="horz" lIns="65817" tIns="32909" rIns="65817" bIns="32909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77550">
              <a:defRPr/>
            </a:pPr>
            <a:r>
              <a:rPr lang="ru-RU" sz="1800" b="1" dirty="0" smtClean="0">
                <a:solidFill>
                  <a:prstClr val="white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ЭФФЕКТ ОТ РЕАЛИЗАЦИИ ПРОЕКТА</a:t>
            </a:r>
            <a:endParaRPr lang="ru-RU" sz="1800" b="1" dirty="0">
              <a:solidFill>
                <a:prstClr val="white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8981" y="1674832"/>
            <a:ext cx="7566038" cy="20313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38961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77923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16884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55846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1948080" algn="l" defTabSz="77923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337697" algn="l" defTabSz="77923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2727313" algn="l" defTabSz="77923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116929" algn="l" defTabSz="77923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удобный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оперативный мониторинг ситуации в городе для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руководства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э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кономия ресурсов предприятий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эффективное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взаимодействие по обращениям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граждан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один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из источников данных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для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Ц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ентра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правления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егионом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833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E98C5B9-9176-422A-B297-829F13E28E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120F031-6C5F-428F-AFD1-2C90E80AE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954" y="841772"/>
            <a:ext cx="7990367" cy="1989146"/>
          </a:xfrm>
        </p:spPr>
        <p:txBody>
          <a:bodyPr>
            <a:noAutofit/>
          </a:bodyPr>
          <a:lstStyle/>
          <a:p>
            <a:r>
              <a:rPr lang="ru-RU" sz="33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Благодарю за внимание!</a:t>
            </a:r>
            <a:br>
              <a:rPr lang="ru-RU" sz="33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33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A8CAD04E-CF19-4E07-ADFD-1227087E5716}"/>
              </a:ext>
            </a:extLst>
          </p:cNvPr>
          <p:cNvCxnSpPr>
            <a:cxnSpLocks/>
          </p:cNvCxnSpPr>
          <p:nvPr/>
        </p:nvCxnSpPr>
        <p:spPr>
          <a:xfrm>
            <a:off x="637954" y="3041674"/>
            <a:ext cx="78707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35" y="322092"/>
            <a:ext cx="1316053" cy="53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77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8" b="60001"/>
          <a:stretch>
            <a:fillRect/>
          </a:stretch>
        </p:blipFill>
        <p:spPr bwMode="auto">
          <a:xfrm>
            <a:off x="184180" y="210969"/>
            <a:ext cx="8775640" cy="75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766938" y="102460"/>
            <a:ext cx="0" cy="59603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599585" y="4719331"/>
            <a:ext cx="432896" cy="225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38775">
              <a:defRPr/>
            </a:pPr>
            <a:fld id="{B0DCE5DE-36E5-4D85-ACEE-8B53EFE1B112}" type="slidenum">
              <a:rPr lang="ru-RU" sz="864" i="1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defTabSz="438775">
                <a:defRPr/>
              </a:pPr>
              <a:t>2</a:t>
            </a:fld>
            <a:r>
              <a:rPr lang="en-US" sz="864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/1</a:t>
            </a:r>
            <a:r>
              <a:rPr lang="ru-RU" sz="864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ru-RU" sz="864" i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5970CB4B-1924-4E55-9F1C-74000301335E}"/>
              </a:ext>
            </a:extLst>
          </p:cNvPr>
          <p:cNvSpPr txBox="1">
            <a:spLocks/>
          </p:cNvSpPr>
          <p:nvPr/>
        </p:nvSpPr>
        <p:spPr>
          <a:xfrm>
            <a:off x="1030596" y="324263"/>
            <a:ext cx="7568989" cy="497552"/>
          </a:xfrm>
          <a:prstGeom prst="rect">
            <a:avLst/>
          </a:prstGeom>
        </p:spPr>
        <p:txBody>
          <a:bodyPr vert="horz" lIns="65817" tIns="32909" rIns="65817" bIns="32909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77550">
              <a:defRPr/>
            </a:pPr>
            <a:r>
              <a:rPr lang="ru-RU" sz="1800" b="1" dirty="0" smtClean="0">
                <a:solidFill>
                  <a:prstClr val="white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ПРЕДПОСЫЛКИ СОЗДАНИЯ ПРОЕКТА</a:t>
            </a:r>
            <a:endParaRPr lang="ru-RU" sz="1800" b="1" dirty="0">
              <a:solidFill>
                <a:prstClr val="white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8981" y="1157751"/>
            <a:ext cx="7566038" cy="34163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38961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77923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16884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55846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1948080" algn="l" defTabSz="77923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337697" algn="l" defTabSz="77923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2727313" algn="l" defTabSz="77923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116929" algn="l" defTabSz="77923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едостаточный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уровень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удовлетворенности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жителей качеством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уборки и содержания городских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территорий</a:t>
            </a:r>
          </a:p>
          <a:p>
            <a:pPr lvl="0" algn="just"/>
            <a:endParaRPr lang="ru-RU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трудоемкость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и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сложность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оперативного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контроля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выполненных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работ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недостаточная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эффективность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управления спецтехникой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вследствие отсутствия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полной и достоверной информации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о ее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доступности,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использовании, местоположении вследствие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отсутствия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эффективной системы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диспетчеризации</a:t>
            </a:r>
          </a:p>
          <a:p>
            <a:pPr lvl="0" algn="just"/>
            <a:endParaRPr lang="ru-RU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отсутствие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автоматизированной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системы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учета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и контроля обработки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обращений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жителей города по вопросам работы коммунальных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служб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78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8" b="60001"/>
          <a:stretch>
            <a:fillRect/>
          </a:stretch>
        </p:blipFill>
        <p:spPr bwMode="auto">
          <a:xfrm>
            <a:off x="184180" y="210969"/>
            <a:ext cx="8775640" cy="75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766938" y="102460"/>
            <a:ext cx="0" cy="59603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599585" y="4719331"/>
            <a:ext cx="432896" cy="225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38775">
              <a:defRPr/>
            </a:pPr>
            <a:fld id="{B0DCE5DE-36E5-4D85-ACEE-8B53EFE1B112}" type="slidenum">
              <a:rPr lang="ru-RU" sz="864" i="1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defTabSz="438775">
                <a:defRPr/>
              </a:pPr>
              <a:t>3</a:t>
            </a:fld>
            <a:r>
              <a:rPr lang="en-US" sz="864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/1</a:t>
            </a:r>
            <a:r>
              <a:rPr lang="ru-RU" sz="864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ru-RU" sz="864" i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5970CB4B-1924-4E55-9F1C-74000301335E}"/>
              </a:ext>
            </a:extLst>
          </p:cNvPr>
          <p:cNvSpPr txBox="1">
            <a:spLocks/>
          </p:cNvSpPr>
          <p:nvPr/>
        </p:nvSpPr>
        <p:spPr>
          <a:xfrm>
            <a:off x="1030596" y="324263"/>
            <a:ext cx="7568989" cy="497552"/>
          </a:xfrm>
          <a:prstGeom prst="rect">
            <a:avLst/>
          </a:prstGeom>
        </p:spPr>
        <p:txBody>
          <a:bodyPr vert="horz" lIns="65817" tIns="32909" rIns="65817" bIns="32909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77550">
              <a:defRPr/>
            </a:pPr>
            <a:r>
              <a:rPr lang="ru-RU" sz="1800" b="1" dirty="0" smtClean="0">
                <a:solidFill>
                  <a:prstClr val="white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ЦЕЛИ ПРОЕКТА</a:t>
            </a:r>
            <a:endParaRPr lang="ru-RU" sz="1800" b="1" dirty="0">
              <a:solidFill>
                <a:prstClr val="white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8981" y="1762195"/>
            <a:ext cx="7566038" cy="20313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38961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77923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16884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55846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1948080" algn="l" defTabSz="77923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337697" algn="l" defTabSz="77923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2727313" algn="l" defTabSz="77923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116929" algn="l" defTabSz="77923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оперативное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обеспечение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руководства города объективной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информацией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по ключевым процессам городского управления без необходимости обращения к другим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источникам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эффективное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управление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ресурсами коммунальных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предприятий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создание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комфортной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среды для жителей города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22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8" b="60001"/>
          <a:stretch>
            <a:fillRect/>
          </a:stretch>
        </p:blipFill>
        <p:spPr bwMode="auto">
          <a:xfrm>
            <a:off x="184180" y="210969"/>
            <a:ext cx="8775640" cy="75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766938" y="102460"/>
            <a:ext cx="0" cy="59603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599585" y="4719331"/>
            <a:ext cx="432896" cy="225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38775">
              <a:defRPr/>
            </a:pPr>
            <a:fld id="{B0DCE5DE-36E5-4D85-ACEE-8B53EFE1B112}" type="slidenum">
              <a:rPr lang="ru-RU" sz="864" i="1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defTabSz="438775">
                <a:defRPr/>
              </a:pPr>
              <a:t>4</a:t>
            </a:fld>
            <a:r>
              <a:rPr lang="en-US" sz="864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/1</a:t>
            </a:r>
            <a:r>
              <a:rPr lang="ru-RU" sz="864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ru-RU" sz="864" i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5970CB4B-1924-4E55-9F1C-74000301335E}"/>
              </a:ext>
            </a:extLst>
          </p:cNvPr>
          <p:cNvSpPr txBox="1">
            <a:spLocks/>
          </p:cNvSpPr>
          <p:nvPr/>
        </p:nvSpPr>
        <p:spPr>
          <a:xfrm>
            <a:off x="1030596" y="324263"/>
            <a:ext cx="7568989" cy="497552"/>
          </a:xfrm>
          <a:prstGeom prst="rect">
            <a:avLst/>
          </a:prstGeom>
        </p:spPr>
        <p:txBody>
          <a:bodyPr vert="horz" lIns="65817" tIns="32909" rIns="65817" bIns="32909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77550">
              <a:defRPr/>
            </a:pPr>
            <a:r>
              <a:rPr lang="ru-RU" sz="1800" b="1" dirty="0" smtClean="0">
                <a:solidFill>
                  <a:prstClr val="white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ЗАДАЧИ ПРОЕКТА</a:t>
            </a:r>
            <a:endParaRPr lang="ru-RU" sz="1800" b="1" dirty="0">
              <a:solidFill>
                <a:prstClr val="white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8981" y="1564172"/>
            <a:ext cx="7566038" cy="258532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38961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77923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16884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55846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1948080" algn="l" defTabSz="77923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337697" algn="l" defTabSz="77923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2727313" algn="l" defTabSz="77923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116929" algn="l" defTabSz="77923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обеспечение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эффективной эксплуатации коммунальной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техники</a:t>
            </a:r>
          </a:p>
          <a:p>
            <a:pPr algn="just"/>
            <a:endParaRPr lang="ru-RU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управление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логистикой и процессами производства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работ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учет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объектов городской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инфраструктуры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аналитика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и объективная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отчетность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обработка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и контроль исполнения обращений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151143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8" b="60001"/>
          <a:stretch>
            <a:fillRect/>
          </a:stretch>
        </p:blipFill>
        <p:spPr bwMode="auto">
          <a:xfrm>
            <a:off x="184180" y="210969"/>
            <a:ext cx="8775640" cy="75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766938" y="102460"/>
            <a:ext cx="0" cy="59603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599585" y="4719331"/>
            <a:ext cx="432896" cy="225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38775">
              <a:defRPr/>
            </a:pPr>
            <a:fld id="{B0DCE5DE-36E5-4D85-ACEE-8B53EFE1B112}" type="slidenum">
              <a:rPr lang="ru-RU" sz="864" i="1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defTabSz="438775">
                <a:defRPr/>
              </a:pPr>
              <a:t>5</a:t>
            </a:fld>
            <a:r>
              <a:rPr lang="en-US" sz="864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/1</a:t>
            </a:r>
            <a:r>
              <a:rPr lang="ru-RU" sz="864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ru-RU" sz="864" i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5970CB4B-1924-4E55-9F1C-74000301335E}"/>
              </a:ext>
            </a:extLst>
          </p:cNvPr>
          <p:cNvSpPr txBox="1">
            <a:spLocks/>
          </p:cNvSpPr>
          <p:nvPr/>
        </p:nvSpPr>
        <p:spPr>
          <a:xfrm>
            <a:off x="1030596" y="324263"/>
            <a:ext cx="7568989" cy="497552"/>
          </a:xfrm>
          <a:prstGeom prst="rect">
            <a:avLst/>
          </a:prstGeom>
        </p:spPr>
        <p:txBody>
          <a:bodyPr vert="horz" lIns="65817" tIns="32909" rIns="65817" bIns="32909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77550">
              <a:defRPr/>
            </a:pPr>
            <a:r>
              <a:rPr lang="ru-RU" sz="1800" b="1" dirty="0" smtClean="0">
                <a:solidFill>
                  <a:prstClr val="white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РЕСУРСНЫЕ ЗАТРАТЫ</a:t>
            </a:r>
            <a:endParaRPr lang="ru-RU" sz="1800" b="1" dirty="0">
              <a:solidFill>
                <a:prstClr val="white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5535" y="2123295"/>
            <a:ext cx="8092930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38961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77923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16884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55846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1948080" algn="l" defTabSz="77923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337697" algn="l" defTabSz="77923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2727313" algn="l" defTabSz="77923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116929" algn="l" defTabSz="77923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10 млн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. рублей 		стоимость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внедрения системы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just"/>
            <a:endParaRPr lang="ru-RU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2,4 млн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. рублей 		стоимость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ежегодной технической поддержки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							с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учетом обслуживания датчиков,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установленных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	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				на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транспортных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средствах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467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8" b="60001"/>
          <a:stretch>
            <a:fillRect/>
          </a:stretch>
        </p:blipFill>
        <p:spPr bwMode="auto">
          <a:xfrm>
            <a:off x="184180" y="210969"/>
            <a:ext cx="8775640" cy="75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766938" y="102460"/>
            <a:ext cx="0" cy="59603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599585" y="4719331"/>
            <a:ext cx="432896" cy="225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38775">
              <a:defRPr/>
            </a:pPr>
            <a:fld id="{B0DCE5DE-36E5-4D85-ACEE-8B53EFE1B112}" type="slidenum">
              <a:rPr lang="ru-RU" sz="864" i="1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defTabSz="438775">
                <a:defRPr/>
              </a:pPr>
              <a:t>6</a:t>
            </a:fld>
            <a:r>
              <a:rPr lang="en-US" sz="864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/1</a:t>
            </a:r>
            <a:r>
              <a:rPr lang="ru-RU" sz="864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ru-RU" sz="864" i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5970CB4B-1924-4E55-9F1C-74000301335E}"/>
              </a:ext>
            </a:extLst>
          </p:cNvPr>
          <p:cNvSpPr txBox="1">
            <a:spLocks/>
          </p:cNvSpPr>
          <p:nvPr/>
        </p:nvSpPr>
        <p:spPr>
          <a:xfrm>
            <a:off x="1030596" y="324263"/>
            <a:ext cx="7568989" cy="497552"/>
          </a:xfrm>
          <a:prstGeom prst="rect">
            <a:avLst/>
          </a:prstGeom>
        </p:spPr>
        <p:txBody>
          <a:bodyPr vert="horz" lIns="65817" tIns="32909" rIns="65817" bIns="32909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77550">
              <a:defRPr/>
            </a:pPr>
            <a:r>
              <a:rPr lang="ru-RU" sz="1800" b="1" dirty="0">
                <a:solidFill>
                  <a:prstClr val="white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ru-RU" sz="1800" b="1" dirty="0" smtClean="0">
                <a:solidFill>
                  <a:prstClr val="white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ЧТО ЖЕ ПОЛУЧИЛОСЬ?</a:t>
            </a:r>
            <a:endParaRPr lang="ru-RU" sz="1800" b="1" dirty="0">
              <a:solidFill>
                <a:prstClr val="white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204284" y="2941632"/>
            <a:ext cx="580863" cy="0"/>
          </a:xfrm>
          <a:prstGeom prst="line">
            <a:avLst/>
          </a:prstGeom>
          <a:ln w="76200">
            <a:solidFill>
              <a:srgbClr val="00BFD6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968283" y="3034187"/>
            <a:ext cx="2479205" cy="46166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171450" indent="-171450" defTabSz="355600">
              <a:buSzPct val="100000"/>
              <a:buFont typeface="Arial" panose="020B0604020202020204" pitchFamily="34" charset="0"/>
              <a:buChar char="•"/>
              <a:defRPr sz="25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000" dirty="0"/>
              <a:t>Уборка города</a:t>
            </a:r>
          </a:p>
          <a:p>
            <a:pPr marL="171450" indent="-171450" defTabSz="355600">
              <a:buSzPct val="100000"/>
              <a:buFont typeface="Arial" panose="020B0604020202020204" pitchFamily="34" charset="0"/>
              <a:buChar char="•"/>
              <a:defRPr sz="25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000" dirty="0"/>
              <a:t>Мониторинг выполнения муниципальных заданий 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57843" y="3826562"/>
            <a:ext cx="580863" cy="0"/>
          </a:xfrm>
          <a:prstGeom prst="line">
            <a:avLst/>
          </a:prstGeom>
          <a:ln w="76200">
            <a:solidFill>
              <a:srgbClr val="00BFD6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986745" y="3903455"/>
            <a:ext cx="2459901" cy="46166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171450" indent="-171450" defTabSz="355600">
              <a:buSzPct val="100000"/>
              <a:buFont typeface="Arial" panose="020B0604020202020204" pitchFamily="34" charset="0"/>
              <a:buChar char="•"/>
              <a:defRPr sz="25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000" dirty="0"/>
              <a:t>Контроль соблюдения графиков</a:t>
            </a:r>
          </a:p>
          <a:p>
            <a:pPr marL="171450" indent="-171450" defTabSz="355600">
              <a:buSzPct val="100000"/>
              <a:buFont typeface="Arial" panose="020B0604020202020204" pitchFamily="34" charset="0"/>
              <a:buChar char="•"/>
              <a:defRPr sz="25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000" dirty="0"/>
              <a:t>Мониторинг пассажиропотоков (интеграция с системой оплаты)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5401002" y="2947017"/>
            <a:ext cx="580863" cy="0"/>
          </a:xfrm>
          <a:prstGeom prst="line">
            <a:avLst/>
          </a:prstGeom>
          <a:ln w="76200">
            <a:solidFill>
              <a:srgbClr val="00BFD6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6128814" y="2883924"/>
            <a:ext cx="2032104" cy="11541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900"/>
              </a:lnSpc>
            </a:pPr>
            <a:r>
              <a:rPr lang="ru-RU" sz="1000" b="1" dirty="0">
                <a:solidFill>
                  <a:srgbClr val="55565A"/>
                </a:solidFill>
                <a:ea typeface="Arial" charset="0"/>
                <a:cs typeface="Arial" charset="0"/>
              </a:rPr>
              <a:t>ВЫВОЗ МУСОРА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128814" y="3034187"/>
            <a:ext cx="2470771" cy="92333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171450" indent="-171450" defTabSz="355600">
              <a:buSzPct val="100000"/>
              <a:buFont typeface="Arial" panose="020B0604020202020204" pitchFamily="34" charset="0"/>
              <a:buChar char="•"/>
              <a:defRPr sz="25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000" dirty="0"/>
              <a:t>Контроль выполнения территориальных схем</a:t>
            </a:r>
          </a:p>
          <a:p>
            <a:pPr marL="171450" indent="-171450" defTabSz="355600">
              <a:buSzPct val="100000"/>
              <a:buFont typeface="Arial" panose="020B0604020202020204" pitchFamily="34" charset="0"/>
              <a:buChar char="•"/>
              <a:defRPr sz="25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000" dirty="0"/>
              <a:t>Трекинг маршрута и соблюдение графика</a:t>
            </a:r>
          </a:p>
          <a:p>
            <a:pPr marL="171450" indent="-171450" defTabSz="355600">
              <a:buSzPct val="100000"/>
              <a:buFont typeface="Arial" panose="020B0604020202020204" pitchFamily="34" charset="0"/>
              <a:buChar char="•"/>
              <a:defRPr sz="25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000" dirty="0"/>
              <a:t>Мониторинг факта выгрузки на </a:t>
            </a:r>
            <a:r>
              <a:rPr lang="ru-RU" sz="1000" dirty="0" smtClean="0"/>
              <a:t>полигоне</a:t>
            </a:r>
            <a:endParaRPr lang="ru-RU" sz="1000" dirty="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5421668" y="4318097"/>
            <a:ext cx="580863" cy="0"/>
          </a:xfrm>
          <a:prstGeom prst="line">
            <a:avLst/>
          </a:prstGeom>
          <a:ln w="76200">
            <a:solidFill>
              <a:srgbClr val="00BFD6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6128814" y="4276057"/>
            <a:ext cx="2032104" cy="11541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900"/>
              </a:lnSpc>
            </a:pPr>
            <a:r>
              <a:rPr lang="ru-RU" sz="1000" b="1" dirty="0">
                <a:solidFill>
                  <a:srgbClr val="55565A"/>
                </a:solidFill>
                <a:ea typeface="Arial" charset="0"/>
                <a:cs typeface="Arial" charset="0"/>
              </a:rPr>
              <a:t>ОБРАЩЕНИЯ ГРАЖДАН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151415" y="4400347"/>
            <a:ext cx="1920188" cy="30777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171450" indent="-171450" defTabSz="355600">
              <a:buSzPct val="100000"/>
              <a:buFont typeface="Arial" panose="020B0604020202020204" pitchFamily="34" charset="0"/>
              <a:buChar char="•"/>
              <a:defRPr sz="25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000" dirty="0" smtClean="0"/>
              <a:t>Учет и отработка </a:t>
            </a:r>
            <a:r>
              <a:rPr lang="ru-RU" sz="1000" dirty="0"/>
              <a:t>обращений </a:t>
            </a:r>
            <a:r>
              <a:rPr lang="ru-RU" sz="1000" dirty="0" smtClean="0"/>
              <a:t>граждан</a:t>
            </a:r>
            <a:endParaRPr lang="ru-RU" sz="10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931698" y="2883924"/>
            <a:ext cx="2032104" cy="11541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900"/>
              </a:lnSpc>
            </a:pPr>
            <a:r>
              <a:rPr lang="ru-RU" sz="1000" b="1" dirty="0">
                <a:solidFill>
                  <a:srgbClr val="55565A"/>
                </a:solidFill>
                <a:ea typeface="Arial" charset="0"/>
                <a:cs typeface="Arial" charset="0"/>
              </a:rPr>
              <a:t>СОДЕРЖАНИЕ ДОРОГ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931698" y="3768854"/>
            <a:ext cx="2032104" cy="11541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900"/>
              </a:lnSpc>
            </a:pPr>
            <a:r>
              <a:rPr lang="ru-RU" sz="1000" b="1" dirty="0">
                <a:solidFill>
                  <a:srgbClr val="55565A"/>
                </a:solidFill>
                <a:ea typeface="Arial" charset="0"/>
                <a:cs typeface="Arial" charset="0"/>
              </a:rPr>
              <a:t>ПАССАЖИРОПЕРЕВОЗКИ 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1619921" y="1123216"/>
            <a:ext cx="5558040" cy="1604145"/>
            <a:chOff x="1619917" y="1595338"/>
            <a:chExt cx="5558040" cy="1604145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7394" y="1595338"/>
              <a:ext cx="5298962" cy="1399808"/>
            </a:xfrm>
            <a:prstGeom prst="rect">
              <a:avLst/>
            </a:prstGeom>
          </p:spPr>
        </p:pic>
        <p:sp>
          <p:nvSpPr>
            <p:cNvPr id="39" name="Прямоугольник 38"/>
            <p:cNvSpPr/>
            <p:nvPr/>
          </p:nvSpPr>
          <p:spPr>
            <a:xfrm>
              <a:off x="1619917" y="3059687"/>
              <a:ext cx="1820950" cy="120418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pPr algn="ctr">
                <a:lnSpc>
                  <a:spcPts val="900"/>
                </a:lnSpc>
              </a:pPr>
              <a:r>
                <a:rPr lang="ru-RU" sz="1000" b="1" dirty="0">
                  <a:solidFill>
                    <a:srgbClr val="55565A"/>
                  </a:solidFill>
                  <a:ea typeface="Arial" charset="0"/>
                  <a:cs typeface="Arial" charset="0"/>
                </a:rPr>
                <a:t>МОНИТОРЫ ПРЕДПРИЯТИЙ</a:t>
              </a: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3526907" y="3070975"/>
              <a:ext cx="2117439" cy="120418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ru-RU" sz="1000" b="1" dirty="0">
                  <a:solidFill>
                    <a:srgbClr val="55565A"/>
                  </a:solidFill>
                  <a:ea typeface="Arial" charset="0"/>
                  <a:cs typeface="Arial" charset="0"/>
                </a:rPr>
                <a:t>ВЕРХНЕУРОВНЕВАЯ</a:t>
              </a:r>
              <a:r>
                <a:rPr lang="ru-RU" sz="900" b="1" dirty="0">
                  <a:solidFill>
                    <a:srgbClr val="55565A"/>
                  </a:solidFill>
                  <a:ea typeface="Arial" charset="0"/>
                  <a:cs typeface="Arial" charset="0"/>
                </a:rPr>
                <a:t> </a:t>
              </a:r>
              <a:r>
                <a:rPr lang="ru-RU" sz="1000" b="1" dirty="0">
                  <a:solidFill>
                    <a:srgbClr val="55565A"/>
                  </a:solidFill>
                  <a:ea typeface="Arial" charset="0"/>
                  <a:cs typeface="Arial" charset="0"/>
                </a:rPr>
                <a:t>АНАЛИТИКА</a:t>
              </a:r>
              <a:endParaRPr lang="ru-RU" sz="900" b="1" dirty="0">
                <a:solidFill>
                  <a:srgbClr val="55565A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5357007" y="3079065"/>
              <a:ext cx="1820950" cy="120418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pPr algn="ctr">
                <a:lnSpc>
                  <a:spcPts val="900"/>
                </a:lnSpc>
              </a:pPr>
              <a:r>
                <a:rPr lang="ru-RU" sz="1000" b="1" dirty="0">
                  <a:solidFill>
                    <a:srgbClr val="00BFD6"/>
                  </a:solidFill>
                  <a:ea typeface="Arial" charset="0"/>
                  <a:cs typeface="Arial" charset="0"/>
                </a:rPr>
                <a:t>МОНИТОР</a:t>
              </a:r>
              <a:r>
                <a:rPr lang="ru-RU" sz="900" b="1" dirty="0">
                  <a:solidFill>
                    <a:srgbClr val="00BFD6"/>
                  </a:solidFill>
                  <a:ea typeface="Arial" charset="0"/>
                  <a:cs typeface="Arial" charset="0"/>
                </a:rPr>
                <a:t> </a:t>
              </a:r>
              <a:r>
                <a:rPr lang="ru-RU" sz="1000" b="1" dirty="0">
                  <a:solidFill>
                    <a:srgbClr val="00BFD6"/>
                  </a:solidFill>
                  <a:ea typeface="Arial" charset="0"/>
                  <a:cs typeface="Arial" charset="0"/>
                </a:rPr>
                <a:t>ГОРОДА</a:t>
              </a:r>
              <a:endParaRPr lang="ru-RU" sz="900" b="1" dirty="0">
                <a:solidFill>
                  <a:srgbClr val="00BFD6"/>
                </a:solidFill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887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8" b="60001"/>
          <a:stretch>
            <a:fillRect/>
          </a:stretch>
        </p:blipFill>
        <p:spPr bwMode="auto">
          <a:xfrm>
            <a:off x="184180" y="210969"/>
            <a:ext cx="8775640" cy="75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766938" y="102460"/>
            <a:ext cx="0" cy="59603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599585" y="4719331"/>
            <a:ext cx="432896" cy="225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38775">
              <a:defRPr/>
            </a:pPr>
            <a:fld id="{B0DCE5DE-36E5-4D85-ACEE-8B53EFE1B112}" type="slidenum">
              <a:rPr lang="ru-RU" sz="864" i="1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defTabSz="438775">
                <a:defRPr/>
              </a:pPr>
              <a:t>7</a:t>
            </a:fld>
            <a:r>
              <a:rPr lang="en-US" sz="864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/1</a:t>
            </a:r>
            <a:r>
              <a:rPr lang="ru-RU" sz="864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ru-RU" sz="864" i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5970CB4B-1924-4E55-9F1C-74000301335E}"/>
              </a:ext>
            </a:extLst>
          </p:cNvPr>
          <p:cNvSpPr txBox="1">
            <a:spLocks/>
          </p:cNvSpPr>
          <p:nvPr/>
        </p:nvSpPr>
        <p:spPr>
          <a:xfrm>
            <a:off x="1030596" y="324263"/>
            <a:ext cx="7568989" cy="497552"/>
          </a:xfrm>
          <a:prstGeom prst="rect">
            <a:avLst/>
          </a:prstGeom>
        </p:spPr>
        <p:txBody>
          <a:bodyPr vert="horz" lIns="65817" tIns="32909" rIns="65817" bIns="32909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77550">
              <a:defRPr/>
            </a:pPr>
            <a:r>
              <a:rPr lang="ru-RU" sz="1800" b="1" dirty="0" smtClean="0">
                <a:solidFill>
                  <a:prstClr val="white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РАБОТА С СИСТЕМОЙ</a:t>
            </a:r>
            <a:endParaRPr lang="ru-RU" sz="1800" b="1" dirty="0">
              <a:solidFill>
                <a:prstClr val="white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461" y="1025558"/>
            <a:ext cx="6575970" cy="391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38" y="1025558"/>
            <a:ext cx="1250023" cy="2838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4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8" b="60001"/>
          <a:stretch>
            <a:fillRect/>
          </a:stretch>
        </p:blipFill>
        <p:spPr bwMode="auto">
          <a:xfrm>
            <a:off x="184180" y="210969"/>
            <a:ext cx="8775640" cy="75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766938" y="102460"/>
            <a:ext cx="0" cy="59603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599585" y="4719331"/>
            <a:ext cx="432896" cy="225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38775">
              <a:defRPr/>
            </a:pPr>
            <a:fld id="{B0DCE5DE-36E5-4D85-ACEE-8B53EFE1B112}" type="slidenum">
              <a:rPr lang="ru-RU" sz="864" i="1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defTabSz="438775">
                <a:defRPr/>
              </a:pPr>
              <a:t>8</a:t>
            </a:fld>
            <a:r>
              <a:rPr lang="en-US" sz="864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/1</a:t>
            </a:r>
            <a:r>
              <a:rPr lang="ru-RU" sz="864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ru-RU" sz="864" i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5970CB4B-1924-4E55-9F1C-74000301335E}"/>
              </a:ext>
            </a:extLst>
          </p:cNvPr>
          <p:cNvSpPr txBox="1">
            <a:spLocks/>
          </p:cNvSpPr>
          <p:nvPr/>
        </p:nvSpPr>
        <p:spPr>
          <a:xfrm>
            <a:off x="1030596" y="324263"/>
            <a:ext cx="7568989" cy="497552"/>
          </a:xfrm>
          <a:prstGeom prst="rect">
            <a:avLst/>
          </a:prstGeom>
        </p:spPr>
        <p:txBody>
          <a:bodyPr vert="horz" lIns="65817" tIns="32909" rIns="65817" bIns="32909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77550">
              <a:defRPr/>
            </a:pPr>
            <a:r>
              <a:rPr lang="ru-RU" sz="1800" b="1" dirty="0" smtClean="0">
                <a:solidFill>
                  <a:prstClr val="white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РАБОТА С СИСТЕМОЙ</a:t>
            </a:r>
            <a:endParaRPr lang="ru-RU" sz="1800" b="1" dirty="0">
              <a:solidFill>
                <a:prstClr val="white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38" y="1025558"/>
            <a:ext cx="1250023" cy="2838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461" y="1025558"/>
            <a:ext cx="6404963" cy="3948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235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8" b="60001"/>
          <a:stretch>
            <a:fillRect/>
          </a:stretch>
        </p:blipFill>
        <p:spPr bwMode="auto">
          <a:xfrm>
            <a:off x="184180" y="210969"/>
            <a:ext cx="8775640" cy="75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766938" y="102460"/>
            <a:ext cx="0" cy="59603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599585" y="4719331"/>
            <a:ext cx="432896" cy="225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38775">
              <a:defRPr/>
            </a:pPr>
            <a:fld id="{B0DCE5DE-36E5-4D85-ACEE-8B53EFE1B112}" type="slidenum">
              <a:rPr lang="ru-RU" sz="864" i="1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defTabSz="438775">
                <a:defRPr/>
              </a:pPr>
              <a:t>9</a:t>
            </a:fld>
            <a:r>
              <a:rPr lang="en-US" sz="864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/1</a:t>
            </a:r>
            <a:r>
              <a:rPr lang="ru-RU" sz="864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5970CB4B-1924-4E55-9F1C-74000301335E}"/>
              </a:ext>
            </a:extLst>
          </p:cNvPr>
          <p:cNvSpPr txBox="1">
            <a:spLocks/>
          </p:cNvSpPr>
          <p:nvPr/>
        </p:nvSpPr>
        <p:spPr>
          <a:xfrm>
            <a:off x="1030596" y="324263"/>
            <a:ext cx="7568989" cy="497552"/>
          </a:xfrm>
          <a:prstGeom prst="rect">
            <a:avLst/>
          </a:prstGeom>
        </p:spPr>
        <p:txBody>
          <a:bodyPr vert="horz" lIns="65817" tIns="32909" rIns="65817" bIns="32909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77550">
              <a:defRPr/>
            </a:pPr>
            <a:r>
              <a:rPr lang="ru-RU" sz="1800" b="1" dirty="0" smtClean="0">
                <a:solidFill>
                  <a:prstClr val="white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РАБОТА С СИСТЕМОЙ</a:t>
            </a:r>
            <a:endParaRPr lang="ru-RU" sz="1800" b="1" dirty="0">
              <a:solidFill>
                <a:prstClr val="white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98" y="1043035"/>
            <a:ext cx="5344436" cy="276839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305" y="2079742"/>
            <a:ext cx="5576515" cy="255508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956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7597</TotalTime>
  <Words>315</Words>
  <Application>Microsoft Office PowerPoint</Application>
  <PresentationFormat>Экран (16:9)</PresentationFormat>
  <Paragraphs>110</Paragraphs>
  <Slides>12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МОНИТОР ГОРОДА  система сводной аналитики ключевых городских процессов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Внедрение целевых моделей улучшения инвестиционного климата в Калужской области</dc:title>
  <dc:creator>Юлия Полищук</dc:creator>
  <cp:lastModifiedBy>user</cp:lastModifiedBy>
  <cp:revision>493</cp:revision>
  <cp:lastPrinted>2019-10-22T06:45:15Z</cp:lastPrinted>
  <dcterms:created xsi:type="dcterms:W3CDTF">2017-07-26T14:59:11Z</dcterms:created>
  <dcterms:modified xsi:type="dcterms:W3CDTF">2020-09-16T17:13:05Z</dcterms:modified>
</cp:coreProperties>
</file>