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64" r:id="rId3"/>
    <p:sldId id="265" r:id="rId4"/>
    <p:sldId id="279" r:id="rId5"/>
    <p:sldId id="280" r:id="rId6"/>
    <p:sldId id="281" r:id="rId7"/>
    <p:sldId id="268" r:id="rId8"/>
    <p:sldId id="272" r:id="rId9"/>
    <p:sldId id="271" r:id="rId10"/>
    <p:sldId id="278" r:id="rId11"/>
    <p:sldId id="277" r:id="rId12"/>
    <p:sldId id="260" r:id="rId13"/>
  </p:sldIdLst>
  <p:sldSz cx="16256000" cy="9144000"/>
  <p:notesSz cx="16256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satom" panose="020B0604020202020204" charset="-52"/>
      <p:regular r:id="rId19"/>
      <p:bold r:id="rId20"/>
      <p:italic r:id="rId2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93A"/>
    <a:srgbClr val="00A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 varScale="1">
        <p:scale>
          <a:sx n="82" d="100"/>
          <a:sy n="82" d="100"/>
        </p:scale>
        <p:origin x="63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DC02A-391B-47C3-83D4-4FDDB90A5903}" type="datetimeFigureOut">
              <a:rPr lang="ru-RU" smtClean="0"/>
              <a:t>14.09.2020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0B511-E790-4937-B06F-BF82A7E1C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6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B511-E790-4937-B06F-BF82A7E1C52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7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B511-E790-4937-B06F-BF82A7E1C52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0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648200"/>
            <a:ext cx="16256000" cy="449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9300" y="958946"/>
            <a:ext cx="3681729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64388-F698-44E4-A6F1-A3D58C852BD1}" type="datetime1">
              <a:rPr lang="en-US" smtClean="0"/>
              <a:t>9/14/2020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666666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BE4C-D21B-4985-99B3-64A2FFAE4811}" type="datetime1">
              <a:rPr lang="en-US" smtClean="0"/>
              <a:t>9/14/2020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49300" y="2759186"/>
            <a:ext cx="5105400" cy="5986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44EB8-63F5-49C6-89BF-4FC70E192F61}" type="datetime1">
              <a:rPr lang="en-US" smtClean="0"/>
              <a:t>9/14/2020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87FCB-3185-4367-98C7-ADA179D32A66}" type="datetime1">
              <a:rPr lang="en-US" smtClean="0"/>
              <a:t>9/14/2020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BF1A-4A57-41C4-ADBC-D38274D568D0}" type="datetime1">
              <a:rPr lang="en-US" smtClean="0"/>
              <a:t>9/14/2020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9300" y="958946"/>
            <a:ext cx="3681729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chemeClr val="tx1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6890" y="4180316"/>
            <a:ext cx="15222219" cy="398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666666"/>
                </a:solidFill>
                <a:latin typeface="Rosatom"/>
                <a:cs typeface="Rosato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E37F7-FA31-4770-8088-48A4BF14D98F}" type="datetime1">
              <a:rPr lang="en-US" smtClean="0"/>
              <a:t>9/14/2020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g"/><Relationship Id="rId10" Type="http://schemas.openxmlformats.org/officeDocument/2006/relationships/image" Target="../media/image10.emf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4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hyperlink" Target="http://www.fe26.ru/" TargetMode="External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hyperlink" Target="http://www.smart-fe26.ru/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-fe26.ru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-fe26.r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art-fe26.ru/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12800" y="669652"/>
            <a:ext cx="8200390" cy="2197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610"/>
              </a:lnSpc>
              <a:spcBef>
                <a:spcPts val="100"/>
              </a:spcBef>
            </a:pPr>
            <a:r>
              <a:rPr sz="5100" b="1" spc="10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УМНОЕ</a:t>
            </a:r>
            <a:r>
              <a:rPr sz="5100" b="1" spc="18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</a:t>
            </a:r>
            <a:r>
              <a:rPr sz="5100" b="1" spc="7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СТАВРОПОЛЬЕ.</a:t>
            </a:r>
            <a:endParaRPr sz="51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  <a:p>
            <a:pPr marL="12700">
              <a:lnSpc>
                <a:spcPts val="11490"/>
              </a:lnSpc>
            </a:pPr>
            <a:r>
              <a:rPr sz="10000" b="1" spc="2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КУРОРТНЫЙ</a:t>
            </a:r>
            <a:endParaRPr sz="100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12800" y="2587353"/>
            <a:ext cx="1089660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b="1" spc="229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ЖЕЛЕЗНОВОДСК</a:t>
            </a:r>
            <a:endParaRPr sz="100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359989" y="6200907"/>
            <a:ext cx="3721087" cy="1943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069885" y="1925094"/>
            <a:ext cx="3721087" cy="1943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17861" y="6234611"/>
            <a:ext cx="3721099" cy="1943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204199" y="4111354"/>
            <a:ext cx="3721099" cy="1943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091376" y="4118036"/>
            <a:ext cx="3721099" cy="1943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630041" y="785075"/>
            <a:ext cx="1739417" cy="17619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330700" y="4111354"/>
            <a:ext cx="3721087" cy="1943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2091376" y="6234611"/>
            <a:ext cx="3721087" cy="19431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77700" y="880280"/>
            <a:ext cx="3192500" cy="8879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7E06E-A8F8-034E-A593-FE5553F4390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5"/>
          <a:stretch/>
        </p:blipFill>
        <p:spPr>
          <a:xfrm>
            <a:off x="467049" y="4111354"/>
            <a:ext cx="3697573" cy="403265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B90A1C-7449-4597-B355-8E355EEC38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77700" y="0"/>
            <a:ext cx="4178287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9300" y="1066800"/>
            <a:ext cx="857123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6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ТУРИСТИЧЕСКИЙ</a:t>
            </a:r>
            <a:r>
              <a:rPr spc="-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 </a:t>
            </a:r>
            <a:r>
              <a:rPr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ПОРТАЛ</a:t>
            </a:r>
          </a:p>
        </p:txBody>
      </p:sp>
      <p:sp>
        <p:nvSpPr>
          <p:cNvPr id="4" name="object 4"/>
          <p:cNvSpPr/>
          <p:nvPr/>
        </p:nvSpPr>
        <p:spPr>
          <a:xfrm>
            <a:off x="10933193" y="3302000"/>
            <a:ext cx="4865593" cy="250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933194" y="457200"/>
            <a:ext cx="4865593" cy="2539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49300" y="2476238"/>
            <a:ext cx="9436100" cy="34179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54659">
              <a:lnSpc>
                <a:spcPct val="100000"/>
              </a:lnSpc>
              <a:spcBef>
                <a:spcPts val="100"/>
              </a:spcBef>
            </a:pPr>
            <a:r>
              <a:rPr sz="2100" b="1" spc="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ОСНОВНОЙ </a:t>
            </a:r>
            <a:r>
              <a:rPr sz="2100" b="1"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РЕСУРС </a:t>
            </a:r>
            <a:r>
              <a:rPr sz="2100" b="1" spc="2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ТУРИСТИЧЕСКИХ </a:t>
            </a:r>
            <a:r>
              <a:rPr sz="2100" b="1" spc="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СЕРВИСОВ </a:t>
            </a:r>
            <a:r>
              <a:rPr sz="2100" b="1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–  </a:t>
            </a:r>
            <a:r>
              <a:rPr sz="2100" b="1" spc="2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ТУРИСТИЧЕСКИЙ </a:t>
            </a:r>
            <a:r>
              <a:rPr sz="2100" b="1" spc="-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ПОРТАЛ </a:t>
            </a:r>
            <a:r>
              <a:rPr sz="2100" b="1" spc="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ГОРОДА, </a:t>
            </a:r>
            <a:r>
              <a:rPr sz="2100" b="1" spc="2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ДОСТУПНЫЙ </a:t>
            </a:r>
            <a:r>
              <a:rPr sz="2100" b="1" spc="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ПО</a:t>
            </a:r>
            <a:r>
              <a:rPr sz="2100" b="1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</a:t>
            </a:r>
            <a:r>
              <a:rPr sz="2100" b="1"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АДРЕСУ:</a:t>
            </a:r>
            <a:endParaRPr sz="21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  <a:p>
            <a:pPr marL="12700">
              <a:lnSpc>
                <a:spcPct val="100000"/>
              </a:lnSpc>
            </a:pPr>
            <a:r>
              <a:rPr sz="2100" b="1" spc="-5" dirty="0">
                <a:latin typeface="Rosatom"/>
                <a:cs typeface="Rosatom"/>
                <a:hlinkClick r:id="rId5"/>
              </a:rPr>
              <a:t>www.fe26.ru</a:t>
            </a:r>
            <a:endParaRPr sz="2100" dirty="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18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Личный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кабинет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10" dirty="0" err="1">
                <a:solidFill>
                  <a:srgbClr val="666666"/>
                </a:solidFill>
                <a:latin typeface="Rosatom"/>
                <a:cs typeface="Rosatom"/>
              </a:rPr>
              <a:t>туриста</a:t>
            </a:r>
            <a:r>
              <a:rPr lang="ru-RU" sz="1800" spc="10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sz="1800" dirty="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Все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объекты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города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в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режиме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«одного</a:t>
            </a:r>
            <a:r>
              <a:rPr sz="1800" spc="2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окна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»</a:t>
            </a: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sz="1800" dirty="0">
              <a:latin typeface="Rosatom"/>
              <a:cs typeface="Rosatom"/>
            </a:endParaRPr>
          </a:p>
          <a:p>
            <a:pPr marL="317500" marR="939800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Информация о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достопримечательностях</a:t>
            </a: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,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5" dirty="0" err="1">
                <a:solidFill>
                  <a:srgbClr val="666666"/>
                </a:solidFill>
                <a:latin typeface="Rosatom"/>
                <a:cs typeface="Rosatom"/>
              </a:rPr>
              <a:t>туристических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5" dirty="0" err="1">
                <a:solidFill>
                  <a:srgbClr val="666666"/>
                </a:solidFill>
                <a:latin typeface="Rosatom"/>
                <a:cs typeface="Rosatom"/>
              </a:rPr>
              <a:t>маршрутах</a:t>
            </a:r>
            <a:r>
              <a:rPr lang="ru-RU" spc="5" dirty="0">
                <a:solidFill>
                  <a:srgbClr val="666666"/>
                </a:solidFill>
                <a:latin typeface="Rosatom"/>
                <a:cs typeface="Rosatom"/>
              </a:rPr>
              <a:t>,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коллективных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средствах размещения (санатории,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гостиницы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)</a:t>
            </a: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,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br>
              <a:rPr lang="en-US" sz="1800" dirty="0">
                <a:solidFill>
                  <a:srgbClr val="666666"/>
                </a:solidFill>
                <a:latin typeface="Rosatom"/>
                <a:cs typeface="Rosatom"/>
              </a:rPr>
            </a:b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объектах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общественного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питания</a:t>
            </a: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,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5" dirty="0" err="1">
                <a:solidFill>
                  <a:srgbClr val="666666"/>
                </a:solidFill>
                <a:latin typeface="Rosatom"/>
                <a:cs typeface="Rosatom"/>
              </a:rPr>
              <a:t>туристических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фирмах</a:t>
            </a:r>
            <a:r>
              <a:rPr lang="ru-RU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sz="1800" dirty="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Упрощенная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навигация по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городу;</a:t>
            </a:r>
            <a:endParaRPr sz="1800" dirty="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Форма обратной связи и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возможность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добавления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комментариев</a:t>
            </a:r>
            <a:endParaRPr sz="1800" dirty="0">
              <a:latin typeface="Rosatom"/>
              <a:cs typeface="Rosatom"/>
            </a:endParaRPr>
          </a:p>
          <a:p>
            <a:pPr marL="31750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 оценок достопримечательностям,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туристическим маршрутам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экскурсиям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9267" y="5936125"/>
            <a:ext cx="4889500" cy="2539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8671" y="5934639"/>
            <a:ext cx="4889499" cy="25361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47233" y="5889936"/>
            <a:ext cx="4889500" cy="254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8F9608E-CB9B-4605-9425-C300FD5C08F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9300" y="406400"/>
            <a:ext cx="8919210" cy="1478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20"/>
              </a:lnSpc>
              <a:spcBef>
                <a:spcPts val="100"/>
              </a:spcBef>
            </a:pPr>
            <a:r>
              <a:rPr spc="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ЦИФРОВЫЕ</a:t>
            </a:r>
          </a:p>
          <a:p>
            <a:pPr marL="12700">
              <a:lnSpc>
                <a:spcPts val="5720"/>
              </a:lnSpc>
            </a:pPr>
            <a:r>
              <a:rPr spc="6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ТУРИСТИЧЕСКИЕ</a:t>
            </a:r>
            <a:r>
              <a:rPr spc="-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 </a:t>
            </a:r>
            <a:r>
              <a:rPr spc="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СЕРВИСЫ</a:t>
            </a:r>
          </a:p>
        </p:txBody>
      </p:sp>
      <p:sp>
        <p:nvSpPr>
          <p:cNvPr id="3" name="object 3"/>
          <p:cNvSpPr/>
          <p:nvPr/>
        </p:nvSpPr>
        <p:spPr>
          <a:xfrm>
            <a:off x="-23393" y="4436133"/>
            <a:ext cx="16256000" cy="4765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700" marR="5080" algn="ctr">
              <a:lnSpc>
                <a:spcPct val="101899"/>
              </a:lnSpc>
              <a:spcBef>
                <a:spcPts val="55"/>
              </a:spcBef>
            </a:pPr>
            <a:endParaRPr lang="ru-RU" dirty="0">
              <a:latin typeface="Rosatom"/>
              <a:cs typeface="Rosato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300" y="1987828"/>
            <a:ext cx="9297035" cy="11379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Цифровые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туристические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сервисы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– основной инструмент повышения</a:t>
            </a:r>
            <a:r>
              <a:rPr sz="1800" spc="-3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туристической 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привлекательности и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продвижения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туристических услуг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среди молодого населения, 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представляющий из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себя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систему цифровых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сервисов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интерфейсов 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взаимодействия с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жителями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посетителями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города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786" y="3261043"/>
            <a:ext cx="2126615" cy="8585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Мобильное  </a:t>
            </a:r>
            <a:r>
              <a:rPr sz="1800" b="1" spc="-10" dirty="0">
                <a:solidFill>
                  <a:srgbClr val="666666"/>
                </a:solidFill>
                <a:latin typeface="Rosatom"/>
                <a:cs typeface="Rosatom"/>
              </a:rPr>
              <a:t>приложение 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–  </a:t>
            </a:r>
            <a:r>
              <a:rPr sz="1800" b="1" spc="5" dirty="0">
                <a:solidFill>
                  <a:srgbClr val="666666"/>
                </a:solidFill>
                <a:latin typeface="Rosatom"/>
                <a:cs typeface="Rosatom"/>
              </a:rPr>
              <a:t>туристический</a:t>
            </a:r>
            <a:r>
              <a:rPr sz="1800" b="1" spc="-6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гид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611100" y="1987828"/>
            <a:ext cx="1687195" cy="5791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b="1" spc="-130" dirty="0">
                <a:solidFill>
                  <a:srgbClr val="666666"/>
                </a:solidFill>
                <a:latin typeface="Rosatom"/>
                <a:cs typeface="Rosatom"/>
              </a:rPr>
              <a:t>Т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ури</a:t>
            </a:r>
            <a:r>
              <a:rPr sz="1800" b="1" spc="25" dirty="0">
                <a:solidFill>
                  <a:srgbClr val="666666"/>
                </a:solidFill>
                <a:latin typeface="Rosatom"/>
                <a:cs typeface="Rosatom"/>
              </a:rPr>
              <a:t>с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тический  веб-портал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526836" y="3215236"/>
            <a:ext cx="1776095" cy="8585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Интера</a:t>
            </a:r>
            <a:r>
              <a:rPr sz="1800" b="1" spc="15" dirty="0">
                <a:solidFill>
                  <a:srgbClr val="666666"/>
                </a:solidFill>
                <a:latin typeface="Rosatom"/>
                <a:cs typeface="Rosatom"/>
              </a:rPr>
              <a:t>к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тивные  </a:t>
            </a:r>
            <a:r>
              <a:rPr sz="1800" b="1" spc="-5" dirty="0">
                <a:solidFill>
                  <a:srgbClr val="666666"/>
                </a:solidFill>
                <a:latin typeface="Rosatom"/>
                <a:cs typeface="Rosatom"/>
              </a:rPr>
              <a:t>городские  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экраны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52767" y="4572000"/>
            <a:ext cx="2543264" cy="4389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978169" y="2719763"/>
            <a:ext cx="5254438" cy="2739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24580" y="4079569"/>
            <a:ext cx="5254451" cy="27005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668510" y="6166370"/>
            <a:ext cx="5412079" cy="27715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3C97CDBE-2A11-42EF-B6A0-90990749C6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BDB3AC11-6BD5-4EAF-BC9B-872D5D05DCB9}"/>
              </a:ext>
            </a:extLst>
          </p:cNvPr>
          <p:cNvSpPr/>
          <p:nvPr/>
        </p:nvSpPr>
        <p:spPr>
          <a:xfrm>
            <a:off x="3148835" y="3201447"/>
            <a:ext cx="1142996" cy="11429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E302E8F4-C08F-4214-BC3F-59834786F8B7}"/>
              </a:ext>
            </a:extLst>
          </p:cNvPr>
          <p:cNvSpPr/>
          <p:nvPr/>
        </p:nvSpPr>
        <p:spPr>
          <a:xfrm>
            <a:off x="268629" y="5264044"/>
            <a:ext cx="2041968" cy="39177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CE97F8F4-B89B-44A5-8EAA-EEE0C8F906F5}"/>
              </a:ext>
            </a:extLst>
          </p:cNvPr>
          <p:cNvSpPr/>
          <p:nvPr/>
        </p:nvSpPr>
        <p:spPr>
          <a:xfrm>
            <a:off x="440669" y="5490941"/>
            <a:ext cx="1676400" cy="3505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53EB8000-162D-456D-83EE-200EF8195AEE}"/>
              </a:ext>
            </a:extLst>
          </p:cNvPr>
          <p:cNvSpPr/>
          <p:nvPr/>
        </p:nvSpPr>
        <p:spPr>
          <a:xfrm>
            <a:off x="2483202" y="5334725"/>
            <a:ext cx="2032000" cy="38176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8">
            <a:extLst>
              <a:ext uri="{FF2B5EF4-FFF2-40B4-BE49-F238E27FC236}">
                <a16:creationId xmlns:a16="http://schemas.microsoft.com/office/drawing/2014/main" id="{E0D0FA27-A297-4D3E-AED4-518353CE12DF}"/>
              </a:ext>
            </a:extLst>
          </p:cNvPr>
          <p:cNvSpPr/>
          <p:nvPr/>
        </p:nvSpPr>
        <p:spPr>
          <a:xfrm>
            <a:off x="4673398" y="5294327"/>
            <a:ext cx="2050872" cy="39177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1F4F9039-091A-409F-BA88-718453439A6F}"/>
              </a:ext>
            </a:extLst>
          </p:cNvPr>
          <p:cNvSpPr/>
          <p:nvPr/>
        </p:nvSpPr>
        <p:spPr>
          <a:xfrm>
            <a:off x="4766708" y="3199049"/>
            <a:ext cx="1282700" cy="4388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63477AC9-2D4E-4FDD-B1F3-7DE4A961E8E6}"/>
              </a:ext>
            </a:extLst>
          </p:cNvPr>
          <p:cNvSpPr/>
          <p:nvPr/>
        </p:nvSpPr>
        <p:spPr>
          <a:xfrm>
            <a:off x="4775720" y="3930503"/>
            <a:ext cx="1294667" cy="3937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C3A369-7B97-42BB-AB56-A040C89BEABC}"/>
              </a:ext>
            </a:extLst>
          </p:cNvPr>
          <p:cNvSpPr txBox="1"/>
          <p:nvPr/>
        </p:nvSpPr>
        <p:spPr>
          <a:xfrm>
            <a:off x="355736" y="4386127"/>
            <a:ext cx="199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Самое актуальное в городе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F92A9A-8528-4F31-A05B-F8107C7680F5}"/>
              </a:ext>
            </a:extLst>
          </p:cNvPr>
          <p:cNvSpPr txBox="1"/>
          <p:nvPr/>
        </p:nvSpPr>
        <p:spPr>
          <a:xfrm>
            <a:off x="2527756" y="4419367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kern="800" dirty="0">
                <a:solidFill>
                  <a:schemeClr val="bg1"/>
                </a:solidFill>
              </a:rPr>
              <a:t>Объекты и интересные места города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5B708-ED87-4391-AA8D-9C8D7A3C798C}"/>
              </a:ext>
            </a:extLst>
          </p:cNvPr>
          <p:cNvSpPr txBox="1"/>
          <p:nvPr/>
        </p:nvSpPr>
        <p:spPr>
          <a:xfrm>
            <a:off x="4481840" y="4411801"/>
            <a:ext cx="2512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Маршруты, терренкуры и экскурсии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1783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26682" y="7010401"/>
            <a:ext cx="7442199" cy="213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44683" y="182880"/>
            <a:ext cx="7739380" cy="1478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720"/>
              </a:lnSpc>
              <a:spcBef>
                <a:spcPts val="100"/>
              </a:spcBef>
            </a:pPr>
            <a:r>
              <a:rPr spc="-10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РЕЗУЛЬТАТЫ</a:t>
            </a:r>
          </a:p>
          <a:p>
            <a:pPr marL="12700">
              <a:lnSpc>
                <a:spcPts val="5720"/>
              </a:lnSpc>
            </a:pPr>
            <a:r>
              <a:rPr spc="4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ВНЕДРЕНИЯ</a:t>
            </a:r>
            <a:r>
              <a:rPr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 </a:t>
            </a:r>
            <a:r>
              <a:rPr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ПРАКТИКИ</a:t>
            </a:r>
          </a:p>
        </p:txBody>
      </p:sp>
      <p:sp>
        <p:nvSpPr>
          <p:cNvPr id="5" name="object 5"/>
          <p:cNvSpPr/>
          <p:nvPr/>
        </p:nvSpPr>
        <p:spPr>
          <a:xfrm>
            <a:off x="381000" y="2434574"/>
            <a:ext cx="7668259" cy="6526546"/>
          </a:xfrm>
          <a:custGeom>
            <a:avLst/>
            <a:gdLst/>
            <a:ahLst/>
            <a:cxnLst/>
            <a:rect l="l" t="t" r="r" b="b"/>
            <a:pathLst>
              <a:path w="7594600" h="6134100">
                <a:moveTo>
                  <a:pt x="0" y="6134099"/>
                </a:moveTo>
                <a:lnTo>
                  <a:pt x="7594600" y="6134099"/>
                </a:lnTo>
                <a:lnTo>
                  <a:pt x="7594600" y="0"/>
                </a:lnTo>
                <a:lnTo>
                  <a:pt x="0" y="0"/>
                </a:lnTo>
                <a:lnTo>
                  <a:pt x="0" y="6134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b="1" spc="-5" dirty="0">
                <a:solidFill>
                  <a:srgbClr val="666666"/>
                </a:solidFill>
                <a:latin typeface="Rosatom"/>
              </a:rPr>
              <a:t> </a:t>
            </a:r>
            <a:r>
              <a:rPr lang="ru-RU" spc="-5" dirty="0">
                <a:solidFill>
                  <a:srgbClr val="666666"/>
                </a:solidFill>
                <a:latin typeface="Rosatom"/>
              </a:rPr>
              <a:t>За 8 месяцев с 01 января 2020 года количество проблем поступивших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от граждан составило — 592</a:t>
            </a:r>
            <a:r>
              <a:rPr lang="ru-RU" spc="-5" dirty="0">
                <a:solidFill>
                  <a:srgbClr val="666666"/>
                </a:solidFill>
                <a:latin typeface="Rosatom"/>
              </a:rPr>
              <a:t>, 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решено — 396</a:t>
            </a:r>
            <a:r>
              <a:rPr lang="ru-RU" spc="-5" dirty="0">
                <a:solidFill>
                  <a:srgbClr val="666666"/>
                </a:solidFill>
                <a:latin typeface="Rosatom"/>
              </a:rPr>
              <a:t>. </a:t>
            </a:r>
          </a:p>
          <a:p>
            <a:pPr>
              <a:buClr>
                <a:srgbClr val="00AB45"/>
              </a:buClr>
            </a:pPr>
            <a:endParaRPr lang="ru-RU" sz="1200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Количество вовлечённых пользователей мобильным приложением «Туристический гид» из числа отдыхающих составило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более 15%.</a:t>
            </a:r>
          </a:p>
          <a:p>
            <a:pPr>
              <a:buClr>
                <a:srgbClr val="00AB45"/>
              </a:buClr>
            </a:pPr>
            <a:endParaRPr lang="ru-RU" sz="1200" b="1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 Количество запросов граждан, обрабатываемых информационной платформой в течение суток, сообщениях и сигналах об авариях и происшествиях составило более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40 запросов.</a:t>
            </a:r>
          </a:p>
          <a:p>
            <a:pPr>
              <a:buClr>
                <a:srgbClr val="00AB45"/>
              </a:buClr>
            </a:pPr>
            <a:endParaRPr lang="ru-RU" sz="1200" b="1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Увеличение количества городских служб, обладающих доступом к интеллектуальному центру городского управления —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6  объектов.</a:t>
            </a:r>
          </a:p>
          <a:p>
            <a:pPr>
              <a:buClr>
                <a:srgbClr val="00AB45"/>
              </a:buClr>
            </a:pPr>
            <a:endParaRPr lang="ru-RU" sz="1200" b="1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Зафиксировано 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618 </a:t>
            </a:r>
            <a:r>
              <a:rPr lang="ru-RU" spc="-5" dirty="0">
                <a:solidFill>
                  <a:srgbClr val="666666"/>
                </a:solidFill>
                <a:latin typeface="Rosatom"/>
              </a:rPr>
              <a:t>нарушений правил дорожного движения с применением камер видеонаблюдения высокой четкости.</a:t>
            </a:r>
          </a:p>
          <a:p>
            <a:pPr>
              <a:buClr>
                <a:srgbClr val="00AB45"/>
              </a:buClr>
            </a:pPr>
            <a:endParaRPr lang="ru-RU" sz="1200" b="1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b="1" spc="-5" dirty="0">
                <a:solidFill>
                  <a:srgbClr val="666666"/>
                </a:solidFill>
                <a:latin typeface="Rosatom"/>
              </a:rPr>
              <a:t>5 %</a:t>
            </a:r>
            <a:r>
              <a:rPr lang="ru-RU" spc="-5" dirty="0">
                <a:solidFill>
                  <a:srgbClr val="666666"/>
                </a:solidFill>
                <a:latin typeface="Rosatom"/>
              </a:rPr>
              <a:t> преступлений, раскрыты с помощью систем интеллектуального видеонаблюдения с функциями биометрической идентификации и </a:t>
            </a:r>
            <a:r>
              <a:rPr lang="ru-RU" spc="-5" dirty="0" err="1">
                <a:solidFill>
                  <a:srgbClr val="666666"/>
                </a:solidFill>
                <a:latin typeface="Rosatom"/>
              </a:rPr>
              <a:t>видеоаналитики</a:t>
            </a:r>
            <a:r>
              <a:rPr lang="ru-RU" spc="-5" dirty="0">
                <a:solidFill>
                  <a:srgbClr val="666666"/>
                </a:solidFill>
                <a:latin typeface="Rosatom"/>
              </a:rPr>
              <a:t>.</a:t>
            </a: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endParaRPr lang="ru-RU" sz="1200" b="1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Количество сбоев в работе городского транспорта сократилось                  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на 35%.</a:t>
            </a: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endParaRPr lang="ru-RU" sz="1200" b="1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Сократились расходы потребления энергоресурсов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на 30%</a:t>
            </a:r>
            <a:endParaRPr lang="ru-RU" spc="-5" dirty="0">
              <a:solidFill>
                <a:srgbClr val="666666"/>
              </a:solidFill>
              <a:latin typeface="Rosatom"/>
            </a:endParaRPr>
          </a:p>
          <a:p>
            <a:pPr>
              <a:buClr>
                <a:srgbClr val="00AB45"/>
              </a:buClr>
            </a:pPr>
            <a:endParaRPr lang="ru-RU" sz="1200" spc="-5" dirty="0">
              <a:solidFill>
                <a:srgbClr val="666666"/>
              </a:solidFill>
              <a:latin typeface="Rosatom"/>
            </a:endParaRPr>
          </a:p>
          <a:p>
            <a:pPr marL="285750" indent="-285750">
              <a:buClr>
                <a:srgbClr val="00AB45"/>
              </a:buClr>
              <a:buFont typeface="Wingdings" panose="05000000000000000000" pitchFamily="2" charset="2"/>
              <a:buChar char="q"/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Сократились расходы на топливо </a:t>
            </a:r>
            <a:r>
              <a:rPr lang="ru-RU" b="1" spc="-5" dirty="0">
                <a:solidFill>
                  <a:srgbClr val="666666"/>
                </a:solidFill>
                <a:latin typeface="Rosatom"/>
              </a:rPr>
              <a:t>на 15%</a:t>
            </a:r>
          </a:p>
        </p:txBody>
      </p:sp>
      <p:sp>
        <p:nvSpPr>
          <p:cNvPr id="7" name="object 7"/>
          <p:cNvSpPr/>
          <p:nvPr/>
        </p:nvSpPr>
        <p:spPr>
          <a:xfrm>
            <a:off x="11925298" y="6408607"/>
            <a:ext cx="3717759" cy="1943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29319" y="1667449"/>
            <a:ext cx="6791959" cy="670786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3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b="1" spc="-5" dirty="0">
                <a:solidFill>
                  <a:srgbClr val="666666"/>
                </a:solidFill>
                <a:latin typeface="Rosatom"/>
                <a:cs typeface="Rosatom"/>
              </a:rPr>
              <a:t>Железноводск 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– первый в </a:t>
            </a:r>
            <a:r>
              <a:rPr sz="1800" b="1" spc="-10" dirty="0">
                <a:solidFill>
                  <a:srgbClr val="666666"/>
                </a:solidFill>
                <a:latin typeface="Rosatom"/>
                <a:cs typeface="Rosatom"/>
              </a:rPr>
              <a:t>России</a:t>
            </a:r>
            <a:r>
              <a:rPr sz="1800" b="1" spc="-1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b="1" spc="-5" dirty="0">
                <a:solidFill>
                  <a:srgbClr val="666666"/>
                </a:solidFill>
                <a:latin typeface="Rosatom"/>
                <a:cs typeface="Rosatom"/>
              </a:rPr>
              <a:t>город-курорт</a:t>
            </a:r>
            <a:endParaRPr sz="1800" dirty="0">
              <a:latin typeface="Rosatom"/>
              <a:cs typeface="Rosatom"/>
            </a:endParaRPr>
          </a:p>
          <a:p>
            <a:pPr marL="317500" marR="245745">
              <a:lnSpc>
                <a:spcPct val="111100"/>
              </a:lnSpc>
            </a:pP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по стандартам </a:t>
            </a:r>
            <a:r>
              <a:rPr sz="1800" b="1" spc="-20" dirty="0">
                <a:solidFill>
                  <a:srgbClr val="666666"/>
                </a:solidFill>
                <a:latin typeface="Rosatom"/>
                <a:cs typeface="Rosatom"/>
              </a:rPr>
              <a:t>«Умного </a:t>
            </a:r>
            <a:r>
              <a:rPr sz="1800" b="1" spc="-5" dirty="0">
                <a:solidFill>
                  <a:srgbClr val="666666"/>
                </a:solidFill>
                <a:latin typeface="Rosatom"/>
                <a:cs typeface="Rosatom"/>
              </a:rPr>
              <a:t>города»,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сочетающий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цифровые 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инфраструктурные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решения и уникальный программно-  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аппаратный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10" dirty="0" err="1">
                <a:solidFill>
                  <a:srgbClr val="666666"/>
                </a:solidFill>
                <a:latin typeface="Rosatom"/>
                <a:cs typeface="Rosatom"/>
              </a:rPr>
              <a:t>комплекс</a:t>
            </a:r>
            <a:r>
              <a:rPr lang="ru-RU" sz="1800" spc="-10" dirty="0">
                <a:solidFill>
                  <a:srgbClr val="666666"/>
                </a:solidFill>
                <a:latin typeface="Rosatom"/>
                <a:cs typeface="Rosatom"/>
              </a:rPr>
              <a:t>.</a:t>
            </a:r>
          </a:p>
          <a:p>
            <a:pPr marL="317500" marR="245745">
              <a:lnSpc>
                <a:spcPct val="111100"/>
              </a:lnSpc>
            </a:pPr>
            <a:r>
              <a:rPr lang="ru-RU" spc="-5" dirty="0">
                <a:solidFill>
                  <a:srgbClr val="666666"/>
                </a:solidFill>
                <a:latin typeface="Rosatom"/>
              </a:rPr>
              <a:t>Цифровая платформа сейчас охватывает все сферы жизни города. </a:t>
            </a:r>
          </a:p>
          <a:p>
            <a:pPr marL="317500" marR="245745">
              <a:lnSpc>
                <a:spcPct val="111100"/>
              </a:lnSpc>
            </a:pPr>
            <a:endParaRPr spc="-5" dirty="0">
              <a:solidFill>
                <a:srgbClr val="666666"/>
              </a:solidFill>
              <a:latin typeface="Rosatom"/>
            </a:endParaRPr>
          </a:p>
          <a:p>
            <a:pPr marL="317500" marR="315595" indent="-304800">
              <a:lnSpc>
                <a:spcPct val="111100"/>
              </a:lnSpc>
              <a:spcBef>
                <a:spcPts val="5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Внедрение технологий </a:t>
            </a:r>
            <a:r>
              <a:rPr sz="1800" spc="-20" dirty="0">
                <a:solidFill>
                  <a:srgbClr val="666666"/>
                </a:solidFill>
                <a:latin typeface="Rosatom"/>
                <a:cs typeface="Rosatom"/>
              </a:rPr>
              <a:t>«Умный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город»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в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Железноводске 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осуществлялось 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при </a:t>
            </a:r>
            <a:r>
              <a:rPr sz="1800" b="1" spc="-5" dirty="0">
                <a:solidFill>
                  <a:srgbClr val="666666"/>
                </a:solidFill>
                <a:latin typeface="Rosatom"/>
                <a:cs typeface="Rosatom"/>
              </a:rPr>
              <a:t>поддержке </a:t>
            </a:r>
            <a:r>
              <a:rPr sz="1800" b="1" spc="5" dirty="0">
                <a:solidFill>
                  <a:srgbClr val="666666"/>
                </a:solidFill>
                <a:latin typeface="Rosatom"/>
                <a:cs typeface="Rosatom"/>
              </a:rPr>
              <a:t>губернатора</a:t>
            </a:r>
            <a:r>
              <a:rPr sz="1800" b="1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666666"/>
                </a:solidFill>
                <a:latin typeface="Rosatom"/>
                <a:cs typeface="Rosatom"/>
              </a:rPr>
              <a:t>края</a:t>
            </a:r>
            <a:endParaRPr sz="1800" dirty="0">
              <a:latin typeface="Rosatom"/>
              <a:cs typeface="Rosatom"/>
            </a:endParaRPr>
          </a:p>
          <a:p>
            <a:pPr marL="31750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 </a:t>
            </a: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П</a:t>
            </a:r>
            <a:r>
              <a:rPr sz="1800" dirty="0" err="1">
                <a:solidFill>
                  <a:srgbClr val="666666"/>
                </a:solidFill>
                <a:latin typeface="Rosatom"/>
                <a:cs typeface="Rosatom"/>
              </a:rPr>
              <a:t>равительства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региона</a:t>
            </a:r>
            <a:endParaRPr sz="1800" dirty="0">
              <a:latin typeface="Rosatom"/>
              <a:cs typeface="Rosatom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 dirty="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buChar char="•"/>
              <a:tabLst>
                <a:tab pos="316865" algn="l"/>
                <a:tab pos="317500" algn="l"/>
              </a:tabLst>
            </a:pP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Проект реализован </a:t>
            </a:r>
            <a:r>
              <a:rPr lang="ru-RU" sz="1800" b="1" dirty="0">
                <a:solidFill>
                  <a:srgbClr val="666666"/>
                </a:solidFill>
                <a:latin typeface="Rosatom"/>
                <a:cs typeface="Rosatom"/>
              </a:rPr>
              <a:t>в кратчайшие сроки (5</a:t>
            </a:r>
            <a:r>
              <a:rPr lang="ru-RU" sz="1800" b="1" spc="-3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lang="ru-RU" sz="1800" b="1" dirty="0">
                <a:solidFill>
                  <a:srgbClr val="666666"/>
                </a:solidFill>
                <a:latin typeface="Rosatom"/>
                <a:cs typeface="Rosatom"/>
              </a:rPr>
              <a:t>месяцев)</a:t>
            </a:r>
            <a:endParaRPr lang="ru-RU" sz="1800" dirty="0">
              <a:latin typeface="Rosatom"/>
              <a:cs typeface="Rosatom"/>
            </a:endParaRPr>
          </a:p>
          <a:p>
            <a:pPr marL="317500" marR="5080">
              <a:lnSpc>
                <a:spcPct val="111100"/>
              </a:lnSpc>
            </a:pP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и включает базовый </a:t>
            </a:r>
            <a:r>
              <a:rPr lang="ru-RU" sz="1800" spc="-5" dirty="0">
                <a:solidFill>
                  <a:srgbClr val="666666"/>
                </a:solidFill>
                <a:latin typeface="Rosatom"/>
                <a:cs typeface="Rosatom"/>
              </a:rPr>
              <a:t>контент </a:t>
            </a:r>
            <a:r>
              <a:rPr lang="ru-RU" sz="1800" spc="15" dirty="0">
                <a:solidFill>
                  <a:srgbClr val="666666"/>
                </a:solidFill>
                <a:latin typeface="Rosatom"/>
                <a:cs typeface="Rosatom"/>
              </a:rPr>
              <a:t>для </a:t>
            </a:r>
            <a:r>
              <a:rPr lang="ru-RU" sz="1800" spc="-15" dirty="0">
                <a:solidFill>
                  <a:srgbClr val="666666"/>
                </a:solidFill>
                <a:latin typeface="Rosatom"/>
                <a:cs typeface="Rosatom"/>
              </a:rPr>
              <a:t>всех </a:t>
            </a:r>
            <a:r>
              <a:rPr lang="ru-RU" sz="1800" spc="-5" dirty="0">
                <a:solidFill>
                  <a:srgbClr val="666666"/>
                </a:solidFill>
                <a:latin typeface="Rosatom"/>
                <a:cs typeface="Rosatom"/>
              </a:rPr>
              <a:t>внедренных </a:t>
            </a:r>
            <a:r>
              <a:rPr lang="ru-RU" sz="1800" spc="-10" dirty="0">
                <a:solidFill>
                  <a:srgbClr val="666666"/>
                </a:solidFill>
                <a:latin typeface="Rosatom"/>
                <a:cs typeface="Rosatom"/>
              </a:rPr>
              <a:t>сервисов  </a:t>
            </a: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цифровой платформы </a:t>
            </a:r>
            <a:r>
              <a:rPr lang="ru-RU" sz="1800" spc="-20" dirty="0">
                <a:solidFill>
                  <a:srgbClr val="666666"/>
                </a:solidFill>
                <a:latin typeface="Rosatom"/>
                <a:cs typeface="Rosatom"/>
              </a:rPr>
              <a:t>«Умный</a:t>
            </a:r>
            <a:r>
              <a:rPr lang="ru-RU"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lang="ru-RU" sz="1800" spc="-10" dirty="0">
                <a:solidFill>
                  <a:srgbClr val="666666"/>
                </a:solidFill>
                <a:latin typeface="Rosatom"/>
                <a:cs typeface="Rosatom"/>
              </a:rPr>
              <a:t>город»</a:t>
            </a:r>
            <a:endParaRPr lang="ru-RU" sz="1800" dirty="0">
              <a:latin typeface="Rosatom"/>
              <a:cs typeface="Rosatom"/>
            </a:endParaRPr>
          </a:p>
          <a:p>
            <a:pPr marL="317500">
              <a:lnSpc>
                <a:spcPct val="100000"/>
              </a:lnSpc>
              <a:spcBef>
                <a:spcPts val="240"/>
              </a:spcBef>
            </a:pP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и туристического</a:t>
            </a:r>
            <a:r>
              <a:rPr lang="ru-RU"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lang="ru-RU" sz="1800" dirty="0">
                <a:solidFill>
                  <a:srgbClr val="666666"/>
                </a:solidFill>
                <a:latin typeface="Rosatom"/>
                <a:cs typeface="Rosatom"/>
              </a:rPr>
              <a:t>портала</a:t>
            </a:r>
            <a:endParaRPr lang="ru-RU" sz="1800" dirty="0">
              <a:latin typeface="Rosatom"/>
              <a:cs typeface="Rosatom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 dirty="0">
              <a:latin typeface="Rosatom"/>
              <a:cs typeface="Rosatom"/>
            </a:endParaRPr>
          </a:p>
          <a:p>
            <a:pPr marL="88900" marR="3464560">
              <a:lnSpc>
                <a:spcPct val="104200"/>
              </a:lnSpc>
            </a:pPr>
            <a:r>
              <a:rPr sz="1600" dirty="0">
                <a:solidFill>
                  <a:srgbClr val="FFFFFF"/>
                </a:solidFill>
                <a:latin typeface="Rosatom"/>
                <a:cs typeface="Rosatom"/>
              </a:rPr>
              <a:t>30 января 2020 </a:t>
            </a:r>
            <a:r>
              <a:rPr sz="1600" spc="-45" dirty="0">
                <a:solidFill>
                  <a:srgbClr val="FFFFFF"/>
                </a:solidFill>
                <a:latin typeface="Rosatom"/>
                <a:cs typeface="Rosatom"/>
              </a:rPr>
              <a:t>г. </a:t>
            </a:r>
            <a:r>
              <a:rPr sz="1600" dirty="0">
                <a:solidFill>
                  <a:srgbClr val="FFFFFF"/>
                </a:solidFill>
                <a:latin typeface="Rosatom"/>
                <a:cs typeface="Rosatom"/>
              </a:rPr>
              <a:t>Проект </a:t>
            </a:r>
            <a:r>
              <a:rPr sz="1600" spc="-15" dirty="0">
                <a:solidFill>
                  <a:srgbClr val="FFFFFF"/>
                </a:solidFill>
                <a:latin typeface="Rosatom"/>
                <a:cs typeface="Rosatom"/>
              </a:rPr>
              <a:t>«УМНОЕ  </a:t>
            </a:r>
            <a:r>
              <a:rPr sz="1600" spc="-10" dirty="0">
                <a:solidFill>
                  <a:srgbClr val="FFFFFF"/>
                </a:solidFill>
                <a:latin typeface="Rosatom"/>
                <a:cs typeface="Rosatom"/>
              </a:rPr>
              <a:t>СТАВРОПОЛЬЕ. </a:t>
            </a:r>
            <a:r>
              <a:rPr sz="1600" dirty="0">
                <a:solidFill>
                  <a:srgbClr val="FFFFFF"/>
                </a:solidFill>
                <a:latin typeface="Rosatom"/>
                <a:cs typeface="Rosatom"/>
              </a:rPr>
              <a:t>КУРОРТНЫЙ</a:t>
            </a:r>
            <a:endParaRPr sz="1600" dirty="0">
              <a:latin typeface="Rosatom"/>
              <a:cs typeface="Rosatom"/>
            </a:endParaRPr>
          </a:p>
          <a:p>
            <a:pPr marL="88900" marR="3597275">
              <a:lnSpc>
                <a:spcPct val="104200"/>
              </a:lnSpc>
            </a:pPr>
            <a:r>
              <a:rPr sz="1600" spc="-5" dirty="0">
                <a:solidFill>
                  <a:srgbClr val="FFFFFF"/>
                </a:solidFill>
                <a:latin typeface="Rosatom"/>
                <a:cs typeface="Rosatom"/>
              </a:rPr>
              <a:t>ЖЕЛЕЗНОВОДСК» </a:t>
            </a:r>
            <a:r>
              <a:rPr sz="1600" dirty="0">
                <a:solidFill>
                  <a:srgbClr val="FFFFFF"/>
                </a:solidFill>
                <a:latin typeface="Rosatom"/>
                <a:cs typeface="Rosatom"/>
              </a:rPr>
              <a:t>представлен  </a:t>
            </a:r>
            <a:r>
              <a:rPr sz="1600" b="1" dirty="0">
                <a:solidFill>
                  <a:srgbClr val="FFFFFF"/>
                </a:solidFill>
                <a:latin typeface="Rosatom"/>
                <a:cs typeface="Rosatom"/>
              </a:rPr>
              <a:t>В. В. </a:t>
            </a:r>
            <a:r>
              <a:rPr sz="1600" b="1" spc="10" dirty="0">
                <a:solidFill>
                  <a:srgbClr val="FFFFFF"/>
                </a:solidFill>
                <a:latin typeface="Rosatom"/>
                <a:cs typeface="Rosatom"/>
              </a:rPr>
              <a:t>Путину </a:t>
            </a:r>
            <a:r>
              <a:rPr sz="1600" dirty="0">
                <a:solidFill>
                  <a:srgbClr val="FFFFFF"/>
                </a:solidFill>
                <a:latin typeface="Rosatom"/>
                <a:cs typeface="Rosatom"/>
              </a:rPr>
              <a:t>в рамках</a:t>
            </a:r>
            <a:r>
              <a:rPr sz="1600" spc="-9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Rosatom"/>
                <a:cs typeface="Rosatom"/>
              </a:rPr>
              <a:t>заседания  Совета </a:t>
            </a:r>
            <a:r>
              <a:rPr sz="1600" dirty="0" err="1">
                <a:solidFill>
                  <a:srgbClr val="FFFFFF"/>
                </a:solidFill>
                <a:latin typeface="Rosatom"/>
                <a:cs typeface="Rosatom"/>
              </a:rPr>
              <a:t>при</a:t>
            </a:r>
            <a:r>
              <a:rPr sz="160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600" spc="-5" dirty="0" err="1">
                <a:solidFill>
                  <a:srgbClr val="FFFFFF"/>
                </a:solidFill>
                <a:latin typeface="Rosatom"/>
                <a:cs typeface="Rosatom"/>
              </a:rPr>
              <a:t>Президенте</a:t>
            </a:r>
            <a:r>
              <a:rPr lang="ru-RU" sz="1600" spc="-5" dirty="0">
                <a:latin typeface="Rosatom"/>
                <a:cs typeface="Rosatom"/>
              </a:rPr>
              <a:t> </a:t>
            </a:r>
            <a:r>
              <a:rPr sz="1600" dirty="0">
                <a:solidFill>
                  <a:srgbClr val="FFFFFF"/>
                </a:solidFill>
                <a:latin typeface="Rosatom"/>
                <a:cs typeface="Rosatom"/>
              </a:rPr>
              <a:t>РФ по развитию местного  самоуправления</a:t>
            </a:r>
            <a:endParaRPr sz="1600" dirty="0">
              <a:latin typeface="Rosatom"/>
              <a:cs typeface="Rosato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44600" y="457200"/>
            <a:ext cx="2014582" cy="2120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6B8CA184-59B9-4C88-9394-9760019F0E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9374" y="57348"/>
            <a:ext cx="5963383" cy="72356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91200" y="2159000"/>
            <a:ext cx="4673600" cy="4673600"/>
          </a:xfrm>
          <a:custGeom>
            <a:avLst/>
            <a:gdLst/>
            <a:ahLst/>
            <a:cxnLst/>
            <a:rect l="l" t="t" r="r" b="b"/>
            <a:pathLst>
              <a:path w="4673600" h="4673600">
                <a:moveTo>
                  <a:pt x="2622717" y="4660900"/>
                </a:moveTo>
                <a:lnTo>
                  <a:pt x="2050882" y="4660900"/>
                </a:lnTo>
                <a:lnTo>
                  <a:pt x="2097876" y="4673600"/>
                </a:lnTo>
                <a:lnTo>
                  <a:pt x="2575723" y="4673600"/>
                </a:lnTo>
                <a:lnTo>
                  <a:pt x="2622717" y="4660900"/>
                </a:lnTo>
                <a:close/>
              </a:path>
              <a:path w="4673600" h="4673600">
                <a:moveTo>
                  <a:pt x="2761949" y="4635500"/>
                </a:moveTo>
                <a:lnTo>
                  <a:pt x="1911650" y="4635500"/>
                </a:lnTo>
                <a:lnTo>
                  <a:pt x="2004173" y="4660900"/>
                </a:lnTo>
                <a:lnTo>
                  <a:pt x="2669426" y="4660900"/>
                </a:lnTo>
                <a:lnTo>
                  <a:pt x="2761949" y="4635500"/>
                </a:lnTo>
                <a:close/>
              </a:path>
              <a:path w="4673600" h="4673600">
                <a:moveTo>
                  <a:pt x="2807745" y="50800"/>
                </a:moveTo>
                <a:lnTo>
                  <a:pt x="1865854" y="50800"/>
                </a:lnTo>
                <a:lnTo>
                  <a:pt x="1511906" y="152400"/>
                </a:lnTo>
                <a:lnTo>
                  <a:pt x="1469356" y="177800"/>
                </a:lnTo>
                <a:lnTo>
                  <a:pt x="1385488" y="203200"/>
                </a:lnTo>
                <a:lnTo>
                  <a:pt x="1344189" y="228600"/>
                </a:lnTo>
                <a:lnTo>
                  <a:pt x="1303326" y="241300"/>
                </a:lnTo>
                <a:lnTo>
                  <a:pt x="1222944" y="292100"/>
                </a:lnTo>
                <a:lnTo>
                  <a:pt x="1183445" y="304800"/>
                </a:lnTo>
                <a:lnTo>
                  <a:pt x="1105875" y="355600"/>
                </a:lnTo>
                <a:lnTo>
                  <a:pt x="1030275" y="406400"/>
                </a:lnTo>
                <a:lnTo>
                  <a:pt x="956718" y="457200"/>
                </a:lnTo>
                <a:lnTo>
                  <a:pt x="920730" y="482600"/>
                </a:lnTo>
                <a:lnTo>
                  <a:pt x="885280" y="508000"/>
                </a:lnTo>
                <a:lnTo>
                  <a:pt x="850380" y="546100"/>
                </a:lnTo>
                <a:lnTo>
                  <a:pt x="816037" y="571500"/>
                </a:lnTo>
                <a:lnTo>
                  <a:pt x="782262" y="596900"/>
                </a:lnTo>
                <a:lnTo>
                  <a:pt x="749063" y="622300"/>
                </a:lnTo>
                <a:lnTo>
                  <a:pt x="716451" y="660400"/>
                </a:lnTo>
                <a:lnTo>
                  <a:pt x="684434" y="685800"/>
                </a:lnTo>
                <a:lnTo>
                  <a:pt x="653022" y="723900"/>
                </a:lnTo>
                <a:lnTo>
                  <a:pt x="622225" y="749300"/>
                </a:lnTo>
                <a:lnTo>
                  <a:pt x="592051" y="787400"/>
                </a:lnTo>
                <a:lnTo>
                  <a:pt x="562511" y="825500"/>
                </a:lnTo>
                <a:lnTo>
                  <a:pt x="533613" y="850900"/>
                </a:lnTo>
                <a:lnTo>
                  <a:pt x="505367" y="889000"/>
                </a:lnTo>
                <a:lnTo>
                  <a:pt x="477782" y="927100"/>
                </a:lnTo>
                <a:lnTo>
                  <a:pt x="450868" y="965200"/>
                </a:lnTo>
                <a:lnTo>
                  <a:pt x="424634" y="1003300"/>
                </a:lnTo>
                <a:lnTo>
                  <a:pt x="399090" y="1041400"/>
                </a:lnTo>
                <a:lnTo>
                  <a:pt x="374244" y="1079500"/>
                </a:lnTo>
                <a:lnTo>
                  <a:pt x="350107" y="1117600"/>
                </a:lnTo>
                <a:lnTo>
                  <a:pt x="326688" y="1155700"/>
                </a:lnTo>
                <a:lnTo>
                  <a:pt x="303995" y="1193800"/>
                </a:lnTo>
                <a:lnTo>
                  <a:pt x="282040" y="1231900"/>
                </a:lnTo>
                <a:lnTo>
                  <a:pt x="260830" y="1270000"/>
                </a:lnTo>
                <a:lnTo>
                  <a:pt x="240375" y="1308100"/>
                </a:lnTo>
                <a:lnTo>
                  <a:pt x="220685" y="1346200"/>
                </a:lnTo>
                <a:lnTo>
                  <a:pt x="201770" y="1397000"/>
                </a:lnTo>
                <a:lnTo>
                  <a:pt x="183638" y="1435100"/>
                </a:lnTo>
                <a:lnTo>
                  <a:pt x="166298" y="1473200"/>
                </a:lnTo>
                <a:lnTo>
                  <a:pt x="149761" y="1524000"/>
                </a:lnTo>
                <a:lnTo>
                  <a:pt x="134036" y="1562100"/>
                </a:lnTo>
                <a:lnTo>
                  <a:pt x="119132" y="1600200"/>
                </a:lnTo>
                <a:lnTo>
                  <a:pt x="105058" y="1651000"/>
                </a:lnTo>
                <a:lnTo>
                  <a:pt x="91824" y="1689100"/>
                </a:lnTo>
                <a:lnTo>
                  <a:pt x="79439" y="1739900"/>
                </a:lnTo>
                <a:lnTo>
                  <a:pt x="67913" y="1778000"/>
                </a:lnTo>
                <a:lnTo>
                  <a:pt x="57256" y="1828800"/>
                </a:lnTo>
                <a:lnTo>
                  <a:pt x="47475" y="1866900"/>
                </a:lnTo>
                <a:lnTo>
                  <a:pt x="38582" y="1917700"/>
                </a:lnTo>
                <a:lnTo>
                  <a:pt x="30584" y="1968500"/>
                </a:lnTo>
                <a:lnTo>
                  <a:pt x="23493" y="2006600"/>
                </a:lnTo>
                <a:lnTo>
                  <a:pt x="17316" y="2057400"/>
                </a:lnTo>
                <a:lnTo>
                  <a:pt x="12064" y="2108200"/>
                </a:lnTo>
                <a:lnTo>
                  <a:pt x="7746" y="2146300"/>
                </a:lnTo>
                <a:lnTo>
                  <a:pt x="4371" y="2197100"/>
                </a:lnTo>
                <a:lnTo>
                  <a:pt x="1949" y="2247900"/>
                </a:lnTo>
                <a:lnTo>
                  <a:pt x="488" y="2298700"/>
                </a:lnTo>
                <a:lnTo>
                  <a:pt x="0" y="2336800"/>
                </a:lnTo>
                <a:lnTo>
                  <a:pt x="488" y="2387600"/>
                </a:lnTo>
                <a:lnTo>
                  <a:pt x="1949" y="2438400"/>
                </a:lnTo>
                <a:lnTo>
                  <a:pt x="4371" y="2489200"/>
                </a:lnTo>
                <a:lnTo>
                  <a:pt x="7746" y="2540000"/>
                </a:lnTo>
                <a:lnTo>
                  <a:pt x="12064" y="2578100"/>
                </a:lnTo>
                <a:lnTo>
                  <a:pt x="17316" y="2628900"/>
                </a:lnTo>
                <a:lnTo>
                  <a:pt x="23493" y="2679700"/>
                </a:lnTo>
                <a:lnTo>
                  <a:pt x="30584" y="2717800"/>
                </a:lnTo>
                <a:lnTo>
                  <a:pt x="38582" y="2768600"/>
                </a:lnTo>
                <a:lnTo>
                  <a:pt x="47475" y="2819400"/>
                </a:lnTo>
                <a:lnTo>
                  <a:pt x="57256" y="2857500"/>
                </a:lnTo>
                <a:lnTo>
                  <a:pt x="67913" y="2908300"/>
                </a:lnTo>
                <a:lnTo>
                  <a:pt x="79439" y="2946400"/>
                </a:lnTo>
                <a:lnTo>
                  <a:pt x="91824" y="2997200"/>
                </a:lnTo>
                <a:lnTo>
                  <a:pt x="105058" y="3035300"/>
                </a:lnTo>
                <a:lnTo>
                  <a:pt x="119132" y="3086100"/>
                </a:lnTo>
                <a:lnTo>
                  <a:pt x="134036" y="3124200"/>
                </a:lnTo>
                <a:lnTo>
                  <a:pt x="149761" y="3162300"/>
                </a:lnTo>
                <a:lnTo>
                  <a:pt x="166298" y="3213100"/>
                </a:lnTo>
                <a:lnTo>
                  <a:pt x="183638" y="3251200"/>
                </a:lnTo>
                <a:lnTo>
                  <a:pt x="201770" y="3289300"/>
                </a:lnTo>
                <a:lnTo>
                  <a:pt x="220685" y="3340100"/>
                </a:lnTo>
                <a:lnTo>
                  <a:pt x="240375" y="3378200"/>
                </a:lnTo>
                <a:lnTo>
                  <a:pt x="260830" y="3416300"/>
                </a:lnTo>
                <a:lnTo>
                  <a:pt x="282040" y="3454400"/>
                </a:lnTo>
                <a:lnTo>
                  <a:pt x="303995" y="3492500"/>
                </a:lnTo>
                <a:lnTo>
                  <a:pt x="326688" y="3530600"/>
                </a:lnTo>
                <a:lnTo>
                  <a:pt x="350107" y="3568700"/>
                </a:lnTo>
                <a:lnTo>
                  <a:pt x="374244" y="3606800"/>
                </a:lnTo>
                <a:lnTo>
                  <a:pt x="399090" y="3644900"/>
                </a:lnTo>
                <a:lnTo>
                  <a:pt x="424634" y="3683000"/>
                </a:lnTo>
                <a:lnTo>
                  <a:pt x="450868" y="3721100"/>
                </a:lnTo>
                <a:lnTo>
                  <a:pt x="477782" y="3759200"/>
                </a:lnTo>
                <a:lnTo>
                  <a:pt x="505367" y="3797300"/>
                </a:lnTo>
                <a:lnTo>
                  <a:pt x="533613" y="3835400"/>
                </a:lnTo>
                <a:lnTo>
                  <a:pt x="562511" y="3860800"/>
                </a:lnTo>
                <a:lnTo>
                  <a:pt x="592051" y="3898900"/>
                </a:lnTo>
                <a:lnTo>
                  <a:pt x="622225" y="3937000"/>
                </a:lnTo>
                <a:lnTo>
                  <a:pt x="653022" y="3962400"/>
                </a:lnTo>
                <a:lnTo>
                  <a:pt x="684434" y="4000500"/>
                </a:lnTo>
                <a:lnTo>
                  <a:pt x="716451" y="4025900"/>
                </a:lnTo>
                <a:lnTo>
                  <a:pt x="749063" y="4064000"/>
                </a:lnTo>
                <a:lnTo>
                  <a:pt x="782262" y="4089400"/>
                </a:lnTo>
                <a:lnTo>
                  <a:pt x="816037" y="4114800"/>
                </a:lnTo>
                <a:lnTo>
                  <a:pt x="850380" y="4140200"/>
                </a:lnTo>
                <a:lnTo>
                  <a:pt x="885280" y="4178300"/>
                </a:lnTo>
                <a:lnTo>
                  <a:pt x="920730" y="4203700"/>
                </a:lnTo>
                <a:lnTo>
                  <a:pt x="956718" y="4229100"/>
                </a:lnTo>
                <a:lnTo>
                  <a:pt x="1030275" y="4279900"/>
                </a:lnTo>
                <a:lnTo>
                  <a:pt x="1105875" y="4330700"/>
                </a:lnTo>
                <a:lnTo>
                  <a:pt x="1183445" y="4381500"/>
                </a:lnTo>
                <a:lnTo>
                  <a:pt x="1222944" y="4394200"/>
                </a:lnTo>
                <a:lnTo>
                  <a:pt x="1303326" y="4445000"/>
                </a:lnTo>
                <a:lnTo>
                  <a:pt x="1344189" y="4457700"/>
                </a:lnTo>
                <a:lnTo>
                  <a:pt x="1385488" y="4483100"/>
                </a:lnTo>
                <a:lnTo>
                  <a:pt x="1469356" y="4508500"/>
                </a:lnTo>
                <a:lnTo>
                  <a:pt x="1511906" y="4533900"/>
                </a:lnTo>
                <a:lnTo>
                  <a:pt x="1865854" y="4635500"/>
                </a:lnTo>
                <a:lnTo>
                  <a:pt x="2807745" y="4635500"/>
                </a:lnTo>
                <a:lnTo>
                  <a:pt x="3161693" y="4533900"/>
                </a:lnTo>
                <a:lnTo>
                  <a:pt x="3204243" y="4508500"/>
                </a:lnTo>
                <a:lnTo>
                  <a:pt x="3288111" y="4483100"/>
                </a:lnTo>
                <a:lnTo>
                  <a:pt x="3329410" y="4457700"/>
                </a:lnTo>
                <a:lnTo>
                  <a:pt x="3370273" y="4445000"/>
                </a:lnTo>
                <a:lnTo>
                  <a:pt x="3450655" y="4394200"/>
                </a:lnTo>
                <a:lnTo>
                  <a:pt x="3490154" y="4381500"/>
                </a:lnTo>
                <a:lnTo>
                  <a:pt x="3567724" y="4330700"/>
                </a:lnTo>
                <a:lnTo>
                  <a:pt x="3643324" y="4279900"/>
                </a:lnTo>
                <a:lnTo>
                  <a:pt x="3716881" y="4229100"/>
                </a:lnTo>
                <a:lnTo>
                  <a:pt x="3752869" y="4203700"/>
                </a:lnTo>
                <a:lnTo>
                  <a:pt x="3788319" y="4178300"/>
                </a:lnTo>
                <a:lnTo>
                  <a:pt x="3823219" y="4140200"/>
                </a:lnTo>
                <a:lnTo>
                  <a:pt x="3857562" y="4114800"/>
                </a:lnTo>
                <a:lnTo>
                  <a:pt x="3891337" y="4089400"/>
                </a:lnTo>
                <a:lnTo>
                  <a:pt x="3924536" y="4064000"/>
                </a:lnTo>
                <a:lnTo>
                  <a:pt x="3957148" y="4025900"/>
                </a:lnTo>
                <a:lnTo>
                  <a:pt x="3989165" y="4000500"/>
                </a:lnTo>
                <a:lnTo>
                  <a:pt x="4020577" y="3962400"/>
                </a:lnTo>
                <a:lnTo>
                  <a:pt x="4051374" y="3937000"/>
                </a:lnTo>
                <a:lnTo>
                  <a:pt x="4081548" y="3898900"/>
                </a:lnTo>
                <a:lnTo>
                  <a:pt x="4111088" y="3860800"/>
                </a:lnTo>
                <a:lnTo>
                  <a:pt x="4139986" y="3835400"/>
                </a:lnTo>
                <a:lnTo>
                  <a:pt x="4168232" y="3797300"/>
                </a:lnTo>
                <a:lnTo>
                  <a:pt x="4195817" y="3759200"/>
                </a:lnTo>
                <a:lnTo>
                  <a:pt x="4222731" y="3721100"/>
                </a:lnTo>
                <a:lnTo>
                  <a:pt x="4248965" y="3683000"/>
                </a:lnTo>
                <a:lnTo>
                  <a:pt x="4274509" y="3644900"/>
                </a:lnTo>
                <a:lnTo>
                  <a:pt x="4299355" y="3606800"/>
                </a:lnTo>
                <a:lnTo>
                  <a:pt x="4323492" y="3568700"/>
                </a:lnTo>
                <a:lnTo>
                  <a:pt x="4346911" y="3530600"/>
                </a:lnTo>
                <a:lnTo>
                  <a:pt x="4369604" y="3492500"/>
                </a:lnTo>
                <a:lnTo>
                  <a:pt x="4391559" y="3454400"/>
                </a:lnTo>
                <a:lnTo>
                  <a:pt x="4412769" y="3416300"/>
                </a:lnTo>
                <a:lnTo>
                  <a:pt x="4433224" y="3378200"/>
                </a:lnTo>
                <a:lnTo>
                  <a:pt x="4452914" y="3340100"/>
                </a:lnTo>
                <a:lnTo>
                  <a:pt x="4471829" y="3289300"/>
                </a:lnTo>
                <a:lnTo>
                  <a:pt x="4489961" y="3251200"/>
                </a:lnTo>
                <a:lnTo>
                  <a:pt x="4507301" y="3213100"/>
                </a:lnTo>
                <a:lnTo>
                  <a:pt x="4523838" y="3162300"/>
                </a:lnTo>
                <a:lnTo>
                  <a:pt x="4539563" y="3124200"/>
                </a:lnTo>
                <a:lnTo>
                  <a:pt x="4554467" y="3086100"/>
                </a:lnTo>
                <a:lnTo>
                  <a:pt x="4568541" y="3035300"/>
                </a:lnTo>
                <a:lnTo>
                  <a:pt x="4581775" y="2997200"/>
                </a:lnTo>
                <a:lnTo>
                  <a:pt x="4594160" y="2946400"/>
                </a:lnTo>
                <a:lnTo>
                  <a:pt x="4605686" y="2908300"/>
                </a:lnTo>
                <a:lnTo>
                  <a:pt x="4616343" y="2857500"/>
                </a:lnTo>
                <a:lnTo>
                  <a:pt x="4626124" y="2819400"/>
                </a:lnTo>
                <a:lnTo>
                  <a:pt x="4635017" y="2768600"/>
                </a:lnTo>
                <a:lnTo>
                  <a:pt x="4643015" y="2717800"/>
                </a:lnTo>
                <a:lnTo>
                  <a:pt x="4650106" y="2679700"/>
                </a:lnTo>
                <a:lnTo>
                  <a:pt x="4656283" y="2628900"/>
                </a:lnTo>
                <a:lnTo>
                  <a:pt x="4661535" y="2578100"/>
                </a:lnTo>
                <a:lnTo>
                  <a:pt x="4665853" y="2540000"/>
                </a:lnTo>
                <a:lnTo>
                  <a:pt x="4669228" y="2489200"/>
                </a:lnTo>
                <a:lnTo>
                  <a:pt x="4671650" y="2438400"/>
                </a:lnTo>
                <a:lnTo>
                  <a:pt x="4673111" y="2387600"/>
                </a:lnTo>
                <a:lnTo>
                  <a:pt x="4673600" y="2336800"/>
                </a:lnTo>
                <a:lnTo>
                  <a:pt x="4673111" y="2298700"/>
                </a:lnTo>
                <a:lnTo>
                  <a:pt x="4671650" y="2247900"/>
                </a:lnTo>
                <a:lnTo>
                  <a:pt x="4669228" y="2197100"/>
                </a:lnTo>
                <a:lnTo>
                  <a:pt x="4665853" y="2146300"/>
                </a:lnTo>
                <a:lnTo>
                  <a:pt x="4661535" y="2108200"/>
                </a:lnTo>
                <a:lnTo>
                  <a:pt x="4656283" y="2057400"/>
                </a:lnTo>
                <a:lnTo>
                  <a:pt x="4650106" y="2006600"/>
                </a:lnTo>
                <a:lnTo>
                  <a:pt x="4643015" y="1968500"/>
                </a:lnTo>
                <a:lnTo>
                  <a:pt x="4635017" y="1917700"/>
                </a:lnTo>
                <a:lnTo>
                  <a:pt x="4626124" y="1866900"/>
                </a:lnTo>
                <a:lnTo>
                  <a:pt x="4616343" y="1828800"/>
                </a:lnTo>
                <a:lnTo>
                  <a:pt x="4605686" y="1778000"/>
                </a:lnTo>
                <a:lnTo>
                  <a:pt x="4594160" y="1739900"/>
                </a:lnTo>
                <a:lnTo>
                  <a:pt x="4581775" y="1689100"/>
                </a:lnTo>
                <a:lnTo>
                  <a:pt x="4568541" y="1651000"/>
                </a:lnTo>
                <a:lnTo>
                  <a:pt x="4554467" y="1600200"/>
                </a:lnTo>
                <a:lnTo>
                  <a:pt x="4539563" y="1562100"/>
                </a:lnTo>
                <a:lnTo>
                  <a:pt x="4523838" y="1524000"/>
                </a:lnTo>
                <a:lnTo>
                  <a:pt x="4507301" y="1473200"/>
                </a:lnTo>
                <a:lnTo>
                  <a:pt x="4489961" y="1435100"/>
                </a:lnTo>
                <a:lnTo>
                  <a:pt x="4471829" y="1397000"/>
                </a:lnTo>
                <a:lnTo>
                  <a:pt x="4452914" y="1346200"/>
                </a:lnTo>
                <a:lnTo>
                  <a:pt x="4433224" y="1308100"/>
                </a:lnTo>
                <a:lnTo>
                  <a:pt x="4412769" y="1270000"/>
                </a:lnTo>
                <a:lnTo>
                  <a:pt x="4391559" y="1231900"/>
                </a:lnTo>
                <a:lnTo>
                  <a:pt x="4369604" y="1193800"/>
                </a:lnTo>
                <a:lnTo>
                  <a:pt x="4346911" y="1155700"/>
                </a:lnTo>
                <a:lnTo>
                  <a:pt x="4323492" y="1117600"/>
                </a:lnTo>
                <a:lnTo>
                  <a:pt x="4299355" y="1079500"/>
                </a:lnTo>
                <a:lnTo>
                  <a:pt x="4274509" y="1041400"/>
                </a:lnTo>
                <a:lnTo>
                  <a:pt x="4248965" y="1003300"/>
                </a:lnTo>
                <a:lnTo>
                  <a:pt x="4222731" y="965200"/>
                </a:lnTo>
                <a:lnTo>
                  <a:pt x="4195817" y="927100"/>
                </a:lnTo>
                <a:lnTo>
                  <a:pt x="4168232" y="889000"/>
                </a:lnTo>
                <a:lnTo>
                  <a:pt x="4139986" y="850900"/>
                </a:lnTo>
                <a:lnTo>
                  <a:pt x="4111088" y="825500"/>
                </a:lnTo>
                <a:lnTo>
                  <a:pt x="4081548" y="787400"/>
                </a:lnTo>
                <a:lnTo>
                  <a:pt x="4051374" y="749300"/>
                </a:lnTo>
                <a:lnTo>
                  <a:pt x="4020577" y="723900"/>
                </a:lnTo>
                <a:lnTo>
                  <a:pt x="3989165" y="685800"/>
                </a:lnTo>
                <a:lnTo>
                  <a:pt x="3957148" y="660400"/>
                </a:lnTo>
                <a:lnTo>
                  <a:pt x="3924536" y="622300"/>
                </a:lnTo>
                <a:lnTo>
                  <a:pt x="3891337" y="596900"/>
                </a:lnTo>
                <a:lnTo>
                  <a:pt x="3857562" y="571500"/>
                </a:lnTo>
                <a:lnTo>
                  <a:pt x="3823219" y="546100"/>
                </a:lnTo>
                <a:lnTo>
                  <a:pt x="3788319" y="508000"/>
                </a:lnTo>
                <a:lnTo>
                  <a:pt x="3752869" y="482600"/>
                </a:lnTo>
                <a:lnTo>
                  <a:pt x="3716881" y="457200"/>
                </a:lnTo>
                <a:lnTo>
                  <a:pt x="3643324" y="406400"/>
                </a:lnTo>
                <a:lnTo>
                  <a:pt x="3567724" y="355600"/>
                </a:lnTo>
                <a:lnTo>
                  <a:pt x="3490154" y="304800"/>
                </a:lnTo>
                <a:lnTo>
                  <a:pt x="3450655" y="292100"/>
                </a:lnTo>
                <a:lnTo>
                  <a:pt x="3370273" y="241300"/>
                </a:lnTo>
                <a:lnTo>
                  <a:pt x="3329410" y="228600"/>
                </a:lnTo>
                <a:lnTo>
                  <a:pt x="3288111" y="203200"/>
                </a:lnTo>
                <a:lnTo>
                  <a:pt x="3204243" y="177800"/>
                </a:lnTo>
                <a:lnTo>
                  <a:pt x="3161693" y="152400"/>
                </a:lnTo>
                <a:lnTo>
                  <a:pt x="2807745" y="50800"/>
                </a:lnTo>
                <a:close/>
              </a:path>
              <a:path w="4673600" h="4673600">
                <a:moveTo>
                  <a:pt x="2669426" y="25400"/>
                </a:moveTo>
                <a:lnTo>
                  <a:pt x="2004173" y="25400"/>
                </a:lnTo>
                <a:lnTo>
                  <a:pt x="1911650" y="50800"/>
                </a:lnTo>
                <a:lnTo>
                  <a:pt x="2761949" y="50800"/>
                </a:lnTo>
                <a:lnTo>
                  <a:pt x="2669426" y="25400"/>
                </a:lnTo>
                <a:close/>
              </a:path>
              <a:path w="4673600" h="4673600">
                <a:moveTo>
                  <a:pt x="2575723" y="12700"/>
                </a:moveTo>
                <a:lnTo>
                  <a:pt x="2097876" y="12700"/>
                </a:lnTo>
                <a:lnTo>
                  <a:pt x="2050882" y="25400"/>
                </a:lnTo>
                <a:lnTo>
                  <a:pt x="2622717" y="25400"/>
                </a:lnTo>
                <a:lnTo>
                  <a:pt x="2575723" y="12700"/>
                </a:lnTo>
                <a:close/>
              </a:path>
              <a:path w="4673600" h="4673600">
                <a:moveTo>
                  <a:pt x="2336800" y="0"/>
                </a:moveTo>
                <a:lnTo>
                  <a:pt x="2288519" y="12700"/>
                </a:lnTo>
                <a:lnTo>
                  <a:pt x="2385080" y="12700"/>
                </a:lnTo>
                <a:lnTo>
                  <a:pt x="2336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892800" y="7306687"/>
            <a:ext cx="4584700" cy="16055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0">
              <a:spcBef>
                <a:spcPts val="309"/>
              </a:spcBef>
            </a:pPr>
            <a:r>
              <a:rPr sz="21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ГОРОДСКИЕ ТЕРРИТОРИИ</a:t>
            </a:r>
          </a:p>
          <a:p>
            <a:pPr marL="12700" marR="317500">
              <a:spcBef>
                <a:spcPts val="309"/>
              </a:spcBef>
            </a:pPr>
            <a:r>
              <a:rPr sz="21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И ОБЩЕСТВЕННЫЙ ТРАНСПОРТ</a:t>
            </a:r>
          </a:p>
          <a:p>
            <a:pPr marL="317500" indent="-304800">
              <a:lnSpc>
                <a:spcPct val="100000"/>
              </a:lnSpc>
              <a:spcBef>
                <a:spcPts val="18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Общественный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транспорт</a:t>
            </a:r>
            <a:endParaRPr sz="1800" dirty="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Разрешения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на земляные</a:t>
            </a:r>
            <a:r>
              <a:rPr sz="1800" spc="-2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работы</a:t>
            </a:r>
            <a:endParaRPr sz="1800" dirty="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Контроль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земляных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работ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4500" y="846828"/>
            <a:ext cx="3459479" cy="66929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21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ГОРОДСКОЕ</a:t>
            </a:r>
            <a:r>
              <a:rPr sz="2100" b="1" spc="-4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</a:t>
            </a:r>
            <a:r>
              <a:rPr sz="2100" b="1" spc="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УПРАВЛЕНИЕ</a:t>
            </a:r>
            <a:endParaRPr sz="21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18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25" dirty="0">
                <a:solidFill>
                  <a:srgbClr val="666666"/>
                </a:solidFill>
                <a:latin typeface="Rosatom"/>
                <a:cs typeface="Rosatom"/>
              </a:rPr>
              <a:t>Городские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проблемы*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500" y="1490718"/>
            <a:ext cx="2912110" cy="15494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3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20" dirty="0">
                <a:solidFill>
                  <a:srgbClr val="666666"/>
                </a:solidFill>
                <a:latin typeface="Rosatom"/>
                <a:cs typeface="Rosatom"/>
              </a:rPr>
              <a:t>Голосование</a:t>
            </a:r>
            <a:r>
              <a:rPr sz="1800" spc="-2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(опросы)*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Выборы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Избирательные</a:t>
            </a:r>
            <a:r>
              <a:rPr sz="1800" spc="-4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округа*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Служебный</a:t>
            </a:r>
            <a:r>
              <a:rPr sz="1800" spc="-2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транспорт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Модуль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КУМИ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500" y="3327138"/>
            <a:ext cx="3768725" cy="962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0">
              <a:spcBef>
                <a:spcPts val="309"/>
              </a:spcBef>
            </a:pPr>
            <a:r>
              <a:rPr sz="21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ГОРОДСКАЯ  ИНФРАСТРУКТУРА И ЖКХ</a:t>
            </a:r>
          </a:p>
          <a:p>
            <a:pPr marL="317500" indent="-304800">
              <a:lnSpc>
                <a:spcPct val="100000"/>
              </a:lnSpc>
              <a:spcBef>
                <a:spcPts val="18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15" dirty="0">
                <a:solidFill>
                  <a:srgbClr val="666666"/>
                </a:solidFill>
                <a:latin typeface="Rosatom"/>
                <a:cs typeface="Rosatom"/>
              </a:rPr>
              <a:t>Территории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обслуживания</a:t>
            </a:r>
            <a:r>
              <a:rPr sz="1800" spc="-3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ЖКХ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4500" y="4264398"/>
            <a:ext cx="4232910" cy="24638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3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Информация из ГИС</a:t>
            </a:r>
            <a:r>
              <a:rPr sz="1800" spc="-1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ЖКХ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Базовые станции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сотовой</a:t>
            </a:r>
            <a:r>
              <a:rPr sz="1800" spc="-2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связи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15" dirty="0">
                <a:solidFill>
                  <a:srgbClr val="666666"/>
                </a:solidFill>
                <a:latin typeface="Rosatom"/>
                <a:cs typeface="Rosatom"/>
              </a:rPr>
              <a:t>Телефонограммы</a:t>
            </a:r>
            <a:endParaRPr sz="1800">
              <a:latin typeface="Rosatom"/>
              <a:cs typeface="Rosatom"/>
            </a:endParaRPr>
          </a:p>
          <a:p>
            <a:pPr marL="317500" marR="1781175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М</a:t>
            </a:r>
            <a:r>
              <a:rPr sz="1800" spc="-20" dirty="0">
                <a:solidFill>
                  <a:srgbClr val="666666"/>
                </a:solidFill>
                <a:latin typeface="Rosatom"/>
                <a:cs typeface="Rosatom"/>
              </a:rPr>
              <a:t>е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ханизированные  уборочные</a:t>
            </a:r>
            <a:r>
              <a:rPr sz="1800" spc="-4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работы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Управление городским</a:t>
            </a:r>
            <a:r>
              <a:rPr sz="1800" spc="-7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освещением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30" dirty="0">
                <a:solidFill>
                  <a:srgbClr val="666666"/>
                </a:solidFill>
                <a:latin typeface="Rosatom"/>
                <a:cs typeface="Rosatom"/>
              </a:rPr>
              <a:t>Точки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сбора</a:t>
            </a:r>
            <a:r>
              <a:rPr sz="1800" spc="2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мусора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Учет коммунальных ресурсов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7015218"/>
            <a:ext cx="3605529" cy="157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0">
              <a:lnSpc>
                <a:spcPct val="100000"/>
              </a:lnSpc>
              <a:spcBef>
                <a:spcPts val="309"/>
              </a:spcBef>
            </a:pPr>
            <a:r>
              <a:rPr sz="21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СОЦИАЛЬНО-КУЛЬТУРНАЯ  СФЕРА</a:t>
            </a:r>
          </a:p>
          <a:p>
            <a:pPr marL="317500" indent="-304800">
              <a:lnSpc>
                <a:spcPct val="100000"/>
              </a:lnSpc>
              <a:spcBef>
                <a:spcPts val="18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Муниципальные</a:t>
            </a:r>
            <a:r>
              <a:rPr sz="1800" spc="-3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учреждения*</a:t>
            </a:r>
            <a:endParaRPr sz="1800" dirty="0">
              <a:latin typeface="Rosatom"/>
              <a:cs typeface="Rosatom"/>
            </a:endParaRPr>
          </a:p>
          <a:p>
            <a:pPr marL="317500" marR="191135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sz="1800" spc="-25" dirty="0">
                <a:solidFill>
                  <a:srgbClr val="666666"/>
                </a:solidFill>
                <a:latin typeface="Rosatom"/>
                <a:cs typeface="Rosatom"/>
              </a:rPr>
              <a:t>Городские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объекты истории, 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культуры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религии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65000" y="873498"/>
            <a:ext cx="32258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0">
              <a:lnSpc>
                <a:spcPct val="100000"/>
              </a:lnSpc>
              <a:spcBef>
                <a:spcPts val="309"/>
              </a:spcBef>
            </a:pPr>
            <a:r>
              <a:rPr sz="21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ОБЩЕСТВЕННАЯ  БЕЗОПАСНОСТЬ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2065000" y="1505957"/>
            <a:ext cx="3409950" cy="429260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3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Полицейские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участки*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Видеонаблюдение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Поиск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автомобилей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Пожарные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гидранты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Погодные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условия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Радиационная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обстановка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35" dirty="0">
                <a:solidFill>
                  <a:srgbClr val="666666"/>
                </a:solidFill>
                <a:latin typeface="Rosatom"/>
                <a:cs typeface="Rosatom"/>
              </a:rPr>
              <a:t>ГО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</a:t>
            </a:r>
            <a:r>
              <a:rPr sz="1800" spc="3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ЧС</a:t>
            </a:r>
            <a:endParaRPr sz="1800">
              <a:latin typeface="Rosatom"/>
              <a:cs typeface="Rosatom"/>
            </a:endParaRPr>
          </a:p>
          <a:p>
            <a:pPr marL="317500" marR="16510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Получение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архивной  видеозаписи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с камер</a:t>
            </a:r>
            <a:r>
              <a:rPr sz="1800" spc="-4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города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Видео-аналитика</a:t>
            </a:r>
            <a:endParaRPr sz="1800">
              <a:latin typeface="Rosatom"/>
              <a:cs typeface="Rosatom"/>
            </a:endParaRPr>
          </a:p>
          <a:p>
            <a:pPr marL="31750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с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распознаванием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лиц</a:t>
            </a:r>
            <a:endParaRPr sz="1800">
              <a:latin typeface="Rosatom"/>
              <a:cs typeface="Rosatom"/>
            </a:endParaRPr>
          </a:p>
          <a:p>
            <a:pPr marL="317500" marR="5080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Уровень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воды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в</a:t>
            </a:r>
            <a:r>
              <a:rPr sz="1800" spc="-5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реке/озере/  водохранилище</a:t>
            </a:r>
            <a:endParaRPr sz="1800">
              <a:latin typeface="Rosatom"/>
              <a:cs typeface="Rosatom"/>
            </a:endParaRPr>
          </a:p>
          <a:p>
            <a:pPr marL="317500" indent="-304800">
              <a:lnSpc>
                <a:spcPct val="100000"/>
              </a:lnSpc>
              <a:spcBef>
                <a:spcPts val="24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Пешеходные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переходы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65000" y="6058908"/>
            <a:ext cx="1930400" cy="665567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317500">
              <a:spcBef>
                <a:spcPts val="309"/>
              </a:spcBef>
            </a:pPr>
            <a:r>
              <a:rPr sz="21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БИЗНЕС</a:t>
            </a:r>
          </a:p>
          <a:p>
            <a:pPr marL="317500" indent="-304800">
              <a:lnSpc>
                <a:spcPct val="100000"/>
              </a:lnSpc>
              <a:spcBef>
                <a:spcPts val="18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Аренда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065000" y="6702798"/>
            <a:ext cx="3557904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1160145" indent="-304800">
              <a:lnSpc>
                <a:spcPct val="111100"/>
              </a:lnSpc>
              <a:spcBef>
                <a:spcPts val="100"/>
              </a:spcBef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Оплата питания  </a:t>
            </a:r>
            <a:r>
              <a:rPr sz="1800" spc="15" dirty="0">
                <a:solidFill>
                  <a:srgbClr val="666666"/>
                </a:solidFill>
                <a:latin typeface="Rosatom"/>
                <a:cs typeface="Rosatom"/>
              </a:rPr>
              <a:t>для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учащихся</a:t>
            </a:r>
            <a:r>
              <a:rPr sz="1800" spc="-9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10" dirty="0">
                <a:solidFill>
                  <a:srgbClr val="666666"/>
                </a:solidFill>
                <a:latin typeface="Rosatom"/>
                <a:cs typeface="Rosatom"/>
              </a:rPr>
              <a:t>школ</a:t>
            </a:r>
            <a:endParaRPr sz="1800">
              <a:latin typeface="Rosatom"/>
              <a:cs typeface="Rosatom"/>
            </a:endParaRPr>
          </a:p>
          <a:p>
            <a:pPr marL="317500" marR="5080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Оплата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услуг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спортивных  </a:t>
            </a:r>
            <a:r>
              <a:rPr sz="1800" spc="5" dirty="0">
                <a:solidFill>
                  <a:srgbClr val="666666"/>
                </a:solidFill>
                <a:latin typeface="Rosatom"/>
                <a:cs typeface="Rosatom"/>
              </a:rPr>
              <a:t>учреждений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 центров</a:t>
            </a:r>
            <a:r>
              <a:rPr sz="1800" spc="-9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досуга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92800" y="2233532"/>
            <a:ext cx="4467300" cy="4476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372100" y="-152706"/>
            <a:ext cx="5092700" cy="1073371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algn="ctr">
              <a:lnSpc>
                <a:spcPts val="4100"/>
              </a:lnSpc>
              <a:spcBef>
                <a:spcPts val="520"/>
              </a:spcBef>
            </a:pPr>
            <a:r>
              <a:rPr sz="2500" spc="-15" dirty="0">
                <a:solidFill>
                  <a:srgbClr val="FFFFFF"/>
                </a:solidFill>
              </a:rPr>
              <a:t>ПЛАТФОРМА  </a:t>
            </a:r>
            <a:br>
              <a:rPr lang="ru-RU" sz="2500" spc="-15" dirty="0">
                <a:solidFill>
                  <a:srgbClr val="FFFFFF"/>
                </a:solidFill>
              </a:rPr>
            </a:br>
            <a:r>
              <a:rPr sz="2500" spc="25" dirty="0">
                <a:solidFill>
                  <a:srgbClr val="FFFFFF"/>
                </a:solidFill>
              </a:rPr>
              <a:t>УМНЫЙ</a:t>
            </a:r>
            <a:r>
              <a:rPr sz="2500" spc="-40" dirty="0">
                <a:solidFill>
                  <a:srgbClr val="FFFFFF"/>
                </a:solidFill>
              </a:rPr>
              <a:t> </a:t>
            </a:r>
            <a:r>
              <a:rPr sz="2500" spc="-15" dirty="0">
                <a:solidFill>
                  <a:srgbClr val="FFFFFF"/>
                </a:solidFill>
              </a:rPr>
              <a:t>ГОРОД</a:t>
            </a:r>
            <a:endParaRPr sz="2500" dirty="0"/>
          </a:p>
        </p:txBody>
      </p:sp>
      <p:sp>
        <p:nvSpPr>
          <p:cNvPr id="16" name="TextBox 15"/>
          <p:cNvSpPr txBox="1"/>
          <p:nvPr/>
        </p:nvSpPr>
        <p:spPr>
          <a:xfrm>
            <a:off x="12029661" y="8156170"/>
            <a:ext cx="26643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50" kern="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 panose="020B0503040504020204" pitchFamily="34" charset="-52"/>
                <a:ea typeface="Rosatom" panose="020B0503040504020204" pitchFamily="34" charset="-52"/>
                <a:cs typeface="Calibri"/>
              </a:rPr>
              <a:t>*Модули, переданные </a:t>
            </a:r>
            <a:br>
              <a:rPr lang="en-US" sz="1250" kern="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 panose="020B0503040504020204" pitchFamily="34" charset="-52"/>
                <a:ea typeface="Rosatom" panose="020B0503040504020204" pitchFamily="34" charset="-52"/>
                <a:cs typeface="Calibri"/>
              </a:rPr>
            </a:br>
            <a:r>
              <a:rPr lang="en-US" sz="1250" kern="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 panose="020B0503040504020204" pitchFamily="34" charset="-52"/>
                <a:ea typeface="Rosatom" panose="020B0503040504020204" pitchFamily="34" charset="-52"/>
                <a:cs typeface="Calibri"/>
              </a:rPr>
              <a:t> </a:t>
            </a:r>
            <a:r>
              <a:rPr lang="ru-RU" sz="1250" kern="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 panose="020B0503040504020204" pitchFamily="34" charset="-52"/>
                <a:ea typeface="Rosatom" panose="020B0503040504020204" pitchFamily="34" charset="-52"/>
                <a:cs typeface="Calibri"/>
              </a:rPr>
              <a:t>с лицензией на весь</a:t>
            </a:r>
            <a:r>
              <a:rPr lang="en-US" sz="1250" kern="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 panose="020B0503040504020204" pitchFamily="34" charset="-52"/>
                <a:ea typeface="Rosatom" panose="020B0503040504020204" pitchFamily="34" charset="-52"/>
                <a:cs typeface="Calibri"/>
              </a:rPr>
              <a:t> </a:t>
            </a:r>
            <a:r>
              <a:rPr lang="ru-RU" sz="1250" kern="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 panose="020B0503040504020204" pitchFamily="34" charset="-52"/>
                <a:ea typeface="Rosatom" panose="020B0503040504020204" pitchFamily="34" charset="-52"/>
                <a:cs typeface="Calibri"/>
              </a:rPr>
              <a:t>регион</a:t>
            </a: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B32C4432-BEF4-4A30-B505-2B6F22DDA1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C2723D-FE43-4A8A-A5C4-46E38627CFBC}"/>
              </a:ext>
            </a:extLst>
          </p:cNvPr>
          <p:cNvSpPr txBox="1"/>
          <p:nvPr/>
        </p:nvSpPr>
        <p:spPr>
          <a:xfrm>
            <a:off x="5251450" y="854360"/>
            <a:ext cx="5867400" cy="1226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97155" algn="ctr">
              <a:lnSpc>
                <a:spcPct val="101899"/>
              </a:lnSpc>
              <a:spcBef>
                <a:spcPts val="55"/>
              </a:spcBef>
            </a:pPr>
            <a:r>
              <a:rPr lang="ru-RU" sz="1800" b="1" spc="15" dirty="0">
                <a:solidFill>
                  <a:srgbClr val="FFFFFF"/>
                </a:solidFill>
                <a:latin typeface="Rosatom"/>
                <a:cs typeface="Rosatom"/>
              </a:rPr>
              <a:t>Для </a:t>
            </a:r>
            <a:r>
              <a:rPr lang="ru-RU" sz="1800" b="1" dirty="0">
                <a:solidFill>
                  <a:srgbClr val="FFFFFF"/>
                </a:solidFill>
                <a:latin typeface="Rosatom"/>
                <a:cs typeface="Rosatom"/>
              </a:rPr>
              <a:t>управления </a:t>
            </a:r>
            <a:r>
              <a:rPr lang="ru-RU" sz="1800" b="1" spc="-10" dirty="0">
                <a:solidFill>
                  <a:srgbClr val="FFFFFF"/>
                </a:solidFill>
                <a:latin typeface="Rosatom"/>
                <a:cs typeface="Rosatom"/>
              </a:rPr>
              <a:t>городом  </a:t>
            </a:r>
            <a:r>
              <a:rPr lang="ru-RU" sz="1800" b="1" dirty="0">
                <a:solidFill>
                  <a:srgbClr val="FFFFFF"/>
                </a:solidFill>
                <a:latin typeface="Rosatom"/>
                <a:cs typeface="Rosatom"/>
              </a:rPr>
              <a:t>и принятия</a:t>
            </a:r>
            <a:r>
              <a:rPr lang="ru-RU" b="1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lang="ru-RU" sz="1800" b="1" dirty="0">
                <a:solidFill>
                  <a:srgbClr val="FFFFFF"/>
                </a:solidFill>
                <a:latin typeface="Rosatom"/>
                <a:cs typeface="Rosatom"/>
              </a:rPr>
              <a:t>при помощи  </a:t>
            </a:r>
            <a:r>
              <a:rPr lang="ru-RU" sz="1800" b="1" spc="-5" dirty="0">
                <a:solidFill>
                  <a:srgbClr val="FFFFFF"/>
                </a:solidFill>
                <a:latin typeface="Rosatom"/>
                <a:cs typeface="Rosatom"/>
              </a:rPr>
              <a:t>внедренных  </a:t>
            </a:r>
            <a:r>
              <a:rPr lang="ru-RU" sz="1800" b="1" dirty="0">
                <a:solidFill>
                  <a:srgbClr val="FFFFFF"/>
                </a:solidFill>
                <a:latin typeface="Rosatom"/>
                <a:cs typeface="Rosatom"/>
              </a:rPr>
              <a:t>информационных систем  управленческих</a:t>
            </a:r>
            <a:r>
              <a:rPr lang="ru-RU" sz="1800" b="1" spc="-10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lang="ru-RU" sz="1800" b="1" dirty="0">
                <a:solidFill>
                  <a:srgbClr val="FFFFFF"/>
                </a:solidFill>
                <a:latin typeface="Rosatom"/>
                <a:cs typeface="Rosatom"/>
              </a:rPr>
              <a:t>решений,</a:t>
            </a:r>
            <a:endParaRPr lang="ru-RU" sz="1800" dirty="0">
              <a:latin typeface="Rosatom"/>
              <a:cs typeface="Rosatom"/>
            </a:endParaRPr>
          </a:p>
          <a:p>
            <a:pPr marL="12700" marR="5080" algn="ctr">
              <a:lnSpc>
                <a:spcPts val="2200"/>
              </a:lnSpc>
              <a:spcBef>
                <a:spcPts val="80"/>
              </a:spcBef>
            </a:pPr>
            <a:r>
              <a:rPr lang="ru-RU" sz="1800" b="1" spc="-5" dirty="0">
                <a:solidFill>
                  <a:srgbClr val="FFFFFF"/>
                </a:solidFill>
                <a:latin typeface="Rosatom"/>
                <a:cs typeface="Rosatom"/>
              </a:rPr>
              <a:t>оборудован</a:t>
            </a:r>
            <a:r>
              <a:rPr lang="ru-RU" sz="1800" b="1" spc="-6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lang="ru-RU" sz="1800" b="1" spc="5" dirty="0">
                <a:solidFill>
                  <a:srgbClr val="FFFFFF"/>
                </a:solidFill>
                <a:latin typeface="Rosatom"/>
                <a:cs typeface="Rosatom"/>
              </a:rPr>
              <a:t>ситуационный  </a:t>
            </a:r>
            <a:r>
              <a:rPr lang="ru-RU" sz="1800" b="1" dirty="0">
                <a:solidFill>
                  <a:srgbClr val="FFFFFF"/>
                </a:solidFill>
                <a:latin typeface="Rosatom"/>
                <a:cs typeface="Rosatom"/>
              </a:rPr>
              <a:t>центр </a:t>
            </a:r>
            <a:r>
              <a:rPr lang="ru-RU" sz="1800" b="1" spc="-15" dirty="0">
                <a:solidFill>
                  <a:srgbClr val="FFFFFF"/>
                </a:solidFill>
                <a:latin typeface="Rosatom"/>
                <a:cs typeface="Rosatom"/>
              </a:rPr>
              <a:t>главы</a:t>
            </a:r>
            <a:r>
              <a:rPr lang="ru-RU" sz="1800" b="1" spc="-10" dirty="0">
                <a:solidFill>
                  <a:srgbClr val="FFFFFF"/>
                </a:solidFill>
                <a:latin typeface="Rosatom"/>
                <a:cs typeface="Rosatom"/>
              </a:rPr>
              <a:t> города</a:t>
            </a:r>
            <a:endParaRPr lang="ru-RU" sz="1800" dirty="0">
              <a:latin typeface="Rosatom"/>
              <a:cs typeface="Rosato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6000" y="0"/>
            <a:ext cx="41783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601527" y="109377"/>
            <a:ext cx="7052945" cy="149322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1140"/>
              </a:spcBef>
            </a:pPr>
            <a:r>
              <a:rPr sz="5200" b="1" spc="-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ПЛАТФОРМА </a:t>
            </a:r>
            <a:r>
              <a:rPr sz="5200" b="1" spc="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УМНЫЙ  </a:t>
            </a:r>
            <a:r>
              <a:rPr sz="52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ГОРОД.</a:t>
            </a:r>
            <a:r>
              <a:rPr sz="5200" b="1" spc="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</a:t>
            </a:r>
            <a:r>
              <a:rPr sz="5200" b="1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ПОРТАЛ</a:t>
            </a:r>
            <a:endParaRPr sz="52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552" y="335508"/>
            <a:ext cx="26231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100" spc="15" dirty="0">
                <a:solidFill>
                  <a:srgbClr val="FFFFFF"/>
                </a:solidFill>
              </a:rPr>
              <a:t>СЛУЖЕБНЫЕ</a:t>
            </a:r>
            <a:r>
              <a:rPr sz="2100" spc="-60" dirty="0">
                <a:solidFill>
                  <a:srgbClr val="FFFFFF"/>
                </a:solidFill>
              </a:rPr>
              <a:t> </a:t>
            </a:r>
            <a:r>
              <a:rPr sz="2100" spc="10" dirty="0">
                <a:solidFill>
                  <a:srgbClr val="FFFFFF"/>
                </a:solidFill>
              </a:rPr>
              <a:t>СЛОИ:</a:t>
            </a:r>
            <a:endParaRPr sz="2100" dirty="0"/>
          </a:p>
        </p:txBody>
      </p:sp>
      <p:sp>
        <p:nvSpPr>
          <p:cNvPr id="5" name="object 5"/>
          <p:cNvSpPr txBox="1"/>
          <p:nvPr/>
        </p:nvSpPr>
        <p:spPr>
          <a:xfrm>
            <a:off x="58147" y="807197"/>
            <a:ext cx="4609466" cy="15356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96950" algn="ctr">
              <a:lnSpc>
                <a:spcPct val="111100"/>
              </a:lnSpc>
              <a:spcBef>
                <a:spcPts val="100"/>
              </a:spcBef>
            </a:pPr>
            <a:r>
              <a:rPr sz="1800" spc="10" dirty="0" err="1">
                <a:solidFill>
                  <a:srgbClr val="FFFFFF"/>
                </a:solidFill>
                <a:latin typeface="Rosatom"/>
                <a:cs typeface="Rosatom"/>
              </a:rPr>
              <a:t>доступные</a:t>
            </a:r>
            <a:r>
              <a:rPr sz="1800" spc="-9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spc="-5" dirty="0" err="1">
                <a:solidFill>
                  <a:srgbClr val="FFFFFF"/>
                </a:solidFill>
                <a:latin typeface="Rosatom"/>
                <a:cs typeface="Rosatom"/>
              </a:rPr>
              <a:t>только</a:t>
            </a:r>
            <a:r>
              <a:rPr lang="ru-RU" sz="1800" spc="-5" dirty="0">
                <a:solidFill>
                  <a:srgbClr val="FFFFFF"/>
                </a:solidFill>
                <a:latin typeface="Rosatom"/>
                <a:cs typeface="Rosatom"/>
              </a:rPr>
              <a:t>  </a:t>
            </a:r>
            <a:r>
              <a:rPr sz="1800" spc="-5" dirty="0" err="1">
                <a:solidFill>
                  <a:srgbClr val="FFFFFF"/>
                </a:solidFill>
                <a:latin typeface="Rosatom"/>
                <a:cs typeface="Rosatom"/>
              </a:rPr>
              <a:t>пользователям</a:t>
            </a:r>
            <a:endParaRPr sz="1800" dirty="0">
              <a:latin typeface="Rosatom"/>
              <a:cs typeface="Rosatom"/>
            </a:endParaRPr>
          </a:p>
          <a:p>
            <a:pPr marL="12700" marR="680085" algn="ctr">
              <a:lnSpc>
                <a:spcPct val="111100"/>
              </a:lnSpc>
            </a:pPr>
            <a:r>
              <a:rPr sz="1800" dirty="0">
                <a:solidFill>
                  <a:srgbClr val="FFFFFF"/>
                </a:solidFill>
                <a:latin typeface="Rosatom"/>
                <a:cs typeface="Rosatom"/>
              </a:rPr>
              <a:t>с</a:t>
            </a:r>
            <a:r>
              <a:rPr sz="1800" spc="-9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dirty="0" err="1">
                <a:solidFill>
                  <a:srgbClr val="FFFFFF"/>
                </a:solidFill>
                <a:latin typeface="Rosatom"/>
                <a:cs typeface="Rosatom"/>
              </a:rPr>
              <a:t>предоставленными</a:t>
            </a:r>
            <a:r>
              <a:rPr lang="ru-RU" sz="1800" dirty="0">
                <a:solidFill>
                  <a:srgbClr val="FFFFFF"/>
                </a:solidFill>
                <a:latin typeface="Rosatom"/>
                <a:cs typeface="Rosatom"/>
              </a:rPr>
              <a:t>  </a:t>
            </a:r>
            <a:r>
              <a:rPr sz="1800" dirty="0" err="1">
                <a:solidFill>
                  <a:srgbClr val="FFFFFF"/>
                </a:solidFill>
                <a:latin typeface="Rosatom"/>
                <a:cs typeface="Rosatom"/>
              </a:rPr>
              <a:t>на</a:t>
            </a:r>
            <a:r>
              <a:rPr lang="ru-RU" sz="180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dirty="0" err="1">
                <a:solidFill>
                  <a:srgbClr val="FFFFFF"/>
                </a:solidFill>
                <a:latin typeface="Rosatom"/>
                <a:cs typeface="Rosatom"/>
              </a:rPr>
              <a:t>это</a:t>
            </a:r>
            <a:r>
              <a:rPr sz="180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dirty="0" err="1">
                <a:solidFill>
                  <a:srgbClr val="FFFFFF"/>
                </a:solidFill>
                <a:latin typeface="Rosatom"/>
                <a:cs typeface="Rosatom"/>
              </a:rPr>
              <a:t>правами</a:t>
            </a:r>
            <a:r>
              <a:rPr sz="1800" spc="-3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dirty="0">
                <a:solidFill>
                  <a:srgbClr val="FFFFFF"/>
                </a:solidFill>
                <a:latin typeface="Rosatom"/>
                <a:cs typeface="Rosatom"/>
              </a:rPr>
              <a:t>–</a:t>
            </a:r>
            <a:r>
              <a:rPr lang="ru-RU" dirty="0">
                <a:latin typeface="Rosatom"/>
                <a:cs typeface="Rosatom"/>
              </a:rPr>
              <a:t> </a:t>
            </a:r>
            <a:r>
              <a:rPr lang="ru-RU" sz="1800" dirty="0">
                <a:solidFill>
                  <a:srgbClr val="FFFFFF"/>
                </a:solidFill>
                <a:latin typeface="Rosatom"/>
                <a:cs typeface="Rosatom"/>
              </a:rPr>
              <a:t>в основном это</a:t>
            </a:r>
            <a:r>
              <a:rPr lang="ru-RU" sz="1800" spc="-5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lang="ru-RU" sz="1800" spc="-10" dirty="0">
                <a:solidFill>
                  <a:srgbClr val="FFFFFF"/>
                </a:solidFill>
                <a:latin typeface="Rosatom"/>
                <a:cs typeface="Rosatom"/>
              </a:rPr>
              <a:t>сотрудники  </a:t>
            </a:r>
            <a:r>
              <a:rPr lang="ru-RU" sz="1800" dirty="0">
                <a:solidFill>
                  <a:srgbClr val="FFFFFF"/>
                </a:solidFill>
                <a:latin typeface="Rosatom"/>
                <a:cs typeface="Rosatom"/>
              </a:rPr>
              <a:t>администрации</a:t>
            </a:r>
            <a:r>
              <a:rPr lang="ru-RU" sz="1800" spc="-10" dirty="0">
                <a:solidFill>
                  <a:srgbClr val="FFFFFF"/>
                </a:solidFill>
                <a:latin typeface="Rosatom"/>
                <a:cs typeface="Rosatom"/>
              </a:rPr>
              <a:t> города</a:t>
            </a:r>
            <a:endParaRPr lang="ru-RU" sz="1800" dirty="0">
              <a:latin typeface="Rosatom"/>
              <a:cs typeface="Rosato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35220" y="1059841"/>
            <a:ext cx="2602230" cy="66929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sz="2100" b="1" spc="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ОТКРЫТЫЕ</a:t>
            </a:r>
            <a:r>
              <a:rPr sz="2100" b="1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</a:t>
            </a:r>
            <a:r>
              <a:rPr sz="2100" b="1" spc="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СЛОИ:</a:t>
            </a:r>
            <a:endParaRPr sz="21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800" spc="15" dirty="0">
                <a:solidFill>
                  <a:srgbClr val="666666"/>
                </a:solidFill>
                <a:latin typeface="Rosatom"/>
                <a:cs typeface="Rosatom"/>
              </a:rPr>
              <a:t>для </a:t>
            </a:r>
            <a:r>
              <a:rPr sz="1800" spc="-15" dirty="0">
                <a:solidFill>
                  <a:srgbClr val="666666"/>
                </a:solidFill>
                <a:latin typeface="Rosatom"/>
                <a:cs typeface="Rosatom"/>
              </a:rPr>
              <a:t>всех</a:t>
            </a:r>
            <a:r>
              <a:rPr sz="1800" spc="-5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-5" dirty="0">
                <a:solidFill>
                  <a:srgbClr val="666666"/>
                </a:solidFill>
                <a:latin typeface="Rosatom"/>
                <a:cs typeface="Rosatom"/>
              </a:rPr>
              <a:t>пользователей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99218" y="1641587"/>
            <a:ext cx="6084591" cy="2946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0878" y="1600340"/>
            <a:ext cx="6085205" cy="2947035"/>
          </a:xfrm>
          <a:custGeom>
            <a:avLst/>
            <a:gdLst/>
            <a:ahLst/>
            <a:cxnLst/>
            <a:rect l="l" t="t" r="r" b="b"/>
            <a:pathLst>
              <a:path w="6085205" h="2947035">
                <a:moveTo>
                  <a:pt x="0" y="2946412"/>
                </a:moveTo>
                <a:lnTo>
                  <a:pt x="6084595" y="2946412"/>
                </a:lnTo>
                <a:lnTo>
                  <a:pt x="6084595" y="0"/>
                </a:lnTo>
                <a:lnTo>
                  <a:pt x="0" y="0"/>
                </a:lnTo>
                <a:lnTo>
                  <a:pt x="0" y="2946412"/>
                </a:lnTo>
                <a:close/>
              </a:path>
            </a:pathLst>
          </a:custGeom>
          <a:ln w="12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708464" y="1881908"/>
            <a:ext cx="6084595" cy="2946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716194" y="1838231"/>
            <a:ext cx="6085205" cy="2947035"/>
          </a:xfrm>
          <a:custGeom>
            <a:avLst/>
            <a:gdLst/>
            <a:ahLst/>
            <a:cxnLst/>
            <a:rect l="l" t="t" r="r" b="b"/>
            <a:pathLst>
              <a:path w="6085205" h="2947035">
                <a:moveTo>
                  <a:pt x="0" y="2946412"/>
                </a:moveTo>
                <a:lnTo>
                  <a:pt x="6084595" y="2946412"/>
                </a:lnTo>
                <a:lnTo>
                  <a:pt x="6084595" y="0"/>
                </a:lnTo>
                <a:lnTo>
                  <a:pt x="0" y="0"/>
                </a:lnTo>
                <a:lnTo>
                  <a:pt x="0" y="2946412"/>
                </a:lnTo>
                <a:close/>
              </a:path>
            </a:pathLst>
          </a:custGeom>
          <a:ln w="126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390783" y="132607"/>
            <a:ext cx="24911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10" dirty="0">
                <a:solidFill>
                  <a:srgbClr val="666666"/>
                </a:solidFill>
                <a:latin typeface="Rosatom"/>
                <a:cs typeface="Rosatom"/>
              </a:rPr>
              <a:t>Адрес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портала: 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5"/>
              </a:rPr>
              <a:t>ww</a:t>
            </a:r>
            <a:r>
              <a:rPr sz="2100" b="1" spc="-45" dirty="0">
                <a:solidFill>
                  <a:srgbClr val="666666"/>
                </a:solidFill>
                <a:latin typeface="Rosatom"/>
                <a:cs typeface="Rosatom"/>
                <a:hlinkClick r:id="rId5"/>
              </a:rPr>
              <a:t>w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5"/>
              </a:rPr>
              <a:t>.sma</a:t>
            </a:r>
            <a:r>
              <a:rPr sz="2100" b="1" spc="70" dirty="0">
                <a:solidFill>
                  <a:srgbClr val="666666"/>
                </a:solidFill>
                <a:latin typeface="Rosatom"/>
                <a:cs typeface="Rosatom"/>
                <a:hlinkClick r:id="rId5"/>
              </a:rPr>
              <a:t>r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5"/>
              </a:rPr>
              <a:t>t-fe26.ru</a:t>
            </a:r>
            <a:endParaRPr sz="2100" dirty="0">
              <a:latin typeface="Rosatom"/>
              <a:cs typeface="Rosato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4991" y="2533650"/>
            <a:ext cx="2887218" cy="6485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682043" y="5036380"/>
            <a:ext cx="11169649" cy="363522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4960" indent="-302895">
              <a:lnSpc>
                <a:spcPct val="100000"/>
              </a:lnSpc>
              <a:spcBef>
                <a:spcPts val="340"/>
              </a:spcBef>
              <a:buChar char="•"/>
              <a:tabLst>
                <a:tab pos="314960" algn="l"/>
                <a:tab pos="315595" algn="l"/>
              </a:tabLst>
            </a:pPr>
            <a:r>
              <a:rPr sz="1800" spc="10" dirty="0">
                <a:solidFill>
                  <a:srgbClr val="666666"/>
                </a:solidFill>
                <a:latin typeface="Rosatom"/>
                <a:cs typeface="Rosatom"/>
              </a:rPr>
              <a:t>Упрощенная форма обращения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к </a:t>
            </a:r>
            <a:r>
              <a:rPr sz="1800" spc="10" dirty="0">
                <a:solidFill>
                  <a:srgbClr val="666666"/>
                </a:solidFill>
                <a:latin typeface="Rosatom"/>
                <a:cs typeface="Rosatom"/>
              </a:rPr>
              <a:t>органам </a:t>
            </a:r>
            <a:r>
              <a:rPr sz="1800" spc="15" dirty="0">
                <a:solidFill>
                  <a:srgbClr val="666666"/>
                </a:solidFill>
                <a:latin typeface="Rosatom"/>
                <a:cs typeface="Rosatom"/>
              </a:rPr>
              <a:t>власти, </a:t>
            </a:r>
            <a:r>
              <a:rPr sz="1800" spc="10" dirty="0">
                <a:solidFill>
                  <a:srgbClr val="666666"/>
                </a:solidFill>
                <a:latin typeface="Rosatom"/>
                <a:cs typeface="Rosatom"/>
              </a:rPr>
              <a:t>полицию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и</a:t>
            </a:r>
            <a:r>
              <a:rPr sz="1800" spc="2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15" dirty="0" err="1">
                <a:solidFill>
                  <a:srgbClr val="666666"/>
                </a:solidFill>
                <a:latin typeface="Rosatom"/>
                <a:cs typeface="Rosatom"/>
              </a:rPr>
              <a:t>пр</a:t>
            </a:r>
            <a:r>
              <a:rPr lang="ru-RU" spc="15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lang="ru-RU" sz="1800" spc="15" dirty="0">
              <a:solidFill>
                <a:srgbClr val="666666"/>
              </a:solidFill>
              <a:latin typeface="Rosatom"/>
              <a:cs typeface="Rosatom"/>
            </a:endParaRPr>
          </a:p>
          <a:p>
            <a:pPr marL="314960" indent="-302895">
              <a:spcBef>
                <a:spcPts val="340"/>
              </a:spcBef>
              <a:buFontTx/>
              <a:buChar char="•"/>
              <a:tabLst>
                <a:tab pos="314960" algn="l"/>
                <a:tab pos="315595" algn="l"/>
              </a:tabLst>
            </a:pPr>
            <a:r>
              <a:rPr lang="ru-RU" spc="10" dirty="0">
                <a:solidFill>
                  <a:srgbClr val="666666"/>
                </a:solidFill>
                <a:latin typeface="Rosatom"/>
                <a:cs typeface="Rosatom"/>
              </a:rPr>
              <a:t>Цифровизация процессов вовлечения граждан в решение вопросов городского развития</a:t>
            </a:r>
            <a:r>
              <a:rPr lang="ru-RU" spc="20" dirty="0">
                <a:solidFill>
                  <a:srgbClr val="666666"/>
                </a:solidFill>
                <a:latin typeface="Rosatom"/>
                <a:cs typeface="Rosatom"/>
              </a:rPr>
              <a:t>, управление городскими процессами через интеллектуальный центр городского управления, а также интеллектуальный учет коммунальных ресурсов</a:t>
            </a:r>
            <a:r>
              <a:rPr lang="ru-RU" spc="10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sz="1800" dirty="0">
              <a:latin typeface="Rosatom"/>
              <a:cs typeface="Rosatom"/>
            </a:endParaRPr>
          </a:p>
          <a:p>
            <a:pPr marL="317500" marR="844550" indent="-304800">
              <a:lnSpc>
                <a:spcPct val="111100"/>
              </a:lnSpc>
              <a:buChar char="•"/>
              <a:tabLst>
                <a:tab pos="314960" algn="l"/>
                <a:tab pos="315595" algn="l"/>
              </a:tabLst>
            </a:pPr>
            <a:r>
              <a:rPr lang="ru-RU" sz="1800" spc="20" dirty="0">
                <a:solidFill>
                  <a:srgbClr val="666666"/>
                </a:solidFill>
                <a:latin typeface="Rosatom"/>
                <a:cs typeface="Rosatom"/>
              </a:rPr>
              <a:t>Участие жителей и гостей города в рейтинговых голосованиях по выбору культурно-массовых мероприятий через мобильное приложение</a:t>
            </a:r>
            <a:r>
              <a:rPr sz="1800" spc="15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sz="1800" dirty="0">
              <a:latin typeface="Rosatom"/>
              <a:cs typeface="Rosatom"/>
            </a:endParaRPr>
          </a:p>
          <a:p>
            <a:pPr marL="317500" marR="316230" indent="-304800">
              <a:lnSpc>
                <a:spcPct val="111100"/>
              </a:lnSpc>
              <a:buFontTx/>
              <a:buChar char="•"/>
              <a:tabLst>
                <a:tab pos="314960" algn="l"/>
                <a:tab pos="315595" algn="l"/>
              </a:tabLst>
            </a:pPr>
            <a:r>
              <a:rPr lang="ru-RU" spc="10" dirty="0">
                <a:solidFill>
                  <a:srgbClr val="666666"/>
                </a:solidFill>
                <a:latin typeface="Rosatom"/>
                <a:cs typeface="Rosatom"/>
              </a:rPr>
              <a:t>Получение через мобильные приложения и интерактивные панели актуальной информации о достопримечательностях города, туристических маршрутах, объектах досуга, лечебно-профилактических учреждений и основных мероприятиях города и возможность планирования их посещения;</a:t>
            </a:r>
          </a:p>
          <a:p>
            <a:pPr marL="317500" marR="316230" indent="-304800">
              <a:lnSpc>
                <a:spcPct val="111100"/>
              </a:lnSpc>
              <a:buChar char="•"/>
              <a:tabLst>
                <a:tab pos="314960" algn="l"/>
                <a:tab pos="315595" algn="l"/>
              </a:tabLst>
            </a:pPr>
            <a:r>
              <a:rPr lang="ru-RU" sz="1800" spc="20" dirty="0">
                <a:solidFill>
                  <a:srgbClr val="666666"/>
                </a:solidFill>
                <a:latin typeface="Rosatom"/>
                <a:cs typeface="Rosatom"/>
              </a:rPr>
              <a:t>Обеспечение движения городского транспорта без сбоев</a:t>
            </a:r>
            <a:r>
              <a:rPr sz="1800" spc="10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lang="ru-RU" sz="1800" spc="10" dirty="0">
              <a:solidFill>
                <a:srgbClr val="666666"/>
              </a:solidFill>
              <a:latin typeface="Rosatom"/>
              <a:cs typeface="Rosatom"/>
            </a:endParaRPr>
          </a:p>
          <a:p>
            <a:pPr marL="317500" marR="316230" indent="-304800">
              <a:lnSpc>
                <a:spcPct val="111100"/>
              </a:lnSpc>
              <a:buChar char="•"/>
              <a:tabLst>
                <a:tab pos="314960" algn="l"/>
                <a:tab pos="315595" algn="l"/>
              </a:tabLst>
            </a:pPr>
            <a:r>
              <a:rPr lang="ru-RU" sz="1800" spc="10" dirty="0">
                <a:solidFill>
                  <a:srgbClr val="666666"/>
                </a:solidFill>
                <a:latin typeface="Rosatom"/>
                <a:cs typeface="Rosatom"/>
              </a:rPr>
              <a:t>Обеспечение общественной безопасности через интеллектуальные системы</a:t>
            </a:r>
            <a:r>
              <a:rPr lang="ru-RU" spc="10" dirty="0">
                <a:solidFill>
                  <a:srgbClr val="666666"/>
                </a:solidFill>
                <a:latin typeface="Rosatom"/>
                <a:cs typeface="Rosatom"/>
              </a:rPr>
              <a:t>.</a:t>
            </a:r>
            <a:endParaRPr lang="ru-RU" sz="1800" spc="10" dirty="0">
              <a:solidFill>
                <a:srgbClr val="666666"/>
              </a:solidFill>
              <a:latin typeface="Rosatom"/>
              <a:cs typeface="Rosatom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6D0DB71E-068D-4638-8B3B-B5318CC0AE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378E8F4-7F8E-4D58-9E76-80AC5B6725FA}"/>
              </a:ext>
            </a:extLst>
          </p:cNvPr>
          <p:cNvSpPr/>
          <p:nvPr/>
        </p:nvSpPr>
        <p:spPr>
          <a:xfrm>
            <a:off x="4509908" y="2344615"/>
            <a:ext cx="5715000" cy="328832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-1111" y="-23700"/>
            <a:ext cx="41783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652345" y="495256"/>
            <a:ext cx="7746390" cy="1479892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1140"/>
              </a:spcBef>
            </a:pPr>
            <a:r>
              <a:rPr lang="ru-RU" sz="4700" b="1" spc="-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УМНЫЙ ЖЕЛЕЗНОВОДСК</a:t>
            </a:r>
            <a:r>
              <a:rPr lang="ru-RU" sz="47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.</a:t>
            </a:r>
            <a:r>
              <a:rPr lang="ru-RU" sz="4700" b="1" spc="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ПРОБЛЕМЫ</a:t>
            </a:r>
            <a:endParaRPr sz="47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385556"/>
            <a:ext cx="3670046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100" spc="15" dirty="0">
                <a:solidFill>
                  <a:srgbClr val="FFFFFF"/>
                </a:solidFill>
              </a:rPr>
              <a:t>МОБИЛЬНОЕ ПРИЛОЖЕНИЕ «УМНЫЙ ЖЕЛЕЗНОВОДСК»</a:t>
            </a:r>
            <a:endParaRPr sz="2100" dirty="0"/>
          </a:p>
        </p:txBody>
      </p:sp>
      <p:sp>
        <p:nvSpPr>
          <p:cNvPr id="5" name="object 5"/>
          <p:cNvSpPr txBox="1"/>
          <p:nvPr/>
        </p:nvSpPr>
        <p:spPr>
          <a:xfrm>
            <a:off x="487173" y="1533950"/>
            <a:ext cx="3627373" cy="210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Rosatom" panose="020B0604020202020204" charset="-52"/>
                <a:ea typeface="Rosatom" panose="020B0604020202020204" charset="-52"/>
              </a:rPr>
              <a:t>«Умный Город» - сервис, направленный на организацию интерактивного взаимодействия органов власти, в том числе при содействии муниципальных учреждений города.</a:t>
            </a:r>
            <a:br>
              <a:rPr lang="ru-RU" b="0" i="0" dirty="0">
                <a:solidFill>
                  <a:schemeClr val="bg1"/>
                </a:solidFill>
                <a:effectLst/>
                <a:latin typeface="Rosatom" panose="020B0604020202020204" charset="-52"/>
                <a:ea typeface="Rosatom" panose="020B0604020202020204" charset="-52"/>
              </a:rPr>
            </a:br>
            <a:br>
              <a:rPr lang="ru-RU" sz="1400" dirty="0">
                <a:latin typeface="Rosatom" panose="020B0604020202020204" charset="-52"/>
                <a:ea typeface="Rosatom" panose="020B0604020202020204" charset="-52"/>
              </a:rPr>
            </a:br>
            <a:endParaRPr sz="1400" dirty="0">
              <a:latin typeface="Rosatom" panose="020B0604020202020204" charset="-52"/>
              <a:ea typeface="Rosatom" panose="020B0604020202020204" charset="-52"/>
              <a:cs typeface="Rosato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76200" y="611655"/>
            <a:ext cx="24911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10" dirty="0">
                <a:solidFill>
                  <a:srgbClr val="666666"/>
                </a:solidFill>
                <a:latin typeface="Rosatom"/>
                <a:cs typeface="Rosatom"/>
              </a:rPr>
              <a:t>Адрес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портала: 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ww</a:t>
            </a:r>
            <a:r>
              <a:rPr sz="2100" b="1" spc="-45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w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.sma</a:t>
            </a:r>
            <a:r>
              <a:rPr sz="2100" b="1" spc="70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r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t-fe26.ru</a:t>
            </a:r>
            <a:endParaRPr sz="2100" dirty="0">
              <a:latin typeface="Rosatom"/>
              <a:cs typeface="Rosato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46600" y="6985781"/>
            <a:ext cx="11169649" cy="126701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14960" indent="-302895">
              <a:lnSpc>
                <a:spcPct val="100000"/>
              </a:lnSpc>
              <a:spcBef>
                <a:spcPts val="340"/>
              </a:spcBef>
              <a:buChar char="•"/>
              <a:tabLst>
                <a:tab pos="314960" algn="l"/>
                <a:tab pos="315595" algn="l"/>
              </a:tabLst>
            </a:pPr>
            <a:r>
              <a:rPr sz="1800" spc="10" dirty="0">
                <a:solidFill>
                  <a:srgbClr val="666666"/>
                </a:solidFill>
                <a:latin typeface="Rosatom"/>
                <a:cs typeface="Rosatom"/>
              </a:rPr>
              <a:t>Упрощенная форма обращения </a:t>
            </a:r>
            <a:r>
              <a:rPr sz="1800" dirty="0">
                <a:solidFill>
                  <a:srgbClr val="666666"/>
                </a:solidFill>
                <a:latin typeface="Rosatom"/>
                <a:cs typeface="Rosatom"/>
              </a:rPr>
              <a:t>к </a:t>
            </a:r>
            <a:r>
              <a:rPr sz="1800" spc="10" dirty="0" err="1">
                <a:solidFill>
                  <a:srgbClr val="666666"/>
                </a:solidFill>
                <a:latin typeface="Rosatom"/>
                <a:cs typeface="Rosatom"/>
              </a:rPr>
              <a:t>органам</a:t>
            </a:r>
            <a:r>
              <a:rPr sz="1800" spc="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1800" spc="15" dirty="0" err="1">
                <a:solidFill>
                  <a:srgbClr val="666666"/>
                </a:solidFill>
                <a:latin typeface="Rosatom"/>
                <a:cs typeface="Rosatom"/>
              </a:rPr>
              <a:t>власти</a:t>
            </a:r>
            <a:r>
              <a:rPr lang="ru-RU" spc="15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</a:p>
          <a:p>
            <a:pPr marL="314960" indent="-302895">
              <a:lnSpc>
                <a:spcPct val="100000"/>
              </a:lnSpc>
              <a:spcBef>
                <a:spcPts val="340"/>
              </a:spcBef>
              <a:buChar char="•"/>
              <a:tabLst>
                <a:tab pos="314960" algn="l"/>
                <a:tab pos="315595" algn="l"/>
              </a:tabLst>
            </a:pPr>
            <a:r>
              <a:rPr lang="ru-RU" sz="1800" spc="20" dirty="0">
                <a:solidFill>
                  <a:srgbClr val="666666"/>
                </a:solidFill>
                <a:latin typeface="Rosatom"/>
                <a:cs typeface="Rosatom"/>
              </a:rPr>
              <a:t>Проблемы, обозначенные </a:t>
            </a:r>
            <a:r>
              <a:rPr lang="ru-RU" sz="1800" spc="20" dirty="0" err="1">
                <a:solidFill>
                  <a:srgbClr val="666666"/>
                </a:solidFill>
                <a:latin typeface="Rosatom"/>
                <a:cs typeface="Rosatom"/>
              </a:rPr>
              <a:t>железноводчанами</a:t>
            </a:r>
            <a:r>
              <a:rPr lang="ru-RU" sz="1800" spc="20" dirty="0">
                <a:solidFill>
                  <a:srgbClr val="666666"/>
                </a:solidFill>
                <a:latin typeface="Rosatom"/>
                <a:cs typeface="Rosatom"/>
              </a:rPr>
              <a:t>, передаются на проработку ответственным лицам</a:t>
            </a:r>
            <a:r>
              <a:rPr sz="1800" spc="15" dirty="0">
                <a:solidFill>
                  <a:srgbClr val="666666"/>
                </a:solidFill>
                <a:latin typeface="Rosatom"/>
                <a:cs typeface="Rosatom"/>
              </a:rPr>
              <a:t>;</a:t>
            </a:r>
            <a:endParaRPr lang="ru-RU" sz="1800" spc="15" dirty="0">
              <a:solidFill>
                <a:srgbClr val="666666"/>
              </a:solidFill>
              <a:latin typeface="Rosatom"/>
              <a:cs typeface="Rosatom"/>
            </a:endParaRPr>
          </a:p>
          <a:p>
            <a:pPr marL="314960" indent="-302895">
              <a:lnSpc>
                <a:spcPct val="100000"/>
              </a:lnSpc>
              <a:spcBef>
                <a:spcPts val="340"/>
              </a:spcBef>
              <a:buChar char="•"/>
              <a:tabLst>
                <a:tab pos="314960" algn="l"/>
                <a:tab pos="315595" algn="l"/>
              </a:tabLst>
            </a:pPr>
            <a:r>
              <a:rPr lang="ru-RU" dirty="0">
                <a:solidFill>
                  <a:srgbClr val="7D7D7D"/>
                </a:solidFill>
                <a:latin typeface="PT Sans"/>
              </a:rPr>
              <a:t>Решение поступившей проблемы осуществляется </a:t>
            </a:r>
            <a:r>
              <a:rPr lang="ru-RU" b="0" i="0" dirty="0">
                <a:solidFill>
                  <a:srgbClr val="7D7D7D"/>
                </a:solidFill>
                <a:effectLst/>
                <a:latin typeface="PT Sans"/>
              </a:rPr>
              <a:t>в течение 2 часов</a:t>
            </a:r>
            <a:r>
              <a:rPr lang="ru-RU" b="0" i="0" spc="20" dirty="0">
                <a:solidFill>
                  <a:srgbClr val="666666"/>
                </a:solidFill>
                <a:effectLst/>
                <a:latin typeface="Rosatom"/>
              </a:rPr>
              <a:t>.</a:t>
            </a:r>
            <a:endParaRPr lang="ru-RU" sz="1800" spc="20" dirty="0">
              <a:solidFill>
                <a:srgbClr val="666666"/>
              </a:solidFill>
              <a:latin typeface="Rosatom"/>
              <a:cs typeface="Rosatom"/>
            </a:endParaRPr>
          </a:p>
          <a:p>
            <a:pPr marL="314960" indent="-302895">
              <a:lnSpc>
                <a:spcPct val="100000"/>
              </a:lnSpc>
              <a:spcBef>
                <a:spcPts val="340"/>
              </a:spcBef>
              <a:buChar char="•"/>
              <a:tabLst>
                <a:tab pos="314960" algn="l"/>
                <a:tab pos="315595" algn="l"/>
              </a:tabLst>
            </a:pPr>
            <a:endParaRPr sz="1800" dirty="0">
              <a:latin typeface="Rosatom"/>
              <a:cs typeface="Rosatom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6D0DB71E-068D-4638-8B3B-B5318CC0AE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FD9F3F-77FE-48FE-ABD1-998C53078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0" t="17997" r="86224" b="19245"/>
          <a:stretch/>
        </p:blipFill>
        <p:spPr>
          <a:xfrm>
            <a:off x="825314" y="3358359"/>
            <a:ext cx="2450310" cy="57384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46F8390-4673-40F5-94EE-678E788B80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05" r="548" b="3922"/>
          <a:stretch/>
        </p:blipFill>
        <p:spPr>
          <a:xfrm>
            <a:off x="4546600" y="2362200"/>
            <a:ext cx="5678308" cy="32707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589E1A-4CFD-4E45-B787-146E9ED8CC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 t="9952"/>
          <a:stretch/>
        </p:blipFill>
        <p:spPr>
          <a:xfrm>
            <a:off x="11389808" y="1479773"/>
            <a:ext cx="3812540" cy="262599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DD67B2B-5691-4652-A74E-C4FEB1C0F99D}"/>
              </a:ext>
            </a:extLst>
          </p:cNvPr>
          <p:cNvSpPr/>
          <p:nvPr/>
        </p:nvSpPr>
        <p:spPr>
          <a:xfrm>
            <a:off x="11354270" y="1486174"/>
            <a:ext cx="3812540" cy="262599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8F1009-7232-419B-83D1-DB2345BEC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9808" y="4408275"/>
            <a:ext cx="3812540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28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11" y="-23700"/>
            <a:ext cx="41783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4621024" y="73684"/>
            <a:ext cx="7746390" cy="1479892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1140"/>
              </a:spcBef>
            </a:pPr>
            <a:r>
              <a:rPr lang="ru-RU" sz="4700" b="1" spc="-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УМНЫЙ ЖЕЛЕЗНОВОДСК</a:t>
            </a:r>
            <a:r>
              <a:rPr lang="ru-RU" sz="47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.</a:t>
            </a:r>
            <a:r>
              <a:rPr lang="ru-RU" sz="4700" b="1" spc="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ПРОБЛЕМЫ</a:t>
            </a:r>
            <a:endParaRPr sz="47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173" y="1533950"/>
            <a:ext cx="3627373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br>
              <a:rPr lang="ru-RU" b="0" i="0" dirty="0">
                <a:solidFill>
                  <a:schemeClr val="bg1"/>
                </a:solidFill>
                <a:effectLst/>
                <a:latin typeface="Rosatom" panose="020B0604020202020204" charset="-52"/>
                <a:ea typeface="Rosatom" panose="020B0604020202020204" charset="-52"/>
              </a:rPr>
            </a:br>
            <a:br>
              <a:rPr lang="ru-RU" sz="1400" dirty="0">
                <a:latin typeface="Rosatom" panose="020B0604020202020204" charset="-52"/>
                <a:ea typeface="Rosatom" panose="020B0604020202020204" charset="-52"/>
              </a:rPr>
            </a:br>
            <a:endParaRPr sz="1400" dirty="0">
              <a:latin typeface="Rosatom" panose="020B0604020202020204" charset="-52"/>
              <a:ea typeface="Rosatom" panose="020B0604020202020204" charset="-52"/>
              <a:cs typeface="Rosato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243430" y="813630"/>
            <a:ext cx="24911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10" dirty="0">
                <a:solidFill>
                  <a:srgbClr val="666666"/>
                </a:solidFill>
                <a:latin typeface="Rosatom"/>
                <a:cs typeface="Rosatom"/>
              </a:rPr>
              <a:t>Адрес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портала: 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ww</a:t>
            </a:r>
            <a:r>
              <a:rPr sz="2100" b="1" spc="-45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w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.sma</a:t>
            </a:r>
            <a:r>
              <a:rPr sz="2100" b="1" spc="70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r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t-fe26.ru</a:t>
            </a:r>
            <a:endParaRPr sz="2100" dirty="0">
              <a:latin typeface="Rosatom"/>
              <a:cs typeface="Rosatom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6D0DB71E-068D-4638-8B3B-B5318CC0AE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FE741B-560B-473F-BD71-D602910C30C5}"/>
              </a:ext>
            </a:extLst>
          </p:cNvPr>
          <p:cNvSpPr txBox="1"/>
          <p:nvPr/>
        </p:nvSpPr>
        <p:spPr>
          <a:xfrm>
            <a:off x="258288" y="880359"/>
            <a:ext cx="3858726" cy="721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40"/>
              </a:spcBef>
              <a:tabLst>
                <a:tab pos="314960" algn="l"/>
                <a:tab pos="315595" algn="l"/>
              </a:tabLst>
            </a:pPr>
            <a:r>
              <a:rPr lang="ru-RU" sz="2000" spc="10" dirty="0">
                <a:solidFill>
                  <a:schemeClr val="bg1"/>
                </a:solidFill>
                <a:latin typeface="Rosatom"/>
              </a:rPr>
              <a:t>Пользователь «Умного ЖЕЛЕЗНОВОДСКА» выбирает на сайте или мобильном приложении тему и категорию темы, соответствующей содержанию сообщения, формирует сообщение и направляют его органом власти. При этом пользователи «Умного ЖЕЛЕЗНОВОДСКА» также могут участвовать  и в поддержке сообщений других пользователей.</a:t>
            </a:r>
          </a:p>
          <a:p>
            <a:pPr>
              <a:spcBef>
                <a:spcPts val="340"/>
              </a:spcBef>
              <a:tabLst>
                <a:tab pos="314960" algn="l"/>
                <a:tab pos="315595" algn="l"/>
              </a:tabLst>
            </a:pPr>
            <a:r>
              <a:rPr lang="ru-RU" sz="2000" spc="10" dirty="0">
                <a:solidFill>
                  <a:schemeClr val="bg1"/>
                </a:solidFill>
                <a:latin typeface="Rosatom"/>
              </a:rPr>
              <a:t>Направление электронных сообщений пользователей на цифровую платформу «Умный ЖЕЛЕЗНОВОДСК» осуществляется в любое время, в рабочие, выходные и праздничные дни.</a:t>
            </a:r>
          </a:p>
          <a:p>
            <a:pPr>
              <a:spcBef>
                <a:spcPts val="340"/>
              </a:spcBef>
              <a:tabLst>
                <a:tab pos="314960" algn="l"/>
                <a:tab pos="315595" algn="l"/>
              </a:tabLst>
            </a:pPr>
            <a:endParaRPr lang="ru-RU" spc="10" dirty="0">
              <a:solidFill>
                <a:srgbClr val="666666"/>
              </a:solidFill>
              <a:latin typeface="Rosatom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179AF6A-4D21-4E89-85E6-A5FD2A946A0D}"/>
              </a:ext>
            </a:extLst>
          </p:cNvPr>
          <p:cNvSpPr/>
          <p:nvPr/>
        </p:nvSpPr>
        <p:spPr>
          <a:xfrm>
            <a:off x="4533071" y="2438400"/>
            <a:ext cx="6414329" cy="5116063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C1D71F-4708-4144-ADFF-32C63B10E5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2" b="7000"/>
          <a:stretch/>
        </p:blipFill>
        <p:spPr>
          <a:xfrm>
            <a:off x="4621024" y="2518530"/>
            <a:ext cx="6326376" cy="498526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B73004-F146-440D-947B-3F2FD4E0B8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06" t="42500" r="781" b="8898"/>
          <a:stretch/>
        </p:blipFill>
        <p:spPr>
          <a:xfrm>
            <a:off x="11530461" y="4860919"/>
            <a:ext cx="4164119" cy="34694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C07F476-946B-42C5-A6A5-AABD70149B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01" r="46719" b="46840"/>
          <a:stretch/>
        </p:blipFill>
        <p:spPr>
          <a:xfrm>
            <a:off x="11530461" y="2254660"/>
            <a:ext cx="4238366" cy="260625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EA9239F-FE26-4A2F-9498-5C7367904053}"/>
              </a:ext>
            </a:extLst>
          </p:cNvPr>
          <p:cNvSpPr/>
          <p:nvPr/>
        </p:nvSpPr>
        <p:spPr>
          <a:xfrm>
            <a:off x="11493337" y="2242937"/>
            <a:ext cx="4238365" cy="60757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3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34F361D-25C3-4DC4-BC27-22ED1406E6FF}"/>
              </a:ext>
            </a:extLst>
          </p:cNvPr>
          <p:cNvSpPr/>
          <p:nvPr/>
        </p:nvSpPr>
        <p:spPr>
          <a:xfrm>
            <a:off x="9626808" y="1825747"/>
            <a:ext cx="6441911" cy="3347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7A46034-DE20-4DAE-82AD-8F7870F5E34B}"/>
              </a:ext>
            </a:extLst>
          </p:cNvPr>
          <p:cNvSpPr/>
          <p:nvPr/>
        </p:nvSpPr>
        <p:spPr>
          <a:xfrm>
            <a:off x="4431409" y="1825747"/>
            <a:ext cx="5195399" cy="60990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-1111" y="-23700"/>
            <a:ext cx="41783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indent="450215"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-Roman"/>
            </a:endParaRPr>
          </a:p>
          <a:p>
            <a:pPr indent="450215" algn="just"/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-Roman"/>
            </a:endParaRPr>
          </a:p>
          <a:p>
            <a:pPr indent="450215" algn="ctr"/>
            <a:r>
              <a:rPr lang="ru-RU" dirty="0">
                <a:solidFill>
                  <a:schemeClr val="bg1"/>
                </a:solidFill>
                <a:latin typeface="Rosatom" panose="020B0604020202020204" charset="-52"/>
                <a:ea typeface="Rosatom" panose="020B0604020202020204" charset="-52"/>
              </a:rPr>
              <a:t>Ответ на сообщение направляется органом местного самоуправления, организацией оператору цифровой платформы «Умный ЖЕЛЕЗНОВОДСК». Оператор цифровой платформы «Умный ЖЕЛЕЗНОВОДСК» размещает ответ на Портале и направляет его пользователю на адрес электронной почты.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699000" y="182880"/>
            <a:ext cx="7746390" cy="1479892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1140"/>
              </a:spcBef>
            </a:pPr>
            <a:r>
              <a:rPr lang="ru-RU" sz="4700" b="1" spc="-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УМНЫЙ ЖЕЛЕЗНОВОДСК</a:t>
            </a:r>
            <a:r>
              <a:rPr lang="ru-RU" sz="4700" b="1"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.</a:t>
            </a:r>
            <a:r>
              <a:rPr lang="ru-RU" sz="4700" b="1" spc="1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cs typeface="Rosatom"/>
              </a:rPr>
              <a:t> ПРОБЛЕМЫ</a:t>
            </a:r>
            <a:endParaRPr sz="470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  <a:latin typeface="Rosatom"/>
              <a:cs typeface="Rosatom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776200" y="611655"/>
            <a:ext cx="249110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spc="10" dirty="0">
                <a:solidFill>
                  <a:srgbClr val="666666"/>
                </a:solidFill>
                <a:latin typeface="Rosatom"/>
                <a:cs typeface="Rosatom"/>
              </a:rPr>
              <a:t>Адрес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портала: 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ww</a:t>
            </a:r>
            <a:r>
              <a:rPr sz="2100" b="1" spc="-45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w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.sma</a:t>
            </a:r>
            <a:r>
              <a:rPr sz="2100" b="1" spc="70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r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  <a:hlinkClick r:id="rId3"/>
              </a:rPr>
              <a:t>t-fe26.ru</a:t>
            </a:r>
            <a:endParaRPr sz="2100" dirty="0">
              <a:latin typeface="Rosatom"/>
              <a:cs typeface="Rosato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84076" y="8205120"/>
            <a:ext cx="11169649" cy="59759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40"/>
              </a:spcBef>
              <a:tabLst>
                <a:tab pos="314960" algn="l"/>
                <a:tab pos="315595" algn="l"/>
              </a:tabLst>
            </a:pPr>
            <a:r>
              <a:rPr lang="ru-RU" sz="1800" spc="10" dirty="0">
                <a:solidFill>
                  <a:srgbClr val="666666"/>
                </a:solidFill>
                <a:latin typeface="Rosatom"/>
                <a:cs typeface="Rosatom"/>
              </a:rPr>
              <a:t>За 8 месяцев с 01 января 2020 года количество проблем, поступивших от граждан                                 составило – 592 заявки, решено – 396 проблем, решается -58 проблем.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6D0DB71E-068D-4638-8B3B-B5318CC0AE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FD9F3F-77FE-48FE-ABD1-998C53078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0" t="17997" r="86224" b="19245"/>
          <a:stretch/>
        </p:blipFill>
        <p:spPr>
          <a:xfrm>
            <a:off x="825314" y="3358359"/>
            <a:ext cx="2450310" cy="5738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6582EA-7B05-4D5B-A8D1-C2D855260F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89" r="781" b="7257"/>
          <a:stretch/>
        </p:blipFill>
        <p:spPr>
          <a:xfrm>
            <a:off x="9630716" y="1831609"/>
            <a:ext cx="6441911" cy="3335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02552C6-7E93-4404-935C-891D82B678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405" t="21601" r="1153" b="7000"/>
          <a:stretch/>
        </p:blipFill>
        <p:spPr>
          <a:xfrm>
            <a:off x="4431409" y="1825747"/>
            <a:ext cx="5195399" cy="6099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20A962B-B021-453B-B3EF-FD9FE259D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406" t="38016" r="1930" b="27500"/>
          <a:stretch/>
        </p:blipFill>
        <p:spPr>
          <a:xfrm>
            <a:off x="10420986" y="5262955"/>
            <a:ext cx="5121131" cy="257187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BC464F10-757D-4818-95BA-217AFA78AC65}"/>
              </a:ext>
            </a:extLst>
          </p:cNvPr>
          <p:cNvSpPr/>
          <p:nvPr/>
        </p:nvSpPr>
        <p:spPr>
          <a:xfrm>
            <a:off x="10278640" y="5271025"/>
            <a:ext cx="5405824" cy="27756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1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2607" y="-17585"/>
            <a:ext cx="4874007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700" algn="ctr">
              <a:lnSpc>
                <a:spcPts val="5720"/>
              </a:lnSpc>
              <a:spcBef>
                <a:spcPts val="100"/>
              </a:spcBef>
            </a:pPr>
            <a:endParaRPr lang="ru-RU" sz="4500" spc="50" dirty="0">
              <a:solidFill>
                <a:schemeClr val="bg1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2788" y="133174"/>
            <a:ext cx="11033812" cy="216007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1140"/>
              </a:spcBef>
            </a:pPr>
            <a:r>
              <a:rPr spc="-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ПЛАТФОРМА </a:t>
            </a:r>
            <a:r>
              <a:rPr spc="4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УМНЫЙ </a:t>
            </a:r>
            <a:r>
              <a:rPr spc="-1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ГОРОД.  </a:t>
            </a:r>
            <a:r>
              <a:rPr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ТРАНСПОРТ</a:t>
            </a:r>
            <a:r>
              <a:rPr lang="ru-RU"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, УМНЫЕ ОСТАНОВКИ И ВИДЕОНАБЛЮДЕНИЕ</a:t>
            </a:r>
            <a:endParaRPr spc="2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60776" y="4549399"/>
            <a:ext cx="6901223" cy="43255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49193" y="4527676"/>
            <a:ext cx="6905131" cy="4368976"/>
          </a:xfrm>
          <a:custGeom>
            <a:avLst/>
            <a:gdLst/>
            <a:ahLst/>
            <a:cxnLst/>
            <a:rect l="l" t="t" r="r" b="b"/>
            <a:pathLst>
              <a:path w="7315200" h="4038600">
                <a:moveTo>
                  <a:pt x="0" y="4038600"/>
                </a:moveTo>
                <a:lnTo>
                  <a:pt x="7315200" y="4038600"/>
                </a:lnTo>
                <a:lnTo>
                  <a:pt x="7315200" y="0"/>
                </a:lnTo>
                <a:lnTo>
                  <a:pt x="0" y="0"/>
                </a:lnTo>
                <a:lnTo>
                  <a:pt x="0" y="4038600"/>
                </a:lnTo>
                <a:close/>
              </a:path>
            </a:pathLst>
          </a:custGeom>
          <a:ln w="12700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1A45CC-D760-4815-B902-9CFF2CD4B70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D9EE04-4BFE-4D90-9AC2-D56C3474CD0E}"/>
              </a:ext>
            </a:extLst>
          </p:cNvPr>
          <p:cNvSpPr txBox="1"/>
          <p:nvPr/>
        </p:nvSpPr>
        <p:spPr>
          <a:xfrm>
            <a:off x="491132" y="1371600"/>
            <a:ext cx="41064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spc="5" dirty="0">
                <a:solidFill>
                  <a:schemeClr val="bg1"/>
                </a:solidFill>
                <a:latin typeface="Rosatom"/>
                <a:cs typeface="Rosatom"/>
              </a:rPr>
              <a:t>ТРАНСПОРТ </a:t>
            </a:r>
            <a:r>
              <a:rPr lang="ru-RU" sz="1800" b="1" dirty="0">
                <a:solidFill>
                  <a:schemeClr val="bg1"/>
                </a:solidFill>
                <a:latin typeface="Rosatom"/>
                <a:cs typeface="Rosatom"/>
              </a:rPr>
              <a:t>–</a:t>
            </a:r>
            <a:endParaRPr lang="ru-RU" sz="1800" dirty="0">
              <a:solidFill>
                <a:schemeClr val="bg1"/>
              </a:solidFill>
              <a:latin typeface="Rosatom"/>
              <a:cs typeface="Rosatom"/>
            </a:endParaRPr>
          </a:p>
          <a:p>
            <a:pPr marL="12700">
              <a:lnSpc>
                <a:spcPct val="100000"/>
              </a:lnSpc>
            </a:pPr>
            <a:r>
              <a:rPr lang="ru-RU" sz="1800" b="1" spc="-5" dirty="0">
                <a:solidFill>
                  <a:schemeClr val="bg1"/>
                </a:solidFill>
                <a:latin typeface="Rosatom"/>
                <a:cs typeface="Rosatom"/>
              </a:rPr>
              <a:t>ВТОРОЙ </a:t>
            </a:r>
            <a:r>
              <a:rPr lang="ru-RU" sz="1800" b="1" spc="10" dirty="0">
                <a:solidFill>
                  <a:schemeClr val="bg1"/>
                </a:solidFill>
                <a:latin typeface="Rosatom"/>
                <a:cs typeface="Rosatom"/>
              </a:rPr>
              <a:t>ПО </a:t>
            </a:r>
            <a:r>
              <a:rPr lang="ru-RU" sz="1800" b="1" spc="5" dirty="0">
                <a:solidFill>
                  <a:schemeClr val="bg1"/>
                </a:solidFill>
                <a:latin typeface="Rosatom"/>
                <a:cs typeface="Rosatom"/>
              </a:rPr>
              <a:t>ПОПУЛЯРНОСТИ РАЗДЕЛ</a:t>
            </a:r>
            <a:r>
              <a:rPr lang="ru-RU" sz="1800" b="1" spc="20" dirty="0">
                <a:solidFill>
                  <a:schemeClr val="bg1"/>
                </a:solidFill>
                <a:latin typeface="Rosatom"/>
                <a:cs typeface="Rosatom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Rosatom"/>
                <a:cs typeface="Rosatom"/>
              </a:rPr>
              <a:t>САЙТА.</a:t>
            </a:r>
            <a:endParaRPr lang="ru-RU" dirty="0">
              <a:solidFill>
                <a:schemeClr val="bg1"/>
              </a:solidFill>
              <a:latin typeface="Rosatom"/>
            </a:endParaRPr>
          </a:p>
          <a:p>
            <a:r>
              <a:rPr lang="ru-RU" dirty="0">
                <a:solidFill>
                  <a:schemeClr val="bg1"/>
                </a:solidFill>
                <a:latin typeface="Rosatom"/>
              </a:rPr>
              <a:t>Для обеспечения работы модуля «Транспорт»  26 единиц муниципальных автобусов оснащено  бортовым навигационным оборудованием  ГЛОНАСС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95ED96A0-F50A-4E8A-896C-8D649C5A68F0}"/>
              </a:ext>
            </a:extLst>
          </p:cNvPr>
          <p:cNvSpPr/>
          <p:nvPr/>
        </p:nvSpPr>
        <p:spPr>
          <a:xfrm>
            <a:off x="7432760" y="2411920"/>
            <a:ext cx="2533668" cy="21157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51BFDB88-E457-4E18-9395-90A7AE544965}"/>
              </a:ext>
            </a:extLst>
          </p:cNvPr>
          <p:cNvSpPr/>
          <p:nvPr/>
        </p:nvSpPr>
        <p:spPr>
          <a:xfrm>
            <a:off x="4597542" y="2367597"/>
            <a:ext cx="2465906" cy="21600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>
            <a:extLst>
              <a:ext uri="{FF2B5EF4-FFF2-40B4-BE49-F238E27FC236}">
                <a16:creationId xmlns:a16="http://schemas.microsoft.com/office/drawing/2014/main" id="{C392ED6D-2E0D-4FD9-80E1-5BBE226DDCCB}"/>
              </a:ext>
            </a:extLst>
          </p:cNvPr>
          <p:cNvSpPr/>
          <p:nvPr/>
        </p:nvSpPr>
        <p:spPr>
          <a:xfrm>
            <a:off x="10499969" y="5354305"/>
            <a:ext cx="5562600" cy="29928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F51B7F65-7D31-42AD-A396-57D4E5DB2311}"/>
              </a:ext>
            </a:extLst>
          </p:cNvPr>
          <p:cNvSpPr/>
          <p:nvPr/>
        </p:nvSpPr>
        <p:spPr>
          <a:xfrm>
            <a:off x="11413887" y="2514600"/>
            <a:ext cx="4562713" cy="26570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BD12E9-F577-42A8-980C-C05DCE13F943}"/>
              </a:ext>
            </a:extLst>
          </p:cNvPr>
          <p:cNvSpPr txBox="1"/>
          <p:nvPr/>
        </p:nvSpPr>
        <p:spPr>
          <a:xfrm>
            <a:off x="0" y="5548832"/>
            <a:ext cx="4387138" cy="223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62585">
              <a:lnSpc>
                <a:spcPts val="2400"/>
              </a:lnSpc>
              <a:spcBef>
                <a:spcPts val="60"/>
              </a:spcBef>
            </a:pPr>
            <a:r>
              <a:rPr lang="ru-RU" sz="1800" dirty="0">
                <a:solidFill>
                  <a:schemeClr val="bg1"/>
                </a:solidFill>
                <a:latin typeface="Rosatom"/>
                <a:cs typeface="Rosatom"/>
              </a:rPr>
              <a:t>На карте </a:t>
            </a:r>
            <a:r>
              <a:rPr lang="ru-RU" sz="1800" spc="-5" dirty="0">
                <a:solidFill>
                  <a:schemeClr val="bg1"/>
                </a:solidFill>
                <a:latin typeface="Rosatom"/>
                <a:cs typeface="Rosatom"/>
              </a:rPr>
              <a:t>отображены </a:t>
            </a:r>
            <a:r>
              <a:rPr lang="ru-RU" sz="1800" spc="-10" dirty="0">
                <a:solidFill>
                  <a:schemeClr val="bg1"/>
                </a:solidFill>
                <a:latin typeface="Rosatom"/>
                <a:cs typeface="Rosatom"/>
              </a:rPr>
              <a:t>все </a:t>
            </a:r>
            <a:r>
              <a:rPr lang="ru-RU" sz="1800" dirty="0">
                <a:solidFill>
                  <a:schemeClr val="bg1"/>
                </a:solidFill>
                <a:latin typeface="Rosatom"/>
                <a:cs typeface="Rosatom"/>
              </a:rPr>
              <a:t>остановки, </a:t>
            </a:r>
            <a:r>
              <a:rPr lang="ru-RU" sz="1800" spc="-25" dirty="0">
                <a:solidFill>
                  <a:schemeClr val="bg1"/>
                </a:solidFill>
                <a:latin typeface="Rosatom"/>
                <a:cs typeface="Rosatom"/>
              </a:rPr>
              <a:t>где </a:t>
            </a:r>
            <a:r>
              <a:rPr lang="ru-RU" sz="1800" spc="-5" dirty="0">
                <a:solidFill>
                  <a:schemeClr val="bg1"/>
                </a:solidFill>
                <a:latin typeface="Rosatom"/>
                <a:cs typeface="Rosatom"/>
              </a:rPr>
              <a:t>пассажиры  интересовались </a:t>
            </a:r>
            <a:r>
              <a:rPr lang="ru-RU" sz="1800" dirty="0">
                <a:solidFill>
                  <a:schemeClr val="bg1"/>
                </a:solidFill>
                <a:latin typeface="Rosatom"/>
                <a:cs typeface="Rosatom"/>
              </a:rPr>
              <a:t>временем прибытия</a:t>
            </a:r>
            <a:r>
              <a:rPr lang="ru-RU" sz="1800" spc="-10" dirty="0">
                <a:solidFill>
                  <a:schemeClr val="bg1"/>
                </a:solidFill>
                <a:latin typeface="Rosatom"/>
                <a:cs typeface="Rosatom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Rosatom"/>
                <a:cs typeface="Rosatom"/>
              </a:rPr>
              <a:t>автобуса.</a:t>
            </a:r>
          </a:p>
          <a:p>
            <a:pPr marL="12700" marR="882650">
              <a:lnSpc>
                <a:spcPts val="2400"/>
              </a:lnSpc>
            </a:pPr>
            <a:r>
              <a:rPr lang="ru-RU" sz="1800" dirty="0">
                <a:solidFill>
                  <a:schemeClr val="bg1"/>
                </a:solidFill>
                <a:latin typeface="Rosatom"/>
                <a:cs typeface="Rosatom"/>
              </a:rPr>
              <a:t>Чем ярче метка, тем больше </a:t>
            </a:r>
            <a:r>
              <a:rPr lang="ru-RU" sz="1800" spc="-10" dirty="0">
                <a:solidFill>
                  <a:schemeClr val="bg1"/>
                </a:solidFill>
                <a:latin typeface="Rosatom"/>
                <a:cs typeface="Rosatom"/>
              </a:rPr>
              <a:t>горожан</a:t>
            </a:r>
            <a:r>
              <a:rPr lang="ru-RU" sz="1800" spc="-80" dirty="0">
                <a:solidFill>
                  <a:schemeClr val="bg1"/>
                </a:solidFill>
                <a:latin typeface="Rosatom"/>
                <a:cs typeface="Rosatom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Rosatom"/>
                <a:cs typeface="Rosatom"/>
              </a:rPr>
              <a:t>начинали  здесь свой</a:t>
            </a:r>
            <a:r>
              <a:rPr lang="ru-RU" sz="1800" spc="-5" dirty="0">
                <a:solidFill>
                  <a:schemeClr val="bg1"/>
                </a:solidFill>
                <a:latin typeface="Rosatom"/>
                <a:cs typeface="Rosatom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Rosatom"/>
                <a:cs typeface="Rosatom"/>
              </a:rPr>
              <a:t>маршрут.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5989599-81C8-4AEF-A766-5DE2B9C26B2D}"/>
              </a:ext>
            </a:extLst>
          </p:cNvPr>
          <p:cNvSpPr/>
          <p:nvPr/>
        </p:nvSpPr>
        <p:spPr>
          <a:xfrm>
            <a:off x="11429237" y="2509058"/>
            <a:ext cx="4562713" cy="265704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77713" y="0"/>
            <a:ext cx="4178287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4400" y="70408"/>
            <a:ext cx="9177159" cy="149322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1140"/>
              </a:spcBef>
            </a:pPr>
            <a:r>
              <a:rPr spc="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ПЕШЕ</a:t>
            </a:r>
            <a:r>
              <a:rPr spc="-5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ХО</a:t>
            </a:r>
            <a:r>
              <a:rPr spc="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ДНЫЕ  </a:t>
            </a:r>
            <a:r>
              <a:rPr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ПЕРЕХОДЫ</a:t>
            </a:r>
            <a:r>
              <a:rPr lang="ru-RU"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 И ВИДЕОНАБЛЮДЕНИЕ</a:t>
            </a:r>
            <a:endParaRPr spc="20" dirty="0">
              <a:gradFill>
                <a:gsLst>
                  <a:gs pos="0">
                    <a:srgbClr val="00AB45"/>
                  </a:gs>
                  <a:gs pos="100000">
                    <a:srgbClr val="00D93A"/>
                  </a:gs>
                </a:gsLst>
                <a:lin ang="0" scaled="0"/>
              </a:gra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6275" y="1622630"/>
            <a:ext cx="7338059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4 </a:t>
            </a:r>
            <a:r>
              <a:rPr sz="2100" b="1" spc="-10" dirty="0">
                <a:solidFill>
                  <a:srgbClr val="666666"/>
                </a:solidFill>
                <a:latin typeface="Rosatom"/>
                <a:cs typeface="Rosatom"/>
              </a:rPr>
              <a:t>пешеходных перехода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оснащены </a:t>
            </a:r>
            <a:r>
              <a:rPr sz="2100" b="1" spc="-5" dirty="0">
                <a:solidFill>
                  <a:srgbClr val="666666"/>
                </a:solidFill>
                <a:latin typeface="Rosatom"/>
                <a:cs typeface="Rosatom"/>
              </a:rPr>
              <a:t>оборудованием 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предупреждения </a:t>
            </a:r>
            <a:r>
              <a:rPr sz="2100" b="1" spc="-10" dirty="0">
                <a:solidFill>
                  <a:srgbClr val="666666"/>
                </a:solidFill>
                <a:latin typeface="Rosatom"/>
                <a:cs typeface="Rosatom"/>
              </a:rPr>
              <a:t>водителей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о </a:t>
            </a:r>
            <a:r>
              <a:rPr sz="2100" b="1" spc="-5" dirty="0">
                <a:solidFill>
                  <a:srgbClr val="666666"/>
                </a:solidFill>
                <a:latin typeface="Rosatom"/>
                <a:cs typeface="Rosatom"/>
              </a:rPr>
              <a:t>приближении </a:t>
            </a:r>
            <a:r>
              <a:rPr sz="2100" b="1" spc="-10" dirty="0">
                <a:solidFill>
                  <a:srgbClr val="666666"/>
                </a:solidFill>
                <a:latin typeface="Rosatom"/>
                <a:cs typeface="Rosatom"/>
              </a:rPr>
              <a:t>пешеходов 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в тёмное время</a:t>
            </a:r>
            <a:r>
              <a:rPr sz="2100" b="1" spc="-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2100" b="1" spc="20" dirty="0">
                <a:solidFill>
                  <a:srgbClr val="666666"/>
                </a:solidFill>
                <a:latin typeface="Rosatom"/>
                <a:cs typeface="Rosatom"/>
              </a:rPr>
              <a:t>суток</a:t>
            </a:r>
            <a:endParaRPr sz="2100" dirty="0">
              <a:latin typeface="Rosatom"/>
              <a:cs typeface="Rosato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242800" y="4313959"/>
            <a:ext cx="2414270" cy="5791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41300" marR="5080" indent="-228600">
              <a:lnSpc>
                <a:spcPct val="101899"/>
              </a:lnSpc>
              <a:spcBef>
                <a:spcPts val="5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Повышение</a:t>
            </a:r>
            <a:r>
              <a:rPr sz="1800" b="1" spc="-10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уровня  безопасности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0939" y="2772412"/>
            <a:ext cx="5456774" cy="3642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22883" y="159434"/>
            <a:ext cx="3970159" cy="8868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08455" y="5922590"/>
            <a:ext cx="5169258" cy="3151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47A11C7-6752-4394-AB61-D13B5BF009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  <p:sp>
        <p:nvSpPr>
          <p:cNvPr id="6" name="object 6"/>
          <p:cNvSpPr txBox="1"/>
          <p:nvPr/>
        </p:nvSpPr>
        <p:spPr>
          <a:xfrm>
            <a:off x="12242800" y="5075959"/>
            <a:ext cx="3372485" cy="28143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41300" marR="1143000" indent="-228600">
              <a:lnSpc>
                <a:spcPct val="101899"/>
              </a:lnSpc>
              <a:spcBef>
                <a:spcPts val="5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Снижение</a:t>
            </a:r>
            <a:r>
              <a:rPr sz="1800" b="1" spc="-9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уровня  правонарушений</a:t>
            </a:r>
            <a:endParaRPr sz="1800" dirty="0">
              <a:latin typeface="Rosatom"/>
              <a:cs typeface="Rosatom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Rosatom"/>
              <a:buChar char="•"/>
            </a:pPr>
            <a:endParaRPr sz="1650" dirty="0">
              <a:latin typeface="Rosatom"/>
              <a:cs typeface="Rosatom"/>
            </a:endParaRPr>
          </a:p>
          <a:p>
            <a:pPr marL="241300" marR="5080" indent="-228600">
              <a:lnSpc>
                <a:spcPct val="101899"/>
              </a:lnSpc>
              <a:buChar char="•"/>
              <a:tabLst>
                <a:tab pos="240665" algn="l"/>
                <a:tab pos="241300" algn="l"/>
              </a:tabLst>
            </a:pPr>
            <a:r>
              <a:rPr sz="1800" b="1" spc="-10" dirty="0">
                <a:solidFill>
                  <a:srgbClr val="FFFFFF"/>
                </a:solidFill>
                <a:latin typeface="Rosatom"/>
                <a:cs typeface="Rosatom"/>
              </a:rPr>
              <a:t>Улучшение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облика  </a:t>
            </a:r>
            <a:r>
              <a:rPr sz="1800" b="1" spc="-10" dirty="0">
                <a:solidFill>
                  <a:srgbClr val="FFFFFF"/>
                </a:solidFill>
                <a:latin typeface="Rosatom"/>
                <a:cs typeface="Rosatom"/>
              </a:rPr>
              <a:t>городской</a:t>
            </a:r>
            <a:r>
              <a:rPr sz="1800" b="1" spc="-3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spc="5" dirty="0">
                <a:solidFill>
                  <a:srgbClr val="FFFFFF"/>
                </a:solidFill>
                <a:latin typeface="Rosatom"/>
                <a:cs typeface="Rosatom"/>
              </a:rPr>
              <a:t>инфраструктуры</a:t>
            </a:r>
            <a:endParaRPr sz="1800" dirty="0">
              <a:latin typeface="Rosatom"/>
              <a:cs typeface="Rosatom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Rosatom"/>
              <a:buChar char="•"/>
            </a:pPr>
            <a:endParaRPr sz="1650" dirty="0">
              <a:latin typeface="Rosatom"/>
              <a:cs typeface="Rosatom"/>
            </a:endParaRPr>
          </a:p>
          <a:p>
            <a:pPr marL="241300" marR="84455" indent="-228600">
              <a:lnSpc>
                <a:spcPct val="101899"/>
              </a:lnSpc>
              <a:buChar char="•"/>
              <a:tabLst>
                <a:tab pos="240665" algn="l"/>
                <a:tab pos="241300" algn="l"/>
              </a:tabLst>
            </a:pP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Обеспечение</a:t>
            </a:r>
            <a:r>
              <a:rPr sz="1800" b="1" spc="-7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современной 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и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комфортной средой  жителей, </a:t>
            </a:r>
            <a:r>
              <a:rPr sz="1800" b="1" spc="10" dirty="0">
                <a:solidFill>
                  <a:srgbClr val="FFFFFF"/>
                </a:solidFill>
                <a:latin typeface="Rosatom"/>
                <a:cs typeface="Rosatom"/>
              </a:rPr>
              <a:t>туристов</a:t>
            </a:r>
            <a:endParaRPr sz="1800" dirty="0">
              <a:latin typeface="Rosatom"/>
              <a:cs typeface="Rosatom"/>
            </a:endParaRPr>
          </a:p>
          <a:p>
            <a:pPr marL="241300">
              <a:lnSpc>
                <a:spcPct val="100000"/>
              </a:lnSpc>
              <a:spcBef>
                <a:spcPts val="40"/>
              </a:spcBef>
            </a:pP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и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отдыхающих</a:t>
            </a:r>
            <a:r>
              <a:rPr sz="1800" b="1" spc="-1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Rosatom"/>
                <a:cs typeface="Rosatom"/>
              </a:rPr>
              <a:t>города</a:t>
            </a:r>
            <a:endParaRPr sz="1800" dirty="0">
              <a:latin typeface="Rosatom"/>
              <a:cs typeface="Rosatom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C58395-2D32-4803-A607-EFEE809DE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63637"/>
            <a:ext cx="5498515" cy="36335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2AD191-99A0-4F12-A520-F8D668C8F16F}"/>
              </a:ext>
            </a:extLst>
          </p:cNvPr>
          <p:cNvSpPr txBox="1"/>
          <p:nvPr/>
        </p:nvSpPr>
        <p:spPr>
          <a:xfrm>
            <a:off x="311241" y="4698488"/>
            <a:ext cx="586742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lvl="0" indent="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666666"/>
                </a:solidFill>
                <a:latin typeface="Rosatom"/>
              </a:rPr>
              <a:t>ВНЕДРЕНЫ СЕРВИСЫ ВИДЕОАНАЛИТИКИ ПОИСКА ЛЮДЕЙ  ПО ФОТОГРАФИИ И ПОИСКА АВТОМОБИЛЕЙ ПО ГРЗ,</a:t>
            </a:r>
          </a:p>
          <a:p>
            <a:pPr marL="12700" marR="5080" lvl="0" indent="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666666"/>
                </a:solidFill>
                <a:latin typeface="Rosatom"/>
              </a:rPr>
              <a:t>А ТАКЖЕ УЧЁТ ПОСЕТИТЕЛЕЙ БЮВЕТОВ</a:t>
            </a:r>
          </a:p>
          <a:p>
            <a:pPr marL="12700" marR="5080" lvl="0" indent="-30480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lang="ru-RU" dirty="0">
                <a:solidFill>
                  <a:srgbClr val="666666"/>
                </a:solidFill>
                <a:latin typeface="Rosatom"/>
              </a:rPr>
              <a:t>Оперативное реагирование правоохранительных  органов и городских служб экстренной помощи;</a:t>
            </a:r>
          </a:p>
          <a:p>
            <a:pPr marL="12700" marR="5080" lvl="0" indent="-30480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lang="ru-RU" dirty="0">
                <a:solidFill>
                  <a:srgbClr val="666666"/>
                </a:solidFill>
                <a:latin typeface="Rosatom"/>
              </a:rPr>
              <a:t>Повышение уровня раскрываемости                                                         преступлений;</a:t>
            </a:r>
          </a:p>
          <a:p>
            <a:pPr marL="12700" marR="5080" lvl="0" indent="-30480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lang="ru-RU" dirty="0">
                <a:solidFill>
                  <a:srgbClr val="666666"/>
                </a:solidFill>
                <a:latin typeface="Rosatom"/>
              </a:rPr>
              <a:t>Сокращение времени получения информации  о происшествиях;</a:t>
            </a:r>
          </a:p>
          <a:p>
            <a:pPr marL="12700" marR="5080" lvl="0" indent="-30480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lang="ru-RU" dirty="0">
                <a:solidFill>
                  <a:srgbClr val="666666"/>
                </a:solidFill>
                <a:latin typeface="Rosatom"/>
              </a:rPr>
              <a:t>Сокращение числа правонарушений;</a:t>
            </a:r>
          </a:p>
          <a:p>
            <a:pPr marL="12700" marR="5080" lvl="0" indent="-304800" fontAlgn="auto"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316865" algn="l"/>
                <a:tab pos="317500" algn="l"/>
              </a:tabLst>
              <a:defRPr/>
            </a:pPr>
            <a:r>
              <a:rPr lang="ru-RU" dirty="0">
                <a:solidFill>
                  <a:srgbClr val="666666"/>
                </a:solidFill>
                <a:latin typeface="Rosatom"/>
              </a:rPr>
              <a:t>Получение статистических данных о количестве  отдыхающих, пользующихся курортными услугами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77700" y="0"/>
            <a:ext cx="4178287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49300" y="406400"/>
            <a:ext cx="4711700" cy="216007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2700" marR="5080">
              <a:lnSpc>
                <a:spcPts val="5200"/>
              </a:lnSpc>
              <a:spcBef>
                <a:spcPts val="1140"/>
              </a:spcBef>
            </a:pPr>
            <a:r>
              <a:rPr spc="4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ОСНАЩЕНИЕ </a:t>
            </a:r>
            <a:r>
              <a:rPr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ПРИБОРАМИ  </a:t>
            </a:r>
            <a:r>
              <a:rPr spc="-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УЧЕТА</a:t>
            </a:r>
            <a:r>
              <a:rPr spc="45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 </a:t>
            </a:r>
            <a:r>
              <a:rPr spc="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ЖКУ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01676" y="2783402"/>
            <a:ext cx="538099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В </a:t>
            </a:r>
            <a:r>
              <a:rPr lang="ru-RU" sz="2100" b="1" dirty="0">
                <a:solidFill>
                  <a:srgbClr val="666666"/>
                </a:solidFill>
                <a:latin typeface="Rosatom"/>
                <a:cs typeface="Rosatom"/>
              </a:rPr>
              <a:t>20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2100" b="1" spc="-5" dirty="0">
                <a:solidFill>
                  <a:srgbClr val="666666"/>
                </a:solidFill>
                <a:latin typeface="Rosatom"/>
                <a:cs typeface="Rosatom"/>
              </a:rPr>
              <a:t>социальных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объектах</a:t>
            </a:r>
            <a:r>
              <a:rPr sz="2100" b="1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sz="2100" b="1" dirty="0">
                <a:solidFill>
                  <a:srgbClr val="666666"/>
                </a:solidFill>
                <a:latin typeface="Rosatom"/>
                <a:cs typeface="Rosatom"/>
              </a:rPr>
              <a:t>осуществлена  установка приборов </a:t>
            </a:r>
            <a:r>
              <a:rPr sz="2100" b="1" spc="5" dirty="0">
                <a:solidFill>
                  <a:srgbClr val="666666"/>
                </a:solidFill>
                <a:latin typeface="Rosatom"/>
                <a:cs typeface="Rosatom"/>
              </a:rPr>
              <a:t>учёта  </a:t>
            </a:r>
            <a:r>
              <a:rPr sz="2100" b="1" spc="-5" dirty="0">
                <a:solidFill>
                  <a:srgbClr val="666666"/>
                </a:solidFill>
                <a:latin typeface="Rosatom"/>
                <a:cs typeface="Rosatom"/>
              </a:rPr>
              <a:t>коммунальных </a:t>
            </a:r>
            <a:r>
              <a:rPr sz="2100" b="1" spc="5" dirty="0">
                <a:solidFill>
                  <a:srgbClr val="666666"/>
                </a:solidFill>
                <a:latin typeface="Rosatom"/>
                <a:cs typeface="Rosatom"/>
              </a:rPr>
              <a:t>услуг</a:t>
            </a:r>
            <a:endParaRPr sz="2100" dirty="0">
              <a:latin typeface="Rosatom"/>
              <a:cs typeface="Rosato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69800" y="2489478"/>
            <a:ext cx="2869565" cy="309372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41300" marR="5080" indent="-228600">
              <a:lnSpc>
                <a:spcPct val="101899"/>
              </a:lnSpc>
              <a:spcBef>
                <a:spcPts val="5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Регулирование  потребления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ресурсов 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по </a:t>
            </a:r>
            <a:r>
              <a:rPr sz="1800" b="1" spc="5" dirty="0">
                <a:solidFill>
                  <a:srgbClr val="FFFFFF"/>
                </a:solidFill>
                <a:latin typeface="Rosatom"/>
                <a:cs typeface="Rosatom"/>
              </a:rPr>
              <a:t>температуре 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наружного воздуха  позволяет</a:t>
            </a:r>
            <a:r>
              <a:rPr sz="1800" b="1" spc="-7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реализовать  </a:t>
            </a:r>
            <a:r>
              <a:rPr sz="1800" b="1" spc="5" dirty="0">
                <a:solidFill>
                  <a:srgbClr val="FFFFFF"/>
                </a:solidFill>
                <a:latin typeface="Rosatom"/>
                <a:cs typeface="Rosatom"/>
              </a:rPr>
              <a:t>часть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потенциала 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энергосбережения.</a:t>
            </a:r>
            <a:endParaRPr sz="1800">
              <a:latin typeface="Rosatom"/>
              <a:cs typeface="Rosatom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FFFFFF"/>
              </a:buClr>
              <a:buFont typeface="Rosatom"/>
              <a:buChar char="•"/>
            </a:pPr>
            <a:endParaRPr sz="1650">
              <a:latin typeface="Rosatom"/>
              <a:cs typeface="Rosatom"/>
            </a:endParaRPr>
          </a:p>
          <a:p>
            <a:pPr marL="241300" marR="403225" indent="-228600">
              <a:lnSpc>
                <a:spcPct val="101899"/>
              </a:lnSpc>
              <a:buChar char="•"/>
              <a:tabLst>
                <a:tab pos="240665" algn="l"/>
                <a:tab pos="241300" algn="l"/>
              </a:tabLst>
            </a:pP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Средний</a:t>
            </a:r>
            <a:r>
              <a:rPr sz="1800" b="1" spc="-8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потенциал 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экономии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за счет  регулирования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98400" y="5562878"/>
            <a:ext cx="285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отопительной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нагрузки</a:t>
            </a:r>
            <a:r>
              <a:rPr sz="1800" b="1" spc="-3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–</a:t>
            </a:r>
            <a:endParaRPr sz="1800">
              <a:latin typeface="Rosatom"/>
              <a:cs typeface="Rosato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369800" y="5664478"/>
            <a:ext cx="3377565" cy="195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Rosatom"/>
                <a:cs typeface="Rosatom"/>
              </a:rPr>
              <a:t>3</a:t>
            </a:r>
            <a:r>
              <a:rPr lang="ru-RU" sz="6000" b="1" dirty="0">
                <a:solidFill>
                  <a:srgbClr val="FFFFFF"/>
                </a:solidFill>
                <a:latin typeface="Rosatom"/>
                <a:cs typeface="Rosatom"/>
              </a:rPr>
              <a:t>0</a:t>
            </a:r>
            <a:r>
              <a:rPr sz="6000" b="1" dirty="0">
                <a:solidFill>
                  <a:srgbClr val="FFFFFF"/>
                </a:solidFill>
                <a:latin typeface="Rosatom"/>
                <a:cs typeface="Rosatom"/>
              </a:rPr>
              <a:t>%</a:t>
            </a:r>
            <a:endParaRPr sz="6000" dirty="0">
              <a:latin typeface="Rosatom"/>
              <a:cs typeface="Rosatom"/>
            </a:endParaRPr>
          </a:p>
          <a:p>
            <a:pPr marL="241300" marR="519430" indent="-228600">
              <a:lnSpc>
                <a:spcPct val="101899"/>
              </a:lnSpc>
              <a:spcBef>
                <a:spcPts val="1355"/>
              </a:spcBef>
              <a:buChar char="•"/>
              <a:tabLst>
                <a:tab pos="240665" algn="l"/>
                <a:tab pos="241300" algn="l"/>
              </a:tabLst>
            </a:pP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Расчетные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эффекты  </a:t>
            </a:r>
            <a:r>
              <a:rPr sz="1800" b="1" spc="15" dirty="0">
                <a:solidFill>
                  <a:srgbClr val="FFFFFF"/>
                </a:solidFill>
                <a:latin typeface="Rosatom"/>
                <a:cs typeface="Rosatom"/>
              </a:rPr>
              <a:t>для</a:t>
            </a:r>
            <a:r>
              <a:rPr sz="1800" b="1" spc="-95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автоматизируемых</a:t>
            </a:r>
            <a:endParaRPr sz="1800" dirty="0">
              <a:latin typeface="Rosatom"/>
              <a:cs typeface="Rosatom"/>
            </a:endParaRPr>
          </a:p>
          <a:p>
            <a:pPr marL="241300">
              <a:lnSpc>
                <a:spcPct val="100000"/>
              </a:lnSpc>
              <a:spcBef>
                <a:spcPts val="40"/>
              </a:spcBef>
            </a:pPr>
            <a:r>
              <a:rPr sz="1800" b="1" dirty="0">
                <a:solidFill>
                  <a:srgbClr val="FFFFFF"/>
                </a:solidFill>
                <a:latin typeface="Rosatom"/>
                <a:cs typeface="Rosatom"/>
              </a:rPr>
              <a:t>объектов </a:t>
            </a:r>
            <a:r>
              <a:rPr sz="1800" b="1" spc="-5" dirty="0">
                <a:solidFill>
                  <a:srgbClr val="FFFFFF"/>
                </a:solidFill>
                <a:latin typeface="Rosatom"/>
                <a:cs typeface="Rosatom"/>
              </a:rPr>
              <a:t>составляют</a:t>
            </a:r>
            <a:r>
              <a:rPr sz="1800" b="1" spc="-2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Rosatom"/>
                <a:cs typeface="Rosatom"/>
              </a:rPr>
              <a:t>около</a:t>
            </a:r>
            <a:endParaRPr sz="1800" dirty="0">
              <a:latin typeface="Rosatom"/>
              <a:cs typeface="Rosato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598400" y="7544078"/>
            <a:ext cx="3067685" cy="1079500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 marR="5080">
              <a:lnSpc>
                <a:spcPct val="72900"/>
              </a:lnSpc>
              <a:spcBef>
                <a:spcPts val="1400"/>
              </a:spcBef>
            </a:pPr>
            <a:r>
              <a:rPr sz="4000" b="1" dirty="0">
                <a:solidFill>
                  <a:srgbClr val="FFFFFF"/>
                </a:solidFill>
                <a:latin typeface="Rosatom"/>
                <a:cs typeface="Rosatom"/>
              </a:rPr>
              <a:t>1,2</a:t>
            </a:r>
            <a:r>
              <a:rPr sz="4000" b="1" spc="-10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4000" b="1" dirty="0">
                <a:solidFill>
                  <a:srgbClr val="FFFFFF"/>
                </a:solidFill>
                <a:latin typeface="Rosatom"/>
                <a:cs typeface="Rosatom"/>
              </a:rPr>
              <a:t>млн.руб.  в</a:t>
            </a:r>
            <a:r>
              <a:rPr sz="4000" b="1" spc="-10" dirty="0">
                <a:solidFill>
                  <a:srgbClr val="FFFFFF"/>
                </a:solidFill>
                <a:latin typeface="Rosatom"/>
                <a:cs typeface="Rosatom"/>
              </a:rPr>
              <a:t> </a:t>
            </a:r>
            <a:r>
              <a:rPr sz="4000" b="1" spc="-30" dirty="0">
                <a:solidFill>
                  <a:srgbClr val="FFFFFF"/>
                </a:solidFill>
                <a:latin typeface="Rosatom"/>
                <a:cs typeface="Rosatom"/>
              </a:rPr>
              <a:t>год</a:t>
            </a:r>
            <a:endParaRPr sz="4000">
              <a:latin typeface="Rosatom"/>
              <a:cs typeface="Rosato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3200" y="3962399"/>
            <a:ext cx="6394110" cy="4998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3F381654-A1B4-4313-8CC6-9F75E17B42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677060-EE82-4696-881D-7013E74861F4}"/>
              </a:ext>
            </a:extLst>
          </p:cNvPr>
          <p:cNvSpPr txBox="1"/>
          <p:nvPr/>
        </p:nvSpPr>
        <p:spPr>
          <a:xfrm>
            <a:off x="7289813" y="533400"/>
            <a:ext cx="417828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200" b="1" spc="4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ea typeface="+mj-ea"/>
              </a:rPr>
              <a:t>МУСОРНЫЕ</a:t>
            </a:r>
            <a:r>
              <a:rPr lang="ru-RU" spc="5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</a:rPr>
              <a:t>  </a:t>
            </a:r>
            <a:r>
              <a:rPr lang="ru-RU" sz="5200" b="1" spc="20" dirty="0">
                <a:gradFill>
                  <a:gsLst>
                    <a:gs pos="0">
                      <a:srgbClr val="00AB45"/>
                    </a:gs>
                    <a:gs pos="100000">
                      <a:srgbClr val="00D93A"/>
                    </a:gs>
                  </a:gsLst>
                  <a:lin ang="0" scaled="0"/>
                </a:gradFill>
                <a:latin typeface="Rosatom"/>
                <a:ea typeface="+mj-ea"/>
              </a:rPr>
              <a:t>БАКИ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E636FC-4935-4B7B-A3DC-34AD9B7BCDFB}"/>
              </a:ext>
            </a:extLst>
          </p:cNvPr>
          <p:cNvSpPr txBox="1"/>
          <p:nvPr/>
        </p:nvSpPr>
        <p:spPr>
          <a:xfrm>
            <a:off x="7124658" y="2226171"/>
            <a:ext cx="522955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100" b="1" dirty="0">
                <a:solidFill>
                  <a:srgbClr val="666666"/>
                </a:solidFill>
                <a:latin typeface="Rosatom"/>
                <a:cs typeface="Rosatom"/>
              </a:rPr>
              <a:t>28 </a:t>
            </a:r>
            <a:r>
              <a:rPr lang="ru-RU" sz="2100" b="1" spc="-5" dirty="0">
                <a:solidFill>
                  <a:srgbClr val="666666"/>
                </a:solidFill>
                <a:latin typeface="Rosatom"/>
                <a:cs typeface="Rosatom"/>
              </a:rPr>
              <a:t>мусорных </a:t>
            </a:r>
            <a:r>
              <a:rPr lang="ru-RU" sz="2100" b="1" spc="-10" dirty="0">
                <a:solidFill>
                  <a:srgbClr val="666666"/>
                </a:solidFill>
                <a:latin typeface="Rosatom"/>
                <a:cs typeface="Rosatom"/>
              </a:rPr>
              <a:t>баков </a:t>
            </a:r>
            <a:r>
              <a:rPr lang="ru-RU" sz="2100" b="1" dirty="0">
                <a:solidFill>
                  <a:srgbClr val="666666"/>
                </a:solidFill>
                <a:latin typeface="Rosatom"/>
                <a:cs typeface="Rosatom"/>
              </a:rPr>
              <a:t>оснащены датчиками</a:t>
            </a:r>
            <a:r>
              <a:rPr lang="ru-RU" sz="2100" b="1" spc="-4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lang="ru-RU" sz="2100" b="1" dirty="0">
                <a:solidFill>
                  <a:srgbClr val="666666"/>
                </a:solidFill>
                <a:latin typeface="Rosatom"/>
                <a:cs typeface="Rosatom"/>
              </a:rPr>
              <a:t>загрузки</a:t>
            </a:r>
            <a:endParaRPr lang="ru-RU" sz="2100" dirty="0">
              <a:latin typeface="Rosatom"/>
              <a:cs typeface="Rosato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62FD4-4FD4-486F-A0AF-C9694AD65583}"/>
              </a:ext>
            </a:extLst>
          </p:cNvPr>
          <p:cNvSpPr txBox="1"/>
          <p:nvPr/>
        </p:nvSpPr>
        <p:spPr>
          <a:xfrm>
            <a:off x="6889410" y="2953178"/>
            <a:ext cx="5042240" cy="2199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00" indent="-304800">
              <a:lnSpc>
                <a:spcPct val="100000"/>
              </a:lnSpc>
              <a:spcBef>
                <a:spcPts val="340"/>
              </a:spcBef>
              <a:buChar char="•"/>
              <a:tabLst>
                <a:tab pos="316865" algn="l"/>
                <a:tab pos="317500" algn="l"/>
              </a:tabLst>
            </a:pPr>
            <a:r>
              <a:rPr lang="ru-RU" dirty="0">
                <a:solidFill>
                  <a:srgbClr val="666666"/>
                </a:solidFill>
                <a:latin typeface="Rosatom"/>
                <a:cs typeface="Rosatom"/>
              </a:rPr>
              <a:t>Динамика </a:t>
            </a: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накопления </a:t>
            </a:r>
            <a:r>
              <a:rPr lang="ru-RU" dirty="0">
                <a:solidFill>
                  <a:srgbClr val="666666"/>
                </a:solidFill>
                <a:latin typeface="Rosatom"/>
                <a:cs typeface="Rosatom"/>
              </a:rPr>
              <a:t>и </a:t>
            </a: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вывоза</a:t>
            </a:r>
            <a:r>
              <a:rPr lang="ru-RU" spc="-10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мусора</a:t>
            </a:r>
            <a:endParaRPr lang="ru-RU" dirty="0">
              <a:latin typeface="Rosatom"/>
              <a:cs typeface="Rosatom"/>
            </a:endParaRPr>
          </a:p>
          <a:p>
            <a:pPr marL="317500" marR="409575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Контроль </a:t>
            </a:r>
            <a:r>
              <a:rPr lang="ru-RU" dirty="0">
                <a:solidFill>
                  <a:srgbClr val="666666"/>
                </a:solidFill>
                <a:latin typeface="Rosatom"/>
                <a:cs typeface="Rosatom"/>
              </a:rPr>
              <a:t>бесперебойной работы по</a:t>
            </a:r>
            <a:r>
              <a:rPr lang="ru-RU" spc="-85" dirty="0">
                <a:solidFill>
                  <a:srgbClr val="666666"/>
                </a:solidFill>
                <a:latin typeface="Rosatom"/>
                <a:cs typeface="Rosatom"/>
              </a:rPr>
              <a:t> </a:t>
            </a: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вывозу  твердых коммунальных</a:t>
            </a:r>
            <a:r>
              <a:rPr lang="ru-RU" dirty="0">
                <a:solidFill>
                  <a:srgbClr val="666666"/>
                </a:solidFill>
                <a:latin typeface="Rosatom"/>
                <a:cs typeface="Rosatom"/>
              </a:rPr>
              <a:t> отходов</a:t>
            </a:r>
            <a:endParaRPr lang="ru-RU" dirty="0">
              <a:latin typeface="Rosatom"/>
              <a:cs typeface="Rosatom"/>
            </a:endParaRPr>
          </a:p>
          <a:p>
            <a:pPr marL="317500" marR="5080" indent="-304800">
              <a:lnSpc>
                <a:spcPct val="111100"/>
              </a:lnSpc>
              <a:buChar char="•"/>
              <a:tabLst>
                <a:tab pos="316865" algn="l"/>
                <a:tab pos="317500" algn="l"/>
              </a:tabLst>
            </a:pP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Снижение расходов </a:t>
            </a:r>
            <a:r>
              <a:rPr lang="ru-RU" dirty="0">
                <a:solidFill>
                  <a:srgbClr val="666666"/>
                </a:solidFill>
                <a:latin typeface="Rosatom"/>
                <a:cs typeface="Rosatom"/>
              </a:rPr>
              <a:t>за счет </a:t>
            </a: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целенаправленного  </a:t>
            </a:r>
            <a:r>
              <a:rPr lang="ru-RU" dirty="0">
                <a:solidFill>
                  <a:srgbClr val="666666"/>
                </a:solidFill>
                <a:latin typeface="Rosatom"/>
                <a:cs typeface="Rosatom"/>
              </a:rPr>
              <a:t>обеспечения </a:t>
            </a:r>
            <a:r>
              <a:rPr lang="ru-RU" spc="-5" dirty="0">
                <a:solidFill>
                  <a:srgbClr val="666666"/>
                </a:solidFill>
                <a:latin typeface="Rosatom"/>
                <a:cs typeface="Rosatom"/>
              </a:rPr>
              <a:t>вывоза мусора</a:t>
            </a:r>
            <a:endParaRPr lang="ru-RU" dirty="0">
              <a:latin typeface="Rosatom"/>
              <a:cs typeface="Rosatom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B04C25C5-8111-4C27-B3FB-85A6E64E281E}"/>
              </a:ext>
            </a:extLst>
          </p:cNvPr>
          <p:cNvSpPr/>
          <p:nvPr/>
        </p:nvSpPr>
        <p:spPr>
          <a:xfrm>
            <a:off x="6235788" y="4572000"/>
            <a:ext cx="3492412" cy="4626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1800" dirty="0">
              <a:latin typeface="Rosatom"/>
              <a:cs typeface="Rosatom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8D88FAAB-7BFC-420D-9AEB-96C75C4EE97A}"/>
              </a:ext>
            </a:extLst>
          </p:cNvPr>
          <p:cNvSpPr/>
          <p:nvPr/>
        </p:nvSpPr>
        <p:spPr>
          <a:xfrm>
            <a:off x="9173795" y="5466126"/>
            <a:ext cx="2842176" cy="3296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3066C2DA-9B28-4B6B-AA3D-F05D1C977F1A}"/>
              </a:ext>
            </a:extLst>
          </p:cNvPr>
          <p:cNvSpPr/>
          <p:nvPr/>
        </p:nvSpPr>
        <p:spPr>
          <a:xfrm>
            <a:off x="7435648" y="6689793"/>
            <a:ext cx="1009556" cy="13940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D90B34-9889-42BC-ACB3-3576B095A2F1}"/>
              </a:ext>
            </a:extLst>
          </p:cNvPr>
          <p:cNvSpPr txBox="1"/>
          <p:nvPr/>
        </p:nvSpPr>
        <p:spPr>
          <a:xfrm>
            <a:off x="7045083" y="5862598"/>
            <a:ext cx="166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Датчик загрузки бака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1152</Words>
  <Application>Microsoft Office PowerPoint</Application>
  <PresentationFormat>Произвольный</PresentationFormat>
  <Paragraphs>181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PT Sans</vt:lpstr>
      <vt:lpstr>Rosatom</vt:lpstr>
      <vt:lpstr>Calibri</vt:lpstr>
      <vt:lpstr>Wingdings</vt:lpstr>
      <vt:lpstr>Times New Roman</vt:lpstr>
      <vt:lpstr>Office Theme</vt:lpstr>
      <vt:lpstr>Презентация PowerPoint</vt:lpstr>
      <vt:lpstr>ПЛАТФОРМА   УМНЫЙ ГОРОД</vt:lpstr>
      <vt:lpstr>СЛУЖЕБНЫЕ СЛОИ:</vt:lpstr>
      <vt:lpstr>МОБИЛЬНОЕ ПРИЛОЖЕНИЕ «УМНЫЙ ЖЕЛЕЗНОВОДСК»</vt:lpstr>
      <vt:lpstr>Презентация PowerPoint</vt:lpstr>
      <vt:lpstr>Презентация PowerPoint</vt:lpstr>
      <vt:lpstr>ПЛАТФОРМА УМНЫЙ ГОРОД.  ТРАНСПОРТ, УМНЫЕ ОСТАНОВКИ И ВИДЕОНАБЛЮДЕНИЕ</vt:lpstr>
      <vt:lpstr>ПЕШЕХОДНЫЕ  ПЕРЕХОДЫ И ВИДЕОНАБЛЮДЕНИЕ</vt:lpstr>
      <vt:lpstr>ОСНАЩЕНИЕ ПРИБОРАМИ  УЧЕТА ЖКУ</vt:lpstr>
      <vt:lpstr>ТУРИСТИЧЕСКИЙ ПОРТАЛ</vt:lpstr>
      <vt:lpstr>ЦИФРОВЫЕ ТУРИСТИЧЕСКИЕ СЕРВИСЫ</vt:lpstr>
      <vt:lpstr>РЕЗУЛЬТАТЫ ВНЕДРЕНИЯ ПРАКТИКИ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USER1</cp:lastModifiedBy>
  <cp:revision>82</cp:revision>
  <cp:lastPrinted>2020-09-11T09:38:37Z</cp:lastPrinted>
  <dcterms:created xsi:type="dcterms:W3CDTF">2020-07-20T15:55:21Z</dcterms:created>
  <dcterms:modified xsi:type="dcterms:W3CDTF">2020-09-14T12:01:31Z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2020-07-20T00:00:00Z</vt:filetime>
  </property>
  <property fmtid="{D5CDD505-2E9C-101B-9397-08002B2CF9AE}" pid="3" name="Creator">
    <vt:lpwstr>Adobe InDesign CS6 (Windows)</vt:lpwstr>
  </property>
  <property fmtid="{D5CDD505-2E9C-101B-9397-08002B2CF9AE}" pid="4" name="LastSaved">
    <vt:filetime>2020-07-20T00:00:00Z</vt:filetime>
  </property>
</Properties>
</file>