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17"/>
  </p:notesMasterIdLst>
  <p:sldIdLst>
    <p:sldId id="274" r:id="rId3"/>
    <p:sldId id="258" r:id="rId4"/>
    <p:sldId id="280" r:id="rId5"/>
    <p:sldId id="284" r:id="rId6"/>
    <p:sldId id="271" r:id="rId7"/>
    <p:sldId id="262" r:id="rId8"/>
    <p:sldId id="276" r:id="rId9"/>
    <p:sldId id="279" r:id="rId10"/>
    <p:sldId id="291" r:id="rId11"/>
    <p:sldId id="286" r:id="rId12"/>
    <p:sldId id="281" r:id="rId13"/>
    <p:sldId id="290" r:id="rId14"/>
    <p:sldId id="287" r:id="rId15"/>
    <p:sldId id="288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162" autoAdjust="0"/>
  </p:normalViewPr>
  <p:slideViewPr>
    <p:cSldViewPr>
      <p:cViewPr varScale="1">
        <p:scale>
          <a:sx n="82" d="100"/>
          <a:sy n="82" d="100"/>
        </p:scale>
        <p:origin x="74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ABD70-79E8-4A19-B4C5-B7F2E1898AB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35594A-B88D-48AE-A364-F7540A442F3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Прогноз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AE95792A-B007-4E6D-BC1A-9CF083C7A8A8}" type="parTrans" cxnId="{6A4D23B0-3732-438D-A6AD-85050482B7FE}">
      <dgm:prSet/>
      <dgm:spPr/>
      <dgm:t>
        <a:bodyPr/>
        <a:lstStyle/>
        <a:p>
          <a:endParaRPr lang="ru-RU"/>
        </a:p>
      </dgm:t>
    </dgm:pt>
    <dgm:pt modelId="{3F3E45D3-6E13-4E6B-A6E9-3D81256E5DD1}" type="sibTrans" cxnId="{6A4D23B0-3732-438D-A6AD-85050482B7FE}">
      <dgm:prSet/>
      <dgm:spPr/>
      <dgm:t>
        <a:bodyPr/>
        <a:lstStyle/>
        <a:p>
          <a:endParaRPr lang="ru-RU"/>
        </a:p>
      </dgm:t>
    </dgm:pt>
    <dgm:pt modelId="{3085F7EE-7EFF-41B4-8993-50EE2B1A935D}">
      <dgm:prSet phldrT="[Текст]" custT="1"/>
      <dgm:spPr>
        <a:solidFill>
          <a:srgbClr val="FBB7D4"/>
        </a:solidFill>
      </dgm:spPr>
      <dgm:t>
        <a:bodyPr/>
        <a:lstStyle/>
        <a:p>
          <a:r>
            <a:rPr lang="ru-RU" sz="1600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Статистические методы прогнозирования и моделирования</a:t>
          </a:r>
        </a:p>
      </dgm:t>
    </dgm:pt>
    <dgm:pt modelId="{D71B1808-C050-4036-AAD0-C5C9612B882F}" type="parTrans" cxnId="{9F059146-D991-437C-92C3-7D9AE98C016F}">
      <dgm:prSet/>
      <dgm:spPr/>
      <dgm:t>
        <a:bodyPr/>
        <a:lstStyle/>
        <a:p>
          <a:endParaRPr lang="ru-RU"/>
        </a:p>
      </dgm:t>
    </dgm:pt>
    <dgm:pt modelId="{B3AA17F6-4EF3-4AD1-AA33-F676ABEA10F3}" type="sibTrans" cxnId="{9F059146-D991-437C-92C3-7D9AE98C016F}">
      <dgm:prSet/>
      <dgm:spPr/>
      <dgm:t>
        <a:bodyPr/>
        <a:lstStyle/>
        <a:p>
          <a:endParaRPr lang="ru-RU"/>
        </a:p>
      </dgm:t>
    </dgm:pt>
    <dgm:pt modelId="{98778431-825D-4319-BA09-E1931ED97130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Методы экспертных оценок</a:t>
          </a:r>
        </a:p>
      </dgm:t>
    </dgm:pt>
    <dgm:pt modelId="{E6552475-37AC-45B2-88F8-BF20FF11FF34}" type="parTrans" cxnId="{65D6CAF5-A3E8-4988-B9EC-37765C8296F0}">
      <dgm:prSet/>
      <dgm:spPr/>
      <dgm:t>
        <a:bodyPr/>
        <a:lstStyle/>
        <a:p>
          <a:endParaRPr lang="ru-RU"/>
        </a:p>
      </dgm:t>
    </dgm:pt>
    <dgm:pt modelId="{35D49E79-C5C5-474B-8C07-9EA0D268B968}" type="sibTrans" cxnId="{65D6CAF5-A3E8-4988-B9EC-37765C8296F0}">
      <dgm:prSet/>
      <dgm:spPr/>
      <dgm:t>
        <a:bodyPr/>
        <a:lstStyle/>
        <a:p>
          <a:endParaRPr lang="ru-RU"/>
        </a:p>
      </dgm:t>
    </dgm:pt>
    <dgm:pt modelId="{659B3FDD-37E2-4849-8693-601ECC3349EB}">
      <dgm:prSet phldrT="[Текст]" custT="1"/>
      <dgm:spPr>
        <a:solidFill>
          <a:srgbClr val="8AB4DA"/>
        </a:solidFill>
      </dgm:spPr>
      <dgm:t>
        <a:bodyPr/>
        <a:lstStyle/>
        <a:p>
          <a:r>
            <a:rPr lang="ru-RU" sz="2000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Комбинированные методы прогнозирования </a:t>
          </a:r>
        </a:p>
      </dgm:t>
    </dgm:pt>
    <dgm:pt modelId="{C4FADCED-A7DE-49BC-B045-FCDC1F4F40D3}" type="parTrans" cxnId="{E3631AE0-5AD8-4839-B0FD-FD94E0E3E91C}">
      <dgm:prSet/>
      <dgm:spPr/>
      <dgm:t>
        <a:bodyPr/>
        <a:lstStyle/>
        <a:p>
          <a:endParaRPr lang="ru-RU"/>
        </a:p>
      </dgm:t>
    </dgm:pt>
    <dgm:pt modelId="{2F53A034-B388-4A0D-B076-4BC4C9BE1D1B}" type="sibTrans" cxnId="{E3631AE0-5AD8-4839-B0FD-FD94E0E3E91C}">
      <dgm:prSet/>
      <dgm:spPr/>
      <dgm:t>
        <a:bodyPr/>
        <a:lstStyle/>
        <a:p>
          <a:endParaRPr lang="ru-RU"/>
        </a:p>
      </dgm:t>
    </dgm:pt>
    <dgm:pt modelId="{8600A1D7-27CD-4DF2-A321-03D26510B21F}">
      <dgm:prSet phldrT="[Текст]" custT="1"/>
      <dgm:spPr>
        <a:solidFill>
          <a:srgbClr val="75BDBB"/>
        </a:solidFill>
      </dgm:spPr>
      <dgm:t>
        <a:bodyPr/>
        <a:lstStyle/>
        <a:p>
          <a:r>
            <a:rPr lang="ru-RU" sz="1800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Методы 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экстраполяции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68D20967-D220-4D32-8B9F-A170F28359E8}" type="parTrans" cxnId="{AC525F94-D3B4-4795-9153-D86235FCBAA5}">
      <dgm:prSet/>
      <dgm:spPr/>
      <dgm:t>
        <a:bodyPr/>
        <a:lstStyle/>
        <a:p>
          <a:endParaRPr lang="ru-RU"/>
        </a:p>
      </dgm:t>
    </dgm:pt>
    <dgm:pt modelId="{A7801859-AF10-4B56-BCCA-510AEA051CF9}" type="sibTrans" cxnId="{AC525F94-D3B4-4795-9153-D86235FCBAA5}">
      <dgm:prSet/>
      <dgm:spPr/>
      <dgm:t>
        <a:bodyPr/>
        <a:lstStyle/>
        <a:p>
          <a:endParaRPr lang="ru-RU"/>
        </a:p>
      </dgm:t>
    </dgm:pt>
    <dgm:pt modelId="{C6C868C3-07E1-44ED-90DB-CC12B4671FAA}" type="pres">
      <dgm:prSet presAssocID="{999ABD70-79E8-4A19-B4C5-B7F2E1898AB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024D1E-1B3D-4398-8F84-265E9CD463AA}" type="pres">
      <dgm:prSet presAssocID="{A735594A-B88D-48AE-A364-F7540A442F30}" presName="centerShape" presStyleLbl="node0" presStyleIdx="0" presStyleCnt="1"/>
      <dgm:spPr/>
      <dgm:t>
        <a:bodyPr/>
        <a:lstStyle/>
        <a:p>
          <a:endParaRPr lang="ru-RU"/>
        </a:p>
      </dgm:t>
    </dgm:pt>
    <dgm:pt modelId="{A3ADE940-4EFD-465F-88D6-9D28FA5CF752}" type="pres">
      <dgm:prSet presAssocID="{D71B1808-C050-4036-AAD0-C5C9612B882F}" presName="parTrans" presStyleLbl="sibTrans2D1" presStyleIdx="0" presStyleCnt="4" custAng="10958252" custFlipHor="1" custScaleX="108638"/>
      <dgm:spPr/>
      <dgm:t>
        <a:bodyPr/>
        <a:lstStyle/>
        <a:p>
          <a:endParaRPr lang="ru-RU"/>
        </a:p>
      </dgm:t>
    </dgm:pt>
    <dgm:pt modelId="{CB6E0B62-D21B-49C9-AFF1-83D97EB400FE}" type="pres">
      <dgm:prSet presAssocID="{D71B1808-C050-4036-AAD0-C5C9612B882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6690F2D-F0F5-49F2-AC7D-00A3CBA79EC2}" type="pres">
      <dgm:prSet presAssocID="{3085F7EE-7EFF-41B4-8993-50EE2B1A935D}" presName="node" presStyleLbl="node1" presStyleIdx="0" presStyleCnt="4" custScaleX="127624" custScaleY="124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53DC7-A50F-42E0-889A-C02F9DADA108}" type="pres">
      <dgm:prSet presAssocID="{E6552475-37AC-45B2-88F8-BF20FF11FF34}" presName="parTrans" presStyleLbl="sibTrans2D1" presStyleIdx="1" presStyleCnt="4" custFlipHor="1" custScaleX="117424"/>
      <dgm:spPr/>
      <dgm:t>
        <a:bodyPr/>
        <a:lstStyle/>
        <a:p>
          <a:endParaRPr lang="ru-RU"/>
        </a:p>
      </dgm:t>
    </dgm:pt>
    <dgm:pt modelId="{8728F182-E7CB-4DB7-BB6D-BA19E0DE06C0}" type="pres">
      <dgm:prSet presAssocID="{E6552475-37AC-45B2-88F8-BF20FF11FF3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2E47114-E865-4D0A-809C-C5917E2469B3}" type="pres">
      <dgm:prSet presAssocID="{98778431-825D-4319-BA09-E1931ED97130}" presName="node" presStyleLbl="node1" presStyleIdx="1" presStyleCnt="4" custScaleX="135513" custScaleY="126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A8530-1A35-4712-B88F-6013CDA64CAE}" type="pres">
      <dgm:prSet presAssocID="{C4FADCED-A7DE-49BC-B045-FCDC1F4F40D3}" presName="parTrans" presStyleLbl="sibTrans2D1" presStyleIdx="2" presStyleCnt="4" custAng="10800000" custFlipHor="1" custScaleX="149639"/>
      <dgm:spPr/>
      <dgm:t>
        <a:bodyPr/>
        <a:lstStyle/>
        <a:p>
          <a:endParaRPr lang="ru-RU"/>
        </a:p>
      </dgm:t>
    </dgm:pt>
    <dgm:pt modelId="{D643A4B8-5C50-4CB1-BE74-179382A95C4E}" type="pres">
      <dgm:prSet presAssocID="{C4FADCED-A7DE-49BC-B045-FCDC1F4F40D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80A84F1-3FB2-40B0-B503-18113B6C6ECA}" type="pres">
      <dgm:prSet presAssocID="{659B3FDD-37E2-4849-8693-601ECC3349EB}" presName="node" presStyleLbl="node1" presStyleIdx="2" presStyleCnt="4" custScaleX="160700" custScaleY="152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93F1E-B026-4D68-ABCC-825699EAD65F}" type="pres">
      <dgm:prSet presAssocID="{68D20967-D220-4D32-8B9F-A170F28359E8}" presName="parTrans" presStyleLbl="sibTrans2D1" presStyleIdx="3" presStyleCnt="4" custFlipHor="1" custScaleX="116253"/>
      <dgm:spPr/>
      <dgm:t>
        <a:bodyPr/>
        <a:lstStyle/>
        <a:p>
          <a:endParaRPr lang="ru-RU"/>
        </a:p>
      </dgm:t>
    </dgm:pt>
    <dgm:pt modelId="{B20F2EC2-285E-4E92-94DD-5FB54667F521}" type="pres">
      <dgm:prSet presAssocID="{68D20967-D220-4D32-8B9F-A170F28359E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1FCDA3F-D23C-47C7-A8FC-6F4D8591F7FC}" type="pres">
      <dgm:prSet presAssocID="{8600A1D7-27CD-4DF2-A321-03D26510B21F}" presName="node" presStyleLbl="node1" presStyleIdx="3" presStyleCnt="4" custScaleX="134697" custScaleY="139025" custRadScaleRad="98505" custRadScaleInc="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11957-D008-4427-AA22-7A3C81E64F55}" type="presOf" srcId="{68D20967-D220-4D32-8B9F-A170F28359E8}" destId="{41093F1E-B026-4D68-ABCC-825699EAD65F}" srcOrd="0" destOrd="0" presId="urn:microsoft.com/office/officeart/2005/8/layout/radial5"/>
    <dgm:cxn modelId="{7E1EC030-C88D-4B5D-B340-16C63DDE96D9}" type="presOf" srcId="{D71B1808-C050-4036-AAD0-C5C9612B882F}" destId="{A3ADE940-4EFD-465F-88D6-9D28FA5CF752}" srcOrd="0" destOrd="0" presId="urn:microsoft.com/office/officeart/2005/8/layout/radial5"/>
    <dgm:cxn modelId="{6A4D23B0-3732-438D-A6AD-85050482B7FE}" srcId="{999ABD70-79E8-4A19-B4C5-B7F2E1898AB2}" destId="{A735594A-B88D-48AE-A364-F7540A442F30}" srcOrd="0" destOrd="0" parTransId="{AE95792A-B007-4E6D-BC1A-9CF083C7A8A8}" sibTransId="{3F3E45D3-6E13-4E6B-A6E9-3D81256E5DD1}"/>
    <dgm:cxn modelId="{65D6CAF5-A3E8-4988-B9EC-37765C8296F0}" srcId="{A735594A-B88D-48AE-A364-F7540A442F30}" destId="{98778431-825D-4319-BA09-E1931ED97130}" srcOrd="1" destOrd="0" parTransId="{E6552475-37AC-45B2-88F8-BF20FF11FF34}" sibTransId="{35D49E79-C5C5-474B-8C07-9EA0D268B968}"/>
    <dgm:cxn modelId="{AC525F94-D3B4-4795-9153-D86235FCBAA5}" srcId="{A735594A-B88D-48AE-A364-F7540A442F30}" destId="{8600A1D7-27CD-4DF2-A321-03D26510B21F}" srcOrd="3" destOrd="0" parTransId="{68D20967-D220-4D32-8B9F-A170F28359E8}" sibTransId="{A7801859-AF10-4B56-BCCA-510AEA051CF9}"/>
    <dgm:cxn modelId="{A40D0B69-1ED6-4958-9AA5-70512B006D90}" type="presOf" srcId="{C4FADCED-A7DE-49BC-B045-FCDC1F4F40D3}" destId="{D643A4B8-5C50-4CB1-BE74-179382A95C4E}" srcOrd="1" destOrd="0" presId="urn:microsoft.com/office/officeart/2005/8/layout/radial5"/>
    <dgm:cxn modelId="{9D7F14A6-1520-4751-973A-63803748620C}" type="presOf" srcId="{999ABD70-79E8-4A19-B4C5-B7F2E1898AB2}" destId="{C6C868C3-07E1-44ED-90DB-CC12B4671FAA}" srcOrd="0" destOrd="0" presId="urn:microsoft.com/office/officeart/2005/8/layout/radial5"/>
    <dgm:cxn modelId="{9F059146-D991-437C-92C3-7D9AE98C016F}" srcId="{A735594A-B88D-48AE-A364-F7540A442F30}" destId="{3085F7EE-7EFF-41B4-8993-50EE2B1A935D}" srcOrd="0" destOrd="0" parTransId="{D71B1808-C050-4036-AAD0-C5C9612B882F}" sibTransId="{B3AA17F6-4EF3-4AD1-AA33-F676ABEA10F3}"/>
    <dgm:cxn modelId="{135873FD-F13D-4386-8080-68102FF34CB9}" type="presOf" srcId="{98778431-825D-4319-BA09-E1931ED97130}" destId="{F2E47114-E865-4D0A-809C-C5917E2469B3}" srcOrd="0" destOrd="0" presId="urn:microsoft.com/office/officeart/2005/8/layout/radial5"/>
    <dgm:cxn modelId="{D9C415E0-BCEB-4DB9-B4E0-03A643215F62}" type="presOf" srcId="{8600A1D7-27CD-4DF2-A321-03D26510B21F}" destId="{81FCDA3F-D23C-47C7-A8FC-6F4D8591F7FC}" srcOrd="0" destOrd="0" presId="urn:microsoft.com/office/officeart/2005/8/layout/radial5"/>
    <dgm:cxn modelId="{70376290-75B2-49A4-84A9-752E39CD057E}" type="presOf" srcId="{3085F7EE-7EFF-41B4-8993-50EE2B1A935D}" destId="{C6690F2D-F0F5-49F2-AC7D-00A3CBA79EC2}" srcOrd="0" destOrd="0" presId="urn:microsoft.com/office/officeart/2005/8/layout/radial5"/>
    <dgm:cxn modelId="{25C955FE-4F83-4DF6-BDDF-C14502919288}" type="presOf" srcId="{C4FADCED-A7DE-49BC-B045-FCDC1F4F40D3}" destId="{6F9A8530-1A35-4712-B88F-6013CDA64CAE}" srcOrd="0" destOrd="0" presId="urn:microsoft.com/office/officeart/2005/8/layout/radial5"/>
    <dgm:cxn modelId="{95FA9F01-3BF6-45D6-BB3B-9941FF0D383A}" type="presOf" srcId="{D71B1808-C050-4036-AAD0-C5C9612B882F}" destId="{CB6E0B62-D21B-49C9-AFF1-83D97EB400FE}" srcOrd="1" destOrd="0" presId="urn:microsoft.com/office/officeart/2005/8/layout/radial5"/>
    <dgm:cxn modelId="{1382FDE5-060C-48E2-AA5B-67AF30D85AE5}" type="presOf" srcId="{E6552475-37AC-45B2-88F8-BF20FF11FF34}" destId="{50553DC7-A50F-42E0-889A-C02F9DADA108}" srcOrd="0" destOrd="0" presId="urn:microsoft.com/office/officeart/2005/8/layout/radial5"/>
    <dgm:cxn modelId="{E3631AE0-5AD8-4839-B0FD-FD94E0E3E91C}" srcId="{A735594A-B88D-48AE-A364-F7540A442F30}" destId="{659B3FDD-37E2-4849-8693-601ECC3349EB}" srcOrd="2" destOrd="0" parTransId="{C4FADCED-A7DE-49BC-B045-FCDC1F4F40D3}" sibTransId="{2F53A034-B388-4A0D-B076-4BC4C9BE1D1B}"/>
    <dgm:cxn modelId="{F17185C4-1CB9-41E4-98F6-2AEA6029754C}" type="presOf" srcId="{A735594A-B88D-48AE-A364-F7540A442F30}" destId="{A8024D1E-1B3D-4398-8F84-265E9CD463AA}" srcOrd="0" destOrd="0" presId="urn:microsoft.com/office/officeart/2005/8/layout/radial5"/>
    <dgm:cxn modelId="{6296D2B0-7715-481E-8C33-3D2BBA3C2CE5}" type="presOf" srcId="{68D20967-D220-4D32-8B9F-A170F28359E8}" destId="{B20F2EC2-285E-4E92-94DD-5FB54667F521}" srcOrd="1" destOrd="0" presId="urn:microsoft.com/office/officeart/2005/8/layout/radial5"/>
    <dgm:cxn modelId="{62DFB987-9E01-4043-A950-C5EA6E87EFB6}" type="presOf" srcId="{659B3FDD-37E2-4849-8693-601ECC3349EB}" destId="{D80A84F1-3FB2-40B0-B503-18113B6C6ECA}" srcOrd="0" destOrd="0" presId="urn:microsoft.com/office/officeart/2005/8/layout/radial5"/>
    <dgm:cxn modelId="{31F5D62E-4537-4E6B-A029-ABDBD1FD543D}" type="presOf" srcId="{E6552475-37AC-45B2-88F8-BF20FF11FF34}" destId="{8728F182-E7CB-4DB7-BB6D-BA19E0DE06C0}" srcOrd="1" destOrd="0" presId="urn:microsoft.com/office/officeart/2005/8/layout/radial5"/>
    <dgm:cxn modelId="{C30EE421-0CEF-4318-9A45-770166BED86D}" type="presParOf" srcId="{C6C868C3-07E1-44ED-90DB-CC12B4671FAA}" destId="{A8024D1E-1B3D-4398-8F84-265E9CD463AA}" srcOrd="0" destOrd="0" presId="urn:microsoft.com/office/officeart/2005/8/layout/radial5"/>
    <dgm:cxn modelId="{E17ECBFC-892B-47D0-ABF9-3BF6EE486E63}" type="presParOf" srcId="{C6C868C3-07E1-44ED-90DB-CC12B4671FAA}" destId="{A3ADE940-4EFD-465F-88D6-9D28FA5CF752}" srcOrd="1" destOrd="0" presId="urn:microsoft.com/office/officeart/2005/8/layout/radial5"/>
    <dgm:cxn modelId="{2BC381EC-F8A9-43E9-9748-45A366D2923A}" type="presParOf" srcId="{A3ADE940-4EFD-465F-88D6-9D28FA5CF752}" destId="{CB6E0B62-D21B-49C9-AFF1-83D97EB400FE}" srcOrd="0" destOrd="0" presId="urn:microsoft.com/office/officeart/2005/8/layout/radial5"/>
    <dgm:cxn modelId="{506D57EA-4C13-4E7D-8D5C-0A4284BE94C3}" type="presParOf" srcId="{C6C868C3-07E1-44ED-90DB-CC12B4671FAA}" destId="{C6690F2D-F0F5-49F2-AC7D-00A3CBA79EC2}" srcOrd="2" destOrd="0" presId="urn:microsoft.com/office/officeart/2005/8/layout/radial5"/>
    <dgm:cxn modelId="{4A25F97B-2BA0-402C-9769-5146A4B42964}" type="presParOf" srcId="{C6C868C3-07E1-44ED-90DB-CC12B4671FAA}" destId="{50553DC7-A50F-42E0-889A-C02F9DADA108}" srcOrd="3" destOrd="0" presId="urn:microsoft.com/office/officeart/2005/8/layout/radial5"/>
    <dgm:cxn modelId="{06EA3FE0-5306-4330-AF83-0F462445D006}" type="presParOf" srcId="{50553DC7-A50F-42E0-889A-C02F9DADA108}" destId="{8728F182-E7CB-4DB7-BB6D-BA19E0DE06C0}" srcOrd="0" destOrd="0" presId="urn:microsoft.com/office/officeart/2005/8/layout/radial5"/>
    <dgm:cxn modelId="{D7628B9F-6F49-4972-90B5-F5B68F3F0875}" type="presParOf" srcId="{C6C868C3-07E1-44ED-90DB-CC12B4671FAA}" destId="{F2E47114-E865-4D0A-809C-C5917E2469B3}" srcOrd="4" destOrd="0" presId="urn:microsoft.com/office/officeart/2005/8/layout/radial5"/>
    <dgm:cxn modelId="{0CE5BDBE-CF01-4D8F-A6EF-DC21F8CFE81A}" type="presParOf" srcId="{C6C868C3-07E1-44ED-90DB-CC12B4671FAA}" destId="{6F9A8530-1A35-4712-B88F-6013CDA64CAE}" srcOrd="5" destOrd="0" presId="urn:microsoft.com/office/officeart/2005/8/layout/radial5"/>
    <dgm:cxn modelId="{C618A651-ECB3-4258-9EAE-3C54834D1B3B}" type="presParOf" srcId="{6F9A8530-1A35-4712-B88F-6013CDA64CAE}" destId="{D643A4B8-5C50-4CB1-BE74-179382A95C4E}" srcOrd="0" destOrd="0" presId="urn:microsoft.com/office/officeart/2005/8/layout/radial5"/>
    <dgm:cxn modelId="{8C2A5961-2844-44A9-B741-2A009AF558F5}" type="presParOf" srcId="{C6C868C3-07E1-44ED-90DB-CC12B4671FAA}" destId="{D80A84F1-3FB2-40B0-B503-18113B6C6ECA}" srcOrd="6" destOrd="0" presId="urn:microsoft.com/office/officeart/2005/8/layout/radial5"/>
    <dgm:cxn modelId="{1576935D-211D-48A3-A9D6-C1B2F78153BF}" type="presParOf" srcId="{C6C868C3-07E1-44ED-90DB-CC12B4671FAA}" destId="{41093F1E-B026-4D68-ABCC-825699EAD65F}" srcOrd="7" destOrd="0" presId="urn:microsoft.com/office/officeart/2005/8/layout/radial5"/>
    <dgm:cxn modelId="{51D01BFA-C3A0-4338-80AD-CF3110D970F0}" type="presParOf" srcId="{41093F1E-B026-4D68-ABCC-825699EAD65F}" destId="{B20F2EC2-285E-4E92-94DD-5FB54667F521}" srcOrd="0" destOrd="0" presId="urn:microsoft.com/office/officeart/2005/8/layout/radial5"/>
    <dgm:cxn modelId="{BF3D2054-51E0-447A-81C0-08513D5D045D}" type="presParOf" srcId="{C6C868C3-07E1-44ED-90DB-CC12B4671FAA}" destId="{81FCDA3F-D23C-47C7-A8FC-6F4D8591F7F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55221-11FB-4A8F-A314-BFF927D9DD6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5D3537-612C-4DDA-9FAB-10A833EF407C}">
      <dgm:prSet phldrT="[Текст]" custT="1"/>
      <dgm:spPr/>
      <dgm:t>
        <a:bodyPr/>
        <a:lstStyle/>
        <a:p>
          <a:pPr algn="just"/>
          <a:r>
            <a:rPr lang="ru-RU" sz="1800" b="1" dirty="0"/>
            <a:t>Определение совокупной потребности </a:t>
          </a:r>
          <a:r>
            <a:rPr lang="ru-RU" sz="1800" b="1" dirty="0" smtClean="0"/>
            <a:t>НСО в  </a:t>
          </a:r>
          <a:r>
            <a:rPr lang="ru-RU" sz="1800" b="1" dirty="0"/>
            <a:t>кадрах </a:t>
          </a:r>
          <a:r>
            <a:rPr lang="ru-RU" sz="1800" b="1" dirty="0" smtClean="0"/>
            <a:t>и дополнительной </a:t>
          </a:r>
          <a:r>
            <a:rPr lang="ru-RU" sz="1800" b="1" dirty="0"/>
            <a:t>кадровой потребности на прогнозируемый период</a:t>
          </a:r>
        </a:p>
      </dgm:t>
    </dgm:pt>
    <dgm:pt modelId="{337AF2EF-786F-47EC-B6E5-BECA05436DF4}" type="parTrans" cxnId="{CB6DB61D-777D-40BD-9CE3-06E7B408D8EC}">
      <dgm:prSet/>
      <dgm:spPr/>
      <dgm:t>
        <a:bodyPr/>
        <a:lstStyle/>
        <a:p>
          <a:endParaRPr lang="ru-RU" b="1"/>
        </a:p>
      </dgm:t>
    </dgm:pt>
    <dgm:pt modelId="{1ED20DA8-8246-4E6B-B6D6-0449AFFCC08A}" type="sibTrans" cxnId="{CB6DB61D-777D-40BD-9CE3-06E7B408D8EC}">
      <dgm:prSet/>
      <dgm:spPr/>
      <dgm:t>
        <a:bodyPr/>
        <a:lstStyle/>
        <a:p>
          <a:endParaRPr lang="ru-RU" b="1"/>
        </a:p>
      </dgm:t>
    </dgm:pt>
    <dgm:pt modelId="{CA68C6F4-180E-4318-A248-E3FBF2850A4B}">
      <dgm:prSet phldrT="[Текст]" custT="1"/>
      <dgm:spPr/>
      <dgm:t>
        <a:bodyPr/>
        <a:lstStyle/>
        <a:p>
          <a:pPr algn="just"/>
          <a:r>
            <a:rPr lang="ru-RU" sz="1800" b="1" dirty="0"/>
            <a:t>Распределение дополнительной кадровой потребности по видам экономической деятельности </a:t>
          </a:r>
          <a:r>
            <a:rPr lang="ru-RU" sz="1800" b="1" dirty="0" smtClean="0"/>
            <a:t>в соответствии с ОКВЭД, </a:t>
          </a:r>
          <a:r>
            <a:rPr lang="ru-RU" sz="1800" b="1" dirty="0"/>
            <a:t>уровням образования для каждого года прогнозируемого периода</a:t>
          </a:r>
        </a:p>
      </dgm:t>
    </dgm:pt>
    <dgm:pt modelId="{910FD957-B9C4-492E-A862-95C54C890BAB}" type="parTrans" cxnId="{E8A484DF-957F-494F-B4BC-F0FA1A7889D7}">
      <dgm:prSet/>
      <dgm:spPr/>
      <dgm:t>
        <a:bodyPr/>
        <a:lstStyle/>
        <a:p>
          <a:endParaRPr lang="ru-RU" b="1"/>
        </a:p>
      </dgm:t>
    </dgm:pt>
    <dgm:pt modelId="{092E344C-562D-4624-A07E-8B19EECDCDD0}" type="sibTrans" cxnId="{E8A484DF-957F-494F-B4BC-F0FA1A7889D7}">
      <dgm:prSet/>
      <dgm:spPr/>
      <dgm:t>
        <a:bodyPr/>
        <a:lstStyle/>
        <a:p>
          <a:endParaRPr lang="ru-RU" b="1"/>
        </a:p>
      </dgm:t>
    </dgm:pt>
    <dgm:pt modelId="{A4FD8A43-E8B0-45A1-AD1C-1BD10B7CFE44}">
      <dgm:prSet phldrT="[Текст]" custT="1"/>
      <dgm:spPr/>
      <dgm:t>
        <a:bodyPr/>
        <a:lstStyle/>
        <a:p>
          <a:pPr algn="just"/>
          <a:r>
            <a:rPr lang="ru-RU" sz="1600" b="1" dirty="0"/>
            <a:t>Распределение дополнительной кадровой потребности по укрупненным группам специальностей направлениям подготовки </a:t>
          </a:r>
          <a:r>
            <a:rPr lang="ru-RU" sz="1600" b="1" dirty="0" smtClean="0"/>
            <a:t>в соответствии </a:t>
          </a:r>
          <a:r>
            <a:rPr lang="ru-RU" sz="1600" b="1" dirty="0"/>
            <a:t>ОКСО для каждого вида экономической </a:t>
          </a:r>
          <a:r>
            <a:rPr lang="ru-RU" sz="1600" b="1" dirty="0" smtClean="0"/>
            <a:t>деятельности, </a:t>
          </a:r>
          <a:r>
            <a:rPr lang="ru-RU" sz="1600" b="1" dirty="0"/>
            <a:t>уровня образования для каждого года прогнозируемого периода</a:t>
          </a:r>
        </a:p>
      </dgm:t>
    </dgm:pt>
    <dgm:pt modelId="{FD25BF33-B0B6-4CD0-B117-1D744C9789E4}" type="parTrans" cxnId="{9250F0CC-E5FB-4A00-B640-693B0726D090}">
      <dgm:prSet/>
      <dgm:spPr/>
      <dgm:t>
        <a:bodyPr/>
        <a:lstStyle/>
        <a:p>
          <a:endParaRPr lang="ru-RU" b="1"/>
        </a:p>
      </dgm:t>
    </dgm:pt>
    <dgm:pt modelId="{A3B13005-5BDF-4DCC-A9C1-BCA5D6EFF469}" type="sibTrans" cxnId="{9250F0CC-E5FB-4A00-B640-693B0726D090}">
      <dgm:prSet/>
      <dgm:spPr/>
      <dgm:t>
        <a:bodyPr/>
        <a:lstStyle/>
        <a:p>
          <a:endParaRPr lang="ru-RU" b="1"/>
        </a:p>
      </dgm:t>
    </dgm:pt>
    <dgm:pt modelId="{ACFFEB00-37AC-4B64-9931-B26124955BA2}" type="pres">
      <dgm:prSet presAssocID="{B2355221-11FB-4A8F-A314-BFF927D9DD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F0BED6B-4BDC-4458-ABD7-1083B128D00A}" type="pres">
      <dgm:prSet presAssocID="{B2355221-11FB-4A8F-A314-BFF927D9DD66}" presName="Name1" presStyleCnt="0"/>
      <dgm:spPr/>
    </dgm:pt>
    <dgm:pt modelId="{29F7E144-1848-41A8-8D97-FD422C42034E}" type="pres">
      <dgm:prSet presAssocID="{B2355221-11FB-4A8F-A314-BFF927D9DD66}" presName="cycle" presStyleCnt="0"/>
      <dgm:spPr/>
    </dgm:pt>
    <dgm:pt modelId="{33130A08-44CE-4D76-B5C8-45FD485D08CA}" type="pres">
      <dgm:prSet presAssocID="{B2355221-11FB-4A8F-A314-BFF927D9DD66}" presName="srcNode" presStyleLbl="node1" presStyleIdx="0" presStyleCnt="3"/>
      <dgm:spPr/>
    </dgm:pt>
    <dgm:pt modelId="{2CD22682-A7CA-47A4-BE89-F4900E365023}" type="pres">
      <dgm:prSet presAssocID="{B2355221-11FB-4A8F-A314-BFF927D9DD66}" presName="conn" presStyleLbl="parChTrans1D2" presStyleIdx="0" presStyleCnt="1"/>
      <dgm:spPr/>
      <dgm:t>
        <a:bodyPr/>
        <a:lstStyle/>
        <a:p>
          <a:endParaRPr lang="ru-RU"/>
        </a:p>
      </dgm:t>
    </dgm:pt>
    <dgm:pt modelId="{B5EE269B-059B-4907-BC7B-D5E61BA9F036}" type="pres">
      <dgm:prSet presAssocID="{B2355221-11FB-4A8F-A314-BFF927D9DD66}" presName="extraNode" presStyleLbl="node1" presStyleIdx="0" presStyleCnt="3"/>
      <dgm:spPr/>
    </dgm:pt>
    <dgm:pt modelId="{0FAABE9D-4E6E-4ADB-BFA3-03362D193E5D}" type="pres">
      <dgm:prSet presAssocID="{B2355221-11FB-4A8F-A314-BFF927D9DD66}" presName="dstNode" presStyleLbl="node1" presStyleIdx="0" presStyleCnt="3"/>
      <dgm:spPr/>
    </dgm:pt>
    <dgm:pt modelId="{3C548A17-2DEF-47C8-9D20-84E443404393}" type="pres">
      <dgm:prSet presAssocID="{765D3537-612C-4DDA-9FAB-10A833EF407C}" presName="text_1" presStyleLbl="node1" presStyleIdx="0" presStyleCnt="3" custScaleY="136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77578-87B0-453A-A570-FE8B60714E13}" type="pres">
      <dgm:prSet presAssocID="{765D3537-612C-4DDA-9FAB-10A833EF407C}" presName="accent_1" presStyleCnt="0"/>
      <dgm:spPr/>
    </dgm:pt>
    <dgm:pt modelId="{AED5D000-6011-4A90-A383-EDBA404A2454}" type="pres">
      <dgm:prSet presAssocID="{765D3537-612C-4DDA-9FAB-10A833EF407C}" presName="accentRepeatNode" presStyleLbl="solidFgAcc1" presStyleIdx="0" presStyleCnt="3"/>
      <dgm:spPr/>
    </dgm:pt>
    <dgm:pt modelId="{5ACC2D27-892A-4720-BB08-36311019B36D}" type="pres">
      <dgm:prSet presAssocID="{CA68C6F4-180E-4318-A248-E3FBF2850A4B}" presName="text_2" presStyleLbl="node1" presStyleIdx="1" presStyleCnt="3" custScaleY="135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CA718-18DA-469F-908E-77D6C1BF8C16}" type="pres">
      <dgm:prSet presAssocID="{CA68C6F4-180E-4318-A248-E3FBF2850A4B}" presName="accent_2" presStyleCnt="0"/>
      <dgm:spPr/>
    </dgm:pt>
    <dgm:pt modelId="{BD02545E-C240-4035-825D-E441C1CB6100}" type="pres">
      <dgm:prSet presAssocID="{CA68C6F4-180E-4318-A248-E3FBF2850A4B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AA4FFB41-C6C6-42F9-A326-59F7B0E06208}" type="pres">
      <dgm:prSet presAssocID="{A4FD8A43-E8B0-45A1-AD1C-1BD10B7CFE44}" presName="text_3" presStyleLbl="node1" presStyleIdx="2" presStyleCnt="3" custScaleY="135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590F7-5AD2-46ED-ACD2-D2EBBB7EDDDB}" type="pres">
      <dgm:prSet presAssocID="{A4FD8A43-E8B0-45A1-AD1C-1BD10B7CFE44}" presName="accent_3" presStyleCnt="0"/>
      <dgm:spPr/>
    </dgm:pt>
    <dgm:pt modelId="{18985E1E-23C9-45EA-910A-CA0AC61BFB26}" type="pres">
      <dgm:prSet presAssocID="{A4FD8A43-E8B0-45A1-AD1C-1BD10B7CFE44}" presName="accentRepeatNode" presStyleLbl="solidFgAcc1" presStyleIdx="2" presStyleCnt="3"/>
      <dgm:spPr/>
    </dgm:pt>
  </dgm:ptLst>
  <dgm:cxnLst>
    <dgm:cxn modelId="{CB6DB61D-777D-40BD-9CE3-06E7B408D8EC}" srcId="{B2355221-11FB-4A8F-A314-BFF927D9DD66}" destId="{765D3537-612C-4DDA-9FAB-10A833EF407C}" srcOrd="0" destOrd="0" parTransId="{337AF2EF-786F-47EC-B6E5-BECA05436DF4}" sibTransId="{1ED20DA8-8246-4E6B-B6D6-0449AFFCC08A}"/>
    <dgm:cxn modelId="{9D1EA917-1BC8-41A9-8A23-AFD9B8DCD392}" type="presOf" srcId="{CA68C6F4-180E-4318-A248-E3FBF2850A4B}" destId="{5ACC2D27-892A-4720-BB08-36311019B36D}" srcOrd="0" destOrd="0" presId="urn:microsoft.com/office/officeart/2008/layout/VerticalCurvedList"/>
    <dgm:cxn modelId="{D0DA9A04-EFB2-496B-9EA7-8891DEF4BDE3}" type="presOf" srcId="{1ED20DA8-8246-4E6B-B6D6-0449AFFCC08A}" destId="{2CD22682-A7CA-47A4-BE89-F4900E365023}" srcOrd="0" destOrd="0" presId="urn:microsoft.com/office/officeart/2008/layout/VerticalCurvedList"/>
    <dgm:cxn modelId="{9250F0CC-E5FB-4A00-B640-693B0726D090}" srcId="{B2355221-11FB-4A8F-A314-BFF927D9DD66}" destId="{A4FD8A43-E8B0-45A1-AD1C-1BD10B7CFE44}" srcOrd="2" destOrd="0" parTransId="{FD25BF33-B0B6-4CD0-B117-1D744C9789E4}" sibTransId="{A3B13005-5BDF-4DCC-A9C1-BCA5D6EFF469}"/>
    <dgm:cxn modelId="{89D52089-D3CE-4DD2-BF30-4CDF31A19402}" type="presOf" srcId="{765D3537-612C-4DDA-9FAB-10A833EF407C}" destId="{3C548A17-2DEF-47C8-9D20-84E443404393}" srcOrd="0" destOrd="0" presId="urn:microsoft.com/office/officeart/2008/layout/VerticalCurvedList"/>
    <dgm:cxn modelId="{E8A484DF-957F-494F-B4BC-F0FA1A7889D7}" srcId="{B2355221-11FB-4A8F-A314-BFF927D9DD66}" destId="{CA68C6F4-180E-4318-A248-E3FBF2850A4B}" srcOrd="1" destOrd="0" parTransId="{910FD957-B9C4-492E-A862-95C54C890BAB}" sibTransId="{092E344C-562D-4624-A07E-8B19EECDCDD0}"/>
    <dgm:cxn modelId="{3430A516-39DC-43E1-AF11-0A77BE75666E}" type="presOf" srcId="{A4FD8A43-E8B0-45A1-AD1C-1BD10B7CFE44}" destId="{AA4FFB41-C6C6-42F9-A326-59F7B0E06208}" srcOrd="0" destOrd="0" presId="urn:microsoft.com/office/officeart/2008/layout/VerticalCurvedList"/>
    <dgm:cxn modelId="{FA1D951F-A073-4C8A-83E9-DCA2A94F68C5}" type="presOf" srcId="{B2355221-11FB-4A8F-A314-BFF927D9DD66}" destId="{ACFFEB00-37AC-4B64-9931-B26124955BA2}" srcOrd="0" destOrd="0" presId="urn:microsoft.com/office/officeart/2008/layout/VerticalCurvedList"/>
    <dgm:cxn modelId="{E70A2CFF-CCD1-4B75-98FE-044CA05C2088}" type="presParOf" srcId="{ACFFEB00-37AC-4B64-9931-B26124955BA2}" destId="{9F0BED6B-4BDC-4458-ABD7-1083B128D00A}" srcOrd="0" destOrd="0" presId="urn:microsoft.com/office/officeart/2008/layout/VerticalCurvedList"/>
    <dgm:cxn modelId="{93289F3E-C3D9-47A0-90BF-DB27B5F5DB09}" type="presParOf" srcId="{9F0BED6B-4BDC-4458-ABD7-1083B128D00A}" destId="{29F7E144-1848-41A8-8D97-FD422C42034E}" srcOrd="0" destOrd="0" presId="urn:microsoft.com/office/officeart/2008/layout/VerticalCurvedList"/>
    <dgm:cxn modelId="{5516D536-04A4-42FA-B62A-41251ACB6ECB}" type="presParOf" srcId="{29F7E144-1848-41A8-8D97-FD422C42034E}" destId="{33130A08-44CE-4D76-B5C8-45FD485D08CA}" srcOrd="0" destOrd="0" presId="urn:microsoft.com/office/officeart/2008/layout/VerticalCurvedList"/>
    <dgm:cxn modelId="{15670DE7-B8C9-404E-998D-B77AF95112EC}" type="presParOf" srcId="{29F7E144-1848-41A8-8D97-FD422C42034E}" destId="{2CD22682-A7CA-47A4-BE89-F4900E365023}" srcOrd="1" destOrd="0" presId="urn:microsoft.com/office/officeart/2008/layout/VerticalCurvedList"/>
    <dgm:cxn modelId="{8B8713EF-14D1-4DC2-870E-D6520D461C51}" type="presParOf" srcId="{29F7E144-1848-41A8-8D97-FD422C42034E}" destId="{B5EE269B-059B-4907-BC7B-D5E61BA9F036}" srcOrd="2" destOrd="0" presId="urn:microsoft.com/office/officeart/2008/layout/VerticalCurvedList"/>
    <dgm:cxn modelId="{94D4DE86-E6DF-4A18-855C-6CC59B385623}" type="presParOf" srcId="{29F7E144-1848-41A8-8D97-FD422C42034E}" destId="{0FAABE9D-4E6E-4ADB-BFA3-03362D193E5D}" srcOrd="3" destOrd="0" presId="urn:microsoft.com/office/officeart/2008/layout/VerticalCurvedList"/>
    <dgm:cxn modelId="{56DB8042-F3B5-4DE0-8C50-A0C415C4C5BF}" type="presParOf" srcId="{9F0BED6B-4BDC-4458-ABD7-1083B128D00A}" destId="{3C548A17-2DEF-47C8-9D20-84E443404393}" srcOrd="1" destOrd="0" presId="urn:microsoft.com/office/officeart/2008/layout/VerticalCurvedList"/>
    <dgm:cxn modelId="{420EA8F3-9645-4E53-B6AC-A3E65411F2EB}" type="presParOf" srcId="{9F0BED6B-4BDC-4458-ABD7-1083B128D00A}" destId="{09B77578-87B0-453A-A570-FE8B60714E13}" srcOrd="2" destOrd="0" presId="urn:microsoft.com/office/officeart/2008/layout/VerticalCurvedList"/>
    <dgm:cxn modelId="{9D506843-3945-449C-9352-AFDF37A88A9A}" type="presParOf" srcId="{09B77578-87B0-453A-A570-FE8B60714E13}" destId="{AED5D000-6011-4A90-A383-EDBA404A2454}" srcOrd="0" destOrd="0" presId="urn:microsoft.com/office/officeart/2008/layout/VerticalCurvedList"/>
    <dgm:cxn modelId="{C7654599-4FA2-406F-BA95-0D33124FB93C}" type="presParOf" srcId="{9F0BED6B-4BDC-4458-ABD7-1083B128D00A}" destId="{5ACC2D27-892A-4720-BB08-36311019B36D}" srcOrd="3" destOrd="0" presId="urn:microsoft.com/office/officeart/2008/layout/VerticalCurvedList"/>
    <dgm:cxn modelId="{B967E2A5-785A-465F-9E87-35BBB9907320}" type="presParOf" srcId="{9F0BED6B-4BDC-4458-ABD7-1083B128D00A}" destId="{F59CA718-18DA-469F-908E-77D6C1BF8C16}" srcOrd="4" destOrd="0" presId="urn:microsoft.com/office/officeart/2008/layout/VerticalCurvedList"/>
    <dgm:cxn modelId="{4A73835D-3250-4332-8E76-8DBB51E49974}" type="presParOf" srcId="{F59CA718-18DA-469F-908E-77D6C1BF8C16}" destId="{BD02545E-C240-4035-825D-E441C1CB6100}" srcOrd="0" destOrd="0" presId="urn:microsoft.com/office/officeart/2008/layout/VerticalCurvedList"/>
    <dgm:cxn modelId="{B11261DE-558A-47A4-8038-E4523E83AF11}" type="presParOf" srcId="{9F0BED6B-4BDC-4458-ABD7-1083B128D00A}" destId="{AA4FFB41-C6C6-42F9-A326-59F7B0E06208}" srcOrd="5" destOrd="0" presId="urn:microsoft.com/office/officeart/2008/layout/VerticalCurvedList"/>
    <dgm:cxn modelId="{3FA5D759-951C-431B-AAA6-D85BC3CEE6C3}" type="presParOf" srcId="{9F0BED6B-4BDC-4458-ABD7-1083B128D00A}" destId="{085590F7-5AD2-46ED-ACD2-D2EBBB7EDDDB}" srcOrd="6" destOrd="0" presId="urn:microsoft.com/office/officeart/2008/layout/VerticalCurvedList"/>
    <dgm:cxn modelId="{4D564E5B-669E-4E12-B12B-79029D2273DF}" type="presParOf" srcId="{085590F7-5AD2-46ED-ACD2-D2EBBB7EDDDB}" destId="{18985E1E-23C9-45EA-910A-CA0AC61BFB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24D1E-1B3D-4398-8F84-265E9CD463AA}">
      <dsp:nvSpPr>
        <dsp:cNvPr id="0" name=""/>
        <dsp:cNvSpPr/>
      </dsp:nvSpPr>
      <dsp:spPr>
        <a:xfrm>
          <a:off x="2078582" y="1710237"/>
          <a:ext cx="1281145" cy="1281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Прогноз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266201" y="1897856"/>
        <a:ext cx="905907" cy="905907"/>
      </dsp:txXfrm>
    </dsp:sp>
    <dsp:sp modelId="{A3ADE940-4EFD-465F-88D6-9D28FA5CF752}">
      <dsp:nvSpPr>
        <dsp:cNvPr id="0" name=""/>
        <dsp:cNvSpPr/>
      </dsp:nvSpPr>
      <dsp:spPr>
        <a:xfrm rot="16041748" flipH="1">
          <a:off x="2616748" y="1319921"/>
          <a:ext cx="204814" cy="435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646056" y="1376350"/>
        <a:ext cx="143370" cy="261353"/>
      </dsp:txXfrm>
    </dsp:sp>
    <dsp:sp modelId="{C6690F2D-F0F5-49F2-AC7D-00A3CBA79EC2}">
      <dsp:nvSpPr>
        <dsp:cNvPr id="0" name=""/>
        <dsp:cNvSpPr/>
      </dsp:nvSpPr>
      <dsp:spPr>
        <a:xfrm>
          <a:off x="1901631" y="-242630"/>
          <a:ext cx="1635048" cy="1597152"/>
        </a:xfrm>
        <a:prstGeom prst="ellipse">
          <a:avLst/>
        </a:prstGeom>
        <a:solidFill>
          <a:srgbClr val="FBB7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Статистические методы прогнозирования и моделирования</a:t>
          </a:r>
        </a:p>
      </dsp:txBody>
      <dsp:txXfrm>
        <a:off x="2141078" y="-8733"/>
        <a:ext cx="1156154" cy="1129358"/>
      </dsp:txXfrm>
    </dsp:sp>
    <dsp:sp modelId="{50553DC7-A50F-42E0-889A-C02F9DADA108}">
      <dsp:nvSpPr>
        <dsp:cNvPr id="0" name=""/>
        <dsp:cNvSpPr/>
      </dsp:nvSpPr>
      <dsp:spPr>
        <a:xfrm flipH="1">
          <a:off x="3409482" y="2133015"/>
          <a:ext cx="178136" cy="435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462923" y="2220133"/>
        <a:ext cx="124695" cy="261353"/>
      </dsp:txXfrm>
    </dsp:sp>
    <dsp:sp modelId="{F2E47114-E865-4D0A-809C-C5917E2469B3}">
      <dsp:nvSpPr>
        <dsp:cNvPr id="0" name=""/>
        <dsp:cNvSpPr/>
      </dsp:nvSpPr>
      <dsp:spPr>
        <a:xfrm>
          <a:off x="3645960" y="1540601"/>
          <a:ext cx="1736118" cy="162041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Методы экспертных оценок</a:t>
          </a:r>
        </a:p>
      </dsp:txBody>
      <dsp:txXfrm>
        <a:off x="3900209" y="1777906"/>
        <a:ext cx="1227620" cy="1145808"/>
      </dsp:txXfrm>
    </dsp:sp>
    <dsp:sp modelId="{6F9A8530-1A35-4712-B88F-6013CDA64CAE}">
      <dsp:nvSpPr>
        <dsp:cNvPr id="0" name=""/>
        <dsp:cNvSpPr/>
      </dsp:nvSpPr>
      <dsp:spPr>
        <a:xfrm rot="5400000" flipH="1">
          <a:off x="2647838" y="2860813"/>
          <a:ext cx="142633" cy="435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669233" y="2969326"/>
        <a:ext cx="99843" cy="261353"/>
      </dsp:txXfrm>
    </dsp:sp>
    <dsp:sp modelId="{D80A84F1-3FB2-40B0-B503-18113B6C6ECA}">
      <dsp:nvSpPr>
        <dsp:cNvPr id="0" name=""/>
        <dsp:cNvSpPr/>
      </dsp:nvSpPr>
      <dsp:spPr>
        <a:xfrm>
          <a:off x="1689755" y="3171229"/>
          <a:ext cx="2058800" cy="1948890"/>
        </a:xfrm>
        <a:prstGeom prst="ellipse">
          <a:avLst/>
        </a:prstGeom>
        <a:solidFill>
          <a:srgbClr val="8AB4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Комбинированные методы прогнозирования </a:t>
          </a:r>
        </a:p>
      </dsp:txBody>
      <dsp:txXfrm>
        <a:off x="1991259" y="3456637"/>
        <a:ext cx="1455792" cy="1378074"/>
      </dsp:txXfrm>
    </dsp:sp>
    <dsp:sp modelId="{41093F1E-B026-4D68-ABCC-825699EAD65F}">
      <dsp:nvSpPr>
        <dsp:cNvPr id="0" name=""/>
        <dsp:cNvSpPr/>
      </dsp:nvSpPr>
      <dsp:spPr>
        <a:xfrm rot="10773864" flipH="1">
          <a:off x="1868738" y="2127169"/>
          <a:ext cx="163046" cy="435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1868739" y="2214473"/>
        <a:ext cx="114132" cy="261353"/>
      </dsp:txXfrm>
    </dsp:sp>
    <dsp:sp modelId="{81FCDA3F-D23C-47C7-A8FC-6F4D8591F7FC}">
      <dsp:nvSpPr>
        <dsp:cNvPr id="0" name=""/>
        <dsp:cNvSpPr/>
      </dsp:nvSpPr>
      <dsp:spPr>
        <a:xfrm>
          <a:off x="88343" y="1446812"/>
          <a:ext cx="1725664" cy="1781112"/>
        </a:xfrm>
        <a:prstGeom prst="ellipse">
          <a:avLst/>
        </a:prstGeom>
        <a:solidFill>
          <a:srgbClr val="75BD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Методы 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экстраполяции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+mn-lt"/>
            <a:ea typeface="+mn-ea"/>
            <a:cs typeface="+mn-cs"/>
          </a:endParaRPr>
        </a:p>
      </dsp:txBody>
      <dsp:txXfrm>
        <a:off x="341061" y="1707650"/>
        <a:ext cx="1220228" cy="1259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22682-A7CA-47A4-BE89-F4900E365023}">
      <dsp:nvSpPr>
        <dsp:cNvPr id="0" name=""/>
        <dsp:cNvSpPr/>
      </dsp:nvSpPr>
      <dsp:spPr>
        <a:xfrm>
          <a:off x="-5467727" y="-837284"/>
          <a:ext cx="6511107" cy="6511107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48A17-2DEF-47C8-9D20-84E443404393}">
      <dsp:nvSpPr>
        <dsp:cNvPr id="0" name=""/>
        <dsp:cNvSpPr/>
      </dsp:nvSpPr>
      <dsp:spPr>
        <a:xfrm>
          <a:off x="671311" y="308692"/>
          <a:ext cx="5649506" cy="131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80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Определение совокупной потребности </a:t>
          </a:r>
          <a:r>
            <a:rPr lang="ru-RU" sz="1800" b="1" kern="1200" dirty="0" smtClean="0"/>
            <a:t>НСО в  </a:t>
          </a:r>
          <a:r>
            <a:rPr lang="ru-RU" sz="1800" b="1" kern="1200" dirty="0"/>
            <a:t>кадрах </a:t>
          </a:r>
          <a:r>
            <a:rPr lang="ru-RU" sz="1800" b="1" kern="1200" dirty="0" smtClean="0"/>
            <a:t>и дополнительной </a:t>
          </a:r>
          <a:r>
            <a:rPr lang="ru-RU" sz="1800" b="1" kern="1200" dirty="0"/>
            <a:t>кадровой потребности на прогнозируемый период</a:t>
          </a:r>
        </a:p>
      </dsp:txBody>
      <dsp:txXfrm>
        <a:off x="671311" y="308692"/>
        <a:ext cx="5649506" cy="1317231"/>
      </dsp:txXfrm>
    </dsp:sp>
    <dsp:sp modelId="{AED5D000-6011-4A90-A383-EDBA404A2454}">
      <dsp:nvSpPr>
        <dsp:cNvPr id="0" name=""/>
        <dsp:cNvSpPr/>
      </dsp:nvSpPr>
      <dsp:spPr>
        <a:xfrm>
          <a:off x="66744" y="362740"/>
          <a:ext cx="1209134" cy="1209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C2D27-892A-4720-BB08-36311019B36D}">
      <dsp:nvSpPr>
        <dsp:cNvPr id="0" name=""/>
        <dsp:cNvSpPr/>
      </dsp:nvSpPr>
      <dsp:spPr>
        <a:xfrm>
          <a:off x="1022927" y="1762299"/>
          <a:ext cx="5297889" cy="1311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80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Распределение дополнительной кадровой потребности по видам экономической деятельности </a:t>
          </a:r>
          <a:r>
            <a:rPr lang="ru-RU" sz="1800" b="1" kern="1200" dirty="0" smtClean="0"/>
            <a:t>в соответствии с ОКВЭД, </a:t>
          </a:r>
          <a:r>
            <a:rPr lang="ru-RU" sz="1800" b="1" kern="1200" dirty="0"/>
            <a:t>уровням образования для каждого года прогнозируемого периода</a:t>
          </a:r>
        </a:p>
      </dsp:txBody>
      <dsp:txXfrm>
        <a:off x="1022927" y="1762299"/>
        <a:ext cx="5297889" cy="1311939"/>
      </dsp:txXfrm>
    </dsp:sp>
    <dsp:sp modelId="{BD02545E-C240-4035-825D-E441C1CB6100}">
      <dsp:nvSpPr>
        <dsp:cNvPr id="0" name=""/>
        <dsp:cNvSpPr/>
      </dsp:nvSpPr>
      <dsp:spPr>
        <a:xfrm>
          <a:off x="418360" y="1813701"/>
          <a:ext cx="1209134" cy="1209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FFB41-C6C6-42F9-A326-59F7B0E06208}">
      <dsp:nvSpPr>
        <dsp:cNvPr id="0" name=""/>
        <dsp:cNvSpPr/>
      </dsp:nvSpPr>
      <dsp:spPr>
        <a:xfrm>
          <a:off x="671311" y="3215910"/>
          <a:ext cx="5649506" cy="1306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80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Распределение дополнительной кадровой потребности по укрупненным группам специальностей направлениям подготовки </a:t>
          </a:r>
          <a:r>
            <a:rPr lang="ru-RU" sz="1600" b="1" kern="1200" dirty="0" smtClean="0"/>
            <a:t>в соответствии </a:t>
          </a:r>
          <a:r>
            <a:rPr lang="ru-RU" sz="1600" b="1" kern="1200" dirty="0"/>
            <a:t>ОКСО для каждого вида экономической </a:t>
          </a:r>
          <a:r>
            <a:rPr lang="ru-RU" sz="1600" b="1" kern="1200" dirty="0" smtClean="0"/>
            <a:t>деятельности, </a:t>
          </a:r>
          <a:r>
            <a:rPr lang="ru-RU" sz="1600" b="1" kern="1200" dirty="0"/>
            <a:t>уровня образования для каждого года прогнозируемого периода</a:t>
          </a:r>
        </a:p>
      </dsp:txBody>
      <dsp:txXfrm>
        <a:off x="671311" y="3215910"/>
        <a:ext cx="5649506" cy="1306639"/>
      </dsp:txXfrm>
    </dsp:sp>
    <dsp:sp modelId="{18985E1E-23C9-45EA-910A-CA0AC61BFB26}">
      <dsp:nvSpPr>
        <dsp:cNvPr id="0" name=""/>
        <dsp:cNvSpPr/>
      </dsp:nvSpPr>
      <dsp:spPr>
        <a:xfrm>
          <a:off x="66744" y="3264663"/>
          <a:ext cx="1209134" cy="1209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34B2E-1FE5-4D5B-B84A-FFD7E93F6F7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BAD28-F0D7-4943-B059-8F4A5B152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4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BAD28-F0D7-4943-B059-8F4A5B1522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59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1A41C-A057-4E82-A245-EC0341BE8E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752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A41C-A057-4E82-A245-EC0341BE8EA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9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BAD28-F0D7-4943-B059-8F4A5B1522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2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A41C-A057-4E82-A245-EC0341BE8E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0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BAD28-F0D7-4943-B059-8F4A5B1522A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5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BAD28-F0D7-4943-B059-8F4A5B1522A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4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A41C-A057-4E82-A245-EC0341BE8EA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00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1A41C-A057-4E82-A245-EC0341BE8E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262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1A41C-A057-4E82-A245-EC0341BE8E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65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A41C-A057-4E82-A245-EC0341BE8EA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5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ProPowerPoint\Шаблоны\ТЕХНОЛОГИИ\Информационные технологии\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82" y="0"/>
            <a:ext cx="12291484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231" y="116635"/>
            <a:ext cx="10363200" cy="147002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8631" y="5877272"/>
            <a:ext cx="8534400" cy="69763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5560-8B0B-4B62-A7E0-F642AC588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6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5560-8B0B-4B62-A7E0-F642AC588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07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5560-8B0B-4B62-A7E0-F642AC588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13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5560-8B0B-4B62-A7E0-F642AC588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3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5560-8B0B-4B62-A7E0-F642AC588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53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4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(красный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7;p15">
            <a:extLst>
              <a:ext uri="{FF2B5EF4-FFF2-40B4-BE49-F238E27FC236}">
                <a16:creationId xmlns:a16="http://schemas.microsoft.com/office/drawing/2014/main" id="{E1150414-BF2E-4C12-9165-A8433E699D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1208967"/>
            <a:ext cx="10596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b="1"/>
            </a:lvl1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5" name="Google Shape;68;p15">
            <a:extLst>
              <a:ext uri="{FF2B5EF4-FFF2-40B4-BE49-F238E27FC236}">
                <a16:creationId xmlns:a16="http://schemas.microsoft.com/office/drawing/2014/main" id="{EB2E8F95-F2F1-4A87-9777-F80B552287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0" y="2205833"/>
            <a:ext cx="10596400" cy="4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SzPts val="1800"/>
              <a:buNone/>
            </a:pPr>
            <a:endParaRPr/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id="{AF84346D-1034-4AA1-86EC-70BA96F16C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72291"/>
            <a:ext cx="5680533" cy="631509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lang="ru-RU" sz="1600" cap="all" baseline="0" dirty="0" smtClean="0">
                <a:solidFill>
                  <a:srgbClr val="000000"/>
                </a:solidFill>
              </a:defRPr>
            </a:lvl1pPr>
          </a:lstStyle>
          <a:p>
            <a:pPr marL="0" lvl="0" indent="0" algn="r">
              <a:lnSpc>
                <a:spcPct val="100000"/>
              </a:lnSpc>
              <a:buClr>
                <a:srgbClr val="000000"/>
              </a:buClr>
              <a:buSzPts val="1200"/>
              <a:buNone/>
            </a:pPr>
            <a:r>
              <a:rPr lang="ru-RU" dirty="0"/>
              <a:t>НАЗВАНИЕ ТЕМЫ ПРЕЗЕНТАЦИИ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6E0E0E-D29B-4BCB-8921-2CAA3E6106BF}"/>
              </a:ext>
            </a:extLst>
          </p:cNvPr>
          <p:cNvSpPr/>
          <p:nvPr userDrawn="1"/>
        </p:nvSpPr>
        <p:spPr>
          <a:xfrm>
            <a:off x="11421242" y="6078483"/>
            <a:ext cx="479972" cy="374869"/>
          </a:xfrm>
          <a:custGeom>
            <a:avLst/>
            <a:gdLst>
              <a:gd name="connsiteX0" fmla="*/ 52552 w 359979"/>
              <a:gd name="connsiteY0" fmla="*/ 173421 h 281152"/>
              <a:gd name="connsiteX1" fmla="*/ 0 w 359979"/>
              <a:gd name="connsiteY1" fmla="*/ 131379 h 281152"/>
              <a:gd name="connsiteX2" fmla="*/ 147145 w 359979"/>
              <a:gd name="connsiteY2" fmla="*/ 0 h 281152"/>
              <a:gd name="connsiteX3" fmla="*/ 344214 w 359979"/>
              <a:gd name="connsiteY3" fmla="*/ 15766 h 281152"/>
              <a:gd name="connsiteX4" fmla="*/ 359979 w 359979"/>
              <a:gd name="connsiteY4" fmla="*/ 194441 h 281152"/>
              <a:gd name="connsiteX5" fmla="*/ 265386 w 359979"/>
              <a:gd name="connsiteY5" fmla="*/ 281152 h 281152"/>
              <a:gd name="connsiteX6" fmla="*/ 178676 w 359979"/>
              <a:gd name="connsiteY6" fmla="*/ 275897 h 281152"/>
              <a:gd name="connsiteX7" fmla="*/ 170793 w 359979"/>
              <a:gd name="connsiteY7" fmla="*/ 181304 h 281152"/>
              <a:gd name="connsiteX8" fmla="*/ 52552 w 359979"/>
              <a:gd name="connsiteY8" fmla="*/ 173421 h 28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79" h="281152">
                <a:moveTo>
                  <a:pt x="52552" y="173421"/>
                </a:moveTo>
                <a:lnTo>
                  <a:pt x="0" y="131379"/>
                </a:lnTo>
                <a:lnTo>
                  <a:pt x="147145" y="0"/>
                </a:lnTo>
                <a:lnTo>
                  <a:pt x="344214" y="15766"/>
                </a:lnTo>
                <a:lnTo>
                  <a:pt x="359979" y="194441"/>
                </a:lnTo>
                <a:lnTo>
                  <a:pt x="265386" y="281152"/>
                </a:lnTo>
                <a:lnTo>
                  <a:pt x="178676" y="275897"/>
                </a:lnTo>
                <a:lnTo>
                  <a:pt x="170793" y="181304"/>
                </a:lnTo>
                <a:lnTo>
                  <a:pt x="52552" y="1734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525F2AAA-8020-485F-B749-2279AF09180E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11421241" y="5941579"/>
            <a:ext cx="512851" cy="524800"/>
          </a:xfrm>
        </p:spPr>
        <p:txBody>
          <a:bodyPr/>
          <a:lstStyle>
            <a:lvl1pPr algn="ctr">
              <a:defRPr sz="1600" b="1"/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fld id="{00000000-1234-1234-1234-123412341234}" type="slidenum">
              <a:rPr lang="ru" kern="0" smtClean="0">
                <a:solidFill>
                  <a:srgbClr val="28334A"/>
                </a:solidFill>
                <a:latin typeface="Arial"/>
                <a:cs typeface="Arial"/>
                <a:sym typeface="Arial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defRPr/>
              </a:pPr>
              <a:t>‹#›</a:t>
            </a:fld>
            <a:endParaRPr lang="ru" kern="0" dirty="0">
              <a:solidFill>
                <a:srgbClr val="28334A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28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5560-8B0B-4B62-A7E0-F642AC588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8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5560-8B0B-4B62-A7E0-F642AC588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0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5560-8B0B-4B62-A7E0-F642AC588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2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5560-8B0B-4B62-A7E0-F642AC588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4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5560-8B0B-4B62-A7E0-F642AC588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2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5560-8B0B-4B62-A7E0-F642AC588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5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ТЕХНОЛОГИИ\Информационные технологии\ITSl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17" y="0"/>
            <a:ext cx="12232217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159000" y="274638"/>
            <a:ext cx="942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56369" y="1600203"/>
            <a:ext cx="932603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40217" y="6550028"/>
            <a:ext cx="229658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376092"/>
                </a:solidFill>
                <a:latin typeface="Bell MT" pitchFamily="18" charset="0"/>
              </a:rPr>
              <a:t>ProPowerPoint.Ru</a:t>
            </a:r>
            <a:endParaRPr lang="ru-RU" sz="1400" smtClean="0">
              <a:solidFill>
                <a:srgbClr val="376092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93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35560-8B0B-4B62-A7E0-F642AC588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7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35760" y="3272052"/>
            <a:ext cx="1855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KP.NSO.RU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31267" t="17674" r="17104" b="13626"/>
          <a:stretch/>
        </p:blipFill>
        <p:spPr bwMode="auto">
          <a:xfrm>
            <a:off x="-96688" y="0"/>
            <a:ext cx="9721080" cy="6947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1775520" y="-149099"/>
            <a:ext cx="9649072" cy="66580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35760" y="2348919"/>
            <a:ext cx="6030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ПЛАТФОРМА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88160" y="3424452"/>
            <a:ext cx="1855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KP.NSO.RU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376" y="5657671"/>
            <a:ext cx="7730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Сарнова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Юлия Викторовна</a:t>
            </a: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Начальник отдела межведомственных информационных систем </a:t>
            </a: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министерства цифрового развития и связи</a:t>
            </a: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Новосибирской области</a:t>
            </a:r>
            <a:endParaRPr lang="ru-RU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4" y="260648"/>
            <a:ext cx="709424" cy="8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320759" y="287592"/>
            <a:ext cx="9308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«ПОСЛЕ»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АВТОМАТИЗИРОВАННЫЙ РЕЖИМ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10" y="1117184"/>
            <a:ext cx="1778326" cy="176983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59325" y="1223951"/>
            <a:ext cx="1242774" cy="124974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56" y="1185922"/>
            <a:ext cx="1253675" cy="12529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75047" y="1196336"/>
            <a:ext cx="1270312" cy="1277436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5389433" y="2660527"/>
            <a:ext cx="341867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СРОК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РАСЧЕТА ПРОГНОЗА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5 минут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830900" y="2893392"/>
            <a:ext cx="37122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АВТОМАТИЗИРОВАННЫЙ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СБОР ДАННЫХ ИЗ ЛК ОМСУ, ОО, РАБОТОДАТЕЛЕЙ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54171" y="4638027"/>
            <a:ext cx="473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40317" y="0"/>
            <a:ext cx="2032513" cy="14024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" y="307876"/>
            <a:ext cx="709424" cy="8965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9" y="5301208"/>
            <a:ext cx="1012120" cy="1055001"/>
          </a:xfrm>
          <a:prstGeom prst="rect">
            <a:avLst/>
          </a:prstGeom>
        </p:spPr>
      </p:pic>
      <p:pic>
        <p:nvPicPr>
          <p:cNvPr id="16" name="Picture 4" descr="ÐÐ°ÑÑÐ¸Ð½ÐºÐ¸ Ð¿Ð¾ Ð·Ð°Ð¿ÑÐ¾ÑÑ ÑÑÐ°ÑÑÐ»Ð¸Ð²ÑÐ¹ ÑÐµÐ»Ð¾Ð²ÐµÐº Ð·Ð° ÐºÐ¾Ð¼Ð¿Ð¾Ð¼ Ð¿Ð¸ÐºÑÐ¾Ð³ÑÐ°Ð¼Ð¼Ð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46" b="91746" l="462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271" y="810812"/>
            <a:ext cx="2267125" cy="183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530853" y="4008546"/>
            <a:ext cx="48612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 ОТ ВНЕДРЕНИЯ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marR="0" lvl="0" indent="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Точность </a:t>
            </a:r>
            <a:r>
              <a:rPr kumimoji="0" lang="ru-RU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прогноза</a:t>
            </a:r>
          </a:p>
          <a:p>
            <a:pPr marL="3600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buFontTx/>
              <a:buNone/>
              <a:tabLst/>
              <a:defRPr/>
            </a:pPr>
            <a:endParaRPr kumimoji="0" lang="ru-RU" b="0" i="0" u="none" strike="noStrike" kern="1200" cap="small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Охват </a:t>
            </a:r>
            <a:r>
              <a:rPr kumimoji="0" lang="ru-RU" b="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максимального </a:t>
            </a:r>
            <a:endParaRPr kumimoji="0" lang="ru-RU" b="0" i="0" u="none" strike="noStrike" kern="1200" cap="small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buFontTx/>
              <a:buNone/>
              <a:tabLst/>
              <a:defRPr/>
            </a:pPr>
            <a:r>
              <a:rPr kumimoji="0" lang="ru-RU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количества источников данных</a:t>
            </a:r>
          </a:p>
          <a:p>
            <a:pPr marL="3600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buFontTx/>
              <a:buNone/>
              <a:tabLst/>
              <a:defRPr/>
            </a:pPr>
            <a:endParaRPr kumimoji="0" lang="ru-RU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marR="0" lvl="0" indent="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Автоматизированный </a:t>
            </a:r>
            <a:endParaRPr kumimoji="0" lang="ru-RU" b="0" i="0" u="none" strike="noStrike" kern="1200" cap="small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buFontTx/>
              <a:buNone/>
              <a:tabLst/>
              <a:defRPr/>
            </a:pPr>
            <a:r>
              <a:rPr kumimoji="0" lang="ru-RU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сбор </a:t>
            </a:r>
            <a:r>
              <a:rPr kumimoji="0" lang="ru-RU" b="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данных </a:t>
            </a:r>
            <a:endParaRPr kumimoji="0" lang="ru-RU" b="0" i="0" u="none" strike="noStrike" kern="1200" cap="small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buFontTx/>
              <a:buNone/>
              <a:tabLst/>
              <a:defRPr/>
            </a:pPr>
            <a:endParaRPr kumimoji="0" lang="ru-RU" b="0" i="0" u="none" strike="noStrike" kern="1200" cap="small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47" y="4425144"/>
            <a:ext cx="624872" cy="6252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79" y="5146203"/>
            <a:ext cx="601393" cy="5528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95" y="5949280"/>
            <a:ext cx="773685" cy="64458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538230" y="3964273"/>
            <a:ext cx="44624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НА 01.09.2020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marR="0" lvl="0" indent="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tabLst/>
              <a:defRPr/>
            </a:pPr>
            <a:r>
              <a:rPr lang="ru-RU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потребности в кадрах на 2021-2027 годы </a:t>
            </a:r>
            <a:r>
              <a:rPr lang="ru-RU" sz="1400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№747 от 31.08.2020)</a:t>
            </a:r>
            <a:endParaRPr kumimoji="0" lang="ru-RU" sz="1400" b="0" i="0" u="none" strike="noStrike" kern="1200" cap="small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buFontTx/>
              <a:buNone/>
              <a:tabLst/>
              <a:defRPr/>
            </a:pPr>
            <a:endParaRPr kumimoji="0" lang="ru-RU" b="0" i="0" u="none" strike="noStrike" kern="1200" cap="small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База выпускников с привязкой к их месту жительства</a:t>
            </a:r>
          </a:p>
          <a:p>
            <a:pPr marL="3600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buFontTx/>
              <a:buNone/>
              <a:tabLst/>
              <a:defRPr/>
            </a:pPr>
            <a:endParaRPr kumimoji="0" lang="ru-RU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lvl="0" indent="285750" algn="just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lang="ru-RU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потребности в кадрах</a:t>
            </a:r>
            <a:endParaRPr kumimoji="0" lang="ru-RU" b="0" i="0" u="none" strike="noStrike" kern="1200" cap="small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23592" y="3886612"/>
            <a:ext cx="950505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104112" y="4099273"/>
            <a:ext cx="0" cy="254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1"/>
          <p:cNvSpPr txBox="1">
            <a:spLocks/>
          </p:cNvSpPr>
          <p:nvPr/>
        </p:nvSpPr>
        <p:spPr>
          <a:xfrm>
            <a:off x="11629316" y="6377923"/>
            <a:ext cx="512851" cy="524800"/>
          </a:xfr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fld id="{00000000-1234-1234-1234-123412341234}" type="slidenum">
              <a:rPr lang="ru" kern="0" smtClean="0">
                <a:solidFill>
                  <a:srgbClr val="28334A"/>
                </a:solidFill>
                <a:latin typeface="Arial"/>
                <a:cs typeface="Arial"/>
                <a:sym typeface="Arial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defRPr/>
              </a:pPr>
              <a:t>10</a:t>
            </a:fld>
            <a:endParaRPr lang="ru" kern="0" dirty="0">
              <a:solidFill>
                <a:srgbClr val="28334A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8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2047760" y="100893"/>
            <a:ext cx="10229051" cy="7058224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1786725" y="1184402"/>
            <a:ext cx="1882982" cy="5347600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вал 21"/>
          <p:cNvSpPr/>
          <p:nvPr/>
        </p:nvSpPr>
        <p:spPr>
          <a:xfrm rot="18193346">
            <a:off x="1837855" y="538368"/>
            <a:ext cx="2025485" cy="6605687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>
          <a:xfrm rot="3274623">
            <a:off x="1812607" y="592108"/>
            <a:ext cx="2025485" cy="6605687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1" y="1419457"/>
          <a:ext cx="5443538" cy="4877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3249" y="1329733"/>
            <a:ext cx="4013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Алгоритм разработки прогноза </a:t>
            </a:r>
            <a:endParaRPr kumimoji="0" lang="ru-RU" sz="1600" b="1" i="0" u="none" strike="noStrike" kern="1200" cap="all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кадровой </a:t>
            </a: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потребности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90261527"/>
              </p:ext>
            </p:extLst>
          </p:nvPr>
        </p:nvGraphicFramePr>
        <p:xfrm>
          <a:off x="5674385" y="1609894"/>
          <a:ext cx="6387562" cy="483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33488">
            <a:off x="3780622" y="1288945"/>
            <a:ext cx="2711396" cy="3007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097896">
            <a:off x="3763897" y="6093400"/>
            <a:ext cx="2627731" cy="29145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4432445" y="1736557"/>
            <a:ext cx="334537" cy="334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9172" y="2624937"/>
            <a:ext cx="334537" cy="334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129883" y="3211551"/>
            <a:ext cx="1163622" cy="1115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9334" y="93821"/>
            <a:ext cx="9461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ПЛАТФОРМА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Методы расчета прогнозных показателей кадровой потребности</a:t>
            </a:r>
            <a:endParaRPr lang="ru-RU" sz="2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40317" y="0"/>
            <a:ext cx="2032513" cy="14024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" y="307876"/>
            <a:ext cx="709424" cy="896525"/>
          </a:xfrm>
          <a:prstGeom prst="rect">
            <a:avLst/>
          </a:prstGeom>
        </p:spPr>
      </p:pic>
      <p:sp>
        <p:nvSpPr>
          <p:cNvPr id="19" name="Номер слайда 1"/>
          <p:cNvSpPr txBox="1">
            <a:spLocks/>
          </p:cNvSpPr>
          <p:nvPr/>
        </p:nvSpPr>
        <p:spPr>
          <a:xfrm>
            <a:off x="11487804" y="6235619"/>
            <a:ext cx="512851" cy="52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fld id="{00000000-1234-1234-1234-123412341234}" type="slidenum">
              <a:rPr lang="ru" kern="0" smtClean="0">
                <a:solidFill>
                  <a:srgbClr val="28334A"/>
                </a:solidFill>
                <a:latin typeface="Arial"/>
                <a:cs typeface="Arial"/>
                <a:sym typeface="Arial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defRPr/>
              </a:pPr>
              <a:t>11</a:t>
            </a:fld>
            <a:endParaRPr lang="ru" kern="0" dirty="0">
              <a:solidFill>
                <a:srgbClr val="28334A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69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2047760" y="100893"/>
            <a:ext cx="10229051" cy="7058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40317" y="0"/>
            <a:ext cx="2032513" cy="1402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" y="307876"/>
            <a:ext cx="709424" cy="896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9" y="5301208"/>
            <a:ext cx="1012120" cy="1055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9334" y="93821"/>
            <a:ext cx="931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ПЛАТФОРМА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5054" y="756138"/>
            <a:ext cx="6148954" cy="568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07000"/>
              </a:lnSpc>
              <a:spcAft>
                <a:spcPts val="375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Архитектура системы: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t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Ядро системы включает модули: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Опросы работодателей;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ЛК  образовательных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организаций;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Загрузка статистической информации;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Построение прогнозов;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Отображение собранной информации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результатов</a:t>
            </a:r>
          </a:p>
          <a:p>
            <a:pPr fontAlgn="t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прогнозирования в виде сводных OLAP таблиц;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Подсистема проведения опросов обучающихся;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Подсистема приема заявок на целевое обучение.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07000"/>
              </a:lnSpc>
              <a:spcAft>
                <a:spcPts val="375"/>
              </a:spcAft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t">
              <a:lnSpc>
                <a:spcPct val="107000"/>
              </a:lnSpc>
              <a:spcAft>
                <a:spcPts val="375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безопасность, защита персональных данных: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t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цифровой HR-платформе Новосибирской области хранятся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деперсонализированные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данные,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t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подсистема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приема заявок на целевое обучение размещена в защищенном контуре.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Также используется доступ по протоколу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авторизация через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ЕСИА.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54008" y="765316"/>
            <a:ext cx="3279873" cy="1987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07000"/>
              </a:lnSpc>
              <a:spcAft>
                <a:spcPts val="375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Средства разработки, платформы, СУБД: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Серверная часть: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Python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Flask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Pandas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-интерфейс: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vue-js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СУБД: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PostgresPro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35832" y="2853933"/>
            <a:ext cx="3587277" cy="136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07000"/>
              </a:lnSpc>
              <a:spcAft>
                <a:spcPts val="375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Разработчики решения:</a:t>
            </a:r>
            <a:endParaRPr lang="ru-RU" sz="16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ФГБОУ ВО "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Новосибирский государственный технический университет"</a:t>
            </a:r>
            <a:endParaRPr lang="ru-RU" sz="14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1406" y="4213301"/>
            <a:ext cx="2248171" cy="2231041"/>
          </a:xfrm>
          <a:prstGeom prst="rect">
            <a:avLst/>
          </a:prstGeom>
        </p:spPr>
      </p:pic>
      <p:sp>
        <p:nvSpPr>
          <p:cNvPr id="11" name="Номер слайда 1"/>
          <p:cNvSpPr txBox="1">
            <a:spLocks/>
          </p:cNvSpPr>
          <p:nvPr/>
        </p:nvSpPr>
        <p:spPr>
          <a:xfrm>
            <a:off x="11421241" y="5941579"/>
            <a:ext cx="512851" cy="524800"/>
          </a:xfr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fld id="{00000000-1234-1234-1234-123412341234}" type="slidenum">
              <a:rPr lang="ru" kern="0" smtClean="0">
                <a:solidFill>
                  <a:srgbClr val="28334A"/>
                </a:solidFill>
                <a:latin typeface="Arial"/>
                <a:cs typeface="Arial"/>
                <a:sym typeface="Arial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defRPr/>
              </a:pPr>
              <a:t>12</a:t>
            </a:fld>
            <a:endParaRPr lang="ru" kern="0" dirty="0">
              <a:solidFill>
                <a:srgbClr val="28334A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8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2083460" y="93821"/>
            <a:ext cx="10229051" cy="7058224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7254171" y="4638027"/>
            <a:ext cx="473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39334" y="93821"/>
            <a:ext cx="9317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ПЛАТФОРМА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</a:t>
            </a:r>
            <a:endParaRPr lang="ru-RU" b="1" cap="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40317" y="0"/>
            <a:ext cx="2032513" cy="14024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" y="307876"/>
            <a:ext cx="709424" cy="8965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9" y="5301208"/>
            <a:ext cx="1012120" cy="105500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39334" y="1203305"/>
            <a:ext cx="4339843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26096" y="3138205"/>
            <a:ext cx="4353081" cy="21630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26096" y="5462466"/>
            <a:ext cx="4353081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824191" y="1200183"/>
            <a:ext cx="3784026" cy="10919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824190" y="2539416"/>
            <a:ext cx="3784027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824191" y="3988444"/>
            <a:ext cx="3784028" cy="1431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97983" y="1338005"/>
            <a:ext cx="38300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Точность прогноза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Точность прогноза на основе алгоритма моделирования сценариев развития региона и регрессионных моделей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2130" y="3164763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выгрузка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Выгрузка результатов мониторинга и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прогнозирования кадровой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 по: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профессиям и специальностям;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уровням образования;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укрупненным группам специальностей;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видам экономической деятельности;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востребованным профессиям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специальностям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0238" y="5449538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Автоматизированный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сбор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данных обеспечивает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большую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вовлеченность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работодателей и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обучающихся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40990" y="1286054"/>
            <a:ext cx="350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Учет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образовательной и 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рудовой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миграции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13773" y="2566253"/>
            <a:ext cx="35642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Снижение затрат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рабочего времени на подготовку сводных материалов мониторинга и прогноза кадровой потребности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68208" y="3928646"/>
            <a:ext cx="359500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Оценка влияния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темпов развития региона на изменение профессионально – квалификационной структуры рынка труда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40216" y="5661643"/>
            <a:ext cx="3365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Данные в едином центре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Концентрация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многосубъектных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данных в едином центре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831118" y="5610792"/>
            <a:ext cx="3784026" cy="10919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11676580" y="6138696"/>
            <a:ext cx="512851" cy="524800"/>
          </a:xfr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fld id="{00000000-1234-1234-1234-123412341234}" type="slidenum">
              <a:rPr lang="ru" kern="0" smtClean="0">
                <a:solidFill>
                  <a:srgbClr val="28334A"/>
                </a:solidFill>
                <a:latin typeface="Arial"/>
                <a:cs typeface="Arial"/>
                <a:sym typeface="Arial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defRPr/>
              </a:pPr>
              <a:t>13</a:t>
            </a:fld>
            <a:endParaRPr lang="ru" kern="0" dirty="0">
              <a:solidFill>
                <a:srgbClr val="28334A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5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3166" y="968989"/>
            <a:ext cx="3868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ru-RU" sz="2800" b="1" dirty="0" smtClean="0">
                <a:solidFill>
                  <a:srgbClr val="1C3D6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ЭТАПЫ ВНЕДРЕНИЯ</a:t>
            </a:r>
            <a:endParaRPr lang="ru-RU" sz="2800" b="1" dirty="0">
              <a:solidFill>
                <a:srgbClr val="1C3D6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290746" y="3566525"/>
            <a:ext cx="9713024" cy="0"/>
          </a:xfrm>
          <a:prstGeom prst="line">
            <a:avLst/>
          </a:prstGeom>
          <a:ln w="28575">
            <a:solidFill>
              <a:srgbClr val="2D3F6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295492" y="3354721"/>
            <a:ext cx="0" cy="47296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871864" y="3354721"/>
            <a:ext cx="0" cy="47296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2003770" y="3330042"/>
            <a:ext cx="0" cy="47296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77909" y="298538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C3D6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МАЙ 2020</a:t>
            </a:r>
            <a:endParaRPr lang="ru-RU" b="1" dirty="0">
              <a:solidFill>
                <a:srgbClr val="1C3D6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3337547" y="1834090"/>
            <a:ext cx="2160240" cy="868749"/>
          </a:xfrm>
          <a:prstGeom prst="wedgeRoundRectCallout">
            <a:avLst>
              <a:gd name="adj1" fmla="val -21415"/>
              <a:gd name="adj2" fmla="val 99229"/>
              <a:gd name="adj3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</a:t>
            </a: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2653166" y="4466244"/>
            <a:ext cx="3370826" cy="1234622"/>
          </a:xfrm>
          <a:prstGeom prst="wedgeRoundRectCallout">
            <a:avLst>
              <a:gd name="adj1" fmla="val -20861"/>
              <a:gd name="adj2" fmla="val -109846"/>
              <a:gd name="adj3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Информационное наполнение АИС КП НСО и расчет кадровой потребности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38579" y="3879502"/>
            <a:ext cx="17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C3D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СЕНТЯБРЬ </a:t>
            </a:r>
            <a:r>
              <a:rPr lang="ru-RU" b="1" dirty="0" smtClean="0">
                <a:solidFill>
                  <a:srgbClr val="1C3D6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2020</a:t>
            </a:r>
            <a:endParaRPr lang="ru-RU" b="1" dirty="0">
              <a:solidFill>
                <a:srgbClr val="1C3D6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690028" y="296071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C3D6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МАЙ 2021</a:t>
            </a:r>
            <a:endParaRPr lang="ru-RU" b="1" dirty="0">
              <a:solidFill>
                <a:srgbClr val="1C3D6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>
            <a:off x="7725909" y="4257430"/>
            <a:ext cx="3408483" cy="1488886"/>
          </a:xfrm>
          <a:prstGeom prst="wedgeRoundRectCallout">
            <a:avLst>
              <a:gd name="adj1" fmla="val 8362"/>
              <a:gd name="adj2" fmla="val -8811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Полностью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автоматизированные сбор и обработка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данных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401387" y="6129533"/>
            <a:ext cx="862174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2800"/>
            </a:pPr>
            <a:r>
              <a:rPr lang="ru-RU" sz="2667" b="1" cap="all" spc="24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Стоимость проекта </a:t>
            </a:r>
            <a:r>
              <a:rPr lang="ru-RU" sz="2667" b="1" cap="all" spc="24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</a:t>
            </a:r>
            <a:r>
              <a:rPr lang="ru-RU" sz="2667" b="1" cap="all" spc="240" dirty="0" smtClean="0">
                <a:solidFill>
                  <a:schemeClr val="accent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667" b="1" cap="all" spc="24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млн рублей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9335" y="93821"/>
            <a:ext cx="8345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ПЛАТФОРМА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ПЛАТФОРМА ПРОГНОЗИРОВАНИЯ ПОДГОТОВКИ КАДРОВ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40317" y="0"/>
            <a:ext cx="2032513" cy="14024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" y="307876"/>
            <a:ext cx="709424" cy="896525"/>
          </a:xfrm>
          <a:prstGeom prst="rect">
            <a:avLst/>
          </a:prstGeom>
        </p:spPr>
      </p:pic>
      <p:sp>
        <p:nvSpPr>
          <p:cNvPr id="26" name="Скругленная прямоугольная выноска 25"/>
          <p:cNvSpPr/>
          <p:nvPr/>
        </p:nvSpPr>
        <p:spPr>
          <a:xfrm>
            <a:off x="7680176" y="1869247"/>
            <a:ext cx="2160240" cy="868749"/>
          </a:xfrm>
          <a:prstGeom prst="wedgeRoundRectCallout">
            <a:avLst>
              <a:gd name="adj1" fmla="val -21415"/>
              <a:gd name="adj2" fmla="val 99229"/>
              <a:gd name="adj3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9" y="5301208"/>
            <a:ext cx="1012120" cy="105500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fld id="{00000000-1234-1234-1234-123412341234}" type="slidenum">
              <a:rPr lang="ru" kern="0" smtClean="0">
                <a:solidFill>
                  <a:srgbClr val="28334A"/>
                </a:solidFill>
                <a:latin typeface="Arial"/>
                <a:cs typeface="Arial"/>
                <a:sym typeface="Arial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defRPr/>
              </a:pPr>
              <a:t>14</a:t>
            </a:fld>
            <a:endParaRPr lang="ru" kern="0" dirty="0">
              <a:solidFill>
                <a:srgbClr val="28334A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2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2145658" y="113818"/>
            <a:ext cx="10229051" cy="70582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83632" y="1628800"/>
            <a:ext cx="8798374" cy="12225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 перечня поручений Губернатора Новосибирской области: «Организовать разработку и реализацию системы прогнозирования потребности в кадрах Новосибирской области, в том числе для сфер культуры, образования, спорта, науки,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9335" y="3181265"/>
            <a:ext cx="7809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совместного расширенного заседания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Президиума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совета и Совета при Президенте по науке и образованию, состоявшегося 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6.02.2020: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3632" y="4460966"/>
            <a:ext cx="87983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России Владимир Путин поручил Правительству обеспечить реализацию в отдельных субъектах Российской Федерации пилотного проекта по разработке и внедрению цифровой платформы прогнозирования потребности субъектов Российской Федерации и крупнейших работодателей в профессиональных кадрах.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39335" y="701235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Годичного собрания высшей школы города Новосибирска 23.04.2019: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40317" y="0"/>
            <a:ext cx="2032513" cy="14024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" y="307876"/>
            <a:ext cx="709424" cy="896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9" y="5301208"/>
            <a:ext cx="1012120" cy="1055001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>
          <a:xfrm>
            <a:off x="11421241" y="5941579"/>
            <a:ext cx="512851" cy="524800"/>
          </a:xfr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fld id="{00000000-1234-1234-1234-123412341234}" type="slidenum">
              <a:rPr lang="ru" kern="0" smtClean="0">
                <a:solidFill>
                  <a:srgbClr val="28334A"/>
                </a:solidFill>
                <a:latin typeface="Arial"/>
                <a:cs typeface="Arial"/>
                <a:sym typeface="Arial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defRPr/>
              </a:pPr>
              <a:t>2</a:t>
            </a:fld>
            <a:endParaRPr lang="ru" kern="0" dirty="0">
              <a:solidFill>
                <a:srgbClr val="28334A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2072830" y="93821"/>
            <a:ext cx="10229051" cy="705822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609703" y="978410"/>
            <a:ext cx="5644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«ДО»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РУЧНОЙ РЕЖИМ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26" y="1922666"/>
            <a:ext cx="1108835" cy="11081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74" y="1735239"/>
            <a:ext cx="1291283" cy="121391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088314" y="3165227"/>
            <a:ext cx="177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ИСТОЧНИКИ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ДАННЫХ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10517" y="2058366"/>
            <a:ext cx="879906" cy="8848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70" y="1973416"/>
            <a:ext cx="1013247" cy="101324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573967" y="1023333"/>
            <a:ext cx="39534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СРОК РАСЧЕТА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</a:rPr>
              <a:t> месяца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36760" y="2073072"/>
            <a:ext cx="879906" cy="8848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40875" y="2000753"/>
            <a:ext cx="948601" cy="9539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21" y="1720265"/>
            <a:ext cx="1235354" cy="122888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7254171" y="4638027"/>
            <a:ext cx="473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332676" y="3131938"/>
            <a:ext cx="1987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Результаты </a:t>
            </a:r>
            <a:endParaRPr lang="ru-RU" sz="1600" b="1" cap="al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b="1" cap="all" dirty="0" smtClean="0">
                <a:solidFill>
                  <a:schemeClr val="accent1">
                    <a:lumMod val="50000"/>
                  </a:schemeClr>
                </a:solidFill>
              </a:rPr>
              <a:t>Мониторинга (прогноз)</a:t>
            </a:r>
            <a:endParaRPr lang="ru-RU" sz="16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39335" y="93821"/>
            <a:ext cx="834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ПЛАТФОРМА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40317" y="0"/>
            <a:ext cx="2032513" cy="14024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" y="307876"/>
            <a:ext cx="709424" cy="8965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9" y="5301208"/>
            <a:ext cx="1012120" cy="1055001"/>
          </a:xfrm>
          <a:prstGeom prst="rect">
            <a:avLst/>
          </a:prstGeom>
        </p:spPr>
      </p:pic>
      <p:pic>
        <p:nvPicPr>
          <p:cNvPr id="51" name="Рисунок 50"/>
          <p:cNvPicPr/>
          <p:nvPr/>
        </p:nvPicPr>
        <p:blipFill rotWithShape="1">
          <a:blip r:embed="rId13" cstate="print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7287" y="3261115"/>
            <a:ext cx="5255345" cy="3384861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Номер слайда 1"/>
          <p:cNvSpPr txBox="1">
            <a:spLocks/>
          </p:cNvSpPr>
          <p:nvPr/>
        </p:nvSpPr>
        <p:spPr>
          <a:xfrm>
            <a:off x="11421241" y="5941579"/>
            <a:ext cx="512851" cy="524800"/>
          </a:xfr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fld id="{00000000-1234-1234-1234-123412341234}" type="slidenum">
              <a:rPr lang="ru" kern="0" smtClean="0">
                <a:solidFill>
                  <a:srgbClr val="28334A"/>
                </a:solidFill>
                <a:latin typeface="Arial"/>
                <a:cs typeface="Arial"/>
                <a:sym typeface="Arial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defRPr/>
              </a:pPr>
              <a:t>3</a:t>
            </a:fld>
            <a:endParaRPr lang="ru" kern="0" dirty="0">
              <a:solidFill>
                <a:srgbClr val="28334A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0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2198780" y="195428"/>
            <a:ext cx="10229051" cy="70582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86412" y="3260673"/>
            <a:ext cx="468052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33522" y="1246334"/>
            <a:ext cx="4152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ПРОБЛЕМАТИКА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40317" y="0"/>
            <a:ext cx="2032513" cy="14024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" y="307876"/>
            <a:ext cx="709424" cy="896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9" y="5301208"/>
            <a:ext cx="1012120" cy="1055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1383" y="1831714"/>
            <a:ext cx="40970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Выпускники образовательных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получают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невостребованные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специальности</a:t>
            </a:r>
          </a:p>
          <a:p>
            <a:pPr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Нехватка специалистов, обладающих необходимой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специальностью</a:t>
            </a:r>
          </a:p>
          <a:p>
            <a:pPr algn="just"/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4229" y="2284281"/>
            <a:ext cx="5107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44229" y="5590575"/>
            <a:ext cx="8553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 при планировании развития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экономики Новосибирской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39335" y="93821"/>
            <a:ext cx="834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ПЛАТФОРМА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3487" y="1759809"/>
            <a:ext cx="5098908" cy="3325376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>
          <a:xfrm>
            <a:off x="11421241" y="5941579"/>
            <a:ext cx="512851" cy="524800"/>
          </a:xfr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fld id="{00000000-1234-1234-1234-123412341234}" type="slidenum">
              <a:rPr lang="ru" kern="0" smtClean="0">
                <a:solidFill>
                  <a:srgbClr val="28334A"/>
                </a:solidFill>
                <a:latin typeface="Arial"/>
                <a:cs typeface="Arial"/>
                <a:sym typeface="Arial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defRPr/>
              </a:pPr>
              <a:t>4</a:t>
            </a:fld>
            <a:endParaRPr lang="ru" kern="0" dirty="0">
              <a:solidFill>
                <a:srgbClr val="28334A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8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2198780" y="195428"/>
            <a:ext cx="10229051" cy="7058224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5763513" y="5014513"/>
            <a:ext cx="138550" cy="346241"/>
          </a:xfrm>
          <a:prstGeom prst="rect">
            <a:avLst/>
          </a:prstGeom>
        </p:spPr>
        <p:txBody>
          <a:bodyPr wrap="none" lIns="68573" tIns="34286" rIns="68573" bIns="34286">
            <a:spAutoFit/>
          </a:bodyPr>
          <a:lstStyle/>
          <a:p>
            <a:pPr algn="ctr"/>
            <a:endParaRPr lang="ru-RU" b="1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927648" y="1052736"/>
            <a:ext cx="8167942" cy="2285233"/>
          </a:xfrm>
          <a:prstGeom prst="rect">
            <a:avLst/>
          </a:prstGeom>
          <a:noFill/>
        </p:spPr>
        <p:txBody>
          <a:bodyPr wrap="square" lIns="68573" tIns="34286" rIns="68573" bIns="34286">
            <a:spAutoFit/>
          </a:bodyPr>
          <a:lstStyle/>
          <a:p>
            <a:pPr algn="ctr"/>
            <a:r>
              <a:rPr lang="ru-RU" sz="3600" cap="all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Число выпускников </a:t>
            </a:r>
          </a:p>
          <a:p>
            <a:pPr algn="ctr"/>
            <a:r>
              <a:rPr lang="ru-RU" sz="3600" cap="all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по ИТ-специальностям – </a:t>
            </a:r>
          </a:p>
          <a:p>
            <a:pPr algn="ctr"/>
            <a:r>
              <a:rPr lang="ru-RU" sz="3600" cap="all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около 2 тысяч ежегодно</a:t>
            </a:r>
          </a:p>
          <a:p>
            <a:pPr algn="ctr"/>
            <a:r>
              <a:rPr lang="ru-RU" sz="3600" b="1" cap="all" dirty="0">
                <a:solidFill>
                  <a:srgbClr val="C00000"/>
                </a:solidFill>
                <a:latin typeface="Tahoma" pitchFamily="34" charset="0"/>
              </a:rPr>
              <a:t>При потребности – 5 тысяч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72086" y="5499104"/>
            <a:ext cx="68083" cy="844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40317" y="0"/>
            <a:ext cx="2032513" cy="14024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" y="307876"/>
            <a:ext cx="709424" cy="8965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9" y="5301208"/>
            <a:ext cx="1012120" cy="105500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39335" y="93821"/>
            <a:ext cx="8345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ПЛАТФОРМА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ИТ-кадров в Новосибирской области</a:t>
            </a:r>
          </a:p>
        </p:txBody>
      </p:sp>
      <p:pic>
        <p:nvPicPr>
          <p:cNvPr id="29" name="Рисунок 28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2959" y="3788596"/>
            <a:ext cx="4118490" cy="2567613"/>
          </a:xfrm>
          <a:prstGeom prst="snip2Diag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9331" y="3796212"/>
            <a:ext cx="4255261" cy="2567612"/>
          </a:xfrm>
          <a:prstGeom prst="snip2Diag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Номер слайда 1"/>
          <p:cNvSpPr txBox="1">
            <a:spLocks/>
          </p:cNvSpPr>
          <p:nvPr/>
        </p:nvSpPr>
        <p:spPr>
          <a:xfrm>
            <a:off x="11629149" y="6333200"/>
            <a:ext cx="512851" cy="524800"/>
          </a:xfr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fld id="{00000000-1234-1234-1234-123412341234}" type="slidenum">
              <a:rPr lang="ru" kern="0" smtClean="0">
                <a:solidFill>
                  <a:srgbClr val="28334A"/>
                </a:solidFill>
                <a:latin typeface="Arial"/>
                <a:cs typeface="Arial"/>
                <a:sym typeface="Arial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defRPr/>
              </a:pPr>
              <a:t>5</a:t>
            </a:fld>
            <a:endParaRPr lang="ru" kern="0" dirty="0">
              <a:solidFill>
                <a:srgbClr val="28334A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2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2047760" y="100893"/>
            <a:ext cx="10229051" cy="70582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14136" y="309568"/>
            <a:ext cx="199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ЦЕЛЬ ПРОЕКТА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845" y="766187"/>
            <a:ext cx="86618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мониторинга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текущей профессионально-квалификационной структуры и кадровой потребности работодателей Новосибирска и Новосибирской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точности и достоверности результатов прогнозирования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кадровой потребности как по Новосибирской области в целом, так и в разрезе муниципальных образований Новосибирской области</a:t>
            </a:r>
          </a:p>
          <a:p>
            <a:pPr lvl="0" algn="just"/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5640" y="2636393"/>
            <a:ext cx="1147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95600" y="2995478"/>
            <a:ext cx="532257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труда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построение прогноза потребности рынка труда Новосибирской области в кадрах и баланса трудовых ресурсов, с учетом инвестиционных проектов, стратегий развития предприятия, факторов влияния на привлекательность региона для жизни и работы, образовательной и трудовой миграций.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6593" y="5155880"/>
            <a:ext cx="4640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формирование контрольных цифр приема для организаций высшего и среднего профессионального образования.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40317" y="0"/>
            <a:ext cx="2032513" cy="14024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" y="307876"/>
            <a:ext cx="709424" cy="8965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9" y="5301208"/>
            <a:ext cx="1012120" cy="1055001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6171" y="3059524"/>
            <a:ext cx="4214363" cy="3071225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11568608" y="6194795"/>
            <a:ext cx="512851" cy="524800"/>
          </a:xfr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fld id="{00000000-1234-1234-1234-123412341234}" type="slidenum">
              <a:rPr lang="ru" kern="0" smtClean="0">
                <a:solidFill>
                  <a:srgbClr val="28334A"/>
                </a:solidFill>
                <a:latin typeface="Arial"/>
                <a:cs typeface="Arial"/>
                <a:sym typeface="Arial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defRPr/>
              </a:pPr>
              <a:t>6</a:t>
            </a:fld>
            <a:endParaRPr lang="ru" kern="0" dirty="0">
              <a:solidFill>
                <a:srgbClr val="28334A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6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2071279" y="232722"/>
            <a:ext cx="10229051" cy="7058224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151142" y="1088035"/>
            <a:ext cx="1882982" cy="5347600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17887710">
            <a:off x="4103403" y="458991"/>
            <a:ext cx="2025485" cy="6605687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3947242">
            <a:off x="4217779" y="319087"/>
            <a:ext cx="2025485" cy="6605687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62756" y="1897193"/>
            <a:ext cx="1962615" cy="814039"/>
          </a:xfrm>
          <a:prstGeom prst="roundRect">
            <a:avLst/>
          </a:prstGeom>
          <a:solidFill>
            <a:srgbClr val="75B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ОПРОСЫ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РАБОТОДАТЕЛЕЙ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70254" y="3273676"/>
            <a:ext cx="1962615" cy="814039"/>
          </a:xfrm>
          <a:prstGeom prst="roundRect">
            <a:avLst/>
          </a:prstGeom>
          <a:solidFill>
            <a:srgbClr val="FBB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ОПРОСЫ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ОМСУ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68294" y="4832189"/>
            <a:ext cx="2051827" cy="8140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Данные образовательных учреждений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41280" y="4802724"/>
            <a:ext cx="1962615" cy="8140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ДАННЫЕ ВАКАНСИЙ И РЕЗЮМЕ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36760" y="1853173"/>
            <a:ext cx="1962615" cy="8140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ДАННЫЕ СТАТИСТИКИ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2012 года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68294" y="3029017"/>
            <a:ext cx="1962615" cy="14656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Данные сценариев социально-экономического развития НСО</a:t>
            </a:r>
          </a:p>
        </p:txBody>
      </p:sp>
      <p:sp>
        <p:nvSpPr>
          <p:cNvPr id="10" name="Овал 9"/>
          <p:cNvSpPr/>
          <p:nvPr/>
        </p:nvSpPr>
        <p:spPr>
          <a:xfrm>
            <a:off x="5301025" y="6038947"/>
            <a:ext cx="334537" cy="334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99360" y="2694480"/>
            <a:ext cx="334537" cy="334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598446" y="1887527"/>
            <a:ext cx="334537" cy="334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809174" y="3431632"/>
            <a:ext cx="401403" cy="38059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триховая стрелка вправо 42"/>
          <p:cNvSpPr/>
          <p:nvPr/>
        </p:nvSpPr>
        <p:spPr>
          <a:xfrm>
            <a:off x="7910053" y="3431632"/>
            <a:ext cx="1053985" cy="63718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1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95" y="3475690"/>
            <a:ext cx="694284" cy="99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539335" y="93821"/>
            <a:ext cx="834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ПЛАТФОРМА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40317" y="0"/>
            <a:ext cx="2032513" cy="140247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" y="307876"/>
            <a:ext cx="709424" cy="8965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9" y="5301208"/>
            <a:ext cx="1012120" cy="1055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059113" y="759943"/>
            <a:ext cx="33547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агрегированной информации о перспективной потребности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рогноз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баланса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трудовых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кадровой потребности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в подготовке по направлениям и специальностям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контрольных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цифр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приема.</a:t>
            </a: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11677164" y="6435635"/>
            <a:ext cx="512851" cy="524800"/>
          </a:xfr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fld id="{00000000-1234-1234-1234-123412341234}" type="slidenum">
              <a:rPr lang="ru" kern="0" smtClean="0">
                <a:solidFill>
                  <a:srgbClr val="28334A"/>
                </a:solidFill>
                <a:latin typeface="Arial"/>
                <a:cs typeface="Arial"/>
                <a:sym typeface="Arial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defRPr/>
              </a:pPr>
              <a:t>7</a:t>
            </a:fld>
            <a:endParaRPr lang="ru" kern="0" dirty="0">
              <a:solidFill>
                <a:srgbClr val="28334A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6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2047760" y="100893"/>
            <a:ext cx="10229051" cy="7058224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1" y="316468"/>
            <a:ext cx="63991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24001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4001" y="1535980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513555" y="3366056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3780" y="1414953"/>
            <a:ext cx="3507461" cy="5071834"/>
          </a:xfrm>
          <a:prstGeom prst="rect">
            <a:avLst/>
          </a:prstGeom>
          <a:noFill/>
          <a:ln w="25400" cap="flat" cmpd="sng" algn="ctr">
            <a:solidFill>
              <a:srgbClr val="3D99A4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1364" y="3538418"/>
            <a:ext cx="3031547" cy="664862"/>
          </a:xfrm>
          <a:prstGeom prst="rect">
            <a:avLst/>
          </a:prstGeom>
          <a:noFill/>
          <a:ln w="25400" cap="flat" cmpd="sng" algn="ctr">
            <a:solidFill>
              <a:srgbClr val="3D99A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От предприятий и организаций о потребности в кадрах, в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т.ч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в разрезе МО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1806" y="5407965"/>
            <a:ext cx="1503599" cy="994351"/>
          </a:xfrm>
          <a:prstGeom prst="rect">
            <a:avLst/>
          </a:prstGeom>
          <a:noFill/>
          <a:ln w="25400" cap="flat" cmpd="sng" algn="ctr">
            <a:solidFill>
              <a:srgbClr val="3D99A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Сбор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и анализ данных с сайтов работ (данные вакансий и резюме)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9678" y="4265282"/>
            <a:ext cx="1588636" cy="1058212"/>
          </a:xfrm>
          <a:prstGeom prst="rect">
            <a:avLst/>
          </a:prstGeom>
          <a:noFill/>
          <a:ln w="25400" cap="flat" cmpd="sng" algn="ctr">
            <a:solidFill>
              <a:srgbClr val="3D99A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Сбор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и анализ данных образовательных организаций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70573" y="1381754"/>
            <a:ext cx="2137542" cy="39264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Сбор информации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75547" y="5474229"/>
            <a:ext cx="1570751" cy="928087"/>
          </a:xfrm>
          <a:prstGeom prst="rect">
            <a:avLst/>
          </a:prstGeom>
          <a:noFill/>
          <a:ln w="25400" cap="flat" cmpd="sng" algn="ctr">
            <a:solidFill>
              <a:srgbClr val="3D99A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Загрузка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и анализ данных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статистики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(за период с 2012 года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30588" y="4233996"/>
            <a:ext cx="1481362" cy="1182764"/>
          </a:xfrm>
          <a:prstGeom prst="rect">
            <a:avLst/>
          </a:prstGeom>
          <a:noFill/>
          <a:ln w="25400" cap="flat" cmpd="sng" algn="ctr">
            <a:solidFill>
              <a:srgbClr val="3D99A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Загрузка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и анализ данных сценариев социально-экономического развития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НСО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Штриховая стрелка вправо 28"/>
          <p:cNvSpPr/>
          <p:nvPr/>
        </p:nvSpPr>
        <p:spPr>
          <a:xfrm>
            <a:off x="3726493" y="2506394"/>
            <a:ext cx="588851" cy="420790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05250" y="4640124"/>
            <a:ext cx="1659202" cy="1838067"/>
          </a:xfrm>
          <a:prstGeom prst="rect">
            <a:avLst/>
          </a:prstGeom>
          <a:noFill/>
          <a:ln w="25400" cap="flat" cmpd="sng" algn="ctr">
            <a:solidFill>
              <a:srgbClr val="3D99A4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15912" y="1492372"/>
            <a:ext cx="1405593" cy="2183038"/>
          </a:xfrm>
          <a:prstGeom prst="rect">
            <a:avLst/>
          </a:prstGeom>
          <a:noFill/>
          <a:ln w="25400" cap="flat" cmpd="sng" algn="ctr">
            <a:solidFill>
              <a:srgbClr val="3D99A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Формирование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прогнозной потребности в кадрах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494052" y="4750391"/>
            <a:ext cx="1481598" cy="1649594"/>
          </a:xfrm>
          <a:prstGeom prst="rect">
            <a:avLst/>
          </a:prstGeom>
          <a:noFill/>
          <a:ln w="25400" cap="flat" cmpd="sng" algn="ctr">
            <a:solidFill>
              <a:srgbClr val="3D99A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Экспертная оценка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минтруда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соцразвития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НСО данных сформированного прогноза потребности в кадрах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Штриховая стрелка вправо 32"/>
          <p:cNvSpPr/>
          <p:nvPr/>
        </p:nvSpPr>
        <p:spPr>
          <a:xfrm rot="16200000">
            <a:off x="4880625" y="4067892"/>
            <a:ext cx="671159" cy="228563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53380" y="2540581"/>
            <a:ext cx="1481598" cy="2570470"/>
          </a:xfrm>
          <a:prstGeom prst="rect">
            <a:avLst/>
          </a:prstGeom>
          <a:noFill/>
          <a:ln w="25400" cap="flat" cmpd="sng" algn="ctr">
            <a:solidFill>
              <a:srgbClr val="3D99A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Перевод потребности в укрупненные группы направлений и специальностей по уровням подготовки через модуль установки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соответствия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Штриховая стрелка вправо 34"/>
          <p:cNvSpPr/>
          <p:nvPr/>
        </p:nvSpPr>
        <p:spPr>
          <a:xfrm>
            <a:off x="6153530" y="3597253"/>
            <a:ext cx="363632" cy="228563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487453" y="4317511"/>
            <a:ext cx="1659202" cy="2202227"/>
          </a:xfrm>
          <a:prstGeom prst="rect">
            <a:avLst/>
          </a:prstGeom>
          <a:noFill/>
          <a:ln w="25400" cap="flat" cmpd="sng" algn="ctr">
            <a:solidFill>
              <a:srgbClr val="3D99A4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595856" y="1474299"/>
            <a:ext cx="1405593" cy="2668903"/>
          </a:xfrm>
          <a:prstGeom prst="rect">
            <a:avLst/>
          </a:prstGeom>
          <a:noFill/>
          <a:ln w="25400" cap="flat" cmpd="sng" algn="ctr">
            <a:solidFill>
              <a:srgbClr val="3D99A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Формирование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проекта контрольных цифр приема в вузы и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ссузы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547925" y="4396557"/>
            <a:ext cx="1471926" cy="1948872"/>
          </a:xfrm>
          <a:prstGeom prst="rect">
            <a:avLst/>
          </a:prstGeom>
          <a:noFill/>
          <a:ln w="25400" cap="flat" cmpd="sng" algn="ctr">
            <a:solidFill>
              <a:srgbClr val="3D99A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Экспертная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оценка министерства образования НСО сформированных данных по контрольным цифрам приема в вузы и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ссузы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Штриховая стрелка вправо 38"/>
          <p:cNvSpPr/>
          <p:nvPr/>
        </p:nvSpPr>
        <p:spPr>
          <a:xfrm>
            <a:off x="8117939" y="3591938"/>
            <a:ext cx="363632" cy="228563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334140" y="2117523"/>
            <a:ext cx="1677970" cy="1479730"/>
          </a:xfrm>
          <a:prstGeom prst="rect">
            <a:avLst/>
          </a:prstGeom>
          <a:noFill/>
          <a:ln w="25400" cap="flat" cmpd="sng" algn="ctr">
            <a:solidFill>
              <a:srgbClr val="3D99A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Согласование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 утверждение контрольных цифр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приема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334140" y="3935441"/>
            <a:ext cx="1677970" cy="2315264"/>
          </a:xfrm>
          <a:prstGeom prst="rect">
            <a:avLst/>
          </a:prstGeom>
          <a:noFill/>
          <a:ln w="25400" cap="flat" cmpd="sng" algn="ctr">
            <a:solidFill>
              <a:srgbClr val="3D99A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Формирование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предложений от Новосибирской области в министерство науки и высшего образования РФ по потребности в кадрах и контрольным цифрам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приема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Штриховая стрелка вправо 45"/>
          <p:cNvSpPr/>
          <p:nvPr/>
        </p:nvSpPr>
        <p:spPr>
          <a:xfrm>
            <a:off x="10050385" y="3112649"/>
            <a:ext cx="363632" cy="228563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Штриховая стрелка вправо 46"/>
          <p:cNvSpPr/>
          <p:nvPr/>
        </p:nvSpPr>
        <p:spPr>
          <a:xfrm rot="5400000">
            <a:off x="11002716" y="3606353"/>
            <a:ext cx="363632" cy="228563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Штриховая стрелка вправо 47"/>
          <p:cNvSpPr/>
          <p:nvPr/>
        </p:nvSpPr>
        <p:spPr>
          <a:xfrm rot="16200000">
            <a:off x="9102072" y="3969985"/>
            <a:ext cx="363632" cy="228563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05" y="2375125"/>
            <a:ext cx="33326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Загрузка данных личные кабинеты работодателей, образовательных организаций и органов местного самоуправления, модули загрузки из БД Росстата и сайтов вакансий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http://i.mycdn.me/i?r=AzEPZsRbOZEKgBhR0XGMT1RkU2cbZ76fmDHe1LDjUUfbiaaKTM5SRkZCeTgDn6uOy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1" t="28859" r="42018" b="39057"/>
          <a:stretch/>
        </p:blipFill>
        <p:spPr bwMode="auto">
          <a:xfrm>
            <a:off x="1386115" y="1474299"/>
            <a:ext cx="662764" cy="7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7" y="1506246"/>
            <a:ext cx="867308" cy="86316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39334" y="93821"/>
            <a:ext cx="9245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ПЛАТФОРМА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ФУНКЦИОНАЛЬНАЯ МОДЕЛЬ ПЛАТФОРМЫ ПРОГНОЗИРОВАНИЯ ПОДГОТОВКИ КАДРОВ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40317" y="0"/>
            <a:ext cx="2032513" cy="140247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" y="307876"/>
            <a:ext cx="709424" cy="896525"/>
          </a:xfrm>
          <a:prstGeom prst="rect">
            <a:avLst/>
          </a:prstGeom>
        </p:spPr>
      </p:pic>
      <p:sp>
        <p:nvSpPr>
          <p:cNvPr id="50" name="Номер слайда 1"/>
          <p:cNvSpPr>
            <a:spLocks noGrp="1"/>
          </p:cNvSpPr>
          <p:nvPr>
            <p:ph type="sldNum" idx="11"/>
          </p:nvPr>
        </p:nvSpPr>
        <p:spPr>
          <a:xfrm>
            <a:off x="11566247" y="6257777"/>
            <a:ext cx="512851" cy="524800"/>
          </a:xfrm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fld id="{00000000-1234-1234-1234-123412341234}" type="slidenum">
              <a:rPr lang="ru" sz="1400" kern="0" smtClean="0">
                <a:solidFill>
                  <a:srgbClr val="28334A"/>
                </a:solidFill>
                <a:latin typeface="Arial"/>
                <a:cs typeface="Arial"/>
                <a:sym typeface="Arial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defRPr/>
              </a:pPr>
              <a:t>8</a:t>
            </a:fld>
            <a:endParaRPr lang="ru" sz="1400" kern="0" dirty="0">
              <a:solidFill>
                <a:srgbClr val="28334A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5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2072830" y="206317"/>
            <a:ext cx="10229051" cy="70582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39335" y="93821"/>
            <a:ext cx="834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ЦИФРОВАЯ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ПЛАТФОРМА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НОВОСИБИРСКОЙ ОБЛАСТИ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69"/>
          <a:stretch/>
        </p:blipFill>
        <p:spPr>
          <a:xfrm>
            <a:off x="40317" y="0"/>
            <a:ext cx="2032513" cy="140247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" y="307876"/>
            <a:ext cx="709424" cy="8965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9" y="5301208"/>
            <a:ext cx="1012120" cy="10550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27" y="2782121"/>
            <a:ext cx="2531176" cy="2519087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943872" y="2884343"/>
            <a:ext cx="3712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ЛИЧНЫЙ КАБИНЕТ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78744" y="1374928"/>
            <a:ext cx="2325168" cy="75792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бора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информации у образовательных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0572" y="546155"/>
            <a:ext cx="3610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27648" y="2415153"/>
            <a:ext cx="2469612" cy="132027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прогнозирования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кадровой потребности на основе разработанных моделей и собранной информации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927648" y="3957433"/>
            <a:ext cx="2423160" cy="51196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КЦП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78744" y="4824497"/>
            <a:ext cx="2372064" cy="83675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ввода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заявок на целевое обучение организациями и гражданами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797072" y="1289457"/>
            <a:ext cx="2387160" cy="111199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анкетирования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в образовательных организациях НСО всех уровней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544272" y="1296556"/>
            <a:ext cx="2785113" cy="136068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сбора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данных с работных сайтов и их анализа, для использования при построении динамических моделей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544273" y="2876419"/>
            <a:ext cx="2785112" cy="7686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установки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соответствия между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ОКПДТР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 УГС/НП(С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)**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554482" y="3955608"/>
            <a:ext cx="2785113" cy="158417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сбора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информации у работодателей Новосибирской области о профессионально-квалификационной структуре рабочих мест и о кадровых потребностях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397260" y="5639950"/>
            <a:ext cx="3341012" cy="88386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сбора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информации у муниципальных образований Новосибирской области</a:t>
            </a: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11421241" y="5941579"/>
            <a:ext cx="512851" cy="524800"/>
          </a:xfr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fld id="{00000000-1234-1234-1234-123412341234}" type="slidenum">
              <a:rPr lang="ru" kern="0" smtClean="0">
                <a:solidFill>
                  <a:srgbClr val="28334A"/>
                </a:solidFill>
                <a:latin typeface="Arial"/>
                <a:cs typeface="Arial"/>
                <a:sym typeface="Arial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defRPr/>
              </a:pPr>
              <a:t>9</a:t>
            </a:fld>
            <a:endParaRPr lang="ru" kern="0" dirty="0">
              <a:solidFill>
                <a:srgbClr val="28334A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4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2737</TotalTime>
  <Words>1094</Words>
  <Application>Microsoft Office PowerPoint</Application>
  <PresentationFormat>Широкоэкранный</PresentationFormat>
  <Paragraphs>193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Ariston</vt:lpstr>
      <vt:lpstr>Bell MT</vt:lpstr>
      <vt:lpstr>Calibri</vt:lpstr>
      <vt:lpstr>Calibri Light</vt:lpstr>
      <vt:lpstr>Roboto</vt:lpstr>
      <vt:lpstr>Tahoma</vt:lpstr>
      <vt:lpstr>Times New Roman</vt:lpstr>
      <vt:lpstr>Wingdings</vt:lpstr>
      <vt:lpstr>IT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Сарнова Юлия Викторовна</dc:creator>
  <dc:description>http://propowerpoint.ru - Бесплатные шаблоны для презентаций. Полезные советы и уроки  PowerPoint .</dc:description>
  <cp:lastModifiedBy>Сарнова Юлия Викторовна</cp:lastModifiedBy>
  <cp:revision>77</cp:revision>
  <dcterms:created xsi:type="dcterms:W3CDTF">2020-09-10T05:51:44Z</dcterms:created>
  <dcterms:modified xsi:type="dcterms:W3CDTF">2020-09-14T11:21:54Z</dcterms:modified>
</cp:coreProperties>
</file>