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28.png" ContentType="image/png"/>
  <Override PartName="/ppt/media/image1.jpeg" ContentType="image/jpeg"/>
  <Override PartName="/ppt/media/image8.png" ContentType="image/png"/>
  <Override PartName="/ppt/media/image2.jpeg" ContentType="image/jpeg"/>
  <Override PartName="/ppt/media/image3.jpeg" ContentType="image/jpeg"/>
  <Override PartName="/ppt/media/image4.jpeg" ContentType="image/jpeg"/>
  <Override PartName="/ppt/media/image7.png" ContentType="image/png"/>
  <Override PartName="/ppt/media/image11.png" ContentType="image/png"/>
  <Override PartName="/ppt/media/image5.jpeg" ContentType="image/jpeg"/>
  <Override PartName="/ppt/media/image6.jpeg" ContentType="image/jpeg"/>
  <Override PartName="/ppt/media/image9.png" ContentType="image/png"/>
  <Override PartName="/ppt/media/image10.jpeg" ContentType="image/jpeg"/>
  <Override PartName="/ppt/media/image18.jpeg" ContentType="image/jpe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24.jpeg" ContentType="image/jpeg"/>
  <Override PartName="/ppt/media/image17.png" ContentType="image/png"/>
  <Override PartName="/ppt/media/image22.png" ContentType="image/png"/>
  <Override PartName="/ppt/media/image19.jpeg" ContentType="image/jpeg"/>
  <Override PartName="/ppt/media/image20.jpeg" ContentType="image/jpeg"/>
  <Override PartName="/ppt/media/image21.jpeg" ContentType="image/jpeg"/>
  <Override PartName="/ppt/media/image23.png" ContentType="image/png"/>
  <Override PartName="/ppt/media/image25.jpeg" ContentType="image/jpeg"/>
  <Override PartName="/ppt/media/image26.jpeg" ContentType="image/jpeg"/>
  <Override PartName="/ppt/media/image27.jpeg" ContentType="image/jpeg"/>
  <Override PartName="/ppt/media/image29.jpeg" ContentType="image/jpeg"/>
  <Override PartName="/ppt/media/image30.png" ContentType="image/png"/>
  <Override PartName="/ppt/media/image31.jpeg" ContentType="image/jpeg"/>
  <Override PartName="/ppt/media/image32.png" ContentType="image/png"/>
  <Override PartName="/ppt/media/image33.jpeg" ContentType="image/jpeg"/>
  <Override PartName="/ppt/media/image34.png" ContentType="image/pn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6797675" cy="987266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перемещения страницы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1400" spc="-1" strike="noStrike">
                <a:latin typeface="Times New Roman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ru-RU" sz="1400" spc="-1" strike="noStrike">
                <a:latin typeface="Times New Roman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ru-RU" sz="1400" spc="-1" strike="noStrike">
                <a:latin typeface="Times New Roman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D6213CF8-6C9B-4592-B08A-1CED8904B243}" type="slidenum">
              <a:rPr b="0" lang="ru-RU" sz="1400" spc="-1" strike="noStrike">
                <a:latin typeface="Times New Roman"/>
              </a:rPr>
              <a:t>1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sldImg"/>
          </p:nvPr>
        </p:nvSpPr>
        <p:spPr>
          <a:xfrm>
            <a:off x="217440" y="812880"/>
            <a:ext cx="7120800" cy="4004640"/>
          </a:xfrm>
          <a:prstGeom prst="rect">
            <a:avLst/>
          </a:prstGeom>
        </p:spPr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80040" y="4752000"/>
            <a:ext cx="5430240" cy="3878640"/>
          </a:xfrm>
          <a:prstGeom prst="rect">
            <a:avLst/>
          </a:prstGeom>
        </p:spPr>
        <p:txBody>
          <a:bodyPr lIns="90720" rIns="90720" tIns="45360" bIns="45360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147" name="CustomShape 3"/>
          <p:cNvSpPr/>
          <p:nvPr/>
        </p:nvSpPr>
        <p:spPr>
          <a:xfrm>
            <a:off x="3849840" y="9377640"/>
            <a:ext cx="2938680" cy="48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b">
            <a:noAutofit/>
          </a:bodyPr>
          <a:p>
            <a:pPr algn="r">
              <a:lnSpc>
                <a:spcPct val="100000"/>
              </a:lnSpc>
            </a:pPr>
            <a:fld id="{53F92C4B-659A-4F9A-9072-55C3C0008FA8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pn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pn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jpeg"/><Relationship Id="rId10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1140840" y="1818720"/>
            <a:ext cx="6591960" cy="451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9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ru-RU" sz="4000" spc="-1" strike="noStrike">
                <a:solidFill>
                  <a:srgbClr val="2a6099"/>
                </a:solidFill>
                <a:latin typeface="Bahnschrift"/>
                <a:ea typeface="DejaVu Sans"/>
              </a:rPr>
              <a:t>Социальная поддержка Югры</a:t>
            </a:r>
            <a:endParaRPr b="0" lang="ru-RU" sz="40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ru-RU" sz="40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ru-RU" sz="40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ru-RU" sz="40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ru-RU" sz="1800" spc="-1" strike="noStrike">
                <a:solidFill>
                  <a:srgbClr val="2a6099"/>
                </a:solidFill>
                <a:latin typeface="Bahnschrift"/>
                <a:ea typeface="DejaVu Sans"/>
              </a:rPr>
              <a:t>«Прикладное программное обеспечение «Автоматизированная система обработки информации»</a:t>
            </a:r>
            <a:br/>
            <a:r>
              <a:rPr b="0" lang="ru-RU" sz="1800" spc="-1" strike="noStrike">
                <a:solidFill>
                  <a:srgbClr val="2a6099"/>
                </a:solidFill>
                <a:latin typeface="Bahnschrift"/>
                <a:ea typeface="DejaVu Sans"/>
              </a:rPr>
              <a:t>(ППО АСОИ)» в номинации «Социальная поддержка»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1732680" y="1132200"/>
            <a:ext cx="8743680" cy="30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4" name="CustomShape 3"/>
          <p:cNvSpPr/>
          <p:nvPr/>
        </p:nvSpPr>
        <p:spPr>
          <a:xfrm>
            <a:off x="8911080" y="3680640"/>
            <a:ext cx="3195360" cy="252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2f5597"/>
                </a:solidFill>
                <a:latin typeface="Bahnschrift"/>
                <a:ea typeface="PT Sans"/>
              </a:rPr>
              <a:t>Департамент </a:t>
            </a:r>
            <a:br/>
            <a:r>
              <a:rPr b="0" lang="ru-RU" sz="2000" spc="-1" strike="noStrike">
                <a:solidFill>
                  <a:srgbClr val="2f5597"/>
                </a:solidFill>
                <a:latin typeface="Bahnschrift"/>
                <a:ea typeface="PT Sans"/>
              </a:rPr>
              <a:t>информационных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2f5597"/>
                </a:solidFill>
                <a:latin typeface="Bahnschrift"/>
                <a:ea typeface="PT Sans"/>
              </a:rPr>
              <a:t>технологий и цифрового развития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2f5597"/>
                </a:solidFill>
                <a:latin typeface="Bahnschrift"/>
                <a:ea typeface="PT Sans"/>
              </a:rPr>
              <a:t>Ханты-Мансийского автономного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2f5597"/>
                </a:solidFill>
                <a:latin typeface="Bahnschrift"/>
                <a:ea typeface="PT Sans"/>
              </a:rPr>
              <a:t>округа – Югры </a:t>
            </a:r>
            <a:br/>
            <a:r>
              <a:rPr b="0" lang="ru-RU" sz="2000" spc="-1" strike="noStrike">
                <a:solidFill>
                  <a:srgbClr val="2f5597"/>
                </a:solidFill>
                <a:latin typeface="Bahnschrift"/>
                <a:ea typeface="PT Sans"/>
              </a:rPr>
              <a:t>2020 год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939600" y="427320"/>
            <a:ext cx="9352800" cy="75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4400" spc="-1" strike="noStrike">
                <a:solidFill>
                  <a:srgbClr val="2a6099"/>
                </a:solidFill>
                <a:latin typeface="Bahnschrift"/>
                <a:ea typeface="Microsoft YaHei"/>
              </a:rPr>
              <a:t>Эффективность проекта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34" name="CustomShape 2"/>
          <p:cNvSpPr/>
          <p:nvPr/>
        </p:nvSpPr>
        <p:spPr>
          <a:xfrm>
            <a:off x="10544400" y="4896000"/>
            <a:ext cx="1644120" cy="158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fld id="{65DE3410-FB14-4A78-9331-FC1E5CCE0ED2}" type="slidenum">
              <a:rPr b="1" lang="ru-RU" sz="4000" spc="-1" strike="noStrike">
                <a:solidFill>
                  <a:srgbClr val="ffffff"/>
                </a:solidFill>
                <a:latin typeface="Bahnschrift"/>
                <a:ea typeface="DejaVu Sans"/>
              </a:rPr>
              <a:t>9</a:t>
            </a:fld>
            <a:endParaRPr b="0" lang="ru-RU" sz="4000" spc="-1" strike="noStrike">
              <a:latin typeface="Arial"/>
            </a:endParaRPr>
          </a:p>
        </p:txBody>
      </p:sp>
      <p:sp>
        <p:nvSpPr>
          <p:cNvPr id="135" name="CustomShape 3"/>
          <p:cNvSpPr/>
          <p:nvPr/>
        </p:nvSpPr>
        <p:spPr>
          <a:xfrm>
            <a:off x="5738040" y="2058120"/>
            <a:ext cx="4805640" cy="4479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a6099"/>
                </a:solidFill>
                <a:latin typeface="Bahnschrift"/>
                <a:ea typeface="Microsoft YaHei"/>
              </a:rPr>
              <a:t>Экономическая эффективность:</a:t>
            </a:r>
            <a:endParaRPr b="0" lang="ru-RU" sz="1800" spc="-1" strike="noStrike">
              <a:latin typeface="Arial"/>
            </a:endParaRPr>
          </a:p>
          <a:p>
            <a:pPr marL="270000">
              <a:lnSpc>
                <a:spcPct val="100000"/>
              </a:lnSpc>
            </a:pPr>
            <a:r>
              <a:rPr b="0" lang="ru-RU" sz="1800" spc="-1" strike="noStrike">
                <a:solidFill>
                  <a:srgbClr val="2a6099"/>
                </a:solidFill>
                <a:latin typeface="Bahnschrift"/>
                <a:ea typeface="Microsoft YaHei"/>
              </a:rPr>
              <a:t>исключение расходов на поддержание парка серверов, содержание бухгалтерий, секторов выплат в МО</a:t>
            </a:r>
            <a:endParaRPr b="0" lang="ru-RU" sz="1800" spc="-1" strike="noStrike">
              <a:latin typeface="Arial"/>
            </a:endParaRPr>
          </a:p>
          <a:p>
            <a:pPr marL="270000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marL="270000">
              <a:lnSpc>
                <a:spcPct val="100000"/>
              </a:lnSpc>
            </a:pPr>
            <a:r>
              <a:rPr b="1" lang="ru-RU" sz="1800" spc="-1" strike="noStrike">
                <a:solidFill>
                  <a:srgbClr val="2a6099"/>
                </a:solidFill>
                <a:latin typeface="Bahnschrift"/>
                <a:ea typeface="Microsoft YaHei"/>
              </a:rPr>
              <a:t>Социальная эффективность:</a:t>
            </a:r>
            <a:endParaRPr b="0" lang="ru-RU" sz="1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2a6099"/>
              </a:buClr>
              <a:buSzPct val="65000"/>
              <a:buFont typeface="Wingdings" charset="2"/>
              <a:buChar char=""/>
            </a:pPr>
            <a:r>
              <a:rPr b="0" lang="ru-RU" sz="1800" spc="-1" strike="noStrike">
                <a:solidFill>
                  <a:srgbClr val="2a6099"/>
                </a:solidFill>
                <a:latin typeface="Bahnschrift"/>
                <a:ea typeface="Microsoft YaHei"/>
              </a:rPr>
              <a:t>Доступность широкого спектра СУ через ЕПГУ и МФЦ</a:t>
            </a:r>
            <a:endParaRPr b="0" lang="ru-RU" sz="1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2a6099"/>
              </a:buClr>
              <a:buSzPct val="65000"/>
              <a:buFont typeface="Wingdings" charset="2"/>
              <a:buChar char=""/>
            </a:pPr>
            <a:r>
              <a:rPr b="0" lang="ru-RU" sz="1800" spc="-1" strike="noStrike">
                <a:solidFill>
                  <a:srgbClr val="2a6099"/>
                </a:solidFill>
                <a:latin typeface="Bahnschrift"/>
                <a:ea typeface="Microsoft YaHei"/>
              </a:rPr>
              <a:t>Применение аналитических моделей</a:t>
            </a:r>
            <a:endParaRPr b="0" lang="ru-RU" sz="1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2a6099"/>
              </a:buClr>
              <a:buSzPct val="65000"/>
              <a:buFont typeface="Wingdings" charset="2"/>
              <a:buChar char=""/>
            </a:pPr>
            <a:r>
              <a:rPr b="0" lang="ru-RU" sz="1800" spc="-1" strike="noStrike">
                <a:solidFill>
                  <a:srgbClr val="2a6099"/>
                </a:solidFill>
                <a:latin typeface="Bahnschrift"/>
                <a:ea typeface="Microsoft YaHei"/>
              </a:rPr>
              <a:t>Эффективные решения, принимаемых в рамках государственной политики по борьбе с бедностью</a:t>
            </a:r>
            <a:endParaRPr b="0" lang="ru-RU" sz="1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2a6099"/>
              </a:buClr>
              <a:buSzPct val="65000"/>
              <a:buFont typeface="Wingdings" charset="2"/>
              <a:buChar char=""/>
            </a:pPr>
            <a:r>
              <a:rPr b="0" lang="ru-RU" sz="1800" spc="-1" strike="noStrike">
                <a:solidFill>
                  <a:srgbClr val="2a6099"/>
                </a:solidFill>
                <a:latin typeface="Bahnschrift"/>
                <a:ea typeface="Microsoft YaHei"/>
              </a:rPr>
              <a:t>Масштабные сверки по получателям МСП и СУ (за счет интеграции)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pic>
        <p:nvPicPr>
          <p:cNvPr id="136" name="Рисунок 130" descr=""/>
          <p:cNvPicPr/>
          <p:nvPr/>
        </p:nvPicPr>
        <p:blipFill>
          <a:blip r:embed="rId2"/>
          <a:srcRect l="13744" t="0" r="24489" b="0"/>
          <a:stretch/>
        </p:blipFill>
        <p:spPr>
          <a:xfrm>
            <a:off x="450000" y="1945080"/>
            <a:ext cx="4928400" cy="4484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939600" y="427320"/>
            <a:ext cx="9352800" cy="75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4400" spc="-1" strike="noStrike">
                <a:solidFill>
                  <a:srgbClr val="2a6099"/>
                </a:solidFill>
                <a:latin typeface="Bahnschrift"/>
                <a:ea typeface="Microsoft YaHei"/>
              </a:rPr>
              <a:t>Инновационность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38" name="CustomShape 2"/>
          <p:cNvSpPr/>
          <p:nvPr/>
        </p:nvSpPr>
        <p:spPr>
          <a:xfrm>
            <a:off x="10544400" y="4896000"/>
            <a:ext cx="1644120" cy="158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fld id="{9D529A7D-0660-4FFC-B795-0715246982C4}" type="slidenum">
              <a:rPr b="1" lang="ru-RU" sz="4000" spc="-1" strike="noStrike">
                <a:solidFill>
                  <a:srgbClr val="ffffff"/>
                </a:solidFill>
                <a:latin typeface="Bahnschrift"/>
                <a:ea typeface="DejaVu Sans"/>
              </a:rPr>
              <a:t>9</a:t>
            </a:fld>
            <a:endParaRPr b="0" lang="ru-RU" sz="4000" spc="-1" strike="noStrike">
              <a:latin typeface="Arial"/>
            </a:endParaRPr>
          </a:p>
        </p:txBody>
      </p:sp>
      <p:sp>
        <p:nvSpPr>
          <p:cNvPr id="139" name="CustomShape 3"/>
          <p:cNvSpPr/>
          <p:nvPr/>
        </p:nvSpPr>
        <p:spPr>
          <a:xfrm>
            <a:off x="1368000" y="1991520"/>
            <a:ext cx="9388800" cy="374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16000" indent="-215640">
              <a:lnSpc>
                <a:spcPct val="100000"/>
              </a:lnSpc>
              <a:spcBef>
                <a:spcPts val="850"/>
              </a:spcBef>
              <a:buClr>
                <a:srgbClr val="2a6099"/>
              </a:buClr>
              <a:buSzPct val="65000"/>
              <a:buFont typeface="Wingdings" charset="2"/>
              <a:buChar char=""/>
            </a:pPr>
            <a:r>
              <a:rPr b="1" lang="ru-RU" sz="1900" spc="-1" strike="noStrike">
                <a:solidFill>
                  <a:srgbClr val="2a6099"/>
                </a:solidFill>
                <a:latin typeface="Bahnschrift"/>
                <a:ea typeface="Microsoft YaHei"/>
              </a:rPr>
              <a:t>Единое ПО  и единая БД уровня субъекта (СП, СУ, ИПРА)</a:t>
            </a:r>
            <a:endParaRPr b="0" lang="ru-RU" sz="19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spcBef>
                <a:spcPts val="850"/>
              </a:spcBef>
              <a:buClr>
                <a:srgbClr val="2a6099"/>
              </a:buClr>
              <a:buSzPct val="65000"/>
              <a:buFont typeface="Wingdings" charset="2"/>
              <a:buChar char=""/>
            </a:pPr>
            <a:r>
              <a:rPr b="0" lang="ru-RU" sz="1900" spc="-1" strike="noStrike">
                <a:solidFill>
                  <a:srgbClr val="2a6099"/>
                </a:solidFill>
                <a:latin typeface="Bahnschrift"/>
                <a:ea typeface="Microsoft YaHei"/>
              </a:rPr>
              <a:t>Автоматическое назначение МСП</a:t>
            </a:r>
            <a:endParaRPr b="0" lang="ru-RU" sz="19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spcBef>
                <a:spcPts val="850"/>
              </a:spcBef>
              <a:buClr>
                <a:srgbClr val="2a6099"/>
              </a:buClr>
              <a:buSzPct val="65000"/>
              <a:buFont typeface="Wingdings" charset="2"/>
              <a:buChar char=""/>
            </a:pPr>
            <a:r>
              <a:rPr b="0" lang="ru-RU" sz="1900" spc="-1" strike="noStrike">
                <a:solidFill>
                  <a:srgbClr val="2a6099"/>
                </a:solidFill>
                <a:latin typeface="Bahnschrift"/>
                <a:ea typeface="Microsoft YaHei"/>
              </a:rPr>
              <a:t>Расчет МСП  на оплату услуг ЖКХ посредством интеграции с ГИС ЖКХ </a:t>
            </a:r>
            <a:endParaRPr b="0" lang="ru-RU" sz="19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spcBef>
                <a:spcPts val="850"/>
              </a:spcBef>
              <a:buClr>
                <a:srgbClr val="2a6099"/>
              </a:buClr>
              <a:buSzPct val="65000"/>
              <a:buFont typeface="Wingdings" charset="2"/>
              <a:buChar char=""/>
            </a:pPr>
            <a:r>
              <a:rPr b="0" lang="ru-RU" sz="1900" spc="-1" strike="noStrike">
                <a:solidFill>
                  <a:srgbClr val="2a6099"/>
                </a:solidFill>
                <a:latin typeface="Bahnschrift"/>
                <a:ea typeface="Microsoft YaHei"/>
              </a:rPr>
              <a:t>Автоматическое направление электронных межведомственных запросов</a:t>
            </a:r>
            <a:endParaRPr b="0" lang="ru-RU" sz="19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spcBef>
                <a:spcPts val="850"/>
              </a:spcBef>
              <a:buClr>
                <a:srgbClr val="2a6099"/>
              </a:buClr>
              <a:buSzPct val="65000"/>
              <a:buFont typeface="Wingdings" charset="2"/>
              <a:buChar char=""/>
            </a:pPr>
            <a:r>
              <a:rPr b="0" lang="ru-RU" sz="1900" spc="-1" strike="noStrike">
                <a:solidFill>
                  <a:srgbClr val="2a6099"/>
                </a:solidFill>
                <a:latin typeface="Bahnschrift"/>
                <a:ea typeface="Microsoft YaHei"/>
              </a:rPr>
              <a:t>Мониторинг исполнения индивидуальных программ реабилитации </a:t>
            </a:r>
            <a:br/>
            <a:r>
              <a:rPr b="0" lang="ru-RU" sz="1900" spc="-1" strike="noStrike">
                <a:solidFill>
                  <a:srgbClr val="2a6099"/>
                </a:solidFill>
                <a:latin typeface="Bahnschrift"/>
                <a:ea typeface="Microsoft YaHei"/>
              </a:rPr>
              <a:t>инвалидов </a:t>
            </a:r>
            <a:endParaRPr b="0" lang="ru-RU" sz="19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spcBef>
                <a:spcPts val="850"/>
              </a:spcBef>
              <a:buClr>
                <a:srgbClr val="2a6099"/>
              </a:buClr>
              <a:buSzPct val="65000"/>
              <a:buFont typeface="Wingdings" charset="2"/>
              <a:buChar char=""/>
            </a:pPr>
            <a:r>
              <a:rPr b="0" lang="ru-RU" sz="1900" spc="-1" strike="noStrike">
                <a:solidFill>
                  <a:srgbClr val="2a6099"/>
                </a:solidFill>
                <a:latin typeface="Bahnschrift"/>
                <a:ea typeface="Microsoft YaHei"/>
              </a:rPr>
              <a:t>Составление типовой программы реабилитации </a:t>
            </a:r>
            <a:endParaRPr b="0" lang="ru-RU" sz="19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spcBef>
                <a:spcPts val="850"/>
              </a:spcBef>
              <a:buClr>
                <a:srgbClr val="2a6099"/>
              </a:buClr>
              <a:buSzPct val="65000"/>
              <a:buFont typeface="Wingdings" charset="2"/>
              <a:buChar char=""/>
            </a:pPr>
            <a:r>
              <a:rPr b="0" lang="ru-RU" sz="1900" spc="-1" strike="noStrike">
                <a:solidFill>
                  <a:srgbClr val="2a6099"/>
                </a:solidFill>
                <a:latin typeface="Bahnschrift"/>
                <a:ea typeface="Microsoft YaHei"/>
              </a:rPr>
              <a:t>Автоматизированная обработка ответов на запросы СМЭВ</a:t>
            </a:r>
            <a:endParaRPr b="0" lang="ru-RU" sz="19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spcBef>
                <a:spcPts val="850"/>
              </a:spcBef>
              <a:buClr>
                <a:srgbClr val="2a6099"/>
              </a:buClr>
              <a:buSzPct val="65000"/>
              <a:buFont typeface="Wingdings" charset="2"/>
              <a:buChar char=""/>
            </a:pPr>
            <a:r>
              <a:rPr b="0" lang="ru-RU" sz="1900" spc="-1" strike="noStrike">
                <a:solidFill>
                  <a:srgbClr val="2a6099"/>
                </a:solidFill>
                <a:latin typeface="Bahnschrift"/>
                <a:ea typeface="Microsoft YaHei"/>
              </a:rPr>
              <a:t>Исключение дублирования оказания МСП или СУ на территории округа,</a:t>
            </a:r>
            <a:br/>
            <a:r>
              <a:rPr b="0" lang="ru-RU" sz="1900" spc="-1" strike="noStrike">
                <a:solidFill>
                  <a:srgbClr val="2a6099"/>
                </a:solidFill>
                <a:latin typeface="Bahnschrift"/>
                <a:ea typeface="Microsoft YaHei"/>
              </a:rPr>
              <a:t>РФ (за счет данных ЕГИССО)</a:t>
            </a:r>
            <a:endParaRPr b="0" lang="ru-RU" sz="1900" spc="-1" strike="noStrike">
              <a:latin typeface="Arial"/>
            </a:endParaRPr>
          </a:p>
        </p:txBody>
      </p:sp>
      <p:pic>
        <p:nvPicPr>
          <p:cNvPr id="140" name="" descr=""/>
          <p:cNvPicPr/>
          <p:nvPr/>
        </p:nvPicPr>
        <p:blipFill>
          <a:blip r:embed="rId2"/>
          <a:stretch/>
        </p:blipFill>
        <p:spPr>
          <a:xfrm>
            <a:off x="360000" y="2974680"/>
            <a:ext cx="932400" cy="840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894240" y="194760"/>
            <a:ext cx="10508040" cy="131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</a:pPr>
            <a:r>
              <a:rPr b="1" lang="ru-RU" sz="4400" spc="-1" strike="noStrike">
                <a:solidFill>
                  <a:srgbClr val="2a6099"/>
                </a:solidFill>
                <a:latin typeface="Bahnschrift"/>
                <a:ea typeface="Microsoft YaHei"/>
              </a:rPr>
              <a:t>Итоги 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42" name="CustomShape 2"/>
          <p:cNvSpPr/>
          <p:nvPr/>
        </p:nvSpPr>
        <p:spPr>
          <a:xfrm>
            <a:off x="10584000" y="4896000"/>
            <a:ext cx="1604520" cy="158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fld id="{4D1A67B3-715B-49C4-8C7F-8675B4089D44}" type="slidenum">
              <a:rPr b="1" lang="ru-RU" sz="4000" spc="-1" strike="noStrike">
                <a:solidFill>
                  <a:srgbClr val="ffffff"/>
                </a:solidFill>
                <a:latin typeface="Bahnschrift"/>
                <a:ea typeface="DejaVu Sans"/>
              </a:rPr>
              <a:t>12</a:t>
            </a:fld>
            <a:endParaRPr b="0" lang="ru-RU" sz="4000" spc="-1" strike="noStrike">
              <a:latin typeface="Arial"/>
            </a:endParaRPr>
          </a:p>
        </p:txBody>
      </p:sp>
      <p:sp>
        <p:nvSpPr>
          <p:cNvPr id="143" name="CustomShape 3"/>
          <p:cNvSpPr/>
          <p:nvPr/>
        </p:nvSpPr>
        <p:spPr>
          <a:xfrm>
            <a:off x="6482880" y="1800000"/>
            <a:ext cx="3812400" cy="445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16000" indent="-215640">
              <a:lnSpc>
                <a:spcPct val="100000"/>
              </a:lnSpc>
              <a:spcBef>
                <a:spcPts val="850"/>
              </a:spcBef>
              <a:buClr>
                <a:srgbClr val="2a6099"/>
              </a:buClr>
              <a:buSzPct val="40000"/>
              <a:buFont typeface="Wingdings" charset="2"/>
              <a:buChar char=""/>
            </a:pPr>
            <a:r>
              <a:rPr b="1" lang="ru-RU" sz="3000" spc="-1" strike="noStrike">
                <a:solidFill>
                  <a:srgbClr val="2a6099"/>
                </a:solidFill>
                <a:latin typeface="Bahnschrift"/>
                <a:ea typeface="DejaVu Sans"/>
              </a:rPr>
              <a:t>1</a:t>
            </a:r>
            <a:r>
              <a:rPr b="0" lang="ru-RU" sz="1800" spc="-1" strike="noStrike">
                <a:solidFill>
                  <a:srgbClr val="2a6099"/>
                </a:solidFill>
                <a:latin typeface="Bahnschrift"/>
                <a:ea typeface="DejaVu Sans"/>
              </a:rPr>
              <a:t> центр обработки данных</a:t>
            </a:r>
            <a:endParaRPr b="0" lang="ru-RU" sz="1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2a6099"/>
              </a:buClr>
              <a:buSzPct val="65000"/>
              <a:buFont typeface="Wingdings" charset="2"/>
              <a:buChar char=""/>
            </a:pPr>
            <a:r>
              <a:rPr b="0" lang="ru-RU" sz="1800" spc="-1" strike="noStrike">
                <a:solidFill>
                  <a:srgbClr val="2a6099"/>
                </a:solidFill>
                <a:latin typeface="Bahnschrift"/>
                <a:ea typeface="DejaVu Sans"/>
              </a:rPr>
              <a:t>Снижение  стоимости ежегодной поддержки и интеграции разрозненных БД </a:t>
            </a:r>
            <a:endParaRPr b="0" lang="ru-RU" sz="1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2a6099"/>
              </a:buClr>
              <a:buSzPct val="65000"/>
              <a:buFont typeface="Wingdings" charset="2"/>
              <a:buChar char=""/>
            </a:pPr>
            <a:r>
              <a:rPr b="1" lang="ru-RU" sz="2400" spc="-1" strike="noStrike">
                <a:solidFill>
                  <a:srgbClr val="2a6099"/>
                </a:solidFill>
                <a:latin typeface="Bahnschrift"/>
                <a:ea typeface="DejaVu Sans"/>
              </a:rPr>
              <a:t>2 200 000 руб. в год</a:t>
            </a:r>
            <a:endParaRPr b="0" lang="ru-RU" sz="24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2a6099"/>
              </a:buClr>
              <a:buSzPct val="65000"/>
              <a:buFont typeface="Wingdings" charset="2"/>
              <a:buChar char=""/>
            </a:pPr>
            <a:r>
              <a:rPr b="1" lang="ru-RU" sz="1800" spc="-1" strike="noStrike">
                <a:solidFill>
                  <a:srgbClr val="2a6099"/>
                </a:solidFill>
                <a:latin typeface="Bahnschrift"/>
                <a:ea typeface="DejaVu Sans"/>
              </a:rPr>
              <a:t>Экономия</a:t>
            </a:r>
            <a:r>
              <a:rPr b="0" lang="ru-RU" sz="1800" spc="-1" strike="noStrike">
                <a:solidFill>
                  <a:srgbClr val="2a6099"/>
                </a:solidFill>
                <a:latin typeface="Bahnschrift"/>
                <a:ea typeface="DejaVu Sans"/>
              </a:rPr>
              <a:t> на содержания серверного оборудования  </a:t>
            </a:r>
            <a:br/>
            <a:r>
              <a:rPr b="1" lang="ru-RU" sz="2400" spc="-1" strike="noStrike">
                <a:solidFill>
                  <a:srgbClr val="2a6099"/>
                </a:solidFill>
                <a:latin typeface="Bahnschrift"/>
                <a:ea typeface="DejaVu Sans"/>
              </a:rPr>
              <a:t>5 400 000 руб. в год</a:t>
            </a:r>
            <a:endParaRPr b="0" lang="ru-RU" sz="24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spcBef>
                <a:spcPts val="567"/>
              </a:spcBef>
              <a:buClr>
                <a:srgbClr val="2a6099"/>
              </a:buClr>
              <a:buSzPct val="65000"/>
              <a:buFont typeface="Wingdings" charset="2"/>
              <a:buChar char=""/>
            </a:pPr>
            <a:r>
              <a:rPr b="1" lang="ru-RU" sz="1800" spc="-1" strike="noStrike">
                <a:solidFill>
                  <a:srgbClr val="2a6099"/>
                </a:solidFill>
                <a:latin typeface="Bahnschrift"/>
                <a:ea typeface="DejaVu Sans"/>
              </a:rPr>
              <a:t>Достигнутая экономия</a:t>
            </a:r>
            <a:r>
              <a:rPr b="0" lang="ru-RU" sz="1800" spc="-1" strike="noStrike">
                <a:solidFill>
                  <a:srgbClr val="2a6099"/>
                </a:solidFill>
                <a:latin typeface="Bahnschrift"/>
                <a:ea typeface="DejaVu Sans"/>
              </a:rPr>
              <a:t> рабочего времени специалистов за счет автоматизации рутинного труда  на 01.09.2020 оценивается </a:t>
            </a:r>
            <a:br/>
            <a:r>
              <a:rPr b="0" lang="ru-RU" sz="1800" spc="-1" strike="noStrike">
                <a:solidFill>
                  <a:srgbClr val="2a6099"/>
                </a:solidFill>
                <a:latin typeface="Bahnschrift"/>
                <a:ea typeface="DejaVu Sans"/>
              </a:rPr>
              <a:t>в </a:t>
            </a:r>
            <a:r>
              <a:rPr b="1" lang="ru-RU" sz="2400" spc="-1" strike="noStrike">
                <a:solidFill>
                  <a:srgbClr val="2a6099"/>
                </a:solidFill>
                <a:latin typeface="Bahnschrift"/>
                <a:ea typeface="DejaVu Sans"/>
              </a:rPr>
              <a:t>1 000 000 руб.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44" name="Рисунок 137" descr=""/>
          <p:cNvPicPr/>
          <p:nvPr/>
        </p:nvPicPr>
        <p:blipFill>
          <a:blip r:embed="rId2"/>
          <a:srcRect l="8073" t="0" r="22486" b="13626"/>
          <a:stretch/>
        </p:blipFill>
        <p:spPr>
          <a:xfrm>
            <a:off x="482400" y="2129400"/>
            <a:ext cx="5665680" cy="3961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7131600" y="3385080"/>
            <a:ext cx="4348800" cy="215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90000"/>
              </a:lnSpc>
            </a:pPr>
            <a:r>
              <a:rPr b="1" lang="ru-RU" sz="3000" spc="-1" strike="noStrike">
                <a:solidFill>
                  <a:srgbClr val="2a6099"/>
                </a:solidFill>
                <a:latin typeface="Bahnschrift"/>
                <a:ea typeface="DejaVu Sans"/>
              </a:rPr>
              <a:t>462</a:t>
            </a:r>
            <a:r>
              <a:rPr b="0" lang="ru-RU" sz="1800" spc="-1" strike="noStrike">
                <a:solidFill>
                  <a:srgbClr val="2a6099"/>
                </a:solidFill>
                <a:latin typeface="Bahnschrift"/>
                <a:ea typeface="DejaVu Sans"/>
              </a:rPr>
              <a:t> работника </a:t>
            </a:r>
            <a:br/>
            <a:r>
              <a:rPr b="0" lang="ru-RU" sz="1800" spc="-1" strike="noStrike">
                <a:solidFill>
                  <a:srgbClr val="2a6099"/>
                </a:solidFill>
                <a:latin typeface="Bahnschrift"/>
                <a:ea typeface="DejaVu Sans"/>
              </a:rPr>
              <a:t>назначают в среднем </a:t>
            </a:r>
            <a:br/>
            <a:r>
              <a:rPr b="1" lang="ru-RU" sz="3000" spc="-1" strike="noStrike">
                <a:solidFill>
                  <a:srgbClr val="2a6099"/>
                </a:solidFill>
                <a:latin typeface="Bahnschrift"/>
                <a:ea typeface="DejaVu Sans"/>
              </a:rPr>
              <a:t>1,5</a:t>
            </a:r>
            <a:r>
              <a:rPr b="0" lang="ru-RU" sz="2600" spc="-1" strike="noStrike">
                <a:solidFill>
                  <a:srgbClr val="2a6099"/>
                </a:solidFill>
                <a:latin typeface="Bahnschrift"/>
                <a:ea typeface="DejaVu Sans"/>
              </a:rPr>
              <a:t> </a:t>
            </a:r>
            <a:r>
              <a:rPr b="0" lang="ru-RU" sz="1800" spc="-1" strike="noStrike">
                <a:solidFill>
                  <a:srgbClr val="2a6099"/>
                </a:solidFill>
                <a:latin typeface="Bahnschrift"/>
                <a:ea typeface="DejaVu Sans"/>
              </a:rPr>
              <a:t>млрд. руб. </a:t>
            </a:r>
            <a:br/>
            <a:r>
              <a:rPr b="0" lang="ru-RU" sz="1800" spc="-1" strike="noStrike">
                <a:solidFill>
                  <a:srgbClr val="2a6099"/>
                </a:solidFill>
                <a:latin typeface="Bahnschrift"/>
                <a:ea typeface="DejaVu Sans"/>
              </a:rPr>
              <a:t>ежемесячно для </a:t>
            </a:r>
            <a:br/>
            <a:r>
              <a:rPr b="0" lang="ru-RU" sz="1800" spc="-1" strike="noStrike">
                <a:solidFill>
                  <a:srgbClr val="2a6099"/>
                </a:solidFill>
                <a:latin typeface="Bahnschrift"/>
                <a:ea typeface="DejaVu Sans"/>
              </a:rPr>
              <a:t>свыше </a:t>
            </a:r>
            <a:r>
              <a:rPr b="1" lang="ru-RU" sz="3000" spc="-1" strike="noStrike">
                <a:solidFill>
                  <a:srgbClr val="2a6099"/>
                </a:solidFill>
                <a:latin typeface="Bahnschrift"/>
                <a:ea typeface="DejaVu Sans"/>
              </a:rPr>
              <a:t>450 </a:t>
            </a:r>
            <a:r>
              <a:rPr b="0" lang="ru-RU" sz="1800" spc="-1" strike="noStrike">
                <a:solidFill>
                  <a:srgbClr val="2a6099"/>
                </a:solidFill>
                <a:latin typeface="Bahnschrift"/>
                <a:ea typeface="DejaVu Sans"/>
              </a:rPr>
              <a:t>тыс. </a:t>
            </a:r>
            <a:br/>
            <a:r>
              <a:rPr b="0" lang="ru-RU" sz="1800" spc="-1" strike="noStrike">
                <a:solidFill>
                  <a:srgbClr val="2a6099"/>
                </a:solidFill>
                <a:latin typeface="Bahnschrift"/>
                <a:ea typeface="DejaVu Sans"/>
              </a:rPr>
              <a:t>получателей</a:t>
            </a:r>
            <a:br/>
            <a:endParaRPr b="0" lang="ru-RU" sz="1800" spc="-1" strike="noStrike">
              <a:latin typeface="Arial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828000" y="0"/>
            <a:ext cx="9386640" cy="1724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1" lang="ru-RU" sz="4400" spc="-1" strike="noStrike">
                <a:solidFill>
                  <a:srgbClr val="2a6099"/>
                </a:solidFill>
                <a:latin typeface="Bahnschrift"/>
                <a:ea typeface="DejaVu Sans"/>
              </a:rPr>
              <a:t>   </a:t>
            </a:r>
            <a:endParaRPr b="0" lang="ru-RU" sz="44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ru-RU" sz="4400" spc="-1" strike="noStrike">
                <a:solidFill>
                  <a:srgbClr val="2a6099"/>
                </a:solidFill>
                <a:latin typeface="Bahnschrift"/>
                <a:ea typeface="DejaVu Sans"/>
              </a:rPr>
              <a:t>Система социальной поддержки</a:t>
            </a:r>
            <a:endParaRPr b="0" lang="ru-RU" sz="44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87" name="CustomShape 3"/>
          <p:cNvSpPr/>
          <p:nvPr/>
        </p:nvSpPr>
        <p:spPr>
          <a:xfrm>
            <a:off x="10584000" y="4896000"/>
            <a:ext cx="1604520" cy="158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fld id="{D7392C6A-D813-450F-BE68-184F79D078EE}" type="slidenum">
              <a:rPr b="1" lang="ru-RU" sz="4000" spc="-1" strike="noStrike">
                <a:solidFill>
                  <a:srgbClr val="ffffff"/>
                </a:solidFill>
                <a:latin typeface="Bahnschrift"/>
                <a:ea typeface="DejaVu Sans"/>
              </a:rPr>
              <a:t>2</a:t>
            </a:fld>
            <a:endParaRPr b="0" lang="ru-RU" sz="4000" spc="-1" strike="noStrike">
              <a:latin typeface="Arial"/>
            </a:endParaRPr>
          </a:p>
        </p:txBody>
      </p:sp>
      <p:pic>
        <p:nvPicPr>
          <p:cNvPr id="88" name="Рисунок 91" descr=""/>
          <p:cNvPicPr/>
          <p:nvPr/>
        </p:nvPicPr>
        <p:blipFill>
          <a:blip r:embed="rId2"/>
          <a:stretch/>
        </p:blipFill>
        <p:spPr>
          <a:xfrm>
            <a:off x="432000" y="1908000"/>
            <a:ext cx="6514200" cy="3736800"/>
          </a:xfrm>
          <a:prstGeom prst="rect">
            <a:avLst/>
          </a:prstGeom>
          <a:ln>
            <a:noFill/>
          </a:ln>
          <a:effectLst>
            <a:outerShdw dir="2700000" dist="101823">
              <a:srgbClr val="808080">
                <a:alpha val="0"/>
              </a:srgbClr>
            </a:outerShdw>
          </a:effectLst>
        </p:spPr>
      </p:pic>
      <p:sp>
        <p:nvSpPr>
          <p:cNvPr id="89" name="CustomShape 4"/>
          <p:cNvSpPr/>
          <p:nvPr/>
        </p:nvSpPr>
        <p:spPr>
          <a:xfrm>
            <a:off x="1620360" y="1728000"/>
            <a:ext cx="8963280" cy="149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2a6099"/>
                </a:solidFill>
                <a:latin typeface="Bahnschrift"/>
                <a:ea typeface="DejaVu Sans"/>
              </a:rPr>
              <a:t>В 2018 году - 18 баз данных по МСП и СУ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a6099"/>
                </a:solidFill>
                <a:latin typeface="Bahnschrift"/>
                <a:ea typeface="Times New Roman"/>
              </a:rPr>
              <a:t>	</a:t>
            </a:r>
            <a:r>
              <a:rPr b="1" lang="ru-RU" sz="1800" spc="-1" strike="noStrike">
                <a:solidFill>
                  <a:srgbClr val="2a6099"/>
                </a:solidFill>
                <a:latin typeface="Bahnschrift"/>
                <a:ea typeface="Times New Roman"/>
              </a:rPr>
              <a:t>	</a:t>
            </a:r>
            <a:r>
              <a:rPr b="1" lang="ru-RU" sz="1800" spc="-1" strike="noStrike">
                <a:solidFill>
                  <a:srgbClr val="2a6099"/>
                </a:solidFill>
                <a:latin typeface="Bahnschrift"/>
                <a:ea typeface="Times New Roman"/>
              </a:rPr>
              <a:t>  </a:t>
            </a:r>
            <a:r>
              <a:rPr b="1" lang="ru-RU" sz="1800" spc="-1" strike="noStrike">
                <a:solidFill>
                  <a:srgbClr val="2a6099"/>
                </a:solidFill>
                <a:latin typeface="Bahnschrift"/>
                <a:ea typeface="Times New Roman"/>
              </a:rPr>
              <a:t>	</a:t>
            </a:r>
            <a:r>
              <a:rPr b="1" lang="ru-RU" sz="1800" spc="-1" strike="noStrike">
                <a:solidFill>
                  <a:srgbClr val="2a6099"/>
                </a:solidFill>
                <a:latin typeface="Bahnschrift"/>
                <a:ea typeface="Times New Roman"/>
              </a:rPr>
              <a:t>	</a:t>
            </a:r>
            <a:r>
              <a:rPr b="0" lang="ru-RU" sz="1800" spc="-1" strike="noStrike">
                <a:solidFill>
                  <a:srgbClr val="2a6099"/>
                </a:solidFill>
                <a:latin typeface="Bahnschrift"/>
                <a:ea typeface="Times New Roman"/>
              </a:rPr>
              <a:t>Предметом автоматизации являются органы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a6099"/>
                </a:solidFill>
                <a:latin typeface="Bahnschrift"/>
                <a:ea typeface="Times New Roman"/>
              </a:rPr>
              <a:t>	</a:t>
            </a:r>
            <a:r>
              <a:rPr b="0" lang="ru-RU" sz="1800" spc="-1" strike="noStrike">
                <a:solidFill>
                  <a:srgbClr val="2a6099"/>
                </a:solidFill>
                <a:latin typeface="Bahnschrift"/>
                <a:ea typeface="Times New Roman"/>
              </a:rPr>
              <a:t>	</a:t>
            </a:r>
            <a:r>
              <a:rPr b="0" lang="ru-RU" sz="1800" spc="-1" strike="noStrike">
                <a:solidFill>
                  <a:srgbClr val="2a6099"/>
                </a:solidFill>
                <a:latin typeface="Bahnschrift"/>
                <a:ea typeface="Times New Roman"/>
              </a:rPr>
              <a:t>	</a:t>
            </a:r>
            <a:r>
              <a:rPr b="0" lang="ru-RU" sz="1800" spc="-1" strike="noStrike">
                <a:solidFill>
                  <a:srgbClr val="2a6099"/>
                </a:solidFill>
                <a:latin typeface="Bahnschrift"/>
                <a:ea typeface="Times New Roman"/>
              </a:rPr>
              <a:t>	</a:t>
            </a:r>
            <a:r>
              <a:rPr b="0" lang="ru-RU" sz="1800" spc="-1" strike="noStrike">
                <a:solidFill>
                  <a:srgbClr val="2a6099"/>
                </a:solidFill>
                <a:latin typeface="Bahnschrift"/>
                <a:ea typeface="Times New Roman"/>
              </a:rPr>
              <a:t>социальной защиты населения: регионального уровня:</a:t>
            </a:r>
            <a:endParaRPr b="0" lang="ru-RU" sz="1800" spc="-1" strike="noStrike">
              <a:latin typeface="Arial"/>
            </a:endParaRPr>
          </a:p>
          <a:p>
            <a:pPr marL="2520000" indent="-216000">
              <a:lnSpc>
                <a:spcPct val="100000"/>
              </a:lnSpc>
              <a:buClr>
                <a:srgbClr val="2a6099"/>
              </a:buClr>
              <a:buSzPct val="75000"/>
              <a:buFont typeface="Wingdings" charset="2"/>
              <a:buChar char=""/>
            </a:pPr>
            <a:r>
              <a:rPr b="0" lang="ru-RU" sz="1800" spc="-1" strike="noStrike">
                <a:solidFill>
                  <a:srgbClr val="2a6099"/>
                </a:solidFill>
                <a:latin typeface="Bahnschrift"/>
                <a:ea typeface="Times New Roman"/>
              </a:rPr>
              <a:t>в муниципальных образованиях</a:t>
            </a:r>
            <a:endParaRPr b="0" lang="ru-RU" sz="1800" spc="-1" strike="noStrike">
              <a:latin typeface="Arial"/>
            </a:endParaRPr>
          </a:p>
          <a:p>
            <a:pPr marL="2520000" indent="-216000">
              <a:lnSpc>
                <a:spcPct val="100000"/>
              </a:lnSpc>
              <a:buClr>
                <a:srgbClr val="2a6099"/>
              </a:buClr>
              <a:buSzPct val="75000"/>
              <a:buFont typeface="Wingdings" charset="2"/>
              <a:buChar char=""/>
            </a:pPr>
            <a:r>
              <a:rPr b="0" lang="ru-RU" sz="1800" spc="-1" strike="noStrike">
                <a:solidFill>
                  <a:srgbClr val="2a6099"/>
                </a:solidFill>
                <a:latin typeface="Bahnschrift"/>
                <a:ea typeface="Times New Roman"/>
              </a:rPr>
              <a:t>в подведомственных учреждениях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0" name="CustomShape 5"/>
          <p:cNvSpPr/>
          <p:nvPr/>
        </p:nvSpPr>
        <p:spPr>
          <a:xfrm>
            <a:off x="3386880" y="5652000"/>
            <a:ext cx="852840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a6099"/>
                </a:solidFill>
                <a:latin typeface="Bahnschrift"/>
                <a:ea typeface="DejaVu Sans"/>
              </a:rPr>
              <a:t>Ресурсные затраты: </a:t>
            </a:r>
            <a:br/>
            <a:r>
              <a:rPr b="0" lang="ru-RU" sz="1800" spc="-1" strike="noStrike">
                <a:solidFill>
                  <a:srgbClr val="2a6099"/>
                </a:solidFill>
                <a:latin typeface="Bahnschrift"/>
                <a:ea typeface="DejaVu Sans"/>
              </a:rPr>
              <a:t>разработка и внедрение: 12 000 000 руб. </a:t>
            </a:r>
            <a:br/>
            <a:r>
              <a:rPr b="0" lang="ru-RU" sz="1800" spc="-1" strike="noStrike">
                <a:solidFill>
                  <a:srgbClr val="2a6099"/>
                </a:solidFill>
                <a:latin typeface="Bahnschrift"/>
                <a:ea typeface="DejaVu Sans"/>
              </a:rPr>
              <a:t>ежегодные затраты на сопровождение: 11 000 000 руб. 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5724720" y="1966680"/>
            <a:ext cx="4857480" cy="4614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8480" indent="-342360">
              <a:lnSpc>
                <a:spcPct val="100000"/>
              </a:lnSpc>
              <a:buClr>
                <a:srgbClr val="2a6099"/>
              </a:buClr>
              <a:buSzPct val="65000"/>
              <a:buFont typeface="Wingdings" charset="2"/>
              <a:buChar char=""/>
            </a:pPr>
            <a:r>
              <a:rPr b="0" lang="ru-RU" sz="1800" spc="-1" strike="noStrike">
                <a:solidFill>
                  <a:srgbClr val="2a6099"/>
                </a:solidFill>
                <a:latin typeface="Bahnschrift"/>
                <a:ea typeface="DejaVu Sans"/>
              </a:rPr>
              <a:t>Оказание государственных мер СП переходит на форму социальных контрактов </a:t>
            </a:r>
            <a:endParaRPr b="0" lang="ru-RU" sz="1800" spc="-1" strike="noStrike">
              <a:latin typeface="Arial"/>
            </a:endParaRPr>
          </a:p>
          <a:p>
            <a:pPr marL="348480" indent="-342360">
              <a:lnSpc>
                <a:spcPct val="100000"/>
              </a:lnSpc>
              <a:buClr>
                <a:srgbClr val="2a6099"/>
              </a:buClr>
              <a:buSzPct val="65000"/>
              <a:buFont typeface="Wingdings" charset="2"/>
              <a:buChar char=""/>
            </a:pPr>
            <a:r>
              <a:rPr b="0" lang="ru-RU" sz="1800" spc="-1" strike="noStrike">
                <a:solidFill>
                  <a:srgbClr val="2a6099"/>
                </a:solidFill>
                <a:latin typeface="Bahnschrift"/>
                <a:ea typeface="DejaVu Sans"/>
              </a:rPr>
              <a:t>Развиваются механизмы межведомственной реабилитации и абилитации инвалидов. </a:t>
            </a:r>
            <a:endParaRPr b="0" lang="ru-RU" sz="1800" spc="-1" strike="noStrike">
              <a:latin typeface="Arial"/>
            </a:endParaRPr>
          </a:p>
          <a:p>
            <a:pPr marL="348480" indent="-342360">
              <a:lnSpc>
                <a:spcPct val="100000"/>
              </a:lnSpc>
              <a:buClr>
                <a:srgbClr val="2a6099"/>
              </a:buClr>
              <a:buSzPct val="65000"/>
              <a:buFont typeface="Wingdings" charset="2"/>
              <a:buChar char=""/>
            </a:pPr>
            <a:r>
              <a:rPr b="0" lang="ru-RU" sz="1800" spc="-1" strike="noStrike">
                <a:solidFill>
                  <a:srgbClr val="2a6099"/>
                </a:solidFill>
                <a:latin typeface="Bahnschrift"/>
                <a:ea typeface="DejaVu Sans"/>
              </a:rPr>
              <a:t>Развиваются  электронные формы взаимодействия в отрасли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marL="216000" indent="-20988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"/>
            </a:pPr>
            <a:r>
              <a:rPr b="1" lang="ru-RU" sz="2000" spc="-1" strike="noStrike">
                <a:solidFill>
                  <a:srgbClr val="2a6099"/>
                </a:solidFill>
                <a:latin typeface="Bahnschrift"/>
                <a:ea typeface="DejaVu Sans"/>
              </a:rPr>
              <a:t>необходима интеграция оперативных сведений и процессов всех социальных служб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864000" y="0"/>
            <a:ext cx="9928800" cy="1724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</a:pPr>
            <a:r>
              <a:rPr b="1" lang="ru-RU" sz="4400" spc="-1" strike="noStrike">
                <a:solidFill>
                  <a:srgbClr val="2a6099"/>
                </a:solidFill>
                <a:latin typeface="Bahnschrift"/>
                <a:ea typeface="DejaVu Sans"/>
              </a:rPr>
              <a:t>История возникновения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93" name="CustomShape 3"/>
          <p:cNvSpPr/>
          <p:nvPr/>
        </p:nvSpPr>
        <p:spPr>
          <a:xfrm>
            <a:off x="10584000" y="4896000"/>
            <a:ext cx="1604520" cy="158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fld id="{DD79F4A2-A098-47DE-9FA8-74C99713ACA3}" type="slidenum">
              <a:rPr b="1" lang="ru-RU" sz="4000" spc="-1" strike="noStrike">
                <a:solidFill>
                  <a:srgbClr val="ffffff"/>
                </a:solidFill>
                <a:latin typeface="Bahnschrift"/>
                <a:ea typeface="DejaVu Sans"/>
              </a:rPr>
              <a:t>3</a:t>
            </a:fld>
            <a:endParaRPr b="0" lang="ru-RU" sz="4000" spc="-1" strike="noStrike">
              <a:latin typeface="Arial"/>
            </a:endParaRPr>
          </a:p>
        </p:txBody>
      </p:sp>
      <p:pic>
        <p:nvPicPr>
          <p:cNvPr id="94" name="Рисунок 94" descr=""/>
          <p:cNvPicPr/>
          <p:nvPr/>
        </p:nvPicPr>
        <p:blipFill>
          <a:blip r:embed="rId2"/>
          <a:srcRect l="14043" t="0" r="21747" b="0"/>
          <a:stretch/>
        </p:blipFill>
        <p:spPr>
          <a:xfrm>
            <a:off x="642600" y="1826280"/>
            <a:ext cx="4857480" cy="4252320"/>
          </a:xfrm>
          <a:prstGeom prst="rect">
            <a:avLst/>
          </a:prstGeom>
          <a:ln>
            <a:noFill/>
          </a:ln>
        </p:spPr>
      </p:pic>
      <p:pic>
        <p:nvPicPr>
          <p:cNvPr id="95" name="Рисунок 4" descr=""/>
          <p:cNvPicPr/>
          <p:nvPr/>
        </p:nvPicPr>
        <p:blipFill>
          <a:blip r:embed="rId3"/>
          <a:stretch/>
        </p:blipFill>
        <p:spPr>
          <a:xfrm rot="5400000">
            <a:off x="7679160" y="4167720"/>
            <a:ext cx="913680" cy="913680"/>
          </a:xfrm>
          <a:prstGeom prst="rect">
            <a:avLst/>
          </a:prstGeom>
          <a:ln>
            <a:noFill/>
          </a:ln>
        </p:spPr>
      </p:pic>
      <p:pic>
        <p:nvPicPr>
          <p:cNvPr id="96" name="" descr=""/>
          <p:cNvPicPr/>
          <p:nvPr/>
        </p:nvPicPr>
        <p:blipFill>
          <a:blip r:embed="rId4"/>
          <a:stretch/>
        </p:blipFill>
        <p:spPr>
          <a:xfrm>
            <a:off x="7735680" y="4248000"/>
            <a:ext cx="831960" cy="750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6609240" y="2168280"/>
            <a:ext cx="3438360" cy="263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1440">
              <a:lnSpc>
                <a:spcPct val="100000"/>
              </a:lnSpc>
              <a:spcBef>
                <a:spcPts val="2268"/>
              </a:spcBef>
            </a:pPr>
            <a:r>
              <a:rPr b="1" lang="ru-RU" sz="2000" spc="-1" strike="noStrike">
                <a:solidFill>
                  <a:srgbClr val="2a6099"/>
                </a:solidFill>
                <a:latin typeface="Bahnschrift"/>
                <a:ea typeface="Times New Roman"/>
              </a:rPr>
              <a:t>выплаты </a:t>
            </a:r>
            <a:endParaRPr b="0" lang="ru-RU" sz="2000" spc="-1" strike="noStrike">
              <a:latin typeface="Arial"/>
            </a:endParaRPr>
          </a:p>
          <a:p>
            <a:pPr marL="1440">
              <a:lnSpc>
                <a:spcPct val="100000"/>
              </a:lnSpc>
              <a:spcBef>
                <a:spcPts val="2268"/>
              </a:spcBef>
            </a:pPr>
            <a:r>
              <a:rPr b="1" lang="ru-RU" sz="2000" spc="-1" strike="noStrike">
                <a:solidFill>
                  <a:srgbClr val="2a6099"/>
                </a:solidFill>
                <a:latin typeface="Bahnschrift"/>
                <a:ea typeface="Times New Roman"/>
              </a:rPr>
              <a:t>учет персональных документов </a:t>
            </a:r>
            <a:endParaRPr b="0" lang="ru-RU" sz="2000" spc="-1" strike="noStrike">
              <a:latin typeface="Arial"/>
            </a:endParaRPr>
          </a:p>
          <a:p>
            <a:pPr marL="1440" algn="just">
              <a:lnSpc>
                <a:spcPct val="100000"/>
              </a:lnSpc>
              <a:spcBef>
                <a:spcPts val="2268"/>
              </a:spcBef>
            </a:pPr>
            <a:r>
              <a:rPr b="1" lang="ru-RU" sz="2000" spc="-1" strike="noStrike">
                <a:solidFill>
                  <a:srgbClr val="2a6099"/>
                </a:solidFill>
                <a:latin typeface="Bahnschrift"/>
                <a:ea typeface="Times New Roman"/>
              </a:rPr>
              <a:t>администрирование </a:t>
            </a:r>
            <a:endParaRPr b="0" lang="ru-RU" sz="2000" spc="-1" strike="noStrike">
              <a:latin typeface="Arial"/>
            </a:endParaRPr>
          </a:p>
          <a:p>
            <a:pPr marL="1440" algn="just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 marL="1440" algn="just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10980720" y="7749360"/>
            <a:ext cx="938160" cy="93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fld id="{0F7D60CD-571C-4848-8999-0A0E7FB56368}" type="slidenum">
              <a:rPr b="1" lang="ru-RU" sz="6600" spc="-1" strike="noStrike">
                <a:solidFill>
                  <a:srgbClr val="70a8da"/>
                </a:solidFill>
                <a:latin typeface="Bahnschrift"/>
                <a:ea typeface="DejaVu Sans"/>
              </a:rPr>
              <a:t>3</a:t>
            </a:fld>
            <a:endParaRPr b="0" lang="ru-RU" sz="6600" spc="-1" strike="noStrike">
              <a:latin typeface="Arial"/>
            </a:endParaRPr>
          </a:p>
        </p:txBody>
      </p:sp>
      <p:sp>
        <p:nvSpPr>
          <p:cNvPr id="99" name="CustomShape 3"/>
          <p:cNvSpPr/>
          <p:nvPr/>
        </p:nvSpPr>
        <p:spPr>
          <a:xfrm>
            <a:off x="10980720" y="7749360"/>
            <a:ext cx="938160" cy="93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0" name="CustomShape 4"/>
          <p:cNvSpPr/>
          <p:nvPr/>
        </p:nvSpPr>
        <p:spPr>
          <a:xfrm>
            <a:off x="10584000" y="4896000"/>
            <a:ext cx="1604520" cy="165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fld id="{1BC1C882-20C4-49EF-AE20-F85C7E2BCE29}" type="slidenum">
              <a:rPr b="1" lang="ru-RU" sz="4000" spc="-1" strike="noStrike">
                <a:solidFill>
                  <a:srgbClr val="ffffff"/>
                </a:solidFill>
                <a:latin typeface="Bahnschrift"/>
                <a:ea typeface="DejaVu Sans"/>
              </a:rPr>
              <a:t>3</a:t>
            </a:fld>
            <a:endParaRPr b="0" lang="ru-RU" sz="4000" spc="-1" strike="noStrike">
              <a:latin typeface="Arial"/>
            </a:endParaRPr>
          </a:p>
        </p:txBody>
      </p:sp>
      <p:sp>
        <p:nvSpPr>
          <p:cNvPr id="101" name="CustomShape 5"/>
          <p:cNvSpPr/>
          <p:nvPr/>
        </p:nvSpPr>
        <p:spPr>
          <a:xfrm>
            <a:off x="900000" y="0"/>
            <a:ext cx="10544040" cy="172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1" lang="ru-RU" sz="4400" spc="-1" strike="noStrike">
                <a:solidFill>
                  <a:srgbClr val="2a6099"/>
                </a:solidFill>
                <a:latin typeface="Bahnschrift"/>
                <a:ea typeface="DejaVu Sans"/>
              </a:rPr>
              <a:t>Подсистемы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102" name="Рисунок 100" descr=""/>
          <p:cNvPicPr/>
          <p:nvPr/>
        </p:nvPicPr>
        <p:blipFill>
          <a:blip r:embed="rId2"/>
          <a:stretch/>
        </p:blipFill>
        <p:spPr>
          <a:xfrm>
            <a:off x="1016640" y="4264560"/>
            <a:ext cx="690480" cy="622800"/>
          </a:xfrm>
          <a:prstGeom prst="rect">
            <a:avLst/>
          </a:prstGeom>
          <a:ln>
            <a:noFill/>
          </a:ln>
        </p:spPr>
      </p:pic>
      <p:pic>
        <p:nvPicPr>
          <p:cNvPr id="103" name="Рисунок 101" descr=""/>
          <p:cNvPicPr/>
          <p:nvPr/>
        </p:nvPicPr>
        <p:blipFill>
          <a:blip r:embed="rId3"/>
          <a:stretch/>
        </p:blipFill>
        <p:spPr>
          <a:xfrm>
            <a:off x="1008000" y="2816280"/>
            <a:ext cx="708480" cy="629280"/>
          </a:xfrm>
          <a:prstGeom prst="rect">
            <a:avLst/>
          </a:prstGeom>
          <a:ln>
            <a:noFill/>
          </a:ln>
        </p:spPr>
      </p:pic>
      <p:pic>
        <p:nvPicPr>
          <p:cNvPr id="104" name="Рисунок 102" descr=""/>
          <p:cNvPicPr/>
          <p:nvPr/>
        </p:nvPicPr>
        <p:blipFill>
          <a:blip r:embed="rId4"/>
          <a:stretch/>
        </p:blipFill>
        <p:spPr>
          <a:xfrm>
            <a:off x="1008360" y="2088000"/>
            <a:ext cx="707760" cy="640440"/>
          </a:xfrm>
          <a:prstGeom prst="rect">
            <a:avLst/>
          </a:prstGeom>
          <a:ln>
            <a:noFill/>
          </a:ln>
        </p:spPr>
      </p:pic>
      <p:pic>
        <p:nvPicPr>
          <p:cNvPr id="105" name="Рисунок 103" descr=""/>
          <p:cNvPicPr/>
          <p:nvPr/>
        </p:nvPicPr>
        <p:blipFill>
          <a:blip r:embed="rId5"/>
          <a:stretch/>
        </p:blipFill>
        <p:spPr>
          <a:xfrm>
            <a:off x="1012320" y="3538440"/>
            <a:ext cx="700200" cy="630000"/>
          </a:xfrm>
          <a:prstGeom prst="rect">
            <a:avLst/>
          </a:prstGeom>
          <a:ln>
            <a:noFill/>
          </a:ln>
        </p:spPr>
      </p:pic>
      <p:pic>
        <p:nvPicPr>
          <p:cNvPr id="106" name="Рисунок 104" descr=""/>
          <p:cNvPicPr/>
          <p:nvPr/>
        </p:nvPicPr>
        <p:blipFill>
          <a:blip r:embed="rId6"/>
          <a:stretch/>
        </p:blipFill>
        <p:spPr>
          <a:xfrm>
            <a:off x="5846760" y="2088000"/>
            <a:ext cx="715680" cy="646920"/>
          </a:xfrm>
          <a:prstGeom prst="rect">
            <a:avLst/>
          </a:prstGeom>
          <a:ln>
            <a:noFill/>
          </a:ln>
        </p:spPr>
      </p:pic>
      <p:pic>
        <p:nvPicPr>
          <p:cNvPr id="107" name="Рисунок 105" descr=""/>
          <p:cNvPicPr/>
          <p:nvPr/>
        </p:nvPicPr>
        <p:blipFill>
          <a:blip r:embed="rId7"/>
          <a:stretch/>
        </p:blipFill>
        <p:spPr>
          <a:xfrm>
            <a:off x="5857920" y="2819880"/>
            <a:ext cx="693360" cy="625320"/>
          </a:xfrm>
          <a:prstGeom prst="rect">
            <a:avLst/>
          </a:prstGeom>
          <a:ln>
            <a:noFill/>
          </a:ln>
        </p:spPr>
      </p:pic>
      <p:pic>
        <p:nvPicPr>
          <p:cNvPr id="108" name="Рисунок 106" descr=""/>
          <p:cNvPicPr/>
          <p:nvPr/>
        </p:nvPicPr>
        <p:blipFill>
          <a:blip r:embed="rId8"/>
          <a:stretch/>
        </p:blipFill>
        <p:spPr>
          <a:xfrm>
            <a:off x="5846760" y="3533400"/>
            <a:ext cx="713520" cy="641880"/>
          </a:xfrm>
          <a:prstGeom prst="rect">
            <a:avLst/>
          </a:prstGeom>
          <a:ln>
            <a:noFill/>
          </a:ln>
        </p:spPr>
      </p:pic>
      <p:sp>
        <p:nvSpPr>
          <p:cNvPr id="109" name="CustomShape 6"/>
          <p:cNvSpPr/>
          <p:nvPr/>
        </p:nvSpPr>
        <p:spPr>
          <a:xfrm>
            <a:off x="1889280" y="2168280"/>
            <a:ext cx="4158000" cy="359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1440">
              <a:lnSpc>
                <a:spcPct val="100000"/>
              </a:lnSpc>
              <a:spcBef>
                <a:spcPts val="2551"/>
              </a:spcBef>
            </a:pPr>
            <a:r>
              <a:rPr b="1" lang="ru-RU" sz="2000" spc="-1" strike="noStrike">
                <a:solidFill>
                  <a:srgbClr val="2a6099"/>
                </a:solidFill>
                <a:latin typeface="Bahnschrift"/>
                <a:ea typeface="Times New Roman"/>
              </a:rPr>
              <a:t>работа с обращениями</a:t>
            </a:r>
            <a:r>
              <a:rPr b="0" lang="ru-RU" sz="2000" spc="-1" strike="noStrike">
                <a:solidFill>
                  <a:srgbClr val="2a6099"/>
                </a:solidFill>
                <a:latin typeface="Bahnschrift"/>
                <a:ea typeface="Times New Roman"/>
              </a:rPr>
              <a:t> </a:t>
            </a:r>
            <a:endParaRPr b="0" lang="ru-RU" sz="2000" spc="-1" strike="noStrike">
              <a:latin typeface="Arial"/>
            </a:endParaRPr>
          </a:p>
          <a:p>
            <a:pPr marL="1440">
              <a:lnSpc>
                <a:spcPct val="100000"/>
              </a:lnSpc>
              <a:spcBef>
                <a:spcPts val="2551"/>
              </a:spcBef>
            </a:pPr>
            <a:r>
              <a:rPr b="1" lang="ru-RU" sz="2000" spc="-1" strike="noStrike">
                <a:solidFill>
                  <a:srgbClr val="2a6099"/>
                </a:solidFill>
                <a:latin typeface="Bahnschrift"/>
                <a:ea typeface="Times New Roman"/>
              </a:rPr>
              <a:t>межведомственное </a:t>
            </a:r>
            <a:br/>
            <a:r>
              <a:rPr b="1" lang="ru-RU" sz="2000" spc="-1" strike="noStrike">
                <a:solidFill>
                  <a:srgbClr val="2a6099"/>
                </a:solidFill>
                <a:latin typeface="Bahnschrift"/>
                <a:ea typeface="Times New Roman"/>
              </a:rPr>
              <a:t>взаимодействие</a:t>
            </a:r>
            <a:r>
              <a:rPr b="0" lang="ru-RU" sz="2000" spc="-1" strike="noStrike">
                <a:solidFill>
                  <a:srgbClr val="2a6099"/>
                </a:solidFill>
                <a:latin typeface="Bahnschrift"/>
                <a:ea typeface="Times New Roman"/>
              </a:rPr>
              <a:t> </a:t>
            </a:r>
            <a:endParaRPr b="0" lang="ru-RU" sz="2000" spc="-1" strike="noStrike">
              <a:latin typeface="Arial"/>
            </a:endParaRPr>
          </a:p>
          <a:p>
            <a:pPr marL="1440">
              <a:lnSpc>
                <a:spcPct val="100000"/>
              </a:lnSpc>
              <a:spcBef>
                <a:spcPts val="2551"/>
              </a:spcBef>
            </a:pPr>
            <a:r>
              <a:rPr b="1" lang="ru-RU" sz="2000" spc="-1" strike="noStrike">
                <a:solidFill>
                  <a:srgbClr val="2a6099"/>
                </a:solidFill>
                <a:latin typeface="Bahnschrift"/>
                <a:ea typeface="Times New Roman"/>
              </a:rPr>
              <a:t>региональная аналитика</a:t>
            </a:r>
            <a:endParaRPr b="0" lang="ru-RU" sz="2000" spc="-1" strike="noStrike">
              <a:latin typeface="Arial"/>
            </a:endParaRPr>
          </a:p>
          <a:p>
            <a:pPr marL="1440">
              <a:lnSpc>
                <a:spcPct val="100000"/>
              </a:lnSpc>
              <a:spcBef>
                <a:spcPts val="2551"/>
              </a:spcBef>
            </a:pPr>
            <a:r>
              <a:rPr b="1" lang="ru-RU" sz="2000" spc="-1" strike="noStrike">
                <a:solidFill>
                  <a:srgbClr val="2a6099"/>
                </a:solidFill>
                <a:latin typeface="Bahnschrift"/>
                <a:ea typeface="Times New Roman"/>
              </a:rPr>
              <a:t>назначения </a:t>
            </a:r>
            <a:endParaRPr b="0" lang="ru-RU" sz="2000" spc="-1" strike="noStrike">
              <a:latin typeface="Arial"/>
            </a:endParaRPr>
          </a:p>
          <a:p>
            <a:pPr marL="1440">
              <a:lnSpc>
                <a:spcPct val="100000"/>
              </a:lnSpc>
              <a:spcBef>
                <a:spcPts val="1701"/>
              </a:spcBef>
            </a:pPr>
            <a:endParaRPr b="0" lang="ru-RU" sz="2000" spc="-1" strike="noStrike">
              <a:latin typeface="Arial"/>
            </a:endParaRPr>
          </a:p>
        </p:txBody>
      </p:sp>
      <p:sp>
        <p:nvSpPr>
          <p:cNvPr id="110" name="CustomShape 7"/>
          <p:cNvSpPr/>
          <p:nvPr/>
        </p:nvSpPr>
        <p:spPr>
          <a:xfrm>
            <a:off x="2048040" y="5380200"/>
            <a:ext cx="7198920" cy="102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1440">
              <a:lnSpc>
                <a:spcPct val="100000"/>
              </a:lnSpc>
              <a:spcBef>
                <a:spcPts val="1701"/>
              </a:spcBef>
            </a:pPr>
            <a:r>
              <a:rPr b="1" lang="ru-RU" sz="2000" spc="-1" strike="noStrike">
                <a:solidFill>
                  <a:srgbClr val="2a6099"/>
                </a:solidFill>
                <a:latin typeface="Bahnschrift"/>
                <a:ea typeface="Times New Roman"/>
              </a:rPr>
              <a:t>Аутентификация пользователей осуществляется исключительно с использованием ЕСИА</a:t>
            </a:r>
            <a:r>
              <a:rPr b="0" lang="ru-RU" sz="2000" spc="-1" strike="noStrike">
                <a:solidFill>
                  <a:srgbClr val="2a6099"/>
                </a:solidFill>
                <a:latin typeface="Bahnschrift"/>
                <a:ea typeface="Times New Roman"/>
              </a:rPr>
              <a:t>.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11" name="Picture 2" descr=""/>
          <p:cNvPicPr/>
          <p:nvPr/>
        </p:nvPicPr>
        <p:blipFill>
          <a:blip r:embed="rId9"/>
          <a:srcRect l="19724" t="0" r="19019" b="0"/>
          <a:stretch/>
        </p:blipFill>
        <p:spPr>
          <a:xfrm>
            <a:off x="900000" y="5264640"/>
            <a:ext cx="992880" cy="911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936000" y="0"/>
            <a:ext cx="10544040" cy="172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1" lang="ru-RU" sz="4400" spc="-1" strike="noStrike">
                <a:solidFill>
                  <a:srgbClr val="2a6099"/>
                </a:solidFill>
                <a:latin typeface="Bahnschrift"/>
                <a:ea typeface="DejaVu Sans"/>
              </a:rPr>
              <a:t>Структурная схема решения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13" name="CustomShape 2"/>
          <p:cNvSpPr/>
          <p:nvPr/>
        </p:nvSpPr>
        <p:spPr>
          <a:xfrm>
            <a:off x="10584000" y="4896000"/>
            <a:ext cx="1580400" cy="158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fld id="{E82A66E5-9414-4EED-9DFF-4FDAFF29AAD3}" type="slidenum">
              <a:rPr b="1" lang="ru-RU" sz="4000" spc="-1" strike="noStrike">
                <a:solidFill>
                  <a:srgbClr val="ffffff"/>
                </a:solidFill>
                <a:latin typeface="Bahnschrift"/>
                <a:ea typeface="DejaVu Sans"/>
              </a:rPr>
              <a:t>5</a:t>
            </a:fld>
            <a:endParaRPr b="0" lang="ru-RU" sz="4000" spc="-1" strike="noStrike">
              <a:latin typeface="Arial"/>
            </a:endParaRPr>
          </a:p>
        </p:txBody>
      </p:sp>
      <p:sp>
        <p:nvSpPr>
          <p:cNvPr id="114" name="CustomShape 3"/>
          <p:cNvSpPr/>
          <p:nvPr/>
        </p:nvSpPr>
        <p:spPr>
          <a:xfrm>
            <a:off x="6372000" y="2904840"/>
            <a:ext cx="4030200" cy="191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2a6099"/>
                </a:solidFill>
                <a:latin typeface="Bahnschrift"/>
                <a:ea typeface="DejaVu Sans"/>
              </a:rPr>
              <a:t>Единое</a:t>
            </a:r>
            <a:r>
              <a:rPr b="0" lang="ru-RU" sz="2400" spc="-1" strike="noStrike">
                <a:solidFill>
                  <a:srgbClr val="2a6099"/>
                </a:solidFill>
                <a:latin typeface="Bahnschrift"/>
                <a:ea typeface="DejaVu Sans"/>
              </a:rPr>
              <a:t> отраслевое программное обеспечение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2a6099"/>
                </a:solidFill>
                <a:latin typeface="Bahnschrift"/>
                <a:ea typeface="DejaVu Sans"/>
              </a:rPr>
              <a:t>Единая окружная база </a:t>
            </a:r>
            <a:r>
              <a:rPr b="0" lang="ru-RU" sz="2400" spc="-1" strike="noStrike">
                <a:solidFill>
                  <a:srgbClr val="2a6099"/>
                </a:solidFill>
                <a:latin typeface="Bahnschrift"/>
                <a:ea typeface="DejaVu Sans"/>
              </a:rPr>
              <a:t>данных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15" name="Рисунок 102" descr=""/>
          <p:cNvPicPr/>
          <p:nvPr/>
        </p:nvPicPr>
        <p:blipFill>
          <a:blip r:embed="rId2"/>
          <a:stretch/>
        </p:blipFill>
        <p:spPr>
          <a:xfrm>
            <a:off x="568080" y="1764000"/>
            <a:ext cx="5671440" cy="4660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2523600" y="1875600"/>
            <a:ext cx="7984800" cy="4708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7" name="CustomShape 2"/>
          <p:cNvSpPr/>
          <p:nvPr/>
        </p:nvSpPr>
        <p:spPr>
          <a:xfrm>
            <a:off x="10584000" y="4898160"/>
            <a:ext cx="1604520" cy="1578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fld id="{8A649DE1-25F2-4764-8511-EAD304C2A0A5}" type="slidenum">
              <a:rPr b="1" lang="ru-RU" sz="4000" spc="-1" strike="noStrike">
                <a:solidFill>
                  <a:srgbClr val="ffffff"/>
                </a:solidFill>
                <a:latin typeface="Bahnschrift"/>
                <a:ea typeface="DejaVu Sans"/>
              </a:rPr>
              <a:t>5</a:t>
            </a:fld>
            <a:endParaRPr b="0" lang="ru-RU" sz="4000" spc="-1" strike="noStrike">
              <a:latin typeface="Arial"/>
            </a:endParaRPr>
          </a:p>
        </p:txBody>
      </p:sp>
      <p:sp>
        <p:nvSpPr>
          <p:cNvPr id="118" name="CustomShape 3"/>
          <p:cNvSpPr/>
          <p:nvPr/>
        </p:nvSpPr>
        <p:spPr>
          <a:xfrm>
            <a:off x="1800000" y="1944000"/>
            <a:ext cx="9070200" cy="4966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90000"/>
              </a:lnSpc>
            </a:pPr>
            <a:r>
              <a:rPr b="1" lang="ru-RU" sz="1800" spc="-1" strike="noStrike">
                <a:solidFill>
                  <a:srgbClr val="2a6099"/>
                </a:solidFill>
                <a:latin typeface="Bahnschrift"/>
                <a:ea typeface="DejaVu Sans"/>
              </a:rPr>
              <a:t>ЦЕЛИ:</a:t>
            </a:r>
            <a:endParaRPr b="0" lang="ru-RU" sz="1800" spc="-1" strike="noStrike">
              <a:latin typeface="Arial"/>
            </a:endParaRPr>
          </a:p>
          <a:p>
            <a:pPr marL="216000" indent="-214200">
              <a:lnSpc>
                <a:spcPct val="90000"/>
              </a:lnSpc>
              <a:spcBef>
                <a:spcPts val="850"/>
              </a:spcBef>
              <a:buClr>
                <a:srgbClr val="2a6099"/>
              </a:buClr>
              <a:buSzPct val="75000"/>
              <a:buFont typeface="Wingdings" charset="2"/>
              <a:buChar char=""/>
            </a:pPr>
            <a:r>
              <a:rPr b="1" lang="ru-RU" sz="1800" spc="-1" strike="noStrike">
                <a:solidFill>
                  <a:srgbClr val="2a6099"/>
                </a:solidFill>
                <a:latin typeface="Bahnschrift"/>
                <a:ea typeface="DejaVu Sans"/>
              </a:rPr>
              <a:t>Комплексный подход к вопросам СП</a:t>
            </a:r>
            <a:endParaRPr b="0" lang="ru-RU" sz="1800" spc="-1" strike="noStrike">
              <a:latin typeface="Arial"/>
            </a:endParaRPr>
          </a:p>
          <a:p>
            <a:pPr marL="216000" indent="-214200">
              <a:lnSpc>
                <a:spcPct val="90000"/>
              </a:lnSpc>
              <a:spcBef>
                <a:spcPts val="850"/>
              </a:spcBef>
              <a:buClr>
                <a:srgbClr val="2a6099"/>
              </a:buClr>
              <a:buSzPct val="75000"/>
              <a:buFont typeface="Wingdings" charset="2"/>
              <a:buChar char=""/>
            </a:pPr>
            <a:r>
              <a:rPr b="1" lang="ru-RU" sz="1800" spc="-1" strike="noStrike">
                <a:solidFill>
                  <a:srgbClr val="2a6099"/>
                </a:solidFill>
                <a:latin typeface="Bahnschrift"/>
                <a:ea typeface="DejaVu Sans"/>
              </a:rPr>
              <a:t>Функционирование  органов СЗ   в условиях расширения охвата разнородных </a:t>
            </a:r>
            <a:br/>
            <a:r>
              <a:rPr b="1" lang="ru-RU" sz="1800" spc="-1" strike="noStrike">
                <a:solidFill>
                  <a:srgbClr val="2a6099"/>
                </a:solidFill>
                <a:latin typeface="Bahnschrift"/>
                <a:ea typeface="DejaVu Sans"/>
              </a:rPr>
              <a:t>служб</a:t>
            </a:r>
            <a:endParaRPr b="0" lang="ru-RU" sz="1800" spc="-1" strike="noStrike">
              <a:latin typeface="Arial"/>
            </a:endParaRPr>
          </a:p>
          <a:p>
            <a:pPr marL="216000" indent="-214200">
              <a:lnSpc>
                <a:spcPct val="90000"/>
              </a:lnSpc>
              <a:spcBef>
                <a:spcPts val="850"/>
              </a:spcBef>
              <a:buClr>
                <a:srgbClr val="2a6099"/>
              </a:buClr>
              <a:buSzPct val="75000"/>
              <a:buFont typeface="Wingdings" charset="2"/>
              <a:buChar char=""/>
            </a:pPr>
            <a:r>
              <a:rPr b="1" lang="ru-RU" sz="1800" spc="-1" strike="noStrike">
                <a:solidFill>
                  <a:srgbClr val="2a6099"/>
                </a:solidFill>
                <a:latin typeface="Bahnschrift"/>
                <a:ea typeface="DejaVu Sans"/>
              </a:rPr>
              <a:t>Снижение нагрузки на бюджет по содержанию штата работников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ru-RU" sz="1800" spc="-1" strike="noStrike">
                <a:solidFill>
                  <a:srgbClr val="2a6099"/>
                </a:solidFill>
                <a:latin typeface="Bahnschrift"/>
                <a:ea typeface="DejaVu Sans"/>
              </a:rPr>
              <a:t>ЗАДАЧИ</a:t>
            </a:r>
            <a:endParaRPr b="0" lang="ru-RU" sz="1800" spc="-1" strike="noStrike">
              <a:latin typeface="Arial"/>
            </a:endParaRPr>
          </a:p>
          <a:p>
            <a:pPr marL="216000" indent="-214200">
              <a:lnSpc>
                <a:spcPct val="90000"/>
              </a:lnSpc>
              <a:spcBef>
                <a:spcPts val="850"/>
              </a:spcBef>
              <a:buClr>
                <a:srgbClr val="2a6099"/>
              </a:buClr>
              <a:buSzPct val="75000"/>
              <a:buFont typeface="Wingdings" charset="2"/>
              <a:buChar char=""/>
            </a:pPr>
            <a:r>
              <a:rPr b="1" lang="ru-RU" sz="1800" spc="-1" strike="noStrike">
                <a:solidFill>
                  <a:srgbClr val="2a6099"/>
                </a:solidFill>
                <a:latin typeface="Bahnschrift"/>
                <a:ea typeface="DejaVu Sans"/>
              </a:rPr>
              <a:t>Автоматизация расчетов с организациями (СУ, негосударственный сектор)</a:t>
            </a:r>
            <a:endParaRPr b="0" lang="ru-RU" sz="1800" spc="-1" strike="noStrike">
              <a:latin typeface="Arial"/>
            </a:endParaRPr>
          </a:p>
          <a:p>
            <a:pPr marL="216000" indent="-214200">
              <a:lnSpc>
                <a:spcPct val="90000"/>
              </a:lnSpc>
              <a:spcBef>
                <a:spcPts val="850"/>
              </a:spcBef>
              <a:buClr>
                <a:srgbClr val="2a6099"/>
              </a:buClr>
              <a:buSzPct val="75000"/>
              <a:buFont typeface="Wingdings" charset="2"/>
              <a:buChar char=""/>
            </a:pPr>
            <a:r>
              <a:rPr b="1" lang="ru-RU" sz="1800" spc="-1" strike="noStrike">
                <a:solidFill>
                  <a:srgbClr val="2a6099"/>
                </a:solidFill>
                <a:latin typeface="Bahnschrift"/>
                <a:ea typeface="DejaVu Sans"/>
              </a:rPr>
              <a:t>Экстерриториальность</a:t>
            </a:r>
            <a:endParaRPr b="0" lang="ru-RU" sz="1800" spc="-1" strike="noStrike">
              <a:latin typeface="Arial"/>
            </a:endParaRPr>
          </a:p>
          <a:p>
            <a:pPr marL="216000" indent="-214200">
              <a:lnSpc>
                <a:spcPct val="90000"/>
              </a:lnSpc>
              <a:spcBef>
                <a:spcPts val="850"/>
              </a:spcBef>
              <a:buClr>
                <a:srgbClr val="2a6099"/>
              </a:buClr>
              <a:buSzPct val="75000"/>
              <a:buFont typeface="Wingdings" charset="2"/>
              <a:buChar char=""/>
            </a:pPr>
            <a:r>
              <a:rPr b="1" lang="ru-RU" sz="1800" spc="-1" strike="noStrike">
                <a:solidFill>
                  <a:srgbClr val="2a6099"/>
                </a:solidFill>
                <a:latin typeface="Bahnschrift"/>
                <a:ea typeface="DejaVu Sans"/>
              </a:rPr>
              <a:t>Функциональность в  организации процессов</a:t>
            </a:r>
            <a:endParaRPr b="0" lang="ru-RU" sz="1800" spc="-1" strike="noStrike">
              <a:latin typeface="Arial"/>
            </a:endParaRPr>
          </a:p>
          <a:p>
            <a:pPr marL="216000" indent="-214200">
              <a:lnSpc>
                <a:spcPct val="90000"/>
              </a:lnSpc>
              <a:spcBef>
                <a:spcPts val="850"/>
              </a:spcBef>
              <a:buClr>
                <a:srgbClr val="2a6099"/>
              </a:buClr>
              <a:buSzPct val="75000"/>
              <a:buFont typeface="Wingdings" charset="2"/>
              <a:buChar char=""/>
            </a:pPr>
            <a:r>
              <a:rPr b="1" lang="ru-RU" sz="1800" spc="-1" strike="noStrike">
                <a:solidFill>
                  <a:srgbClr val="2a6099"/>
                </a:solidFill>
                <a:latin typeface="Bahnschrift"/>
                <a:ea typeface="DejaVu Sans"/>
              </a:rPr>
              <a:t>Минимизация рутинного труда</a:t>
            </a:r>
            <a:endParaRPr b="0" lang="ru-RU" sz="1800" spc="-1" strike="noStrike">
              <a:latin typeface="Arial"/>
            </a:endParaRPr>
          </a:p>
          <a:p>
            <a:pPr marL="216000" indent="-214200">
              <a:lnSpc>
                <a:spcPct val="90000"/>
              </a:lnSpc>
              <a:spcBef>
                <a:spcPts val="850"/>
              </a:spcBef>
              <a:buClr>
                <a:srgbClr val="2a6099"/>
              </a:buClr>
              <a:buSzPct val="75000"/>
              <a:buFont typeface="Wingdings" charset="2"/>
              <a:buChar char=""/>
            </a:pPr>
            <a:r>
              <a:rPr b="1" lang="ru-RU" sz="1800" spc="-1" strike="noStrike">
                <a:solidFill>
                  <a:srgbClr val="2a6099"/>
                </a:solidFill>
                <a:latin typeface="Bahnschrift"/>
                <a:ea typeface="DejaVu Sans"/>
              </a:rPr>
              <a:t>Автоматическое назначение МСП</a:t>
            </a:r>
            <a:endParaRPr b="0" lang="ru-RU" sz="1800" spc="-1" strike="noStrike">
              <a:latin typeface="Arial"/>
            </a:endParaRPr>
          </a:p>
          <a:p>
            <a:pPr marL="216000" indent="-214200">
              <a:lnSpc>
                <a:spcPct val="90000"/>
              </a:lnSpc>
              <a:spcBef>
                <a:spcPts val="850"/>
              </a:spcBef>
              <a:buClr>
                <a:srgbClr val="2a6099"/>
              </a:buClr>
              <a:buSzPct val="75000"/>
              <a:buFont typeface="Wingdings" charset="2"/>
              <a:buChar char=""/>
            </a:pPr>
            <a:r>
              <a:rPr b="1" lang="ru-RU" sz="1800" spc="-1" strike="noStrike">
                <a:solidFill>
                  <a:srgbClr val="2a6099"/>
                </a:solidFill>
                <a:latin typeface="Bahnschrift"/>
                <a:ea typeface="DejaVu Sans"/>
              </a:rPr>
              <a:t>Создание и учет единой карточки гражданина  (МСП и СУ)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9" name="CustomShape 4"/>
          <p:cNvSpPr/>
          <p:nvPr/>
        </p:nvSpPr>
        <p:spPr>
          <a:xfrm>
            <a:off x="936000" y="0"/>
            <a:ext cx="10544040" cy="172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1" lang="ru-RU" sz="4400" spc="-1" strike="noStrike">
                <a:solidFill>
                  <a:srgbClr val="2a6099"/>
                </a:solidFill>
                <a:latin typeface="Bahnschrift"/>
                <a:ea typeface="DejaVu Sans"/>
              </a:rPr>
              <a:t>Цели и задачи проекта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120" name="" descr=""/>
          <p:cNvPicPr/>
          <p:nvPr/>
        </p:nvPicPr>
        <p:blipFill>
          <a:blip r:embed="rId2"/>
          <a:stretch/>
        </p:blipFill>
        <p:spPr>
          <a:xfrm>
            <a:off x="504000" y="4176000"/>
            <a:ext cx="1079640" cy="973800"/>
          </a:xfrm>
          <a:prstGeom prst="rect">
            <a:avLst/>
          </a:prstGeom>
          <a:ln>
            <a:noFill/>
          </a:ln>
        </p:spPr>
      </p:pic>
      <p:pic>
        <p:nvPicPr>
          <p:cNvPr id="121" name="" descr=""/>
          <p:cNvPicPr/>
          <p:nvPr/>
        </p:nvPicPr>
        <p:blipFill>
          <a:blip r:embed="rId3"/>
          <a:stretch/>
        </p:blipFill>
        <p:spPr>
          <a:xfrm>
            <a:off x="504000" y="2376000"/>
            <a:ext cx="1079640" cy="973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900000" y="1805040"/>
            <a:ext cx="9467280" cy="505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2200" spc="-1" strike="noStrike">
                <a:solidFill>
                  <a:srgbClr val="2a6099"/>
                </a:solidFill>
                <a:latin typeface="Bahnschrift"/>
                <a:ea typeface="DejaVu Sans"/>
              </a:rPr>
              <a:t>Внедрение единого программного продукта в АО позволило: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2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2a6099"/>
              </a:buClr>
              <a:buSzPct val="85000"/>
              <a:buFont typeface="Wingdings" charset="2"/>
              <a:buChar char=""/>
            </a:pPr>
            <a:r>
              <a:rPr b="0" lang="ru-RU" sz="1800" spc="-1" strike="noStrike">
                <a:solidFill>
                  <a:srgbClr val="2a6099"/>
                </a:solidFill>
                <a:latin typeface="Bahnschrift"/>
                <a:ea typeface="DejaVu Sans"/>
              </a:rPr>
              <a:t>формализовать бизнес-процессы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2a6099"/>
              </a:buClr>
              <a:buSzPct val="85000"/>
              <a:buFont typeface="Wingdings" charset="2"/>
              <a:buChar char=""/>
            </a:pPr>
            <a:r>
              <a:rPr b="0" lang="ru-RU" sz="1800" spc="-1" strike="noStrike">
                <a:solidFill>
                  <a:srgbClr val="2a6099"/>
                </a:solidFill>
                <a:latin typeface="Bahnschrift"/>
                <a:ea typeface="DejaVu Sans"/>
              </a:rPr>
              <a:t>координировать процессы с целевой моделью оказания ГУ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2a6099"/>
              </a:buClr>
              <a:buSzPct val="85000"/>
              <a:buFont typeface="Wingdings" charset="2"/>
              <a:buChar char=""/>
            </a:pPr>
            <a:r>
              <a:rPr b="0" lang="ru-RU" sz="1800" spc="-1" strike="noStrike">
                <a:solidFill>
                  <a:srgbClr val="2a6099"/>
                </a:solidFill>
                <a:latin typeface="Bahnschrift"/>
                <a:ea typeface="DejaVu Sans"/>
              </a:rPr>
              <a:t>готовить выборки для проведения беззаявительного назначения услуг (с учетом множественных критериев)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2a6099"/>
              </a:buClr>
              <a:buSzPct val="85000"/>
              <a:buFont typeface="Wingdings" charset="2"/>
              <a:buChar char=""/>
            </a:pPr>
            <a:r>
              <a:rPr b="0" lang="ru-RU" sz="1800" spc="-1" strike="noStrike">
                <a:solidFill>
                  <a:srgbClr val="2a6099"/>
                </a:solidFill>
                <a:latin typeface="Bahnschrift"/>
                <a:ea typeface="DejaVu Sans"/>
              </a:rPr>
              <a:t>обеспечить выделение функциональных кластеров специалистов, - обеспечить возможность удаленной работы специалистов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2a6099"/>
              </a:buClr>
              <a:buSzPct val="85000"/>
              <a:buFont typeface="Wingdings" charset="2"/>
              <a:buChar char=""/>
            </a:pPr>
            <a:r>
              <a:rPr b="0" lang="ru-RU" sz="1800" spc="-1" strike="noStrike">
                <a:solidFill>
                  <a:srgbClr val="2a6099"/>
                </a:solidFill>
                <a:latin typeface="Bahnschrift"/>
                <a:ea typeface="DejaVu Sans"/>
              </a:rPr>
              <a:t>обеспечить единый интегрированный процесс (социальные контракты, межведомственная реабилитация инвалидов)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864000" y="0"/>
            <a:ext cx="10435320" cy="1724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</a:pPr>
            <a:r>
              <a:rPr b="1" lang="ru-RU" sz="4400" spc="-1" strike="noStrike">
                <a:solidFill>
                  <a:srgbClr val="2a6099"/>
                </a:solidFill>
                <a:latin typeface="Bahnschrift"/>
                <a:ea typeface="DejaVu Sans"/>
              </a:rPr>
              <a:t>Показатели проекта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24" name="CustomShape 3"/>
          <p:cNvSpPr/>
          <p:nvPr/>
        </p:nvSpPr>
        <p:spPr>
          <a:xfrm>
            <a:off x="10584000" y="4896000"/>
            <a:ext cx="1580400" cy="158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fld id="{990098A1-DE1A-4785-AE79-C813736AFE78}" type="slidenum">
              <a:rPr b="1" lang="ru-RU" sz="4000" spc="-1" strike="noStrike">
                <a:solidFill>
                  <a:srgbClr val="ffffff"/>
                </a:solidFill>
                <a:latin typeface="Bahnschrift"/>
                <a:ea typeface="DejaVu Sans"/>
              </a:rPr>
              <a:t>7</a:t>
            </a:fld>
            <a:endParaRPr b="0" lang="ru-RU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10579680" y="4896000"/>
            <a:ext cx="1608840" cy="158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fld id="{E26419E5-D992-4E64-AA1B-BF7AB1CEE38B}" type="slidenum">
              <a:rPr b="1" lang="ru-RU" sz="4000" spc="-1" strike="noStrike">
                <a:solidFill>
                  <a:srgbClr val="ffffff"/>
                </a:solidFill>
                <a:latin typeface="Bahnschrift"/>
                <a:ea typeface="DejaVu Sans"/>
              </a:rPr>
              <a:t>7</a:t>
            </a:fld>
            <a:endParaRPr b="0" lang="ru-RU" sz="4000" spc="-1" strike="noStrike">
              <a:latin typeface="Arial"/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936000" y="0"/>
            <a:ext cx="10363680" cy="1724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just">
              <a:lnSpc>
                <a:spcPct val="100000"/>
              </a:lnSpc>
            </a:pPr>
            <a:r>
              <a:rPr b="1" lang="ru-RU" sz="4000" spc="-1" strike="noStrike">
                <a:solidFill>
                  <a:srgbClr val="2a6099"/>
                </a:solidFill>
                <a:latin typeface="Bahnschrift"/>
                <a:ea typeface="Microsoft YaHei"/>
              </a:rPr>
              <a:t>Комплексная система реабилитации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127" name="CustomShape 3"/>
          <p:cNvSpPr/>
          <p:nvPr/>
        </p:nvSpPr>
        <p:spPr>
          <a:xfrm>
            <a:off x="6768000" y="2266560"/>
            <a:ext cx="3814200" cy="3747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16000" indent="-212760">
              <a:lnSpc>
                <a:spcPct val="100000"/>
              </a:lnSpc>
              <a:buClr>
                <a:srgbClr val="2a6099"/>
              </a:buClr>
              <a:buSzPct val="70000"/>
              <a:buFont typeface="Wingdings" charset="2"/>
              <a:buChar char=""/>
            </a:pPr>
            <a:r>
              <a:rPr b="0" lang="ru-RU" sz="1700" spc="-1" strike="noStrike">
                <a:solidFill>
                  <a:srgbClr val="2a6099"/>
                </a:solidFill>
                <a:latin typeface="Bahnschrift"/>
                <a:ea typeface="DejaVu Sans"/>
              </a:rPr>
              <a:t>все ИПРА приходят из бюро МСЭ и автоматически попадают в АСОИ</a:t>
            </a:r>
            <a:endParaRPr b="0" lang="ru-RU" sz="1700" spc="-1" strike="noStrike">
              <a:latin typeface="Arial"/>
            </a:endParaRPr>
          </a:p>
          <a:p>
            <a:pPr marL="216000" indent="-212760">
              <a:lnSpc>
                <a:spcPct val="100000"/>
              </a:lnSpc>
              <a:spcBef>
                <a:spcPts val="567"/>
              </a:spcBef>
              <a:buClr>
                <a:srgbClr val="2a6099"/>
              </a:buClr>
              <a:buSzPct val="70000"/>
              <a:buFont typeface="Wingdings" charset="2"/>
              <a:buChar char=""/>
            </a:pPr>
            <a:r>
              <a:rPr b="0" lang="ru-RU" sz="1700" spc="-1" strike="noStrike">
                <a:solidFill>
                  <a:srgbClr val="2a6099"/>
                </a:solidFill>
                <a:latin typeface="Bahnschrift"/>
                <a:ea typeface="DejaVu Sans"/>
              </a:rPr>
              <a:t>уполномоченное учреждение распределяет в управление СЗ</a:t>
            </a:r>
            <a:endParaRPr b="0" lang="ru-RU" sz="1700" spc="-1" strike="noStrike">
              <a:latin typeface="Arial"/>
            </a:endParaRPr>
          </a:p>
          <a:p>
            <a:pPr marL="216000" indent="-212760">
              <a:lnSpc>
                <a:spcPct val="100000"/>
              </a:lnSpc>
              <a:spcBef>
                <a:spcPts val="567"/>
              </a:spcBef>
              <a:buClr>
                <a:srgbClr val="2a6099"/>
              </a:buClr>
              <a:buSzPct val="70000"/>
              <a:buFont typeface="Wingdings" charset="2"/>
              <a:buChar char=""/>
            </a:pPr>
            <a:r>
              <a:rPr b="0" lang="ru-RU" sz="1700" spc="-1" strike="noStrike">
                <a:solidFill>
                  <a:srgbClr val="2a6099"/>
                </a:solidFill>
                <a:latin typeface="Bahnschrift"/>
                <a:ea typeface="DejaVu Sans"/>
              </a:rPr>
              <a:t>выписки по другим ведомствам поступают в   уполномоченный орган для распределения</a:t>
            </a:r>
            <a:endParaRPr b="0" lang="ru-RU" sz="1700" spc="-1" strike="noStrike">
              <a:latin typeface="Arial"/>
            </a:endParaRPr>
          </a:p>
          <a:p>
            <a:pPr marL="216000" indent="-212760">
              <a:lnSpc>
                <a:spcPct val="100000"/>
              </a:lnSpc>
              <a:spcBef>
                <a:spcPts val="567"/>
              </a:spcBef>
              <a:buClr>
                <a:srgbClr val="2a6099"/>
              </a:buClr>
              <a:buSzPct val="70000"/>
              <a:buFont typeface="Wingdings" charset="2"/>
              <a:buChar char=""/>
            </a:pPr>
            <a:r>
              <a:rPr b="0" lang="ru-RU" sz="1700" spc="-1" strike="noStrike">
                <a:solidFill>
                  <a:srgbClr val="2a6099"/>
                </a:solidFill>
                <a:latin typeface="Bahnschrift"/>
                <a:ea typeface="DejaVu Sans"/>
              </a:rPr>
              <a:t>в карточке ИПРА можно смотреть предусмотренные и противопоказанные мероприятия</a:t>
            </a:r>
            <a:endParaRPr b="0" lang="ru-RU" sz="1700" spc="-1" strike="noStrike">
              <a:latin typeface="Arial"/>
            </a:endParaRPr>
          </a:p>
          <a:p>
            <a:pPr marL="216000" indent="-212760">
              <a:lnSpc>
                <a:spcPct val="100000"/>
              </a:lnSpc>
              <a:spcBef>
                <a:spcPts val="567"/>
              </a:spcBef>
              <a:buClr>
                <a:srgbClr val="2a6099"/>
              </a:buClr>
              <a:buSzPct val="70000"/>
              <a:buFont typeface="Wingdings" charset="2"/>
              <a:buChar char=""/>
            </a:pPr>
            <a:r>
              <a:rPr b="0" lang="ru-RU" sz="1700" spc="-1" strike="noStrike">
                <a:solidFill>
                  <a:srgbClr val="2a6099"/>
                </a:solidFill>
                <a:latin typeface="Bahnschrift"/>
                <a:ea typeface="DejaVu Sans"/>
              </a:rPr>
              <a:t>отчеты автоматически уходят в МСЭ</a:t>
            </a:r>
            <a:endParaRPr b="0" lang="ru-RU" sz="1700" spc="-1" strike="noStrike">
              <a:latin typeface="Arial"/>
            </a:endParaRPr>
          </a:p>
        </p:txBody>
      </p:sp>
      <p:pic>
        <p:nvPicPr>
          <p:cNvPr id="128" name="Рисунок 113" descr=""/>
          <p:cNvPicPr/>
          <p:nvPr/>
        </p:nvPicPr>
        <p:blipFill>
          <a:blip r:embed="rId2"/>
          <a:stretch/>
        </p:blipFill>
        <p:spPr>
          <a:xfrm>
            <a:off x="180000" y="1800000"/>
            <a:ext cx="6351480" cy="4749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10579680" y="4896000"/>
            <a:ext cx="1608840" cy="158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fld id="{4FC66429-A7AC-4810-AD95-68402C76EE3A}" type="slidenum">
              <a:rPr b="1" lang="ru-RU" sz="4000" spc="-1" strike="noStrike">
                <a:solidFill>
                  <a:srgbClr val="ffffff"/>
                </a:solidFill>
                <a:latin typeface="Bahnschrift"/>
                <a:ea typeface="DejaVu Sans"/>
              </a:rPr>
              <a:t>8</a:t>
            </a:fld>
            <a:endParaRPr b="0" lang="ru-RU" sz="4000" spc="-1" strike="noStrike">
              <a:latin typeface="Arial"/>
            </a:endParaRPr>
          </a:p>
        </p:txBody>
      </p:sp>
      <p:sp>
        <p:nvSpPr>
          <p:cNvPr id="130" name="CustomShape 2"/>
          <p:cNvSpPr/>
          <p:nvPr/>
        </p:nvSpPr>
        <p:spPr>
          <a:xfrm>
            <a:off x="6554880" y="1735920"/>
            <a:ext cx="4024080" cy="484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1080">
              <a:lnSpc>
                <a:spcPct val="100000"/>
              </a:lnSpc>
            </a:pPr>
            <a:r>
              <a:rPr b="0" lang="ru-RU" sz="1800" spc="-1" strike="noStrike">
                <a:solidFill>
                  <a:srgbClr val="2a6099"/>
                </a:solidFill>
                <a:latin typeface="Bahnschrift"/>
                <a:ea typeface="DejaVu Sans"/>
              </a:rPr>
              <a:t>Возможность гибкой настройки последовательности (хода) реабилитации</a:t>
            </a:r>
            <a:endParaRPr b="0" lang="ru-RU" sz="1800" spc="-1" strike="noStrike">
              <a:latin typeface="Arial"/>
            </a:endParaRPr>
          </a:p>
          <a:p>
            <a:pPr marL="1080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marL="1080">
              <a:lnSpc>
                <a:spcPct val="100000"/>
              </a:lnSpc>
            </a:pPr>
            <a:r>
              <a:rPr b="0" lang="ru-RU" sz="1800" spc="-1" strike="noStrike">
                <a:solidFill>
                  <a:srgbClr val="2a6099"/>
                </a:solidFill>
                <a:latin typeface="Bahnschrift"/>
                <a:ea typeface="DejaVu Sans"/>
              </a:rPr>
              <a:t>Настроенные отчеты и выборки (мониторинг процесса)</a:t>
            </a:r>
            <a:endParaRPr b="0" lang="ru-RU" sz="1800" spc="-1" strike="noStrike">
              <a:latin typeface="Arial"/>
            </a:endParaRPr>
          </a:p>
          <a:p>
            <a:pPr marL="1080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marL="1080">
              <a:lnSpc>
                <a:spcPct val="100000"/>
              </a:lnSpc>
            </a:pPr>
            <a:r>
              <a:rPr b="0" lang="ru-RU" sz="1800" spc="-1" strike="noStrike">
                <a:solidFill>
                  <a:srgbClr val="2a6099"/>
                </a:solidFill>
                <a:latin typeface="Bahnschrift"/>
                <a:ea typeface="DejaVu Sans"/>
              </a:rPr>
              <a:t>Автоматическая  подготовка проектов программы социальной адаптации, предоставления СУ  </a:t>
            </a:r>
            <a:endParaRPr b="0" lang="ru-RU" sz="1800" spc="-1" strike="noStrike">
              <a:latin typeface="Arial"/>
            </a:endParaRPr>
          </a:p>
          <a:p>
            <a:pPr marL="1080">
              <a:lnSpc>
                <a:spcPct val="100000"/>
              </a:lnSpc>
            </a:pPr>
            <a:br/>
            <a:r>
              <a:rPr b="0" lang="ru-RU" sz="1800" spc="-1" strike="noStrike">
                <a:solidFill>
                  <a:srgbClr val="2a6099"/>
                </a:solidFill>
                <a:latin typeface="Bahnschrift"/>
                <a:ea typeface="DejaVu Sans"/>
              </a:rPr>
              <a:t>Для работы с разделом ИПРА используются две роли пользовователя:</a:t>
            </a:r>
            <a:endParaRPr b="0" lang="ru-RU" sz="1800" spc="-1" strike="noStrike">
              <a:latin typeface="Arial"/>
            </a:endParaRPr>
          </a:p>
          <a:p>
            <a:pPr marL="216000" indent="-212760">
              <a:lnSpc>
                <a:spcPct val="100000"/>
              </a:lnSpc>
              <a:buClr>
                <a:srgbClr val="2a6099"/>
              </a:buClr>
              <a:buFont typeface="Times New Roman"/>
              <a:buAutoNum type="arabicPlain"/>
            </a:pPr>
            <a:r>
              <a:rPr b="0" lang="ru-RU" sz="1800" spc="-1" strike="noStrike">
                <a:solidFill>
                  <a:srgbClr val="2a6099"/>
                </a:solidFill>
                <a:latin typeface="Bahnschrift"/>
                <a:ea typeface="DejaVu Sans"/>
              </a:rPr>
              <a:t>Наблюдатель по ИПРА (по сфере обслуживания)  </a:t>
            </a:r>
            <a:endParaRPr b="0" lang="ru-RU" sz="1800" spc="-1" strike="noStrike">
              <a:latin typeface="Arial"/>
            </a:endParaRPr>
          </a:p>
          <a:p>
            <a:pPr marL="216000" indent="-212760">
              <a:lnSpc>
                <a:spcPct val="100000"/>
              </a:lnSpc>
              <a:buClr>
                <a:srgbClr val="2a6099"/>
              </a:buClr>
              <a:buFont typeface="Times New Roman"/>
              <a:buAutoNum type="arabicPlain"/>
            </a:pPr>
            <a:r>
              <a:rPr b="0" lang="ru-RU" sz="1800" spc="-1" strike="noStrike">
                <a:solidFill>
                  <a:srgbClr val="2a6099"/>
                </a:solidFill>
                <a:latin typeface="Bahnschrift"/>
                <a:ea typeface="DejaVu Sans"/>
              </a:rPr>
              <a:t>Работа с ИПРА (по сфере обслуживания)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1" name="CustomShape 3"/>
          <p:cNvSpPr/>
          <p:nvPr/>
        </p:nvSpPr>
        <p:spPr>
          <a:xfrm>
            <a:off x="936000" y="0"/>
            <a:ext cx="10292400" cy="1724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just">
              <a:lnSpc>
                <a:spcPct val="100000"/>
              </a:lnSpc>
            </a:pPr>
            <a:r>
              <a:rPr b="1" lang="ru-RU" sz="4000" spc="-1" strike="noStrike">
                <a:solidFill>
                  <a:srgbClr val="2a6099"/>
                </a:solidFill>
                <a:latin typeface="Bahnschrift"/>
                <a:ea typeface="Microsoft YaHei"/>
              </a:rPr>
              <a:t>Дополнительные возможности</a:t>
            </a:r>
            <a:endParaRPr b="0" lang="ru-RU" sz="4000" spc="-1" strike="noStrike">
              <a:latin typeface="Arial"/>
            </a:endParaRPr>
          </a:p>
        </p:txBody>
      </p:sp>
      <p:pic>
        <p:nvPicPr>
          <p:cNvPr id="132" name="Рисунок 126" descr=""/>
          <p:cNvPicPr/>
          <p:nvPr/>
        </p:nvPicPr>
        <p:blipFill>
          <a:blip r:embed="rId2"/>
          <a:srcRect l="13268" t="0" r="16884" b="0"/>
          <a:stretch/>
        </p:blipFill>
        <p:spPr>
          <a:xfrm>
            <a:off x="475560" y="1913040"/>
            <a:ext cx="5619600" cy="4522320"/>
          </a:xfrm>
          <a:prstGeom prst="rect">
            <a:avLst/>
          </a:prstGeom>
          <a:ln>
            <a:noFill/>
          </a:ln>
          <a:effectLst>
            <a:outerShdw dir="13500000" dist="107932">
              <a:srgbClr val="808080">
                <a:alpha val="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13247</TotalTime>
  <Application>Neat_Office/6.2.8.2$Windows_x86 LibreOffice_project/</Application>
  <Words>623</Words>
  <Paragraphs>120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2017-03-01T10:25:30Z</dcterms:created>
  <dc:creator>Радужан Антон Александрович</dc:creator>
  <dc:description/>
  <dc:language>ru-RU</dc:language>
  <cp:lastModifiedBy/>
  <cp:lastPrinted>2019-04-12T03:29:40Z</cp:lastPrinted>
  <dcterms:modified xsi:type="dcterms:W3CDTF">2020-09-16T17:05:13Z</dcterms:modified>
  <cp:revision>765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12</vt:i4>
  </property>
</Properties>
</file>