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4"/>
  </p:notesMasterIdLst>
  <p:handoutMasterIdLst>
    <p:handoutMasterId r:id="rId15"/>
  </p:handoutMasterIdLst>
  <p:sldIdLst>
    <p:sldId id="420" r:id="rId2"/>
    <p:sldId id="587" r:id="rId3"/>
    <p:sldId id="619" r:id="rId4"/>
    <p:sldId id="630" r:id="rId5"/>
    <p:sldId id="626" r:id="rId6"/>
    <p:sldId id="627" r:id="rId7"/>
    <p:sldId id="612" r:id="rId8"/>
    <p:sldId id="629" r:id="rId9"/>
    <p:sldId id="620" r:id="rId10"/>
    <p:sldId id="623" r:id="rId11"/>
    <p:sldId id="610" r:id="rId12"/>
    <p:sldId id="609" r:id="rId13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A5"/>
    <a:srgbClr val="C9D5E9"/>
    <a:srgbClr val="4C8990"/>
    <a:srgbClr val="A2B7DA"/>
    <a:srgbClr val="7696C8"/>
    <a:srgbClr val="2C76B9"/>
    <a:srgbClr val="8197CD"/>
    <a:srgbClr val="3366FF"/>
    <a:srgbClr val="3399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8391" autoAdjust="0"/>
  </p:normalViewPr>
  <p:slideViewPr>
    <p:cSldViewPr>
      <p:cViewPr varScale="1">
        <p:scale>
          <a:sx n="139" d="100"/>
          <a:sy n="139" d="100"/>
        </p:scale>
        <p:origin x="126" y="2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5696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5696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C2F69C1-0BAA-467F-B86C-BCF6682B088C}" type="datetimeFigureOut">
              <a:rPr lang="ru-RU"/>
              <a:pPr>
                <a:defRPr/>
              </a:pPr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354"/>
            <a:ext cx="2944958" cy="495696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8" y="9429354"/>
            <a:ext cx="2944958" cy="495696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6ABC21C-9774-4915-9080-751EAE6FD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215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5696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5696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6ADE72-3BF2-4941-953B-261475B2F6C2}" type="datetimeFigureOut">
              <a:rPr lang="ru-RU"/>
              <a:pPr>
                <a:defRPr/>
              </a:pPr>
              <a:t>16.09.2020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15471"/>
            <a:ext cx="5438464" cy="4466034"/>
          </a:xfrm>
          <a:prstGeom prst="rect">
            <a:avLst/>
          </a:prstGeom>
        </p:spPr>
        <p:txBody>
          <a:bodyPr vert="horz" lIns="92190" tIns="46095" rIns="92190" bIns="4609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354"/>
            <a:ext cx="2944958" cy="495696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9354"/>
            <a:ext cx="2944958" cy="495696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EB551C-784C-4BA8-8FA6-F5BBCBA210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41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EB551C-784C-4BA8-8FA6-F5BBCBA2105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003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5F66A-F4FC-401D-924B-A3C79D851CDB}" type="datetime1">
              <a:rPr lang="ru-RU" smtClean="0"/>
              <a:t>16.09.2020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6F2FF-3194-4B3D-AC47-01AD078FA5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EEA23-0CE9-45CF-9D76-90607E021777}" type="datetime1">
              <a:rPr lang="ru-RU" smtClean="0"/>
              <a:t>16.09.2020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603D0-00ED-4496-AC4D-D17BFE4743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F429-A3FE-45C1-84BF-E2128474EB4C}" type="datetime1">
              <a:rPr lang="ru-RU" smtClean="0"/>
              <a:t>16.09.2020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3DAD8-1C1D-46CE-9B33-3F0DF661C0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94B7-0CCC-4227-B338-37B5A625893F}" type="datetime1">
              <a:rPr lang="ru-RU" smtClean="0"/>
              <a:t>16.09.2020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2A443-80F4-4B72-928A-1E7EEDED74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DB13E-2C0A-4851-9F53-F8B7FAB22BF7}" type="datetime1">
              <a:rPr lang="ru-RU" smtClean="0"/>
              <a:t>16.09.2020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02A71-CEBE-47E0-BD26-21FD79150E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B9E70-8A02-437C-946C-2C7C92DDD89B}" type="datetime1">
              <a:rPr lang="ru-RU" smtClean="0"/>
              <a:t>16.09.2020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07603-A6B7-4B60-829A-5E8177EF52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8" y="1151336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8D330-13C5-42BC-B295-528D1BF14C6B}" type="datetime1">
              <a:rPr lang="ru-RU" smtClean="0"/>
              <a:t>16.09.2020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E6CC0-AF78-4D83-AE2F-718070E2D7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1B07C-5B75-478B-B1AC-E00D32C70132}" type="datetime1">
              <a:rPr lang="ru-RU" smtClean="0"/>
              <a:t>16.09.2020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70DC-B0E7-453B-B615-C10A60B419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65009-B549-4DD5-976E-64003C132FD6}" type="datetime1">
              <a:rPr lang="ru-RU" smtClean="0"/>
              <a:t>16.09.2020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89DEF-3927-4291-A6A1-CCE40F6CDB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3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914A3-1001-4991-95C6-F2895BD0BC8B}" type="datetime1">
              <a:rPr lang="ru-RU" smtClean="0"/>
              <a:t>16.09.2020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8A11C-7238-4276-865B-E3A2451A57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67AC6-AC47-4397-B4C3-E3C84CD3BB9E}" type="datetime1">
              <a:rPr lang="ru-RU" smtClean="0"/>
              <a:t>16.09.2020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B606-E588-44F8-A7A8-8774B9924D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5D5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19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4813300"/>
            <a:ext cx="2133600" cy="27305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0F58F0F-11F1-4225-B1D0-AC327DA10400}" type="datetime1">
              <a:rPr lang="ru-RU" smtClean="0"/>
              <a:t>16.09.2020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4813300"/>
            <a:ext cx="2895600" cy="27305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4813300"/>
            <a:ext cx="762000" cy="273050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33DB041-643A-49BE-89A6-A8F43781AB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rade@rostov-gorod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3795886"/>
            <a:ext cx="9144000" cy="1052702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600" b="0" cap="none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/>
            </a:r>
            <a:br>
              <a:rPr lang="ru-RU" sz="1600" b="0" cap="none" dirty="0" smtClean="0">
                <a:solidFill>
                  <a:schemeClr val="bg1"/>
                </a:solidFill>
                <a:effectLst/>
                <a:cs typeface="Times New Roman" pitchFamily="18" charset="0"/>
              </a:rPr>
            </a:br>
            <a:r>
              <a:rPr lang="ru-RU" sz="1800" b="0" cap="none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НА </a:t>
            </a:r>
            <a:r>
              <a:rPr lang="ru-RU" sz="1800" b="0" cap="none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ОСНОВЕ </a:t>
            </a:r>
            <a:r>
              <a:rPr lang="ru-RU" sz="1800" b="0" dirty="0" smtClean="0">
                <a:solidFill>
                  <a:schemeClr val="bg1"/>
                </a:solidFill>
                <a:effectLst/>
              </a:rPr>
              <a:t>ГЕОИНФОРМАЦИОННОЙ СИСТЕМЫ </a:t>
            </a:r>
            <a:r>
              <a:rPr lang="ru-RU" sz="1800" b="0" dirty="0">
                <a:solidFill>
                  <a:schemeClr val="bg1"/>
                </a:solidFill>
                <a:effectLst/>
              </a:rPr>
              <a:t>ОБЕСПЕЧЕНИЯ ДЕЯТЕЛЬНОСТИ УПРАВЛЕНИЯ ТОРГОВЛИ И БЫТОВОГО ОБСЛУЖИВАНИЯ ГОРОДА </a:t>
            </a:r>
            <a:r>
              <a:rPr lang="ru-RU" sz="1800" b="0" dirty="0" smtClean="0">
                <a:solidFill>
                  <a:schemeClr val="bg1"/>
                </a:solidFill>
                <a:effectLst/>
              </a:rPr>
              <a:t>РОСТОВА-НА-ДОНУ</a:t>
            </a:r>
            <a:r>
              <a:rPr lang="ru-RU" sz="1800" b="0" dirty="0">
                <a:solidFill>
                  <a:schemeClr val="bg1"/>
                </a:solidFill>
                <a:effectLst/>
              </a:rPr>
              <a:t/>
            </a:r>
            <a:br>
              <a:rPr lang="ru-RU" sz="1800" b="0" dirty="0">
                <a:solidFill>
                  <a:schemeClr val="bg1"/>
                </a:solidFill>
                <a:effectLst/>
              </a:rPr>
            </a:br>
            <a:r>
              <a:rPr lang="ru-RU" sz="1800" b="0" dirty="0">
                <a:solidFill>
                  <a:schemeClr val="bg1"/>
                </a:solidFill>
                <a:effectLst/>
              </a:rPr>
              <a:t>(ГИСОД </a:t>
            </a:r>
            <a:r>
              <a:rPr lang="ru-RU" sz="1800" b="0" dirty="0" err="1" smtClean="0">
                <a:solidFill>
                  <a:schemeClr val="bg1"/>
                </a:solidFill>
                <a:effectLst/>
              </a:rPr>
              <a:t>Ут</a:t>
            </a:r>
            <a:r>
              <a:rPr lang="ru-RU" sz="18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1800" b="0" dirty="0" err="1" smtClean="0">
                <a:solidFill>
                  <a:schemeClr val="bg1"/>
                </a:solidFill>
                <a:effectLst/>
              </a:rPr>
              <a:t>бо</a:t>
            </a:r>
            <a:r>
              <a:rPr lang="ru-RU" sz="1800" b="0" dirty="0" smtClean="0">
                <a:solidFill>
                  <a:schemeClr val="bg1"/>
                </a:solidFill>
                <a:effectLst/>
              </a:rPr>
              <a:t> РО</a:t>
            </a:r>
            <a:r>
              <a:rPr lang="ru-RU" sz="1800" b="0" dirty="0">
                <a:solidFill>
                  <a:schemeClr val="bg1"/>
                </a:solidFill>
                <a:effectLst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722490"/>
            <a:ext cx="89453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ВЕДЕНИЕ СХЕМЫ НЕСТАЦИОНАРНЫХ ТОРГОЫХ ОБЪЕКТОВ (НТО) В ЭЛЕКТРОННОЙ ФОРМЕ В ВИДЕ БАЗЫ ДАННЫХ ИНФОРМАЦИОННОЙ СИСТЕМЫ, ИМЕЮЩЕЙ ВОЗМОЖНОСТИ ГЕОГРАФИЧЕСКОГО ПРЕДСТАВЛЕНИЯ ИНФОРМАЦИИ И МЕЖВЕДОМСТВЕННОГО ВЗАИМОДЕЙСТВИЯ, А ТАКЖЕ ОБЕСПЕЧИВАЮЩЕЙ ОКАЗАНИЕ МУНИЦИПАЛЬНЫХ УСЛУГ,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КОНТРОЛЬНО-НАДЗОРНУЮ ДЕЯТЕЛЬНОСТЬ, ОТКРЫТОСТЬ ДАННЫХ ПО ТОРГОВЫМ ОБЪЕКТАМ ДЛЯ ЖИТЕЛЕЙ ЧЕРЕЗ ПУБЛИЧНЫЙ ПОРТАЛ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1865"/>
            <a:ext cx="432048" cy="54552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6F2FF-3194-4B3D-AC47-01AD078FA56A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9D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0" y="19344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ПОДДЕРЖКА СО СТОРОНЫ </a:t>
            </a:r>
            <a:r>
              <a:rPr lang="ru-RU" sz="2200" b="1" dirty="0" smtClean="0">
                <a:solidFill>
                  <a:schemeClr val="bg1"/>
                </a:solidFill>
              </a:rPr>
              <a:t>ГОРОЖАН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9322"/>
            <a:ext cx="3672408" cy="4055472"/>
          </a:xfrm>
          <a:prstGeom prst="rect">
            <a:avLst/>
          </a:prstGeom>
          <a:effectLst>
            <a:outerShdw blurRad="165100" dist="50800" dir="1122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628905"/>
            <a:ext cx="3528392" cy="4045889"/>
          </a:xfrm>
          <a:prstGeom prst="rect">
            <a:avLst/>
          </a:prstGeom>
          <a:effectLst>
            <a:outerShdw blurRad="190500" dist="38100" dir="21540000" algn="ctr" rotWithShape="0">
              <a:srgbClr val="000000"/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89DEF-3927-4291-A6A1-CCE40F6CDB8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130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567691-BEDD-49F0-97F2-49F2457D6A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131590"/>
            <a:ext cx="4571999" cy="360040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365" y="7851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bg1"/>
                </a:solidFill>
              </a:rPr>
              <a:t>ПЕРСПЕКТИВЫ РАЗВИТИЯ</a:t>
            </a:r>
            <a:endParaRPr lang="ru-RU" sz="2700" b="1" dirty="0">
              <a:solidFill>
                <a:schemeClr val="bg1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 rot="1550695">
            <a:off x="666759" y="633403"/>
            <a:ext cx="2282209" cy="776881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+mj-lt"/>
              </a:rPr>
              <a:t>Выбор заявителем НТО на публичной карте</a:t>
            </a:r>
            <a:endParaRPr lang="ru-RU" sz="1600" dirty="0">
              <a:latin typeface="+mj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610959" y="761229"/>
            <a:ext cx="2319120" cy="129614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50" dirty="0" smtClean="0">
                <a:latin typeface="+mj-lt"/>
              </a:rPr>
              <a:t>на </a:t>
            </a:r>
            <a:r>
              <a:rPr lang="ru-RU" sz="1550" dirty="0">
                <a:latin typeface="+mj-lt"/>
              </a:rPr>
              <a:t>конкурсные </a:t>
            </a:r>
            <a:r>
              <a:rPr lang="ru-RU" sz="1550" dirty="0" smtClean="0">
                <a:latin typeface="+mj-lt"/>
              </a:rPr>
              <a:t>процедуры по НТО</a:t>
            </a:r>
            <a:endParaRPr lang="en-US" sz="1550" dirty="0" smtClean="0">
              <a:latin typeface="+mj-lt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751969" y="2442377"/>
            <a:ext cx="1434978" cy="1080820"/>
          </a:xfrm>
          <a:prstGeom prst="ellipse">
            <a:avLst/>
          </a:prstGeom>
          <a:solidFill>
            <a:srgbClr val="4C8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Подача заявки</a:t>
            </a:r>
            <a:endParaRPr lang="ru-RU" dirty="0"/>
          </a:p>
        </p:txBody>
      </p:sp>
      <p:sp>
        <p:nvSpPr>
          <p:cNvPr id="10" name="Прямоугольник: скругленные углы 7">
            <a:extLst>
              <a:ext uri="{FF2B5EF4-FFF2-40B4-BE49-F238E27FC236}">
                <a16:creationId xmlns:a16="http://schemas.microsoft.com/office/drawing/2014/main" id="{39200FB8-C3BD-4B1D-89F3-121802DD15F9}"/>
              </a:ext>
            </a:extLst>
          </p:cNvPr>
          <p:cNvSpPr/>
          <p:nvPr/>
        </p:nvSpPr>
        <p:spPr>
          <a:xfrm>
            <a:off x="6930080" y="1280355"/>
            <a:ext cx="2106416" cy="3230862"/>
          </a:xfrm>
          <a:prstGeom prst="roundRect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9">
            <a:extLst>
              <a:ext uri="{FF2B5EF4-FFF2-40B4-BE49-F238E27FC236}">
                <a16:creationId xmlns:a16="http://schemas.microsoft.com/office/drawing/2014/main" id="{AA804E05-138D-4A24-96A9-859382C0174F}"/>
              </a:ext>
            </a:extLst>
          </p:cNvPr>
          <p:cNvSpPr/>
          <p:nvPr/>
        </p:nvSpPr>
        <p:spPr>
          <a:xfrm>
            <a:off x="7139074" y="1731865"/>
            <a:ext cx="1688427" cy="28216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+mj-lt"/>
              </a:rPr>
              <a:t>ФИО</a:t>
            </a:r>
          </a:p>
        </p:txBody>
      </p:sp>
      <p:sp>
        <p:nvSpPr>
          <p:cNvPr id="12" name="Прямоугольник: скругленные углы 44">
            <a:extLst>
              <a:ext uri="{FF2B5EF4-FFF2-40B4-BE49-F238E27FC236}">
                <a16:creationId xmlns:a16="http://schemas.microsoft.com/office/drawing/2014/main" id="{D80EF9C9-5CA4-422E-A422-47C1CFE53376}"/>
              </a:ext>
            </a:extLst>
          </p:cNvPr>
          <p:cNvSpPr/>
          <p:nvPr/>
        </p:nvSpPr>
        <p:spPr>
          <a:xfrm>
            <a:off x="7164288" y="2299874"/>
            <a:ext cx="1688427" cy="28216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45">
            <a:extLst>
              <a:ext uri="{FF2B5EF4-FFF2-40B4-BE49-F238E27FC236}">
                <a16:creationId xmlns:a16="http://schemas.microsoft.com/office/drawing/2014/main" id="{F631E7C6-0AAF-4046-8055-651BAD41C8FF}"/>
              </a:ext>
            </a:extLst>
          </p:cNvPr>
          <p:cNvSpPr/>
          <p:nvPr/>
        </p:nvSpPr>
        <p:spPr>
          <a:xfrm>
            <a:off x="7164288" y="2837536"/>
            <a:ext cx="1688427" cy="28216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+mj-lt"/>
              </a:rPr>
              <a:t>Номер схемы</a:t>
            </a:r>
          </a:p>
        </p:txBody>
      </p:sp>
      <p:sp>
        <p:nvSpPr>
          <p:cNvPr id="14" name="Прямоугольник: скругленные углы 49">
            <a:extLst>
              <a:ext uri="{FF2B5EF4-FFF2-40B4-BE49-F238E27FC236}">
                <a16:creationId xmlns:a16="http://schemas.microsoft.com/office/drawing/2014/main" id="{233A1CD8-9C88-44B6-8B0F-086BE4CC3F22}"/>
              </a:ext>
            </a:extLst>
          </p:cNvPr>
          <p:cNvSpPr/>
          <p:nvPr/>
        </p:nvSpPr>
        <p:spPr>
          <a:xfrm>
            <a:off x="7323968" y="3510896"/>
            <a:ext cx="1419883" cy="605821"/>
          </a:xfrm>
          <a:prstGeom prst="roundRect">
            <a:avLst/>
          </a:prstGeom>
          <a:solidFill>
            <a:srgbClr val="4C8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Отправить заявку</a:t>
            </a:r>
          </a:p>
        </p:txBody>
      </p:sp>
      <p:pic>
        <p:nvPicPr>
          <p:cNvPr id="15" name="Рисунок 14" descr="Направленный вправо указательный палец, тыльная сторона руки ">
            <a:extLst>
              <a:ext uri="{FF2B5EF4-FFF2-40B4-BE49-F238E27FC236}">
                <a16:creationId xmlns:a16="http://schemas.microsoft.com/office/drawing/2014/main" id="{DFF947BF-C9A7-4D83-A441-1D948CD3D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7126648">
            <a:off x="7235281" y="4005730"/>
            <a:ext cx="835896" cy="835896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>
            <a:off x="4610959" y="1792885"/>
            <a:ext cx="2319120" cy="129614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50" dirty="0" smtClean="0">
                <a:latin typeface="+mj-lt"/>
              </a:rPr>
              <a:t>на </a:t>
            </a:r>
            <a:r>
              <a:rPr lang="ru-RU" sz="1550" dirty="0" smtClean="0">
                <a:latin typeface="+mj-lt"/>
              </a:rPr>
              <a:t>внесение участка в схему НТО</a:t>
            </a:r>
            <a:endParaRPr lang="ru-RU" sz="1550" dirty="0">
              <a:latin typeface="+mj-lt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619795" y="2775780"/>
            <a:ext cx="2319120" cy="129614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50" dirty="0" smtClean="0">
                <a:latin typeface="+mj-lt"/>
              </a:rPr>
              <a:t>на установку НТО </a:t>
            </a:r>
            <a:br>
              <a:rPr lang="ru-RU" sz="1550" dirty="0" smtClean="0">
                <a:latin typeface="+mj-lt"/>
              </a:rPr>
            </a:br>
            <a:r>
              <a:rPr lang="ru-RU" sz="1550" dirty="0" smtClean="0">
                <a:latin typeface="+mj-lt"/>
              </a:rPr>
              <a:t>с комплектом документов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4594365" y="3758675"/>
            <a:ext cx="2319120" cy="129614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50" dirty="0" smtClean="0">
                <a:latin typeface="+mj-lt"/>
              </a:rPr>
              <a:t>на продление договора по НТО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89DEF-3927-4291-A6A1-CCE40F6CDB8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969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89EE36E-F8AF-4835-9CA4-5153A2FAAD0D}"/>
              </a:ext>
            </a:extLst>
          </p:cNvPr>
          <p:cNvSpPr txBox="1">
            <a:spLocks/>
          </p:cNvSpPr>
          <p:nvPr/>
        </p:nvSpPr>
        <p:spPr>
          <a:xfrm>
            <a:off x="0" y="1203598"/>
            <a:ext cx="9144000" cy="192960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dirty="0" smtClean="0">
                <a:solidFill>
                  <a:schemeClr val="bg1"/>
                </a:solidFill>
                <a:effectLst/>
              </a:rPr>
              <a:t>Спасибо за внимание!</a:t>
            </a:r>
            <a:endParaRPr lang="ru-RU" altLang="ru-RU" sz="3033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1865"/>
            <a:ext cx="576064" cy="7273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859782"/>
            <a:ext cx="9144000" cy="228371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</a:rPr>
              <a:t>Тихонов Константин Михайлович</a:t>
            </a:r>
            <a:endParaRPr lang="ru-RU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г. Ростов-на-Дону</a:t>
            </a:r>
            <a:endParaRPr lang="ru-RU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+mj-lt"/>
              </a:rPr>
              <a:t>Управление торговли и бытового обслуживания города Ростова-на-Дону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+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7 (863) 240 64 36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E-mail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u="sng" dirty="0" smtClean="0">
                <a:solidFill>
                  <a:schemeClr val="bg1"/>
                </a:solidFill>
                <a:latin typeface="+mj-lt"/>
                <a:hlinkClick r:id="rId3"/>
              </a:rPr>
              <a:t>trade@rostov-gorod.ru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89DEF-3927-4291-A6A1-CCE40F6CDB8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551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2000" y="699542"/>
            <a:ext cx="4572000" cy="1023357"/>
          </a:xfrm>
          <a:prstGeom prst="rect">
            <a:avLst/>
          </a:prstGeom>
          <a:solidFill>
            <a:srgbClr val="2C76B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4572000" y="699542"/>
            <a:ext cx="4572000" cy="10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ru-RU" sz="1550" dirty="0" smtClean="0">
                <a:latin typeface="+mj-lt"/>
              </a:rPr>
              <a:t>Необходимость решать проблемы </a:t>
            </a:r>
            <a:r>
              <a:rPr lang="ru-RU" sz="1550" dirty="0">
                <a:latin typeface="+mj-lt"/>
              </a:rPr>
              <a:t>межведомственного взаимодействия с </a:t>
            </a:r>
            <a:r>
              <a:rPr lang="ru-RU" sz="1550" dirty="0" smtClean="0">
                <a:latin typeface="+mj-lt"/>
              </a:rPr>
              <a:t>различными </a:t>
            </a:r>
            <a:r>
              <a:rPr lang="ru-RU" sz="1550" dirty="0">
                <a:latin typeface="+mj-lt"/>
              </a:rPr>
              <a:t>органам Администрации города, участвующими в процедурах, связанных с </a:t>
            </a:r>
            <a:r>
              <a:rPr lang="ru-RU" sz="1550" dirty="0" smtClean="0">
                <a:latin typeface="+mj-lt"/>
              </a:rPr>
              <a:t>НТО</a:t>
            </a:r>
            <a:endParaRPr lang="ru-RU" sz="155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892058"/>
            <a:ext cx="4559002" cy="1368152"/>
          </a:xfrm>
          <a:prstGeom prst="rect">
            <a:avLst/>
          </a:prstGeom>
          <a:solidFill>
            <a:srgbClr val="4C899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r>
              <a:rPr lang="ru-RU" sz="1550" dirty="0" smtClean="0">
                <a:latin typeface="+mj-lt"/>
              </a:rPr>
              <a:t>Постановление Администрации г. Ростова-на-Дону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smtClean="0">
                <a:latin typeface="+mj-lt"/>
              </a:rPr>
              <a:t>от </a:t>
            </a:r>
            <a:r>
              <a:rPr lang="ru-RU" sz="1550" dirty="0">
                <a:latin typeface="+mj-lt"/>
              </a:rPr>
              <a:t>31 декабря 2015 года N </a:t>
            </a:r>
            <a:r>
              <a:rPr lang="ru-RU" sz="1550" dirty="0" smtClean="0">
                <a:latin typeface="+mj-lt"/>
              </a:rPr>
              <a:t>1379 Об </a:t>
            </a:r>
            <a:r>
              <a:rPr lang="ru-RU" sz="1550" dirty="0">
                <a:latin typeface="+mj-lt"/>
              </a:rPr>
              <a:t>утверждении Схемы размещения нестационарных торговых объектов на территории города </a:t>
            </a:r>
            <a:r>
              <a:rPr lang="ru-RU" sz="1550" dirty="0" smtClean="0">
                <a:latin typeface="+mj-lt"/>
              </a:rPr>
              <a:t>Ростова-на-Дону (с </a:t>
            </a:r>
            <a:r>
              <a:rPr lang="ru-RU" sz="1550" dirty="0">
                <a:latin typeface="+mj-lt"/>
              </a:rPr>
              <a:t>изменениями </a:t>
            </a:r>
            <a:r>
              <a:rPr lang="ru-RU" sz="1550" dirty="0" smtClean="0">
                <a:latin typeface="+mj-lt"/>
              </a:rPr>
              <a:t>на </a:t>
            </a:r>
            <a:r>
              <a:rPr lang="ru-RU" sz="1550" dirty="0">
                <a:latin typeface="+mj-lt"/>
              </a:rPr>
              <a:t>13 мая 2020 года</a:t>
            </a:r>
            <a:r>
              <a:rPr lang="ru-RU" sz="1550" dirty="0" smtClean="0">
                <a:latin typeface="+mj-lt"/>
              </a:rPr>
              <a:t>)</a:t>
            </a:r>
            <a:endParaRPr lang="ru-RU" sz="155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99542"/>
            <a:ext cx="4430043" cy="2520280"/>
          </a:xfrm>
          <a:prstGeom prst="rect">
            <a:avLst/>
          </a:prstGeom>
          <a:solidFill>
            <a:srgbClr val="4C899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atin typeface="+mj-lt"/>
              </a:rPr>
              <a:t> </a:t>
            </a:r>
            <a:endParaRPr lang="en-US" sz="1500" b="1" dirty="0" smtClean="0">
              <a:latin typeface="+mj-lt"/>
            </a:endParaRPr>
          </a:p>
          <a:p>
            <a:r>
              <a:rPr lang="ru-RU" sz="1500" dirty="0" smtClean="0">
                <a:latin typeface="+mj-lt"/>
              </a:rPr>
              <a:t>Повышение открытости и доступности </a:t>
            </a:r>
            <a:r>
              <a:rPr lang="ru-RU" sz="1500" dirty="0">
                <a:latin typeface="+mj-lt"/>
              </a:rPr>
              <a:t>информации о НТО </a:t>
            </a:r>
            <a:endParaRPr lang="ru-RU" sz="1500" dirty="0" smtClean="0">
              <a:latin typeface="+mj-lt"/>
            </a:endParaRPr>
          </a:p>
          <a:p>
            <a:r>
              <a:rPr lang="ru-RU" sz="1500" dirty="0" smtClean="0">
                <a:latin typeface="+mj-lt"/>
              </a:rPr>
              <a:t>для </a:t>
            </a:r>
            <a:r>
              <a:rPr lang="ru-RU" sz="1500" dirty="0">
                <a:latin typeface="+mj-lt"/>
              </a:rPr>
              <a:t>всех заинтересованных граждан и организаций </a:t>
            </a:r>
            <a:r>
              <a:rPr lang="ru-RU" sz="1500" dirty="0" smtClean="0">
                <a:latin typeface="+mj-lt"/>
              </a:rPr>
              <a:t>– </a:t>
            </a:r>
            <a:br>
              <a:rPr lang="ru-RU" sz="1500" dirty="0" smtClean="0">
                <a:latin typeface="+mj-lt"/>
              </a:rPr>
            </a:br>
            <a:r>
              <a:rPr lang="ru-RU" sz="1500" dirty="0" smtClean="0">
                <a:latin typeface="+mj-lt"/>
              </a:rPr>
              <a:t>для предпринимателей, инвесторов, общественных организаций и жителей. Информация в электронном виде будет оперативно направляться для публикации </a:t>
            </a:r>
            <a:br>
              <a:rPr lang="ru-RU" sz="1500" dirty="0" smtClean="0">
                <a:latin typeface="+mj-lt"/>
              </a:rPr>
            </a:br>
            <a:r>
              <a:rPr lang="ru-RU" sz="1500" dirty="0" smtClean="0">
                <a:latin typeface="+mj-lt"/>
              </a:rPr>
              <a:t>на Инвестиционном портале и картах Паспорта развития города (investrostov.ru  и  passport.rostov-gorod.ru</a:t>
            </a:r>
            <a:r>
              <a:rPr lang="ru-RU" sz="1500" dirty="0" smtClean="0">
                <a:latin typeface="+mj-lt"/>
              </a:rPr>
              <a:t>)</a:t>
            </a:r>
            <a:endParaRPr lang="ru-RU" sz="1500" dirty="0" smtClean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b="1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84998" y="1794907"/>
            <a:ext cx="4559002" cy="992867"/>
          </a:xfrm>
          <a:prstGeom prst="rect">
            <a:avLst/>
          </a:prstGeom>
          <a:solidFill>
            <a:srgbClr val="2C76B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lvl="0"/>
            <a:r>
              <a:rPr lang="ru-RU" sz="1550" dirty="0">
                <a:latin typeface="+mj-lt"/>
              </a:rPr>
              <a:t>Предоставление каждому гражданину возможности проводить аналитику по карте, где публично размещены законные объекты и несанкционированные торговые </a:t>
            </a:r>
            <a:r>
              <a:rPr lang="ru-RU" sz="1550" dirty="0" smtClean="0">
                <a:latin typeface="+mj-lt"/>
              </a:rPr>
              <a:t>точки</a:t>
            </a:r>
            <a:endParaRPr lang="ru-RU" sz="1550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" y="3399406"/>
            <a:ext cx="4430043" cy="1721607"/>
          </a:xfrm>
          <a:prstGeom prst="rect">
            <a:avLst/>
          </a:prstGeom>
          <a:solidFill>
            <a:srgbClr val="4C899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lvl="0"/>
            <a:r>
              <a:rPr lang="ru-RU" sz="1400" dirty="0" smtClean="0">
                <a:latin typeface="+mj-lt"/>
              </a:rPr>
              <a:t>Необходимость накапливать </a:t>
            </a:r>
            <a:r>
              <a:rPr lang="ru-RU" sz="1400" dirty="0">
                <a:latin typeface="+mj-lt"/>
              </a:rPr>
              <a:t>и предоставлять для анализа базу данных по </a:t>
            </a:r>
            <a:r>
              <a:rPr lang="ru-RU" sz="1400" dirty="0" smtClean="0">
                <a:latin typeface="+mj-lt"/>
              </a:rPr>
              <a:t>НТО, в </a:t>
            </a:r>
            <a:r>
              <a:rPr lang="ru-RU" sz="1400" dirty="0">
                <a:latin typeface="+mj-lt"/>
              </a:rPr>
              <a:t>которой будут фиксироваться месторасположение НТО </a:t>
            </a:r>
            <a:r>
              <a:rPr lang="ru-RU" sz="1400" dirty="0" smtClean="0">
                <a:latin typeface="+mj-lt"/>
              </a:rPr>
              <a:t/>
            </a:r>
            <a:br>
              <a:rPr lang="ru-RU" sz="1400" dirty="0" smtClean="0">
                <a:latin typeface="+mj-lt"/>
              </a:rPr>
            </a:br>
            <a:r>
              <a:rPr lang="ru-RU" sz="1400" dirty="0" smtClean="0">
                <a:latin typeface="+mj-lt"/>
              </a:rPr>
              <a:t>(</a:t>
            </a:r>
            <a:r>
              <a:rPr lang="ru-RU" sz="1400" dirty="0">
                <a:latin typeface="+mj-lt"/>
              </a:rPr>
              <a:t>в виде </a:t>
            </a:r>
            <a:r>
              <a:rPr lang="ru-RU" sz="1400" dirty="0" err="1">
                <a:latin typeface="+mj-lt"/>
              </a:rPr>
              <a:t>геоданных</a:t>
            </a:r>
            <a:r>
              <a:rPr lang="ru-RU" sz="1400" dirty="0">
                <a:latin typeface="+mj-lt"/>
              </a:rPr>
              <a:t>, привязанных к карте) и различная семантическая информация, описывающая объект и его статус, документацию, связанную с участком, с объектом, с </a:t>
            </a:r>
            <a:r>
              <a:rPr lang="ru-RU" sz="1400" dirty="0" smtClean="0">
                <a:latin typeface="+mj-lt"/>
              </a:rPr>
              <a:t>предпринимателем</a:t>
            </a:r>
            <a:endParaRPr lang="ru-RU" sz="1400" dirty="0"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84998" y="4358861"/>
            <a:ext cx="4559002" cy="375019"/>
          </a:xfrm>
          <a:prstGeom prst="rect">
            <a:avLst/>
          </a:prstGeom>
          <a:solidFill>
            <a:srgbClr val="2C76B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r>
              <a:rPr lang="ru-RU" sz="1550" dirty="0" smtClean="0">
                <a:latin typeface="+mj-lt"/>
              </a:rPr>
              <a:t>Формирование регламентированных </a:t>
            </a:r>
            <a:r>
              <a:rPr lang="ru-RU" sz="1550" dirty="0" smtClean="0">
                <a:latin typeface="+mj-lt"/>
              </a:rPr>
              <a:t>отчётов</a:t>
            </a:r>
            <a:endParaRPr lang="ru-RU" sz="155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73536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bg1"/>
                </a:solidFill>
              </a:rPr>
              <a:t>ПРЕДПОСЫЛКИ СОЗДАНИЯ ПРОЕКТА</a:t>
            </a:r>
            <a:endParaRPr lang="ru-RU" sz="2700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89DEF-3927-4291-A6A1-CCE40F6CDB8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486" grpId="0"/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555526"/>
            <a:ext cx="5040560" cy="3704133"/>
          </a:xfrm>
          <a:prstGeom prst="rect">
            <a:avLst/>
          </a:prstGeom>
          <a:ln/>
        </p:spPr>
      </p:pic>
      <p:sp>
        <p:nvSpPr>
          <p:cNvPr id="5" name="TextBox 4"/>
          <p:cNvSpPr txBox="1"/>
          <p:nvPr/>
        </p:nvSpPr>
        <p:spPr>
          <a:xfrm>
            <a:off x="0" y="514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СХЕМА ВЗАИМОДЕЙСТВИЯ СО СМЕЖНЫМИ СИСТЕМАМИ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20072" y="555527"/>
            <a:ext cx="3923928" cy="4176464"/>
          </a:xfrm>
          <a:prstGeom prst="rect">
            <a:avLst/>
          </a:prstGeom>
          <a:solidFill>
            <a:srgbClr val="769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ИСА </a:t>
            </a:r>
            <a:r>
              <a:rPr lang="ru-RU" sz="135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ДАДиОДД</a:t>
            </a:r>
            <a:r>
              <a:rPr lang="ru-RU" sz="13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Информационная система автоматизации Департамента автомобильных дорог и Организации дорожного </a:t>
            </a:r>
            <a:r>
              <a:rPr lang="ru-RU" sz="135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жвижения</a:t>
            </a:r>
            <a:endParaRPr lang="ru-RU" sz="13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ИСА ДАИГ </a:t>
            </a:r>
            <a:r>
              <a:rPr lang="ru-RU" sz="13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3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Информационная система автоматизации </a:t>
            </a:r>
            <a:r>
              <a:rPr lang="ru-RU" sz="13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Департамента архитектуры и градостроительства</a:t>
            </a:r>
          </a:p>
          <a:p>
            <a:r>
              <a:rPr lang="ru-RU" sz="13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МСМЭВ</a:t>
            </a:r>
            <a:r>
              <a:rPr lang="ru-RU" sz="13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Муниципальная система межведомственного электронного взаимодействия</a:t>
            </a:r>
          </a:p>
          <a:p>
            <a:r>
              <a:rPr lang="ru-RU" sz="13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ИСА ДИЗО </a:t>
            </a:r>
            <a:r>
              <a:rPr lang="ru-RU" sz="13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3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Информационная система автоматизации </a:t>
            </a:r>
            <a:r>
              <a:rPr lang="ru-RU" sz="13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Департамента имущественных и земельных отношений</a:t>
            </a:r>
          </a:p>
          <a:p>
            <a:r>
              <a:rPr lang="ru-RU" sz="13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ИСА ДТ </a:t>
            </a:r>
            <a:r>
              <a:rPr lang="ru-RU" sz="13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3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Информационная система автоматизации </a:t>
            </a:r>
            <a:r>
              <a:rPr lang="ru-RU" sz="13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Дорожного транспорта</a:t>
            </a:r>
          </a:p>
          <a:p>
            <a:r>
              <a:rPr lang="ru-RU" sz="13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ИСА УТ </a:t>
            </a:r>
            <a:r>
              <a:rPr lang="ru-RU" sz="13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3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Информационная система автоматизации </a:t>
            </a:r>
            <a:r>
              <a:rPr lang="ru-RU" sz="13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Управления торговли</a:t>
            </a:r>
          </a:p>
          <a:p>
            <a:r>
              <a:rPr lang="ru-RU" sz="13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ИСОГД ДАИГ </a:t>
            </a:r>
            <a:r>
              <a:rPr lang="ru-RU" sz="13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3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Информационная </a:t>
            </a:r>
            <a:r>
              <a:rPr lang="ru-RU" sz="13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обеспечения градостроительной деятельности </a:t>
            </a:r>
            <a:r>
              <a:rPr lang="ru-RU" sz="13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Департамента архитектуры и градостроительства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89DEF-3927-4291-A6A1-CCE40F6CDB8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345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32377" y="4380661"/>
            <a:ext cx="5683152" cy="640468"/>
          </a:xfrm>
          <a:prstGeom prst="rect">
            <a:avLst/>
          </a:prstGeom>
          <a:solidFill>
            <a:srgbClr val="2C76B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endParaRPr lang="ru-RU" sz="110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2211710"/>
            <a:ext cx="5700850" cy="680324"/>
          </a:xfrm>
          <a:prstGeom prst="rect">
            <a:avLst/>
          </a:prstGeom>
          <a:solidFill>
            <a:srgbClr val="4C899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ru-RU" sz="1100" b="1"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3651870"/>
            <a:ext cx="5683152" cy="668584"/>
          </a:xfrm>
          <a:prstGeom prst="rect">
            <a:avLst/>
          </a:prstGeom>
          <a:solidFill>
            <a:srgbClr val="4C899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ru-RU" sz="1100" b="1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931790"/>
            <a:ext cx="5683152" cy="640468"/>
          </a:xfrm>
          <a:prstGeom prst="rect">
            <a:avLst/>
          </a:prstGeom>
          <a:solidFill>
            <a:srgbClr val="2C76B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endParaRPr lang="ru-RU" sz="110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6901" y="787179"/>
            <a:ext cx="5700850" cy="680324"/>
          </a:xfrm>
          <a:prstGeom prst="rect">
            <a:avLst/>
          </a:prstGeom>
          <a:solidFill>
            <a:srgbClr val="4C899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ru-RU" sz="1100" b="1">
              <a:latin typeface="+mj-lt"/>
            </a:endParaRPr>
          </a:p>
        </p:txBody>
      </p:sp>
      <p:sp>
        <p:nvSpPr>
          <p:cNvPr id="2" name="Заголовок 2"/>
          <p:cNvSpPr txBox="1">
            <a:spLocks/>
          </p:cNvSpPr>
          <p:nvPr/>
        </p:nvSpPr>
        <p:spPr>
          <a:xfrm>
            <a:off x="1" y="154312"/>
            <a:ext cx="9144000" cy="5334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500" b="1" dirty="0" smtClean="0">
                <a:solidFill>
                  <a:schemeClr val="bg1"/>
                </a:solidFill>
              </a:rPr>
              <a:t>ГЕОИНФОРМАЦИЯ – ОСНОВА ЭФФЕКТИВНОЙ РАБОТЫ</a:t>
            </a:r>
            <a:endParaRPr lang="ru-RU" altLang="ru-RU" sz="25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42" y="683176"/>
            <a:ext cx="3584997" cy="4779996"/>
          </a:xfrm>
          <a:prstGeom prst="rect">
            <a:avLst/>
          </a:prstGeom>
        </p:spPr>
      </p:pic>
      <p:sp>
        <p:nvSpPr>
          <p:cNvPr id="5" name="Прямоугольник 20"/>
          <p:cNvSpPr>
            <a:spLocks noChangeArrowheads="1"/>
          </p:cNvSpPr>
          <p:nvPr/>
        </p:nvSpPr>
        <p:spPr bwMode="auto">
          <a:xfrm>
            <a:off x="332763" y="804814"/>
            <a:ext cx="56827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Интегрированная информация о земельных участках </a:t>
            </a:r>
            <a:r>
              <a:rPr lang="ru-RU" altLang="ru-RU" dirty="0" smtClean="0"/>
              <a:t>и </a:t>
            </a:r>
            <a:r>
              <a:rPr lang="ru-RU" altLang="ru-RU" dirty="0"/>
              <a:t>объектах на карте</a:t>
            </a:r>
          </a:p>
        </p:txBody>
      </p:sp>
      <p:sp>
        <p:nvSpPr>
          <p:cNvPr id="6" name="Прямоугольник 34"/>
          <p:cNvSpPr>
            <a:spLocks noChangeArrowheads="1"/>
          </p:cNvSpPr>
          <p:nvPr/>
        </p:nvSpPr>
        <p:spPr bwMode="auto">
          <a:xfrm>
            <a:off x="323528" y="3075806"/>
            <a:ext cx="5688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Выявление нарушений с помощью карты</a:t>
            </a:r>
          </a:p>
        </p:txBody>
      </p:sp>
      <p:sp>
        <p:nvSpPr>
          <p:cNvPr id="7" name="Прямоугольник 36"/>
          <p:cNvSpPr>
            <a:spLocks noChangeArrowheads="1"/>
          </p:cNvSpPr>
          <p:nvPr/>
        </p:nvSpPr>
        <p:spPr bwMode="auto">
          <a:xfrm>
            <a:off x="448515" y="1553673"/>
            <a:ext cx="477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</a:rPr>
              <a:t>Нанесение и </a:t>
            </a:r>
            <a:r>
              <a:rPr lang="ru-RU" altLang="ru-RU" sz="1600" dirty="0" err="1">
                <a:solidFill>
                  <a:schemeClr val="bg1"/>
                </a:solidFill>
              </a:rPr>
              <a:t>гео</a:t>
            </a:r>
            <a:r>
              <a:rPr lang="ru-RU" altLang="ru-RU" sz="1600" dirty="0">
                <a:solidFill>
                  <a:schemeClr val="bg1"/>
                </a:solidFill>
              </a:rPr>
              <a:t>-редактирование объекта обследования, экспорт-импорт данных </a:t>
            </a:r>
          </a:p>
        </p:txBody>
      </p:sp>
      <p:sp>
        <p:nvSpPr>
          <p:cNvPr id="10" name="Прямоугольник 14"/>
          <p:cNvSpPr>
            <a:spLocks noChangeArrowheads="1"/>
          </p:cNvSpPr>
          <p:nvPr/>
        </p:nvSpPr>
        <p:spPr bwMode="auto">
          <a:xfrm>
            <a:off x="323528" y="2213451"/>
            <a:ext cx="55472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Организация картографического сервиса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для </a:t>
            </a:r>
            <a:r>
              <a:rPr lang="ru-RU" altLang="ru-RU" dirty="0"/>
              <a:t>служебного доступа гос. и </a:t>
            </a:r>
            <a:r>
              <a:rPr lang="ru-RU" altLang="ru-RU" dirty="0" err="1"/>
              <a:t>мун</a:t>
            </a:r>
            <a:r>
              <a:rPr lang="ru-RU" altLang="ru-RU" dirty="0"/>
              <a:t>. служащих</a:t>
            </a:r>
          </a:p>
        </p:txBody>
      </p:sp>
      <p:sp>
        <p:nvSpPr>
          <p:cNvPr id="11" name="Прямоугольник 15"/>
          <p:cNvSpPr>
            <a:spLocks noChangeArrowheads="1"/>
          </p:cNvSpPr>
          <p:nvPr/>
        </p:nvSpPr>
        <p:spPr bwMode="auto">
          <a:xfrm>
            <a:off x="323528" y="3680015"/>
            <a:ext cx="56166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Контроль размещения нестационарных объектов торговли, рекламных конструкций</a:t>
            </a:r>
          </a:p>
        </p:txBody>
      </p:sp>
      <p:sp>
        <p:nvSpPr>
          <p:cNvPr id="12" name="Прямоугольник 17"/>
          <p:cNvSpPr>
            <a:spLocks noChangeArrowheads="1"/>
          </p:cNvSpPr>
          <p:nvPr/>
        </p:nvSpPr>
        <p:spPr bwMode="auto">
          <a:xfrm>
            <a:off x="323528" y="4371950"/>
            <a:ext cx="56166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Интерактивные сервисы для граждан </a:t>
            </a:r>
            <a:endParaRPr lang="ru-RU" altLang="ru-RU" dirty="0" smtClean="0"/>
          </a:p>
          <a:p>
            <a:pPr eaLnBrk="1" hangingPunct="1"/>
            <a:r>
              <a:rPr lang="ru-RU" altLang="ru-RU" dirty="0" smtClean="0"/>
              <a:t>и </a:t>
            </a:r>
            <a:r>
              <a:rPr lang="ru-RU" altLang="ru-RU" dirty="0"/>
              <a:t>организаций, сбор жалоб и пожеланий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377" y="1515549"/>
            <a:ext cx="5683152" cy="640468"/>
          </a:xfrm>
          <a:prstGeom prst="rect">
            <a:avLst/>
          </a:prstGeom>
          <a:solidFill>
            <a:srgbClr val="2C76B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Нанесение и </a:t>
            </a:r>
            <a:r>
              <a:rPr lang="ru-RU" alt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гео-редактирование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объекта обследования, экспорт-импорт данных 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89DEF-3927-4291-A6A1-CCE40F6CDB8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246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5846094" cy="5846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3468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ЭКОНОМИЧЕСКИЙ ЭФФЕКТ ОТ ВНЕДРЕНИЯ</a:t>
            </a:r>
            <a:endParaRPr lang="ru-RU" sz="2500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1207080"/>
            <a:ext cx="4248472" cy="2372781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Сокращение временных затрат на взаимодействие с сопряжёнными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ведомствами города Ростова-на-Дону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(Департамент автомобильных дорог и организации дорожного движения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Департамент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архитектуры и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градостроительства,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Департамент транспорта 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прочие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)</a:t>
            </a:r>
            <a:endParaRPr lang="ru-RU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56176" y="1136814"/>
            <a:ext cx="2978508" cy="2300773"/>
          </a:xfrm>
          <a:prstGeom prst="ellipse">
            <a:avLst/>
          </a:prstGeom>
          <a:solidFill>
            <a:srgbClr val="8197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ru-RU" sz="3500" dirty="0">
                <a:solidFill>
                  <a:schemeClr val="tx1"/>
                </a:solidFill>
                <a:ea typeface="Times New Roman" panose="02020603050405020304" pitchFamily="18" charset="0"/>
              </a:rPr>
              <a:t>до 3,5 </a:t>
            </a:r>
            <a:r>
              <a:rPr lang="ru-RU" sz="35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раз</a:t>
            </a:r>
            <a:endParaRPr lang="ru-RU" sz="3500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>
            <a:off x="5364088" y="1995686"/>
            <a:ext cx="1008112" cy="936104"/>
          </a:xfrm>
          <a:prstGeom prst="bentConnector3">
            <a:avLst/>
          </a:prstGeom>
          <a:ln w="698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89DEF-3927-4291-A6A1-CCE40F6CDB8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485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7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29989"/>
            <a:ext cx="9143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КАЧЕСТВО И ДОСТОВЕРНОСТЬ ИНФОРМАЦИИ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5776" y="907976"/>
            <a:ext cx="5832648" cy="3020606"/>
          </a:xfrm>
          <a:prstGeom prst="roundRect">
            <a:avLst/>
          </a:prstGeom>
          <a:solidFill>
            <a:srgbClr val="C9D5E9"/>
          </a:solidFill>
          <a:ln>
            <a:solidFill>
              <a:srgbClr val="2C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Существенное </a:t>
            </a:r>
            <a:r>
              <a:rPr lang="ru-RU" sz="2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повышение качества </a:t>
            </a:r>
            <a:r>
              <a:rPr lang="ru-RU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достоверности информации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вносимой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регламентные формы за счёт применения инструментов контроля вводимой информации и использования единых справочников (адреса, кадастровые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номера и т.д.).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1934">
            <a:off x="459551" y="970899"/>
            <a:ext cx="2042068" cy="1404272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9742"/>
            <a:ext cx="2657509" cy="187752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89DEF-3927-4291-A6A1-CCE40F6CDB8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362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915566"/>
            <a:ext cx="6552728" cy="3672408"/>
          </a:xfrm>
          <a:prstGeom prst="rect">
            <a:avLst/>
          </a:prstGeom>
          <a:solidFill>
            <a:srgbClr val="2C76B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Система построена на технологиях, интерактивно совмещающих 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картографическое представление и юридические документы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+mj-lt"/>
              </a:rPr>
            </a:br>
            <a:r>
              <a:rPr lang="ru-RU" dirty="0" smtClean="0">
                <a:solidFill>
                  <a:schemeClr val="tx1"/>
                </a:solidFill>
                <a:latin typeface="+mj-lt"/>
              </a:rPr>
              <a:t>с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имеющейся в них информацией. Это и нормативные правовые акты (описывающие права, зоны, разрешения и ограничения), организационно-распорядительная документация, договоры с арендаторами, документы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по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аукционам и работе комиссий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r>
              <a:rPr lang="ru-RU" dirty="0" smtClean="0">
                <a:solidFill>
                  <a:schemeClr val="tx1"/>
                </a:solidFill>
                <a:latin typeface="+mj-lt"/>
              </a:rPr>
              <a:t>и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другие документы, которые привязаны к географической карте города,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r>
              <a:rPr lang="ru-RU" dirty="0" smtClean="0">
                <a:solidFill>
                  <a:schemeClr val="tx1"/>
                </a:solidFill>
                <a:latin typeface="+mj-lt"/>
              </a:rPr>
              <a:t>к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нанесенным на ней земельным участкам и объектам, включая НТО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.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" y="20350"/>
            <a:ext cx="9143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ВАЖНАЯ ОСОБЕННОСТЬ</a:t>
            </a:r>
            <a:endParaRPr lang="ru-RU" sz="25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901" y="3003798"/>
            <a:ext cx="2051296" cy="14698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1" y="763030"/>
            <a:ext cx="2480616" cy="14165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285501" y="1878990"/>
            <a:ext cx="4320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89DEF-3927-4291-A6A1-CCE40F6CDB8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801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29741"/>
            <a:ext cx="2483767" cy="1537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485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СОЦИАЛЬНЫЙ ЭФФЕКТ ОТ ВНЕДРЕНИЯ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779384"/>
            <a:ext cx="9144000" cy="1024614"/>
          </a:xfrm>
          <a:prstGeom prst="rect">
            <a:avLst/>
          </a:prstGeom>
          <a:solidFill>
            <a:srgbClr val="4C89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+mj-lt"/>
              </a:rPr>
              <a:t>Система помогает решать задачи по повышению эффективности мониторинга нестационарных торговых объектов органами местного управления в г. Ростове-на-Дону, что в свою очередь способствует постепенному переходу массового сектора торговли в более цивилизованную форму территориальной организации.</a:t>
            </a:r>
            <a:endParaRPr lang="ru-RU" sz="16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1547135"/>
            <a:ext cx="6516217" cy="736584"/>
          </a:xfrm>
          <a:prstGeom prst="rect">
            <a:avLst/>
          </a:prstGeom>
          <a:solidFill>
            <a:srgbClr val="4C89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+mj-lt"/>
              </a:rPr>
              <a:t>Большой плюс для самих хозяев таких торговых точек — предприниматели могут укрепиться на конкретном месте и вести свой бизнес честно.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2411232"/>
            <a:ext cx="6516216" cy="1240638"/>
          </a:xfrm>
          <a:prstGeom prst="rect">
            <a:avLst/>
          </a:prstGeom>
          <a:solidFill>
            <a:srgbClr val="2C76B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Передача информации на Паспорт развития города Ростова-на-Дону (http://passport.rostov-gorod.ru) содействует инвестиционной привлекательности города.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Решение вопросов по привлечению инвесторов и по развитию предпринимательства в сфере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торговли.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604785"/>
            <a:ext cx="7236296" cy="814837"/>
          </a:xfrm>
          <a:prstGeom prst="rect">
            <a:avLst/>
          </a:prstGeom>
          <a:solidFill>
            <a:srgbClr val="2C76B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+mj-lt"/>
              </a:rPr>
              <a:t>Актуальность и открытость информации о нестационарных торговых объектах для всех заинтересованных граждан и организаций – для предпринимателей, инвесторов, общественных организаций и </a:t>
            </a:r>
            <a:r>
              <a:rPr lang="ru-RU" sz="1600" dirty="0" smtClean="0">
                <a:latin typeface="+mj-lt"/>
              </a:rPr>
              <a:t>жителей.</a:t>
            </a:r>
            <a:endParaRPr lang="ru-RU" sz="1600" dirty="0">
              <a:latin typeface="+mj-lt"/>
            </a:endParaRPr>
          </a:p>
        </p:txBody>
      </p:sp>
      <p:sp>
        <p:nvSpPr>
          <p:cNvPr id="5" name="10-конечная звезда 4"/>
          <p:cNvSpPr/>
          <p:nvPr/>
        </p:nvSpPr>
        <p:spPr>
          <a:xfrm>
            <a:off x="35496" y="555526"/>
            <a:ext cx="1872208" cy="1728192"/>
          </a:xfrm>
          <a:prstGeom prst="star10">
            <a:avLst/>
          </a:prstGeom>
          <a:solidFill>
            <a:srgbClr val="4C899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+mj-lt"/>
              </a:rPr>
              <a:t>Система уникальна и не имеет аналогов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89DEF-3927-4291-A6A1-CCE40F6CDB8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435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accent5">
                <a:lumMod val="40000"/>
                <a:lumOff val="6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985290" y="4279012"/>
            <a:ext cx="4051205" cy="472288"/>
          </a:xfrm>
          <a:prstGeom prst="rect">
            <a:avLst/>
          </a:prstGeom>
          <a:solidFill>
            <a:srgbClr val="7696C8"/>
          </a:solidFill>
          <a:ln>
            <a:solidFill>
              <a:srgbClr val="4C8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2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СОЦИАЛЬНАЯ ЗНАЧИМОСТЬ И УДОВЛЕТВОРЕННОСТЬ ГРАЖДАН ПОВЫСИЛАСЬ НА 100%!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0397" y="4330490"/>
            <a:ext cx="3872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http://passport.rostov-gorod.ru/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9200" y="867334"/>
            <a:ext cx="7317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Информация по действующим НТО на публичной карте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9200" y="1305056"/>
            <a:ext cx="50774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i="1" u="sng" dirty="0" smtClean="0">
                <a:solidFill>
                  <a:schemeClr val="bg1"/>
                </a:solidFill>
              </a:rPr>
              <a:t>Предприниматели могут видеть</a:t>
            </a:r>
            <a:r>
              <a:rPr lang="en-US" altLang="ru-RU" sz="1600" i="1" u="sng" dirty="0" smtClean="0">
                <a:solidFill>
                  <a:schemeClr val="bg1"/>
                </a:solidFill>
              </a:rPr>
              <a:t>:</a:t>
            </a:r>
            <a:r>
              <a:rPr lang="en-US" altLang="ru-RU" sz="1600" i="1" dirty="0" smtClean="0">
                <a:solidFill>
                  <a:schemeClr val="bg1"/>
                </a:solidFill>
              </a:rPr>
              <a:t/>
            </a:r>
            <a:br>
              <a:rPr lang="en-US" altLang="ru-RU" sz="1600" i="1" dirty="0" smtClean="0">
                <a:solidFill>
                  <a:schemeClr val="bg1"/>
                </a:solidFill>
              </a:rPr>
            </a:br>
            <a:r>
              <a:rPr lang="en-US" altLang="ru-RU" sz="1600" i="1" dirty="0" smtClean="0">
                <a:solidFill>
                  <a:schemeClr val="bg1"/>
                </a:solidFill>
              </a:rPr>
              <a:t>1. </a:t>
            </a:r>
            <a:r>
              <a:rPr lang="ru-RU" altLang="ru-RU" sz="1600" i="1" dirty="0" smtClean="0">
                <a:solidFill>
                  <a:schemeClr val="bg1"/>
                </a:solidFill>
              </a:rPr>
              <a:t>Все актуальные участки для размещения </a:t>
            </a:r>
            <a:r>
              <a:rPr lang="ru-RU" altLang="ru-RU" sz="1600" i="1" dirty="0" smtClean="0">
                <a:solidFill>
                  <a:schemeClr val="bg1"/>
                </a:solidFill>
              </a:rPr>
              <a:t>НТО</a:t>
            </a:r>
            <a:r>
              <a:rPr lang="ru-RU" altLang="ru-RU" sz="1600" i="1" dirty="0" smtClean="0">
                <a:solidFill>
                  <a:schemeClr val="bg1"/>
                </a:solidFill>
              </a:rPr>
              <a:t>.</a:t>
            </a:r>
            <a:br>
              <a:rPr lang="ru-RU" altLang="ru-RU" sz="1600" i="1" dirty="0" smtClean="0">
                <a:solidFill>
                  <a:schemeClr val="bg1"/>
                </a:solidFill>
              </a:rPr>
            </a:br>
            <a:r>
              <a:rPr lang="ru-RU" altLang="ru-RU" sz="1600" i="1" dirty="0" smtClean="0">
                <a:solidFill>
                  <a:schemeClr val="bg1"/>
                </a:solidFill>
              </a:rPr>
              <a:t>2. Размещенные НТО.</a:t>
            </a:r>
            <a:br>
              <a:rPr lang="ru-RU" altLang="ru-RU" sz="1600" i="1" dirty="0" smtClean="0">
                <a:solidFill>
                  <a:schemeClr val="bg1"/>
                </a:solidFill>
              </a:rPr>
            </a:br>
            <a:r>
              <a:rPr lang="ru-RU" altLang="ru-RU" sz="1600" i="1" dirty="0" smtClean="0">
                <a:solidFill>
                  <a:schemeClr val="bg1"/>
                </a:solidFill>
              </a:rPr>
              <a:t>3. НТО со сроком окончания аренды.</a:t>
            </a:r>
            <a:br>
              <a:rPr lang="ru-RU" altLang="ru-RU" sz="1600" i="1" dirty="0" smtClean="0">
                <a:solidFill>
                  <a:schemeClr val="bg1"/>
                </a:solidFill>
              </a:rPr>
            </a:br>
            <a:r>
              <a:rPr lang="ru-RU" altLang="ru-RU" sz="1600" i="1" dirty="0" smtClean="0">
                <a:solidFill>
                  <a:schemeClr val="bg1"/>
                </a:solidFill>
              </a:rPr>
              <a:t>4. Участки для </a:t>
            </a:r>
            <a:r>
              <a:rPr lang="ru-RU" altLang="ru-RU" sz="1600" i="1" dirty="0" smtClean="0">
                <a:solidFill>
                  <a:schemeClr val="bg1"/>
                </a:solidFill>
              </a:rPr>
              <a:t>НТО, выставленные </a:t>
            </a:r>
            <a:r>
              <a:rPr lang="ru-RU" altLang="ru-RU" sz="1600" i="1" dirty="0" smtClean="0">
                <a:solidFill>
                  <a:schemeClr val="bg1"/>
                </a:solidFill>
              </a:rPr>
              <a:t>на </a:t>
            </a:r>
            <a:r>
              <a:rPr lang="ru-RU" altLang="ru-RU" sz="1600" i="1" dirty="0" smtClean="0">
                <a:solidFill>
                  <a:schemeClr val="bg1"/>
                </a:solidFill>
              </a:rPr>
              <a:t>конкурс.</a:t>
            </a:r>
            <a:r>
              <a:rPr lang="ru-RU" altLang="ru-RU" sz="1600" i="1" dirty="0" smtClean="0">
                <a:solidFill>
                  <a:schemeClr val="bg1"/>
                </a:solidFill>
              </a:rPr>
              <a:t/>
            </a:r>
            <a:br>
              <a:rPr lang="ru-RU" altLang="ru-RU" sz="1600" i="1" dirty="0" smtClean="0">
                <a:solidFill>
                  <a:schemeClr val="bg1"/>
                </a:solidFill>
              </a:rPr>
            </a:br>
            <a:endParaRPr lang="ru-RU" sz="1600" i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B9B36A-C003-4997-9C52-DD02274C06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9979" y="2643758"/>
            <a:ext cx="3839327" cy="2470356"/>
          </a:xfrm>
          <a:prstGeom prst="rect">
            <a:avLst/>
          </a:prstGeom>
          <a:noFill/>
          <a:ln w="38100">
            <a:solidFill>
              <a:srgbClr val="4C8990"/>
            </a:solidFill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730852"/>
            <a:ext cx="4002487" cy="2395825"/>
          </a:xfrm>
          <a:prstGeom prst="rect">
            <a:avLst/>
          </a:prstGeom>
          <a:noFill/>
          <a:ln w="38100">
            <a:solidFill>
              <a:srgbClr val="4C89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8" y="3312438"/>
            <a:ext cx="1656184" cy="165618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89DEF-3927-4291-A6A1-CCE40F6CDB8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248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15103</TotalTime>
  <Words>595</Words>
  <Application>Microsoft Office PowerPoint</Application>
  <PresentationFormat>Экран (16:9)</PresentationFormat>
  <Paragraphs>80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 НА ОСНОВЕ ГЕОИНФОРМАЦИОННОЙ СИСТЕМЫ ОБЕСПЕЧЕНИЯ ДЕЯТЕЛЬНОСТИ УПРАВЛЕНИЯ ТОРГОВЛИ И БЫТОВОГО ОБСЛУЖИВАНИЯ ГОРОДА РОСТОВА-НА-ДОНУ (ГИСОД Ут бо РО)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ДИЗО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Корпоративная система управления имущественно-земельным комплексом города Ростова-на-Дону</dc:title>
  <dc:creator>ozerov</dc:creator>
  <cp:lastModifiedBy>Пользователь</cp:lastModifiedBy>
  <cp:revision>1353</cp:revision>
  <dcterms:created xsi:type="dcterms:W3CDTF">2011-09-06T11:46:27Z</dcterms:created>
  <dcterms:modified xsi:type="dcterms:W3CDTF">2020-09-16T20:18:46Z</dcterms:modified>
</cp:coreProperties>
</file>