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" panose="020B060402020202020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3">
          <p15:clr>
            <a:srgbClr val="9AA0A6"/>
          </p15:clr>
        </p15:guide>
        <p15:guide id="2" orient="horz" pos="283">
          <p15:clr>
            <a:srgbClr val="9AA0A6"/>
          </p15:clr>
        </p15:guide>
        <p15:guide id="3" orient="horz" pos="624">
          <p15:clr>
            <a:srgbClr val="9AA0A6"/>
          </p15:clr>
        </p15:guide>
        <p15:guide id="4" pos="283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40" d="100"/>
          <a:sy n="140" d="100"/>
        </p:scale>
        <p:origin x="696" y="126"/>
      </p:cViewPr>
      <p:guideLst>
        <p:guide pos="283"/>
        <p:guide orient="horz" pos="283"/>
        <p:guide orient="horz" pos="624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4132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223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43ed83153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43ed83153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784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43ed8315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43ed8315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875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43ed8315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43ed83153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54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943ed8315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943ed8315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Текст доклада должен включать следующие позиции: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а) История возникновения проекта</a:t>
            </a:r>
            <a:endParaRPr sz="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б) Краткое описание локальной области внедрения проекта</a:t>
            </a:r>
            <a:endParaRPr sz="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в) Обоснованность выбранного для внедрения решения</a:t>
            </a:r>
            <a:endParaRPr sz="100"/>
          </a:p>
        </p:txBody>
      </p:sp>
    </p:spTree>
    <p:extLst>
      <p:ext uri="{BB962C8B-B14F-4D97-AF65-F5344CB8AC3E}">
        <p14:creationId xmlns:p14="http://schemas.microsoft.com/office/powerpoint/2010/main" val="351769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43ed8315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43ed8315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824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43ed83153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43ed83153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6756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43ed8315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43ed8315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500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43ed8315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43ed83153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695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7044901e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7044901e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719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43ed8315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43ed8315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409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79b6ac86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79b6ac86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50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" y="0"/>
            <a:ext cx="3034233" cy="5143500"/>
          </a:xfrm>
          <a:prstGeom prst="rect">
            <a:avLst/>
          </a:prstGeom>
        </p:spPr>
      </p:pic>
      <p:sp>
        <p:nvSpPr>
          <p:cNvPr id="55" name="Google Shape;55;p13"/>
          <p:cNvSpPr txBox="1"/>
          <p:nvPr/>
        </p:nvSpPr>
        <p:spPr>
          <a:xfrm>
            <a:off x="333050" y="977713"/>
            <a:ext cx="2790300" cy="21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Цифровизация управления дорожной деятельностью</a:t>
            </a:r>
            <a:endParaRPr sz="22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56226" y="3384740"/>
            <a:ext cx="2421093" cy="11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i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Логинов </a:t>
            </a:r>
            <a:r>
              <a:rPr lang="ru" sz="1300" b="1" i="1" dirty="0" smtClean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Станислав</a:t>
            </a:r>
            <a:endParaRPr sz="1300" b="1" i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1300" i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Заместитель директора Департамента информатизации Тюменской области</a:t>
            </a:r>
            <a:endParaRPr sz="1300" i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18" y="0"/>
            <a:ext cx="6204882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26" y="70779"/>
            <a:ext cx="856413" cy="6447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77319" y="0"/>
            <a:ext cx="161799" cy="51435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/>
        </p:nvSpPr>
        <p:spPr>
          <a:xfrm>
            <a:off x="353250" y="300925"/>
            <a:ext cx="51039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Этап 1. Итоги 2020 (11,934 млн. р.)</a:t>
            </a:r>
            <a:endParaRPr sz="2400" b="1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219750" y="719950"/>
            <a:ext cx="4980300" cy="4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Созданы мобильные инструменты ведения единого реестра улично-дорожной сети региона 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Реализованы визуализация и анализ состояния улично-дорожной сети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Созданы инструменты автоматической приоритезации проведения ремонтных работ на основе больших данных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Реализовано автоматическое выявление аварийно-опасных участков улично-дорожной сети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Разработаны сервисы оказания государственных услуг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l="31747" r="29593"/>
          <a:stretch/>
        </p:blipFill>
        <p:spPr>
          <a:xfrm>
            <a:off x="5609175" y="0"/>
            <a:ext cx="35348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/>
        </p:nvSpPr>
        <p:spPr>
          <a:xfrm>
            <a:off x="4171500" y="81825"/>
            <a:ext cx="44280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sp>
        <p:nvSpPr>
          <p:cNvPr id="144" name="Google Shape;144;p23"/>
          <p:cNvSpPr txBox="1"/>
          <p:nvPr/>
        </p:nvSpPr>
        <p:spPr>
          <a:xfrm>
            <a:off x="355425" y="3615150"/>
            <a:ext cx="8460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457200" lvl="0" indent="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355425" y="312800"/>
            <a:ext cx="43032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Перспективы развития</a:t>
            </a:r>
            <a:endParaRPr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293025" y="733650"/>
            <a:ext cx="4561200" cy="4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</a:rPr>
              <a:t>Этап 2. Интеграции с источниками и автоматизация сбора сведений (Видеоаналитика, АСУДД) </a:t>
            </a:r>
            <a:endParaRPr>
              <a:solidFill>
                <a:srgbClr val="666666"/>
              </a:solidFill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Char char="●"/>
            </a:pPr>
            <a:r>
              <a:rPr lang="ru">
                <a:solidFill>
                  <a:srgbClr val="666666"/>
                </a:solidFill>
              </a:rPr>
              <a:t>Этап 3. Анализ и обработка данных. Работа с большими данными. Геоданные</a:t>
            </a:r>
            <a:endParaRPr>
              <a:solidFill>
                <a:srgbClr val="666666"/>
              </a:solidFill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Char char="●"/>
            </a:pPr>
            <a:r>
              <a:rPr lang="ru">
                <a:solidFill>
                  <a:srgbClr val="666666"/>
                </a:solidFill>
              </a:rPr>
              <a:t>Этап 4. Моделирование. Цифровой двойник</a:t>
            </a:r>
            <a:endParaRPr>
              <a:solidFill>
                <a:srgbClr val="666666"/>
              </a:solidFill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Char char="●"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</a:rPr>
              <a:t>Супер-сервисы н</a:t>
            </a:r>
            <a:r>
              <a:rPr lang="ru">
                <a:solidFill>
                  <a:srgbClr val="666666"/>
                </a:solidFill>
              </a:rPr>
              <a:t>а основе данных 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ru">
                <a:solidFill>
                  <a:srgbClr val="666666"/>
                </a:solidFill>
              </a:rPr>
              <a:t>Выдача специальных разрешений на перевозку крупных и тяжелых грузов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ru">
                <a:solidFill>
                  <a:srgbClr val="666666"/>
                </a:solidFill>
              </a:rPr>
              <a:t>Выдача разрешений по перевозке пассажиров и багажа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 rotWithShape="1">
          <a:blip r:embed="rId3">
            <a:alphaModFix/>
          </a:blip>
          <a:srcRect l="22622" r="33552"/>
          <a:stretch/>
        </p:blipFill>
        <p:spPr>
          <a:xfrm>
            <a:off x="5136450" y="0"/>
            <a:ext cx="40075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4"/>
          <p:cNvPicPr preferRelativeResize="0"/>
          <p:nvPr/>
        </p:nvPicPr>
        <p:blipFill rotWithShape="1">
          <a:blip r:embed="rId3">
            <a:alphaModFix/>
          </a:blip>
          <a:srcRect b="13066"/>
          <a:stretch/>
        </p:blipFill>
        <p:spPr>
          <a:xfrm rot="-5400000" flipH="1">
            <a:off x="5338613" y="1331062"/>
            <a:ext cx="5136450" cy="247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850" y="1546862"/>
            <a:ext cx="2295025" cy="13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 rotWithShape="1">
          <a:blip r:embed="rId5">
            <a:alphaModFix/>
          </a:blip>
          <a:srcRect l="3082" r="4350" b="2780"/>
          <a:stretch/>
        </p:blipFill>
        <p:spPr>
          <a:xfrm>
            <a:off x="7036910" y="1290575"/>
            <a:ext cx="1887342" cy="274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366750" y="4575775"/>
            <a:ext cx="66120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Тюменская область    </a:t>
            </a:r>
            <a:r>
              <a:rPr lang="ru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  Челябинская область    </a:t>
            </a:r>
            <a:r>
              <a:rPr lang="ru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  г. Екатеринбург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1847275" y="3345238"/>
            <a:ext cx="30084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РЕГИОНЫ ПРИСУТСТВИЯ</a:t>
            </a:r>
            <a:endParaRPr sz="18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341850" y="287700"/>
            <a:ext cx="40254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Партнеры по автоматизации</a:t>
            </a:r>
            <a:endParaRPr sz="18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341850" y="660975"/>
            <a:ext cx="38397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РЕЗИДЕНТ ТЮМЕНСКОГО ТЕХНОПАРКА</a:t>
            </a:r>
            <a:endParaRPr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40650" y="4011925"/>
            <a:ext cx="369175" cy="3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4825" y="3975350"/>
            <a:ext cx="30607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95700" y="4004174"/>
            <a:ext cx="369175" cy="33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33925" y="304475"/>
            <a:ext cx="46836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Предпосылки создания</a:t>
            </a:r>
            <a:endParaRPr sz="2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675" y="731825"/>
            <a:ext cx="4421400" cy="4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Большая трудоемкость существующих процессов при подготовке решений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Ограниченность бюджета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Низкое качество исходных данных и слабая автоматизация сбора информации для анализа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Необходимость доступного и качественного оказания государственных услуг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Потребность в повышении вовлеченности граждан в процессы принятия решений и его прозрачности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37915" r="16958"/>
          <a:stretch/>
        </p:blipFill>
        <p:spPr>
          <a:xfrm>
            <a:off x="5017525" y="0"/>
            <a:ext cx="41264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4412298" y="296650"/>
            <a:ext cx="23892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2200" b="1">
                <a:latin typeface="Roboto"/>
                <a:ea typeface="Roboto"/>
                <a:cs typeface="Roboto"/>
                <a:sym typeface="Roboto"/>
              </a:rPr>
              <a:t>Цели и задачи</a:t>
            </a:r>
            <a:endParaRPr sz="24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4351950" y="756950"/>
            <a:ext cx="4427400" cy="269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Цифровизация инфраструктуры и процессов дорожной деятельности для построения озера данных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Принятие управленческих решений на основе моделирования и прогнозирования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Цифровизация процессов и результатов для оказания услуг в режиме супер-сервисов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002283" y="466100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l="28696" r="18111"/>
          <a:stretch/>
        </p:blipFill>
        <p:spPr>
          <a:xfrm>
            <a:off x="0" y="0"/>
            <a:ext cx="4098821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7425" y="3839550"/>
            <a:ext cx="902450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482875" y="3839550"/>
            <a:ext cx="902450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712435" y="4120275"/>
            <a:ext cx="443325" cy="3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336925" y="300525"/>
            <a:ext cx="36288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latin typeface="Roboto"/>
                <a:ea typeface="Roboto"/>
                <a:cs typeface="Roboto"/>
                <a:sym typeface="Roboto"/>
              </a:rPr>
              <a:t>Дорожная карта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293450" y="717150"/>
            <a:ext cx="3855300" cy="3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Описание процессов As IS / To BE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Реинжиниринг процессов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Проектирование архитектуры ИТС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Автоматизация сбора данных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Разработка алгоритмов обработки и анализа, интеграция</a:t>
            </a:r>
            <a:endParaRPr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Внедрение в деятельность и обучение</a:t>
            </a:r>
            <a:endParaRPr>
              <a:solidFill>
                <a:srgbClr val="666666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l="17348" r="30017"/>
          <a:stretch/>
        </p:blipFill>
        <p:spPr>
          <a:xfrm>
            <a:off x="4332100" y="0"/>
            <a:ext cx="48118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/>
        </p:nvSpPr>
        <p:spPr>
          <a:xfrm>
            <a:off x="4385525" y="283500"/>
            <a:ext cx="45933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2200" b="1">
                <a:latin typeface="Roboto"/>
                <a:ea typeface="Roboto"/>
                <a:cs typeface="Roboto"/>
                <a:sym typeface="Roboto"/>
              </a:rPr>
              <a:t>Экономическая эффективность</a:t>
            </a:r>
            <a:endParaRPr sz="2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4275675" y="742300"/>
            <a:ext cx="4527600" cy="3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Сокращение упущенной выгоды от сниженной инвестиционной привлекательности </a:t>
            </a:r>
            <a:r>
              <a:rPr lang="ru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ru" b="1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 место АСИ 2019</a:t>
            </a:r>
            <a:r>
              <a:rPr lang="ru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</a:t>
            </a:r>
            <a:endParaRPr>
              <a:solidFill>
                <a:srgbClr val="4A86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Построение </a:t>
            </a:r>
            <a:r>
              <a:rPr lang="ru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рейтингов лучших практик</a:t>
            </a: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исполнителей, примененных материалов и технологий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Сокращение временных издержек межведомственного взаимодействия, сбора и анализа больших данных </a:t>
            </a:r>
            <a:r>
              <a:rPr lang="ru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до 4 раз</a:t>
            </a:r>
            <a:endParaRPr b="1">
              <a:solidFill>
                <a:srgbClr val="4A86E8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Повышение пропускной способности улично-дорожной сети </a:t>
            </a:r>
            <a:r>
              <a:rPr lang="ru" b="1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на 14,9%</a:t>
            </a:r>
            <a:endParaRPr b="1">
              <a:solidFill>
                <a:srgbClr val="4A86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r="5855"/>
          <a:stretch/>
        </p:blipFill>
        <p:spPr>
          <a:xfrm>
            <a:off x="0" y="1345125"/>
            <a:ext cx="4106200" cy="245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500" y="376800"/>
            <a:ext cx="1522284" cy="206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/>
        </p:nvSpPr>
        <p:spPr>
          <a:xfrm>
            <a:off x="241050" y="747925"/>
            <a:ext cx="4232100" cy="3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Объективное определение инфраструктурных </a:t>
            </a:r>
            <a:r>
              <a:rPr lang="ru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приоритетов</a:t>
            </a:r>
            <a:r>
              <a:rPr lang="ru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для жителей на основе геоанализа данных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Повышение доли улично-дорожной сети Тюменской городской агломерации в нормативном состоянии </a:t>
            </a:r>
            <a:r>
              <a:rPr lang="ru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81.7%</a:t>
            </a:r>
            <a:endParaRPr b="1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Повышение </a:t>
            </a:r>
            <a:r>
              <a:rPr lang="ru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безопасности</a:t>
            </a:r>
            <a:r>
              <a:rPr lang="ru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дорожного движения за счет геоанализа факторов, причин и последствий ДТП</a:t>
            </a:r>
            <a:endParaRPr>
              <a:solidFill>
                <a:srgbClr val="666666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3815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Сокращение сроков оказания услуг </a:t>
            </a:r>
            <a:r>
              <a:rPr lang="ru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на 25%</a:t>
            </a:r>
            <a:endParaRPr b="1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41850" y="300525"/>
            <a:ext cx="40254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latin typeface="Roboto"/>
                <a:ea typeface="Roboto"/>
                <a:cs typeface="Roboto"/>
                <a:sym typeface="Roboto"/>
              </a:rPr>
              <a:t>Социальная эффективность</a:t>
            </a:r>
            <a:endParaRPr sz="2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l="30241" r="18787"/>
          <a:stretch/>
        </p:blipFill>
        <p:spPr>
          <a:xfrm>
            <a:off x="4967100" y="0"/>
            <a:ext cx="41769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/>
        </p:nvSpPr>
        <p:spPr>
          <a:xfrm>
            <a:off x="333775" y="300500"/>
            <a:ext cx="45063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Этап 1. Ключевой функционал (2019-2020)</a:t>
            </a:r>
            <a:endParaRPr sz="2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185675" y="1164800"/>
            <a:ext cx="4437900" cy="3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599" lvl="0" indent="-230574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250"/>
              <a:buFont typeface="Roboto"/>
              <a:buChar char="●"/>
            </a:pPr>
            <a:r>
              <a:rPr lang="ru" sz="125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Электронная карта объектов, </a:t>
            </a:r>
            <a:r>
              <a:rPr lang="ru" sz="1250">
                <a:solidFill>
                  <a:srgbClr val="66666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элементов обустройства и </a:t>
            </a:r>
            <a:r>
              <a:rPr lang="ru" sz="125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организации дорожного движения на основе собранных </a:t>
            </a:r>
            <a:r>
              <a:rPr lang="ru" sz="125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технических характеристик</a:t>
            </a:r>
            <a:endParaRPr sz="125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381599" lvl="0" indent="-230574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50"/>
              <a:buFont typeface="Roboto"/>
              <a:buChar char="●"/>
            </a:pPr>
            <a:r>
              <a:rPr lang="ru" sz="125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Геоанализ </a:t>
            </a:r>
            <a:r>
              <a:rPr lang="ru" sz="125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факторов, причин и последствий ДТП</a:t>
            </a:r>
            <a:endParaRPr sz="125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381599" lvl="0" indent="-230574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250"/>
              <a:buFont typeface="Roboto"/>
              <a:buChar char="●"/>
            </a:pPr>
            <a:r>
              <a:rPr lang="ru" sz="125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Автоматизация выдачи разрешений на перевозку крупногабаритных и тяжеловесных грузов</a:t>
            </a:r>
            <a:endParaRPr sz="125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81599" lvl="0" indent="-230574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250"/>
              <a:buFont typeface="Roboto"/>
              <a:buChar char="●"/>
            </a:pPr>
            <a:r>
              <a:rPr lang="ru" sz="125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Автоматизация сбора данных диагностики улично-дорожной сети с мобильных лабораторий</a:t>
            </a:r>
            <a:endParaRPr sz="125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381599" lvl="0" indent="-230574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250"/>
              <a:buFont typeface="Roboto"/>
              <a:buChar char="●"/>
            </a:pPr>
            <a:r>
              <a:rPr lang="ru" sz="125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Автоматизация визуального мониторинга улично-дорожной сети с помощью мобильного приложения</a:t>
            </a:r>
            <a:endParaRPr sz="125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l="38997" r="21523"/>
          <a:stretch/>
        </p:blipFill>
        <p:spPr>
          <a:xfrm>
            <a:off x="4946175" y="0"/>
            <a:ext cx="41978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l="21212" r="19748"/>
          <a:stretch/>
        </p:blipFill>
        <p:spPr>
          <a:xfrm>
            <a:off x="3745100" y="0"/>
            <a:ext cx="5398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357975" y="292700"/>
            <a:ext cx="32733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Статистика данных</a:t>
            </a:r>
            <a:endParaRPr sz="2200" b="1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871200"/>
            <a:ext cx="3201801" cy="374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/>
        </p:nvSpPr>
        <p:spPr>
          <a:xfrm>
            <a:off x="4171500" y="81825"/>
            <a:ext cx="44280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355425" y="3615150"/>
            <a:ext cx="8460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457200" lvl="0" indent="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355425" y="283975"/>
            <a:ext cx="43032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latin typeface="Roboto"/>
                <a:ea typeface="Roboto"/>
                <a:cs typeface="Roboto"/>
                <a:sym typeface="Roboto"/>
              </a:rPr>
              <a:t>Инновационность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21"/>
          <p:cNvSpPr txBox="1"/>
          <p:nvPr/>
        </p:nvSpPr>
        <p:spPr>
          <a:xfrm>
            <a:off x="295250" y="721825"/>
            <a:ext cx="4523700" cy="42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Цифровизация сбора</a:t>
            </a:r>
            <a:r>
              <a:rPr lang="ru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сведений и состояния дорог на основе нейронных сетей</a:t>
            </a:r>
            <a:endParaRPr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Цифровой двойник организации дорожного движения на базе электронных моделей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2399" lvl="0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●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Технологии обработки данных: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3599" lvl="1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○"/>
            </a:pPr>
            <a:r>
              <a:rPr lang="ru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Обработка</a:t>
            </a:r>
            <a:r>
              <a:rPr lang="ru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BigData (DataFrame Dask, Pandas)</a:t>
            </a:r>
            <a:endParaRPr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3599" lvl="1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○"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Пространственный геоанализ в режиме онлайн (Mapbox, Deck.gl)</a:t>
            </a:r>
            <a:endParaRPr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3599" lvl="1" indent="-240099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Roboto"/>
              <a:buChar char="○"/>
            </a:pPr>
            <a:r>
              <a:rPr lang="ru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Взаимодействие пользователей с </a:t>
            </a:r>
            <a:r>
              <a:rPr lang="ru" b="1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&gt;1 000 000</a:t>
            </a:r>
            <a:r>
              <a:rPr lang="ru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объектами с высокой производительностью (JavaScript, TypeScript, SCSS)</a:t>
            </a:r>
            <a:endParaRPr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l="7028" t="980"/>
          <a:stretch/>
        </p:blipFill>
        <p:spPr>
          <a:xfrm>
            <a:off x="4953000" y="197550"/>
            <a:ext cx="4001000" cy="474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73505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Microsoft Office PowerPoint</Application>
  <PresentationFormat>Экран (16:9)</PresentationFormat>
  <Paragraphs>76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Roboto</vt:lpstr>
      <vt:lpstr>Arial</vt:lpstr>
      <vt:lpstr>Century Gothic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Козлова Евгения Игоревна</cp:lastModifiedBy>
  <cp:revision>1</cp:revision>
  <dcterms:modified xsi:type="dcterms:W3CDTF">2020-09-16T11:00:09Z</dcterms:modified>
</cp:coreProperties>
</file>