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738" r:id="rId3"/>
    <p:sldMasterId id="2147483751" r:id="rId4"/>
    <p:sldMasterId id="2147483764" r:id="rId5"/>
    <p:sldMasterId id="2147483777" r:id="rId6"/>
    <p:sldMasterId id="2147483790" r:id="rId7"/>
    <p:sldMasterId id="2147483803" r:id="rId8"/>
  </p:sldMasterIdLst>
  <p:notesMasterIdLst>
    <p:notesMasterId r:id="rId18"/>
  </p:notesMasterIdLst>
  <p:handoutMasterIdLst>
    <p:handoutMasterId r:id="rId19"/>
  </p:handoutMasterIdLst>
  <p:sldIdLst>
    <p:sldId id="311" r:id="rId9"/>
    <p:sldId id="328" r:id="rId10"/>
    <p:sldId id="312" r:id="rId11"/>
    <p:sldId id="326" r:id="rId12"/>
    <p:sldId id="314" r:id="rId13"/>
    <p:sldId id="327" r:id="rId14"/>
    <p:sldId id="331" r:id="rId15"/>
    <p:sldId id="330" r:id="rId16"/>
    <p:sldId id="329" r:id="rId1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ёткина" initials="Е.А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00B0F0"/>
    <a:srgbClr val="92D050"/>
    <a:srgbClr val="7030A0"/>
    <a:srgbClr val="CC3399"/>
    <a:srgbClr val="FF0000"/>
    <a:srgbClr val="0066FF"/>
    <a:srgbClr val="33BB4A"/>
    <a:srgbClr val="F869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1657" autoAdjust="0"/>
  </p:normalViewPr>
  <p:slideViewPr>
    <p:cSldViewPr showGuides="1">
      <p:cViewPr>
        <p:scale>
          <a:sx n="106" d="100"/>
          <a:sy n="106" d="100"/>
        </p:scale>
        <p:origin x="-2070" y="-684"/>
      </p:cViewPr>
      <p:guideLst>
        <p:guide orient="horz" pos="1711"/>
        <p:guide orient="horz" pos="713"/>
        <p:guide orient="horz" pos="3230"/>
        <p:guide orient="horz" pos="1461"/>
        <p:guide orient="horz" pos="735"/>
        <p:guide orient="horz" pos="849"/>
        <p:guide pos="90"/>
        <p:guide pos="5602"/>
        <p:guide pos="5103"/>
        <p:guide pos="1814"/>
        <p:guide pos="3946"/>
        <p:guide pos="1451"/>
        <p:guide pos="635"/>
        <p:guide pos="3266"/>
        <p:guide pos="907"/>
        <p:guide pos="1179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F45C-CAD0-41CA-9EAF-6BF2F9CD338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025F-8AA5-46DD-BF8F-C484B243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9A03-B5EE-4719-A0CE-77C6F05C3FF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06CC6-B9F1-4DCF-8D04-EC9BC991A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Рекомендуем для подтверждения личности получить КЭП, так как на следующем шаге КЭП будет обязателен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9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448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0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10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55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01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z="2300" spc="-300" smtClean="0"/>
              <a:pPr/>
              <a:t>‹#›</a:t>
            </a:fld>
            <a:endParaRPr lang="ru-RU" sz="2300" spc="-300" dirty="0"/>
          </a:p>
        </p:txBody>
      </p:sp>
    </p:spTree>
    <p:extLst>
      <p:ext uri="{BB962C8B-B14F-4D97-AF65-F5344CB8AC3E}">
        <p14:creationId xmlns:p14="http://schemas.microsoft.com/office/powerpoint/2010/main" val="267036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80000"/>
              </a:lnSpc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4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0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6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64398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9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2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2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8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1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371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732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20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4224012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63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932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889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32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2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35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26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01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3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90765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7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74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02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8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60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59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51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57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9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5485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19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1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3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56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206425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52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9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93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81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7378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631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19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956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0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370532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31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441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34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185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06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549180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114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726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1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410493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917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94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57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87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65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23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419150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3225625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854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879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058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004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86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4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733" r:id="rId8"/>
    <p:sldLayoutId id="2147483734" r:id="rId9"/>
    <p:sldLayoutId id="2147483732" r:id="rId10"/>
    <p:sldLayoutId id="2147483819" r:id="rId11"/>
    <p:sldLayoutId id="21474838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6" r:id="rId3"/>
    <p:sldLayoutId id="2147483737" r:id="rId4"/>
    <p:sldLayoutId id="2147483709" r:id="rId5"/>
    <p:sldLayoutId id="2147483717" r:id="rId6"/>
    <p:sldLayoutId id="2147483718" r:id="rId7"/>
    <p:sldLayoutId id="2147483712" r:id="rId8"/>
    <p:sldLayoutId id="2147483708" r:id="rId9"/>
    <p:sldLayoutId id="2147483715" r:id="rId10"/>
    <p:sldLayoutId id="2147483735" r:id="rId11"/>
    <p:sldLayoutId id="21474837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insvyaz.ru/ru/doc/index.php?id_4=1126" TargetMode="Externa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insvyaz.ru/ru/doc/index.php?id_4=1126" TargetMode="Externa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insvyaz.ru/ru/doc/?id_4=1123" TargetMode="Externa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1097586" y="1362318"/>
            <a:ext cx="648072" cy="63336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1169594" y="1428607"/>
            <a:ext cx="482863" cy="499527"/>
            <a:chOff x="9324528" y="2966785"/>
            <a:chExt cx="401307" cy="41515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26230" y="2873079"/>
            <a:ext cx="1466042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Кредитная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организация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00184" y="992101"/>
            <a:ext cx="136127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Информационная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система (ИС)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1097586" y="1679002"/>
            <a:ext cx="0" cy="3422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Шаги подключения к </a:t>
            </a:r>
            <a:r>
              <a:rPr lang="ru-RU" dirty="0"/>
              <a:t>ЕСИА для упрощённой идентификации клиентов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Регистрация р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уководителя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35404" y="3291830"/>
            <a:ext cx="2152820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Регистрация Организации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80619" y="3795886"/>
            <a:ext cx="1813685" cy="68813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Регистрация и подключение ИС          к ЕСИА</a:t>
            </a: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41149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V="1">
            <a:off x="6775664" y="2555656"/>
            <a:ext cx="0" cy="1928367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0" name="Овал 49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3" name="Прямоугольник 52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8316415" y="3497913"/>
            <a:ext cx="288032" cy="297973"/>
            <a:chOff x="9324528" y="2966785"/>
            <a:chExt cx="401307" cy="41515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680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1097586" y="1362318"/>
            <a:ext cx="648072" cy="63336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1169594" y="1428607"/>
            <a:ext cx="482863" cy="499527"/>
            <a:chOff x="9324528" y="2966785"/>
            <a:chExt cx="401307" cy="41515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26230" y="2873079"/>
            <a:ext cx="1466042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Кредитная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организация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00184" y="992101"/>
            <a:ext cx="136127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Информационная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система (ИС)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1097586" y="1679002"/>
            <a:ext cx="0" cy="3422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2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636" y="87474"/>
            <a:ext cx="5904656" cy="535914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аг. </a:t>
            </a:r>
            <a:r>
              <a:rPr lang="ru-RU" sz="2400" dirty="0"/>
              <a:t>Регистрация </a:t>
            </a:r>
            <a:r>
              <a:rPr lang="ru-RU" sz="2400" dirty="0" smtClean="0"/>
              <a:t>руководителя в ЕСИА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828834" y="2108798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50" name="Овал 49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46" name="Овал 4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Овал 47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Регистрация р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уководителя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3</a:t>
            </a:fld>
            <a:endParaRPr lang="ru-RU" spc="-256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2875" y="843558"/>
            <a:ext cx="3961073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https://esia.gosuslugi.ru/registration/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12204" y="1959682"/>
            <a:ext cx="184731" cy="29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063551" y="890615"/>
            <a:ext cx="29927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Зарегистрироваться по ссылке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 помощью телефона или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e-mail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4779802" y="902210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4779802" y="2001837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8232" r="21347" b="33066"/>
          <a:stretch/>
        </p:blipFill>
        <p:spPr bwMode="auto">
          <a:xfrm>
            <a:off x="-290757" y="1575005"/>
            <a:ext cx="4636356" cy="2683679"/>
          </a:xfrm>
          <a:prstGeom prst="roundRect">
            <a:avLst>
              <a:gd name="adj" fmla="val 132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Прямая со стрелкой 91"/>
          <p:cNvCxnSpPr/>
          <p:nvPr/>
        </p:nvCxnSpPr>
        <p:spPr>
          <a:xfrm>
            <a:off x="3023828" y="1212890"/>
            <a:ext cx="0" cy="1250848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076056" y="1383618"/>
            <a:ext cx="2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+7 (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ххх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ххх-хх-хх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600" dirty="0" smtClean="0">
                <a:solidFill>
                  <a:srgbClr val="868686"/>
                </a:solidFill>
              </a:rPr>
              <a:t>e-mail</a:t>
            </a:r>
            <a:endParaRPr lang="ru-RU" sz="1600" dirty="0">
              <a:solidFill>
                <a:srgbClr val="86868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77052" y="1383618"/>
            <a:ext cx="1467236" cy="390266"/>
            <a:chOff x="5909291" y="2489185"/>
            <a:chExt cx="1467236" cy="390266"/>
          </a:xfrm>
        </p:grpSpPr>
        <p:sp>
          <p:nvSpPr>
            <p:cNvPr id="101" name="Прямоугольная выноска 100"/>
            <p:cNvSpPr/>
            <p:nvPr/>
          </p:nvSpPr>
          <p:spPr>
            <a:xfrm>
              <a:off x="5909291" y="2537995"/>
              <a:ext cx="1313693" cy="305452"/>
            </a:xfrm>
            <a:prstGeom prst="wedgeRectCallout">
              <a:avLst>
                <a:gd name="adj1" fmla="val -28466"/>
                <a:gd name="adj2" fmla="val 760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КОД: ХХХ</a:t>
              </a:r>
              <a:endParaRPr lang="ru-RU" dirty="0"/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6912939" y="2489185"/>
              <a:ext cx="463588" cy="390266"/>
              <a:chOff x="1579384" y="3892014"/>
              <a:chExt cx="463588" cy="390266"/>
            </a:xfrm>
          </p:grpSpPr>
          <p:sp>
            <p:nvSpPr>
              <p:cNvPr id="103" name="Овал 102"/>
              <p:cNvSpPr/>
              <p:nvPr/>
            </p:nvSpPr>
            <p:spPr>
              <a:xfrm>
                <a:off x="1602711" y="3892014"/>
                <a:ext cx="390266" cy="3902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79384" y="3950935"/>
                <a:ext cx="4635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868686"/>
                    </a:solidFill>
                  </a:rPr>
                  <a:t>SMS</a:t>
                </a:r>
                <a:endParaRPr lang="ru-RU" sz="1200" b="1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5056220" y="2000215"/>
            <a:ext cx="313207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Заполнить профиль пользователя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164234" y="2319724"/>
            <a:ext cx="100967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Фамилия</a:t>
            </a:r>
            <a:endParaRPr lang="ru-RU" sz="1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206247" y="2319722"/>
            <a:ext cx="53284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Имя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766401" y="2319723"/>
            <a:ext cx="972108" cy="251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Отчество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164233" y="2598151"/>
            <a:ext cx="1574854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Дата рождения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164232" y="2879068"/>
            <a:ext cx="853872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Серия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052077" y="2879068"/>
            <a:ext cx="1686431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№ паспорта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164232" y="3163641"/>
            <a:ext cx="257427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№ СНИЛС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091200" y="3759882"/>
            <a:ext cx="219624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Подтвердить личность 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4779802" y="3791791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grpSp>
        <p:nvGrpSpPr>
          <p:cNvPr id="133" name="Группа 132"/>
          <p:cNvGrpSpPr/>
          <p:nvPr/>
        </p:nvGrpSpPr>
        <p:grpSpPr>
          <a:xfrm>
            <a:off x="7544435" y="3614833"/>
            <a:ext cx="631904" cy="757117"/>
            <a:chOff x="1530992" y="2420491"/>
            <a:chExt cx="1635755" cy="1959878"/>
          </a:xfrm>
        </p:grpSpPr>
        <p:sp>
          <p:nvSpPr>
            <p:cNvPr id="134" name="Прямоугольник с двумя скругленными соседними углами 133"/>
            <p:cNvSpPr/>
            <p:nvPr/>
          </p:nvSpPr>
          <p:spPr>
            <a:xfrm rot="5400000">
              <a:off x="1376860" y="2707371"/>
              <a:ext cx="1959878" cy="1386118"/>
            </a:xfrm>
            <a:prstGeom prst="round2SameRect">
              <a:avLst>
                <a:gd name="adj1" fmla="val 1482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с двумя скругленными соседними углами 14"/>
            <p:cNvSpPr/>
            <p:nvPr/>
          </p:nvSpPr>
          <p:spPr>
            <a:xfrm flipV="1">
              <a:off x="1992856" y="2949938"/>
              <a:ext cx="666136" cy="809943"/>
            </a:xfrm>
            <a:custGeom>
              <a:avLst/>
              <a:gdLst/>
              <a:ahLst/>
              <a:cxnLst/>
              <a:rect l="l" t="t" r="r" b="b"/>
              <a:pathLst>
                <a:path w="666136" h="752418">
                  <a:moveTo>
                    <a:pt x="0" y="752418"/>
                  </a:moveTo>
                  <a:lnTo>
                    <a:pt x="666136" y="752418"/>
                  </a:lnTo>
                  <a:lnTo>
                    <a:pt x="666136" y="172557"/>
                  </a:lnTo>
                  <a:cubicBezTo>
                    <a:pt x="666136" y="111240"/>
                    <a:pt x="616428" y="61532"/>
                    <a:pt x="555111" y="61532"/>
                  </a:cubicBezTo>
                  <a:lnTo>
                    <a:pt x="353458" y="61532"/>
                  </a:lnTo>
                  <a:lnTo>
                    <a:pt x="313962" y="0"/>
                  </a:lnTo>
                  <a:lnTo>
                    <a:pt x="274466" y="61532"/>
                  </a:lnTo>
                  <a:lnTo>
                    <a:pt x="111025" y="61532"/>
                  </a:lnTo>
                  <a:cubicBezTo>
                    <a:pt x="49708" y="61532"/>
                    <a:pt x="0" y="111240"/>
                    <a:pt x="0" y="172557"/>
                  </a:cubicBez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530992" y="2511734"/>
              <a:ext cx="1635755" cy="358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РОССИЙСКАЯ ФЕДЕРАЦИЯ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24192" y="3875793"/>
              <a:ext cx="1514214" cy="47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bg1">
                      <a:lumMod val="50000"/>
                    </a:schemeClr>
                  </a:solidFill>
                  <a:latin typeface="Palatino Linotype" pitchFamily="18" charset="0"/>
                </a:rPr>
                <a:t>ПАСПОРТ</a:t>
              </a:r>
            </a:p>
          </p:txBody>
        </p:sp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877" y="3070270"/>
              <a:ext cx="498233" cy="53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1" name="Прямая со стрелкой 150"/>
          <p:cNvCxnSpPr>
            <a:stCxn id="96" idx="2"/>
            <a:endCxn id="4" idx="3"/>
          </p:cNvCxnSpPr>
          <p:nvPr/>
        </p:nvCxnSpPr>
        <p:spPr>
          <a:xfrm flipH="1">
            <a:off x="4103948" y="1028224"/>
            <a:ext cx="675854" cy="0"/>
          </a:xfrm>
          <a:prstGeom prst="straightConnector1">
            <a:avLst/>
          </a:prstGeom>
          <a:ln w="95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5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Заголовок 2"/>
          <p:cNvSpPr txBox="1">
            <a:spLocks/>
          </p:cNvSpPr>
          <p:nvPr/>
        </p:nvSpPr>
        <p:spPr>
          <a:xfrm>
            <a:off x="1295636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шаг. </a:t>
            </a:r>
            <a:r>
              <a:rPr lang="ru-RU" sz="2400" dirty="0" smtClean="0"/>
              <a:t>Регистрация руководителя в ЕСИА</a:t>
            </a:r>
            <a:endParaRPr lang="ru-RU" sz="240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7403234" y="4393436"/>
            <a:ext cx="913182" cy="338554"/>
            <a:chOff x="7872307" y="1790379"/>
            <a:chExt cx="1435407" cy="532165"/>
          </a:xfrm>
        </p:grpSpPr>
        <p:sp>
          <p:nvSpPr>
            <p:cNvPr id="52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64038" y="1790379"/>
              <a:ext cx="849650" cy="532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КЭП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76055" y="4038957"/>
            <a:ext cx="251868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accent2"/>
                </a:solidFill>
              </a:rPr>
              <a:t>!</a:t>
            </a:r>
            <a:r>
              <a:rPr lang="ru-RU" sz="1200" dirty="0" smtClean="0">
                <a:solidFill>
                  <a:schemeClr val="accent4"/>
                </a:solidFill>
              </a:rPr>
              <a:t> Рекомендуем </a:t>
            </a:r>
            <a:r>
              <a:rPr lang="ru-RU" sz="1200" dirty="0">
                <a:solidFill>
                  <a:schemeClr val="accent4"/>
                </a:solidFill>
              </a:rPr>
              <a:t>для подтверждения личности получить КЭП, так как на следующем шаге КЭП будет обязателен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076056" y="4861198"/>
            <a:ext cx="4026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900" dirty="0">
                <a:solidFill>
                  <a:schemeClr val="bg1"/>
                </a:solidFill>
                <a:hlinkClick r:id="rId6" action="ppaction://hlinkfile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(пункт 3.1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1097586" y="1362318"/>
            <a:ext cx="648072" cy="63336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1169594" y="1428607"/>
            <a:ext cx="482863" cy="499527"/>
            <a:chOff x="9324528" y="2966785"/>
            <a:chExt cx="401307" cy="41515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26230" y="2873079"/>
            <a:ext cx="1466042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Кредитная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организация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00184" y="992101"/>
            <a:ext cx="136127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Информационная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система (ИС)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1097586" y="1679002"/>
            <a:ext cx="0" cy="3422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4</a:t>
            </a:fld>
            <a:endParaRPr lang="ru-RU" spc="-256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3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 flipV="1">
            <a:off x="4435404" y="2539696"/>
            <a:ext cx="0" cy="12432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2" action="ppaction://hlinksldjump"/>
          </p:cNvPr>
          <p:cNvSpPr/>
          <p:nvPr/>
        </p:nvSpPr>
        <p:spPr>
          <a:xfrm>
            <a:off x="4169094" y="2097130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Фигура, имеющая форму буквы L 49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1" name="Овал 50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62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904656" cy="535914"/>
          </a:xfrm>
        </p:spPr>
        <p:txBody>
          <a:bodyPr/>
          <a:lstStyle/>
          <a:p>
            <a:r>
              <a:rPr lang="ru-RU" dirty="0" smtClean="0"/>
              <a:t>     шаг. Регистрация Организации в ЕСИА</a:t>
            </a:r>
            <a:endParaRPr lang="ru-RU" dirty="0"/>
          </a:p>
        </p:txBody>
      </p:sp>
      <p:sp>
        <p:nvSpPr>
          <p:cNvPr id="63" name="Овал 62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5404" y="3291830"/>
            <a:ext cx="2152820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Регистрация Организации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68" name="Прямоугольник 67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7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5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шаг. Регистрация Организации в ЕСИА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063551" y="1383618"/>
            <a:ext cx="3936941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Войти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профиль пользователя ЕСИА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и перейти во вкладку «Организации».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Нажать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на кнопку «Зарегистрировать организацию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Подключить средство 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                 электронной подписи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пройти процедуру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регистрации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Дождаться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автоматической проверки данных организации и руководителя организации в Федеральной налоговой службе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8232" r="21347" b="33066"/>
          <a:stretch/>
        </p:blipFill>
        <p:spPr bwMode="auto">
          <a:xfrm>
            <a:off x="-290757" y="1575005"/>
            <a:ext cx="4636356" cy="2683679"/>
          </a:xfrm>
          <a:prstGeom prst="roundRect">
            <a:avLst>
              <a:gd name="adj" fmla="val 132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9" y="1616349"/>
            <a:ext cx="3986880" cy="23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0" t="60804" r="27251" b="33066"/>
          <a:stretch/>
        </p:blipFill>
        <p:spPr bwMode="auto">
          <a:xfrm>
            <a:off x="28068" y="3832817"/>
            <a:ext cx="3923205" cy="4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779802" y="140868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79802" y="2607754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779802" y="3543858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7" name="Овал 26">
            <a:hlinkClick r:id="rId4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945" y="2141766"/>
            <a:ext cx="820739" cy="3219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5" y="843558"/>
            <a:ext cx="518520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https://esia.gosuslugi.ru/profile/user/person.xhtml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023828" y="1212890"/>
            <a:ext cx="0" cy="1250848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44308" y="2648303"/>
            <a:ext cx="1097643" cy="355495"/>
            <a:chOff x="7872307" y="1790379"/>
            <a:chExt cx="1435407" cy="464887"/>
          </a:xfrm>
        </p:grpSpPr>
        <p:sp>
          <p:nvSpPr>
            <p:cNvPr id="31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74996" y="179037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КЭП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779802" y="4623978"/>
            <a:ext cx="43227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регистрации и КЭП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>
                <a:solidFill>
                  <a:schemeClr val="bg1"/>
                </a:solidFill>
                <a:hlinkClick r:id="rId5" action="ppaction://hlinkfile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(пункт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3.2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1097586" y="1362318"/>
            <a:ext cx="648072" cy="63336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1169594" y="1428607"/>
            <a:ext cx="482863" cy="499527"/>
            <a:chOff x="9324528" y="2966785"/>
            <a:chExt cx="401307" cy="41515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26230" y="2873079"/>
            <a:ext cx="1466042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Кредитная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организация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00184" y="992101"/>
            <a:ext cx="136127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Информационная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система (ИС)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1097586" y="1679002"/>
            <a:ext cx="0" cy="3422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6</a:t>
            </a:fld>
            <a:endParaRPr lang="ru-RU" spc="-256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435404" y="3291830"/>
            <a:ext cx="1864788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Организация зарегистрирована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74614" y="3794488"/>
            <a:ext cx="1813685" cy="6832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Регистрация и подключение ИС          к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366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V="1">
            <a:off x="6775664" y="2555656"/>
            <a:ext cx="0" cy="19234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Фигура, имеющая форму буквы L 50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hlinkClick r:id="rId2" action="ppaction://hlinksldjump"/>
          </p:cNvPr>
          <p:cNvSpPr/>
          <p:nvPr/>
        </p:nvSpPr>
        <p:spPr>
          <a:xfrm>
            <a:off x="4242736" y="2158181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Фигура, имеющая форму буквы L 52"/>
          <p:cNvSpPr/>
          <p:nvPr/>
        </p:nvSpPr>
        <p:spPr>
          <a:xfrm rot="18493957">
            <a:off x="4342527" y="2297336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hlinkClick r:id="rId2" action="ppaction://hlinksldjump"/>
          </p:cNvPr>
          <p:cNvSpPr/>
          <p:nvPr/>
        </p:nvSpPr>
        <p:spPr>
          <a:xfrm>
            <a:off x="6509354" y="2085946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6" name="Овал 5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316415" y="3497913"/>
            <a:ext cx="288032" cy="297973"/>
            <a:chOff x="9324528" y="2966785"/>
            <a:chExt cx="401307" cy="41515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Заголовок 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688633" cy="535914"/>
          </a:xfrm>
        </p:spPr>
        <p:txBody>
          <a:bodyPr/>
          <a:lstStyle/>
          <a:p>
            <a:r>
              <a:rPr lang="ru-RU" dirty="0" smtClean="0"/>
              <a:t>     шаг</a:t>
            </a:r>
            <a:r>
              <a:rPr lang="ru-RU" dirty="0"/>
              <a:t>. Регистрация </a:t>
            </a:r>
            <a:r>
              <a:rPr lang="ru-RU" dirty="0" smtClean="0"/>
              <a:t>ИС в </a:t>
            </a:r>
            <a:r>
              <a:rPr lang="ru-RU" dirty="0"/>
              <a:t>ЕСИА</a:t>
            </a:r>
          </a:p>
        </p:txBody>
      </p:sp>
      <p:sp>
        <p:nvSpPr>
          <p:cNvPr id="88" name="Овал 87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195"/>
          <p:cNvSpPr/>
          <p:nvPr/>
        </p:nvSpPr>
        <p:spPr>
          <a:xfrm>
            <a:off x="1097586" y="1362318"/>
            <a:ext cx="648072" cy="63336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3" name="Прямая со стрелкой 162"/>
          <p:cNvCxnSpPr/>
          <p:nvPr/>
        </p:nvCxnSpPr>
        <p:spPr>
          <a:xfrm>
            <a:off x="2051682" y="3420911"/>
            <a:ext cx="4140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2879811" y="2751770"/>
            <a:ext cx="753746" cy="800509"/>
            <a:chOff x="3203330" y="2021224"/>
            <a:chExt cx="753746" cy="800509"/>
          </a:xfrm>
        </p:grpSpPr>
        <p:sp>
          <p:nvSpPr>
            <p:cNvPr id="75" name="Загнутый угол 74"/>
            <p:cNvSpPr/>
            <p:nvPr/>
          </p:nvSpPr>
          <p:spPr>
            <a:xfrm>
              <a:off x="3290648" y="2021224"/>
              <a:ext cx="579113" cy="800509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лицензия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rot="20321506">
              <a:off x="3203330" y="2409038"/>
              <a:ext cx="753746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>
                      <a:lumMod val="50000"/>
                    </a:schemeClr>
                  </a:solidFill>
                </a:rPr>
                <a:t>копия</a:t>
              </a: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483767" y="3147814"/>
            <a:ext cx="612068" cy="828092"/>
            <a:chOff x="2303748" y="3444267"/>
            <a:chExt cx="612068" cy="828092"/>
          </a:xfrm>
        </p:grpSpPr>
        <p:grpSp>
          <p:nvGrpSpPr>
            <p:cNvPr id="165" name="Группа 164"/>
            <p:cNvGrpSpPr/>
            <p:nvPr/>
          </p:nvGrpSpPr>
          <p:grpSpPr>
            <a:xfrm>
              <a:off x="2336703" y="3444267"/>
              <a:ext cx="579113" cy="800509"/>
              <a:chOff x="1942347" y="2015410"/>
              <a:chExt cx="579113" cy="800509"/>
            </a:xfrm>
          </p:grpSpPr>
          <p:sp>
            <p:nvSpPr>
              <p:cNvPr id="166" name="Загнутый угол 165">
                <a:hlinkClick r:id="rId3" action="ppaction://hlinksldjump"/>
              </p:cNvPr>
              <p:cNvSpPr/>
              <p:nvPr/>
            </p:nvSpPr>
            <p:spPr>
              <a:xfrm>
                <a:off x="1942347" y="2015410"/>
                <a:ext cx="579113" cy="800509"/>
              </a:xfrm>
              <a:prstGeom prst="foldedCorner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lang="ru-RU" sz="1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67" name="Прямая соединительная линия 166"/>
              <p:cNvCxnSpPr/>
              <p:nvPr/>
            </p:nvCxnSpPr>
            <p:spPr>
              <a:xfrm>
                <a:off x="2036738" y="2228948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>
                <a:off x="2036738" y="2267527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>
                <a:off x="2036738" y="230610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>
                <a:off x="2036738" y="2306106"/>
                <a:ext cx="0" cy="354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>
                <a:off x="2036738" y="2660074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2468786" y="2306050"/>
                <a:ext cx="0" cy="354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>
                <a:off x="2159732" y="2306050"/>
                <a:ext cx="0" cy="354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2036738" y="2398822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2036738" y="2461693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2036738" y="2524564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2036738" y="2587435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/>
            <p:cNvGrpSpPr/>
            <p:nvPr/>
          </p:nvGrpSpPr>
          <p:grpSpPr>
            <a:xfrm>
              <a:off x="2303748" y="3471850"/>
              <a:ext cx="579113" cy="800509"/>
              <a:chOff x="2426905" y="3155038"/>
              <a:chExt cx="579113" cy="800509"/>
            </a:xfrm>
          </p:grpSpPr>
          <p:sp>
            <p:nvSpPr>
              <p:cNvPr id="194" name="Загнутый угол 193">
                <a:hlinkClick r:id="rId3" action="ppaction://hlinksldjump"/>
              </p:cNvPr>
              <p:cNvSpPr/>
              <p:nvPr/>
            </p:nvSpPr>
            <p:spPr>
              <a:xfrm>
                <a:off x="2426905" y="3155038"/>
                <a:ext cx="579113" cy="800509"/>
              </a:xfrm>
              <a:prstGeom prst="foldedCorner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r>
                  <a:rPr lang="ru-RU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ЗАЯВКА</a:t>
                </a:r>
                <a:endParaRPr lang="ru-RU" sz="1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97" name="Прямая соединительная линия 196"/>
              <p:cNvCxnSpPr/>
              <p:nvPr/>
            </p:nvCxnSpPr>
            <p:spPr>
              <a:xfrm>
                <a:off x="2500437" y="3363894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>
              <a:xfrm>
                <a:off x="2500437" y="3363894"/>
                <a:ext cx="0" cy="354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2500437" y="3717862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>
                <a:off x="2932485" y="3363838"/>
                <a:ext cx="0" cy="354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2623431" y="3363838"/>
                <a:ext cx="0" cy="354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>
                <a:off x="2500437" y="345661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>
                <a:off x="2500437" y="351948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>
                <a:off x="2500437" y="3582352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>
              <a:xfrm>
                <a:off x="2500437" y="3645223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>
              <a:xfrm>
                <a:off x="2495361" y="3802489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Прямая соединительная линия 206"/>
              <p:cNvCxnSpPr/>
              <p:nvPr/>
            </p:nvCxnSpPr>
            <p:spPr>
              <a:xfrm>
                <a:off x="2495361" y="3764264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Прямая соединительная линия 207"/>
              <p:cNvCxnSpPr/>
              <p:nvPr/>
            </p:nvCxnSpPr>
            <p:spPr>
              <a:xfrm>
                <a:off x="2495361" y="3840714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/>
              <p:cNvCxnSpPr/>
              <p:nvPr/>
            </p:nvCxnSpPr>
            <p:spPr>
              <a:xfrm>
                <a:off x="2495361" y="3878938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Прямая со стрелкой 46"/>
          <p:cNvCxnSpPr/>
          <p:nvPr/>
        </p:nvCxnSpPr>
        <p:spPr>
          <a:xfrm>
            <a:off x="2051682" y="1608773"/>
            <a:ext cx="4140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7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6696744" cy="535914"/>
          </a:xfrm>
        </p:spPr>
        <p:txBody>
          <a:bodyPr/>
          <a:lstStyle/>
          <a:p>
            <a:r>
              <a:rPr lang="ru-RU" dirty="0" smtClean="0"/>
              <a:t>     шаг. </a:t>
            </a:r>
            <a:r>
              <a:rPr lang="ru-RU" sz="2400" dirty="0"/>
              <a:t>Регистрация и подключение </a:t>
            </a:r>
            <a:r>
              <a:rPr lang="ru-RU" sz="2400" dirty="0" smtClean="0"/>
              <a:t>ИС </a:t>
            </a:r>
            <a:r>
              <a:rPr lang="ru-RU" sz="2400" dirty="0"/>
              <a:t>к ЕСИА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7" y="2679762"/>
            <a:ext cx="254404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копия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лицензии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осуществление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б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анковских операций 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(см. Регламент)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80130" y="1263295"/>
            <a:ext cx="1600282" cy="2689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u="sng" dirty="0">
                <a:solidFill>
                  <a:schemeClr val="bg1"/>
                </a:solidFill>
              </a:rPr>
              <a:t>esia@minsvyaz.ru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80781" y="1554347"/>
            <a:ext cx="1599629" cy="4413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</a:rPr>
              <a:t>125375, г. Москва,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ул</a:t>
            </a:r>
            <a:r>
              <a:rPr lang="ru-RU" sz="1400" b="1" dirty="0">
                <a:solidFill>
                  <a:schemeClr val="bg1"/>
                </a:solidFill>
              </a:rPr>
              <a:t>. Тверская, д. 7 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6330584" y="1299299"/>
            <a:ext cx="221635" cy="233931"/>
          </a:xfrm>
          <a:custGeom>
            <a:avLst/>
            <a:gdLst>
              <a:gd name="connsiteX0" fmla="*/ 1396324 w 2768590"/>
              <a:gd name="connsiteY0" fmla="*/ 908170 h 2922748"/>
              <a:gd name="connsiteX1" fmla="*/ 1003801 w 2768590"/>
              <a:gd name="connsiteY1" fmla="*/ 1300693 h 2922748"/>
              <a:gd name="connsiteX2" fmla="*/ 1043945 w 2768590"/>
              <a:gd name="connsiteY2" fmla="*/ 1893938 h 2922748"/>
              <a:gd name="connsiteX3" fmla="*/ 1601506 w 2768590"/>
              <a:gd name="connsiteY3" fmla="*/ 1648611 h 2922748"/>
              <a:gd name="connsiteX4" fmla="*/ 1688335 w 2768590"/>
              <a:gd name="connsiteY4" fmla="*/ 1154972 h 2922748"/>
              <a:gd name="connsiteX5" fmla="*/ 1396324 w 2768590"/>
              <a:gd name="connsiteY5" fmla="*/ 908170 h 2922748"/>
              <a:gd name="connsiteX6" fmla="*/ 1654628 w 2768590"/>
              <a:gd name="connsiteY6" fmla="*/ 488 h 2922748"/>
              <a:gd name="connsiteX7" fmla="*/ 2372585 w 2768590"/>
              <a:gd name="connsiteY7" fmla="*/ 198306 h 2922748"/>
              <a:gd name="connsiteX8" fmla="*/ 2765617 w 2768590"/>
              <a:gd name="connsiteY8" fmla="*/ 1064580 h 2922748"/>
              <a:gd name="connsiteX9" fmla="*/ 2537017 w 2768590"/>
              <a:gd name="connsiteY9" fmla="*/ 1894758 h 2922748"/>
              <a:gd name="connsiteX10" fmla="*/ 2047732 w 2768590"/>
              <a:gd name="connsiteY10" fmla="*/ 2159453 h 2922748"/>
              <a:gd name="connsiteX11" fmla="*/ 1750953 w 2768590"/>
              <a:gd name="connsiteY11" fmla="*/ 2087264 h 2922748"/>
              <a:gd name="connsiteX12" fmla="*/ 1624998 w 2768590"/>
              <a:gd name="connsiteY12" fmla="*/ 1877087 h 2922748"/>
              <a:gd name="connsiteX13" fmla="*/ 1000985 w 2768590"/>
              <a:gd name="connsiteY13" fmla="*/ 2155443 h 2922748"/>
              <a:gd name="connsiteX14" fmla="*/ 675241 w 2768590"/>
              <a:gd name="connsiteY14" fmla="*/ 1823396 h 2922748"/>
              <a:gd name="connsiteX15" fmla="*/ 888690 w 2768590"/>
              <a:gd name="connsiteY15" fmla="*/ 904158 h 2922748"/>
              <a:gd name="connsiteX16" fmla="*/ 1335450 w 2768590"/>
              <a:gd name="connsiteY16" fmla="*/ 675558 h 2922748"/>
              <a:gd name="connsiteX17" fmla="*/ 1766995 w 2768590"/>
              <a:gd name="connsiteY17" fmla="*/ 912180 h 2922748"/>
              <a:gd name="connsiteX18" fmla="*/ 1825625 w 2768590"/>
              <a:gd name="connsiteY18" fmla="*/ 714009 h 2922748"/>
              <a:gd name="connsiteX19" fmla="*/ 2046968 w 2768590"/>
              <a:gd name="connsiteY19" fmla="*/ 738963 h 2922748"/>
              <a:gd name="connsiteX20" fmla="*/ 1873688 w 2768590"/>
              <a:gd name="connsiteY20" fmla="*/ 1634902 h 2922748"/>
              <a:gd name="connsiteX21" fmla="*/ 1971532 w 2768590"/>
              <a:gd name="connsiteY21" fmla="*/ 1904371 h 2922748"/>
              <a:gd name="connsiteX22" fmla="*/ 2276332 w 2768590"/>
              <a:gd name="connsiteY22" fmla="*/ 1826580 h 2922748"/>
              <a:gd name="connsiteX23" fmla="*/ 2476859 w 2768590"/>
              <a:gd name="connsiteY23" fmla="*/ 1032495 h 2922748"/>
              <a:gd name="connsiteX24" fmla="*/ 2059764 w 2768590"/>
              <a:gd name="connsiteY24" fmla="*/ 330653 h 2922748"/>
              <a:gd name="connsiteX25" fmla="*/ 1157395 w 2768590"/>
              <a:gd name="connsiteY25" fmla="*/ 294558 h 2922748"/>
              <a:gd name="connsiteX26" fmla="*/ 347269 w 2768590"/>
              <a:gd name="connsiteY26" fmla="*/ 1233022 h 2922748"/>
              <a:gd name="connsiteX27" fmla="*/ 636027 w 2768590"/>
              <a:gd name="connsiteY27" fmla="*/ 2520401 h 2922748"/>
              <a:gd name="connsiteX28" fmla="*/ 1726890 w 2768590"/>
              <a:gd name="connsiteY28" fmla="*/ 2632695 h 2922748"/>
              <a:gd name="connsiteX29" fmla="*/ 1972551 w 2768590"/>
              <a:gd name="connsiteY29" fmla="*/ 2594308 h 2922748"/>
              <a:gd name="connsiteX30" fmla="*/ 1959501 w 2768590"/>
              <a:gd name="connsiteY30" fmla="*/ 2801137 h 2922748"/>
              <a:gd name="connsiteX31" fmla="*/ 1742932 w 2768590"/>
              <a:gd name="connsiteY31" fmla="*/ 2869316 h 2922748"/>
              <a:gd name="connsiteX32" fmla="*/ 547795 w 2768590"/>
              <a:gd name="connsiteY32" fmla="*/ 2785095 h 2922748"/>
              <a:gd name="connsiteX33" fmla="*/ 2364 w 2768590"/>
              <a:gd name="connsiteY33" fmla="*/ 1886737 h 2922748"/>
              <a:gd name="connsiteX34" fmla="*/ 142732 w 2768590"/>
              <a:gd name="connsiteY34" fmla="*/ 964316 h 2922748"/>
              <a:gd name="connsiteX35" fmla="*/ 571859 w 2768590"/>
              <a:gd name="connsiteY35" fmla="*/ 318622 h 2922748"/>
              <a:gd name="connsiteX36" fmla="*/ 1410059 w 2768590"/>
              <a:gd name="connsiteY36" fmla="*/ 9811 h 2922748"/>
              <a:gd name="connsiteX37" fmla="*/ 1654628 w 2768590"/>
              <a:gd name="connsiteY37" fmla="*/ 488 h 2922748"/>
              <a:gd name="connsiteX0" fmla="*/ 1396324 w 2768590"/>
              <a:gd name="connsiteY0" fmla="*/ 908170 h 2922748"/>
              <a:gd name="connsiteX1" fmla="*/ 1003801 w 2768590"/>
              <a:gd name="connsiteY1" fmla="*/ 1300693 h 2922748"/>
              <a:gd name="connsiteX2" fmla="*/ 1043945 w 2768590"/>
              <a:gd name="connsiteY2" fmla="*/ 1893938 h 2922748"/>
              <a:gd name="connsiteX3" fmla="*/ 1601506 w 2768590"/>
              <a:gd name="connsiteY3" fmla="*/ 1648611 h 2922748"/>
              <a:gd name="connsiteX4" fmla="*/ 1688335 w 2768590"/>
              <a:gd name="connsiteY4" fmla="*/ 1154972 h 2922748"/>
              <a:gd name="connsiteX5" fmla="*/ 1396324 w 2768590"/>
              <a:gd name="connsiteY5" fmla="*/ 908170 h 2922748"/>
              <a:gd name="connsiteX6" fmla="*/ 1654628 w 2768590"/>
              <a:gd name="connsiteY6" fmla="*/ 488 h 2922748"/>
              <a:gd name="connsiteX7" fmla="*/ 2372585 w 2768590"/>
              <a:gd name="connsiteY7" fmla="*/ 198306 h 2922748"/>
              <a:gd name="connsiteX8" fmla="*/ 2765617 w 2768590"/>
              <a:gd name="connsiteY8" fmla="*/ 1064580 h 2922748"/>
              <a:gd name="connsiteX9" fmla="*/ 2537017 w 2768590"/>
              <a:gd name="connsiteY9" fmla="*/ 1894758 h 2922748"/>
              <a:gd name="connsiteX10" fmla="*/ 2047732 w 2768590"/>
              <a:gd name="connsiteY10" fmla="*/ 2159453 h 2922748"/>
              <a:gd name="connsiteX11" fmla="*/ 1750953 w 2768590"/>
              <a:gd name="connsiteY11" fmla="*/ 2087264 h 2922748"/>
              <a:gd name="connsiteX12" fmla="*/ 1624998 w 2768590"/>
              <a:gd name="connsiteY12" fmla="*/ 1877087 h 2922748"/>
              <a:gd name="connsiteX13" fmla="*/ 1000985 w 2768590"/>
              <a:gd name="connsiteY13" fmla="*/ 2155443 h 2922748"/>
              <a:gd name="connsiteX14" fmla="*/ 675241 w 2768590"/>
              <a:gd name="connsiteY14" fmla="*/ 1823396 h 2922748"/>
              <a:gd name="connsiteX15" fmla="*/ 888690 w 2768590"/>
              <a:gd name="connsiteY15" fmla="*/ 904158 h 2922748"/>
              <a:gd name="connsiteX16" fmla="*/ 1335450 w 2768590"/>
              <a:gd name="connsiteY16" fmla="*/ 675558 h 2922748"/>
              <a:gd name="connsiteX17" fmla="*/ 1766995 w 2768590"/>
              <a:gd name="connsiteY17" fmla="*/ 912180 h 2922748"/>
              <a:gd name="connsiteX18" fmla="*/ 1825625 w 2768590"/>
              <a:gd name="connsiteY18" fmla="*/ 714009 h 2922748"/>
              <a:gd name="connsiteX19" fmla="*/ 2046968 w 2768590"/>
              <a:gd name="connsiteY19" fmla="*/ 738963 h 2922748"/>
              <a:gd name="connsiteX20" fmla="*/ 1873688 w 2768590"/>
              <a:gd name="connsiteY20" fmla="*/ 1634902 h 2922748"/>
              <a:gd name="connsiteX21" fmla="*/ 1971532 w 2768590"/>
              <a:gd name="connsiteY21" fmla="*/ 1904371 h 2922748"/>
              <a:gd name="connsiteX22" fmla="*/ 2276332 w 2768590"/>
              <a:gd name="connsiteY22" fmla="*/ 1826580 h 2922748"/>
              <a:gd name="connsiteX23" fmla="*/ 2476859 w 2768590"/>
              <a:gd name="connsiteY23" fmla="*/ 1032495 h 2922748"/>
              <a:gd name="connsiteX24" fmla="*/ 2059764 w 2768590"/>
              <a:gd name="connsiteY24" fmla="*/ 330653 h 2922748"/>
              <a:gd name="connsiteX25" fmla="*/ 1157395 w 2768590"/>
              <a:gd name="connsiteY25" fmla="*/ 294558 h 2922748"/>
              <a:gd name="connsiteX26" fmla="*/ 347269 w 2768590"/>
              <a:gd name="connsiteY26" fmla="*/ 1233022 h 2922748"/>
              <a:gd name="connsiteX27" fmla="*/ 636027 w 2768590"/>
              <a:gd name="connsiteY27" fmla="*/ 2520401 h 2922748"/>
              <a:gd name="connsiteX28" fmla="*/ 1726890 w 2768590"/>
              <a:gd name="connsiteY28" fmla="*/ 2632695 h 2922748"/>
              <a:gd name="connsiteX29" fmla="*/ 1972551 w 2768590"/>
              <a:gd name="connsiteY29" fmla="*/ 2594308 h 2922748"/>
              <a:gd name="connsiteX30" fmla="*/ 1959501 w 2768590"/>
              <a:gd name="connsiteY30" fmla="*/ 2801137 h 2922748"/>
              <a:gd name="connsiteX31" fmla="*/ 1742932 w 2768590"/>
              <a:gd name="connsiteY31" fmla="*/ 2869316 h 2922748"/>
              <a:gd name="connsiteX32" fmla="*/ 547795 w 2768590"/>
              <a:gd name="connsiteY32" fmla="*/ 2785095 h 2922748"/>
              <a:gd name="connsiteX33" fmla="*/ 2364 w 2768590"/>
              <a:gd name="connsiteY33" fmla="*/ 1886737 h 2922748"/>
              <a:gd name="connsiteX34" fmla="*/ 142732 w 2768590"/>
              <a:gd name="connsiteY34" fmla="*/ 964316 h 2922748"/>
              <a:gd name="connsiteX35" fmla="*/ 571859 w 2768590"/>
              <a:gd name="connsiteY35" fmla="*/ 318622 h 2922748"/>
              <a:gd name="connsiteX36" fmla="*/ 1410059 w 2768590"/>
              <a:gd name="connsiteY36" fmla="*/ 9811 h 2922748"/>
              <a:gd name="connsiteX37" fmla="*/ 1654628 w 2768590"/>
              <a:gd name="connsiteY37" fmla="*/ 488 h 2922748"/>
              <a:gd name="connsiteX0" fmla="*/ 1396324 w 2768590"/>
              <a:gd name="connsiteY0" fmla="*/ 908170 h 2922189"/>
              <a:gd name="connsiteX1" fmla="*/ 1003801 w 2768590"/>
              <a:gd name="connsiteY1" fmla="*/ 1300693 h 2922189"/>
              <a:gd name="connsiteX2" fmla="*/ 1043945 w 2768590"/>
              <a:gd name="connsiteY2" fmla="*/ 1893938 h 2922189"/>
              <a:gd name="connsiteX3" fmla="*/ 1601506 w 2768590"/>
              <a:gd name="connsiteY3" fmla="*/ 1648611 h 2922189"/>
              <a:gd name="connsiteX4" fmla="*/ 1688335 w 2768590"/>
              <a:gd name="connsiteY4" fmla="*/ 1154972 h 2922189"/>
              <a:gd name="connsiteX5" fmla="*/ 1396324 w 2768590"/>
              <a:gd name="connsiteY5" fmla="*/ 908170 h 2922189"/>
              <a:gd name="connsiteX6" fmla="*/ 1654628 w 2768590"/>
              <a:gd name="connsiteY6" fmla="*/ 488 h 2922189"/>
              <a:gd name="connsiteX7" fmla="*/ 2372585 w 2768590"/>
              <a:gd name="connsiteY7" fmla="*/ 198306 h 2922189"/>
              <a:gd name="connsiteX8" fmla="*/ 2765617 w 2768590"/>
              <a:gd name="connsiteY8" fmla="*/ 1064580 h 2922189"/>
              <a:gd name="connsiteX9" fmla="*/ 2537017 w 2768590"/>
              <a:gd name="connsiteY9" fmla="*/ 1894758 h 2922189"/>
              <a:gd name="connsiteX10" fmla="*/ 2047732 w 2768590"/>
              <a:gd name="connsiteY10" fmla="*/ 2159453 h 2922189"/>
              <a:gd name="connsiteX11" fmla="*/ 1750953 w 2768590"/>
              <a:gd name="connsiteY11" fmla="*/ 2087264 h 2922189"/>
              <a:gd name="connsiteX12" fmla="*/ 1624998 w 2768590"/>
              <a:gd name="connsiteY12" fmla="*/ 1877087 h 2922189"/>
              <a:gd name="connsiteX13" fmla="*/ 1000985 w 2768590"/>
              <a:gd name="connsiteY13" fmla="*/ 2155443 h 2922189"/>
              <a:gd name="connsiteX14" fmla="*/ 675241 w 2768590"/>
              <a:gd name="connsiteY14" fmla="*/ 1823396 h 2922189"/>
              <a:gd name="connsiteX15" fmla="*/ 888690 w 2768590"/>
              <a:gd name="connsiteY15" fmla="*/ 904158 h 2922189"/>
              <a:gd name="connsiteX16" fmla="*/ 1335450 w 2768590"/>
              <a:gd name="connsiteY16" fmla="*/ 675558 h 2922189"/>
              <a:gd name="connsiteX17" fmla="*/ 1766995 w 2768590"/>
              <a:gd name="connsiteY17" fmla="*/ 912180 h 2922189"/>
              <a:gd name="connsiteX18" fmla="*/ 1825625 w 2768590"/>
              <a:gd name="connsiteY18" fmla="*/ 714009 h 2922189"/>
              <a:gd name="connsiteX19" fmla="*/ 2046968 w 2768590"/>
              <a:gd name="connsiteY19" fmla="*/ 738963 h 2922189"/>
              <a:gd name="connsiteX20" fmla="*/ 1873688 w 2768590"/>
              <a:gd name="connsiteY20" fmla="*/ 1634902 h 2922189"/>
              <a:gd name="connsiteX21" fmla="*/ 1971532 w 2768590"/>
              <a:gd name="connsiteY21" fmla="*/ 1904371 h 2922189"/>
              <a:gd name="connsiteX22" fmla="*/ 2276332 w 2768590"/>
              <a:gd name="connsiteY22" fmla="*/ 1826580 h 2922189"/>
              <a:gd name="connsiteX23" fmla="*/ 2476859 w 2768590"/>
              <a:gd name="connsiteY23" fmla="*/ 1032495 h 2922189"/>
              <a:gd name="connsiteX24" fmla="*/ 2059764 w 2768590"/>
              <a:gd name="connsiteY24" fmla="*/ 330653 h 2922189"/>
              <a:gd name="connsiteX25" fmla="*/ 1157395 w 2768590"/>
              <a:gd name="connsiteY25" fmla="*/ 294558 h 2922189"/>
              <a:gd name="connsiteX26" fmla="*/ 347269 w 2768590"/>
              <a:gd name="connsiteY26" fmla="*/ 1233022 h 2922189"/>
              <a:gd name="connsiteX27" fmla="*/ 636027 w 2768590"/>
              <a:gd name="connsiteY27" fmla="*/ 2520401 h 2922189"/>
              <a:gd name="connsiteX28" fmla="*/ 1726890 w 2768590"/>
              <a:gd name="connsiteY28" fmla="*/ 2632695 h 2922189"/>
              <a:gd name="connsiteX29" fmla="*/ 1972551 w 2768590"/>
              <a:gd name="connsiteY29" fmla="*/ 2594308 h 2922189"/>
              <a:gd name="connsiteX30" fmla="*/ 1959501 w 2768590"/>
              <a:gd name="connsiteY30" fmla="*/ 2801137 h 2922189"/>
              <a:gd name="connsiteX31" fmla="*/ 1742932 w 2768590"/>
              <a:gd name="connsiteY31" fmla="*/ 2869316 h 2922189"/>
              <a:gd name="connsiteX32" fmla="*/ 547795 w 2768590"/>
              <a:gd name="connsiteY32" fmla="*/ 2785095 h 2922189"/>
              <a:gd name="connsiteX33" fmla="*/ 2364 w 2768590"/>
              <a:gd name="connsiteY33" fmla="*/ 1886737 h 2922189"/>
              <a:gd name="connsiteX34" fmla="*/ 142732 w 2768590"/>
              <a:gd name="connsiteY34" fmla="*/ 964316 h 2922189"/>
              <a:gd name="connsiteX35" fmla="*/ 571859 w 2768590"/>
              <a:gd name="connsiteY35" fmla="*/ 318622 h 2922189"/>
              <a:gd name="connsiteX36" fmla="*/ 1410059 w 2768590"/>
              <a:gd name="connsiteY36" fmla="*/ 9811 h 2922189"/>
              <a:gd name="connsiteX37" fmla="*/ 1654628 w 2768590"/>
              <a:gd name="connsiteY37" fmla="*/ 488 h 29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68590" h="2922189">
                <a:moveTo>
                  <a:pt x="1396324" y="908170"/>
                </a:moveTo>
                <a:cubicBezTo>
                  <a:pt x="1175078" y="896738"/>
                  <a:pt x="1046052" y="1139204"/>
                  <a:pt x="1003801" y="1300693"/>
                </a:cubicBezTo>
                <a:cubicBezTo>
                  <a:pt x="953302" y="1493708"/>
                  <a:pt x="861224" y="1778428"/>
                  <a:pt x="1043945" y="1893938"/>
                </a:cubicBezTo>
                <a:cubicBezTo>
                  <a:pt x="1226666" y="2009448"/>
                  <a:pt x="1493939" y="1764834"/>
                  <a:pt x="1601506" y="1648611"/>
                </a:cubicBezTo>
                <a:lnTo>
                  <a:pt x="1688335" y="1154972"/>
                </a:lnTo>
                <a:cubicBezTo>
                  <a:pt x="1632218" y="1040959"/>
                  <a:pt x="1512814" y="914189"/>
                  <a:pt x="1396324" y="908170"/>
                </a:cubicBezTo>
                <a:close/>
                <a:moveTo>
                  <a:pt x="1654628" y="488"/>
                </a:moveTo>
                <a:cubicBezTo>
                  <a:pt x="1899198" y="6071"/>
                  <a:pt x="2142461" y="60283"/>
                  <a:pt x="2372585" y="198306"/>
                </a:cubicBezTo>
                <a:cubicBezTo>
                  <a:pt x="2644513" y="361402"/>
                  <a:pt x="2791741" y="720165"/>
                  <a:pt x="2765617" y="1064580"/>
                </a:cubicBezTo>
                <a:cubicBezTo>
                  <a:pt x="2743908" y="1350784"/>
                  <a:pt x="2713398" y="1668363"/>
                  <a:pt x="2537017" y="1894758"/>
                </a:cubicBezTo>
                <a:cubicBezTo>
                  <a:pt x="2402831" y="2066994"/>
                  <a:pt x="2214392" y="2161745"/>
                  <a:pt x="2047732" y="2159453"/>
                </a:cubicBezTo>
                <a:cubicBezTo>
                  <a:pt x="1881072" y="2157161"/>
                  <a:pt x="1821409" y="2134325"/>
                  <a:pt x="1750953" y="2087264"/>
                </a:cubicBezTo>
                <a:cubicBezTo>
                  <a:pt x="1680497" y="2040203"/>
                  <a:pt x="1653490" y="1959846"/>
                  <a:pt x="1624998" y="1877087"/>
                </a:cubicBezTo>
                <a:cubicBezTo>
                  <a:pt x="1553373" y="1995078"/>
                  <a:pt x="1264053" y="2188204"/>
                  <a:pt x="1000985" y="2155443"/>
                </a:cubicBezTo>
                <a:cubicBezTo>
                  <a:pt x="843655" y="2135850"/>
                  <a:pt x="710563" y="2029781"/>
                  <a:pt x="675241" y="1823396"/>
                </a:cubicBezTo>
                <a:cubicBezTo>
                  <a:pt x="615762" y="1475859"/>
                  <a:pt x="756884" y="1078531"/>
                  <a:pt x="888690" y="904158"/>
                </a:cubicBezTo>
                <a:cubicBezTo>
                  <a:pt x="1020496" y="729785"/>
                  <a:pt x="1153703" y="691027"/>
                  <a:pt x="1335450" y="675558"/>
                </a:cubicBezTo>
                <a:cubicBezTo>
                  <a:pt x="1517197" y="660089"/>
                  <a:pt x="1689267" y="775248"/>
                  <a:pt x="1766995" y="912180"/>
                </a:cubicBezTo>
                <a:cubicBezTo>
                  <a:pt x="1795472" y="833116"/>
                  <a:pt x="1778963" y="742879"/>
                  <a:pt x="1825625" y="714009"/>
                </a:cubicBezTo>
                <a:cubicBezTo>
                  <a:pt x="1872287" y="685140"/>
                  <a:pt x="2046618" y="670147"/>
                  <a:pt x="2046968" y="738963"/>
                </a:cubicBezTo>
                <a:lnTo>
                  <a:pt x="1873688" y="1634902"/>
                </a:lnTo>
                <a:cubicBezTo>
                  <a:pt x="1861115" y="1829540"/>
                  <a:pt x="1901291" y="1880077"/>
                  <a:pt x="1971532" y="1904371"/>
                </a:cubicBezTo>
                <a:cubicBezTo>
                  <a:pt x="2090065" y="1945367"/>
                  <a:pt x="2231257" y="1880061"/>
                  <a:pt x="2276332" y="1826580"/>
                </a:cubicBezTo>
                <a:cubicBezTo>
                  <a:pt x="2452271" y="1617830"/>
                  <a:pt x="2460463" y="1305006"/>
                  <a:pt x="2476859" y="1032495"/>
                </a:cubicBezTo>
                <a:cubicBezTo>
                  <a:pt x="2497484" y="689691"/>
                  <a:pt x="2309917" y="433454"/>
                  <a:pt x="2059764" y="330653"/>
                </a:cubicBezTo>
                <a:cubicBezTo>
                  <a:pt x="1781328" y="216229"/>
                  <a:pt x="1421837" y="214249"/>
                  <a:pt x="1157395" y="294558"/>
                </a:cubicBezTo>
                <a:cubicBezTo>
                  <a:pt x="761973" y="414645"/>
                  <a:pt x="491471" y="648358"/>
                  <a:pt x="347269" y="1233022"/>
                </a:cubicBezTo>
                <a:cubicBezTo>
                  <a:pt x="241955" y="1660015"/>
                  <a:pt x="242093" y="2289100"/>
                  <a:pt x="636027" y="2520401"/>
                </a:cubicBezTo>
                <a:cubicBezTo>
                  <a:pt x="951249" y="2705486"/>
                  <a:pt x="1508608" y="2678781"/>
                  <a:pt x="1726890" y="2632695"/>
                </a:cubicBezTo>
                <a:cubicBezTo>
                  <a:pt x="1920616" y="2591794"/>
                  <a:pt x="1930021" y="2533447"/>
                  <a:pt x="1972551" y="2594308"/>
                </a:cubicBezTo>
                <a:cubicBezTo>
                  <a:pt x="2012120" y="2650932"/>
                  <a:pt x="2005480" y="2766030"/>
                  <a:pt x="1959501" y="2801137"/>
                </a:cubicBezTo>
                <a:cubicBezTo>
                  <a:pt x="1904945" y="2842793"/>
                  <a:pt x="1816902" y="2853310"/>
                  <a:pt x="1742932" y="2869316"/>
                </a:cubicBezTo>
                <a:cubicBezTo>
                  <a:pt x="1291333" y="2967032"/>
                  <a:pt x="889110" y="2923770"/>
                  <a:pt x="547795" y="2785095"/>
                </a:cubicBezTo>
                <a:cubicBezTo>
                  <a:pt x="250439" y="2664280"/>
                  <a:pt x="17394" y="2305645"/>
                  <a:pt x="2364" y="1886737"/>
                </a:cubicBezTo>
                <a:cubicBezTo>
                  <a:pt x="-8788" y="1575923"/>
                  <a:pt x="16546" y="1322523"/>
                  <a:pt x="142732" y="964316"/>
                </a:cubicBezTo>
                <a:cubicBezTo>
                  <a:pt x="228597" y="720569"/>
                  <a:pt x="324648" y="556943"/>
                  <a:pt x="571859" y="318622"/>
                </a:cubicBezTo>
                <a:cubicBezTo>
                  <a:pt x="778803" y="126250"/>
                  <a:pt x="1117851" y="37253"/>
                  <a:pt x="1410059" y="9811"/>
                </a:cubicBezTo>
                <a:cubicBezTo>
                  <a:pt x="1491435" y="2169"/>
                  <a:pt x="1573104" y="-1374"/>
                  <a:pt x="1654628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6300191" y="1632035"/>
            <a:ext cx="288432" cy="219635"/>
            <a:chOff x="1752027" y="3313107"/>
            <a:chExt cx="2334011" cy="177729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 rot="21575269">
              <a:off x="1827894" y="3787375"/>
              <a:ext cx="2176930" cy="13030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9149670">
              <a:off x="1752027" y="4661947"/>
              <a:ext cx="1011392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191"/>
            <p:cNvSpPr/>
            <p:nvPr/>
          </p:nvSpPr>
          <p:spPr>
            <a:xfrm rot="19639453" flipH="1">
              <a:off x="2020134" y="3313107"/>
              <a:ext cx="1785983" cy="1157866"/>
            </a:xfrm>
            <a:custGeom>
              <a:avLst/>
              <a:gdLst/>
              <a:ahLst/>
              <a:cxnLst/>
              <a:rect l="l" t="t" r="r" b="b"/>
              <a:pathLst>
                <a:path w="1785983" h="1157866">
                  <a:moveTo>
                    <a:pt x="0" y="1112147"/>
                  </a:moveTo>
                  <a:lnTo>
                    <a:pt x="0" y="1157866"/>
                  </a:lnTo>
                  <a:lnTo>
                    <a:pt x="1252456" y="1157865"/>
                  </a:lnTo>
                  <a:lnTo>
                    <a:pt x="1252456" y="1152269"/>
                  </a:lnTo>
                  <a:lnTo>
                    <a:pt x="1263647" y="1157405"/>
                  </a:lnTo>
                  <a:lnTo>
                    <a:pt x="1785983" y="19067"/>
                  </a:lnTo>
                  <a:lnTo>
                    <a:pt x="1744430" y="0"/>
                  </a:lnTo>
                  <a:lnTo>
                    <a:pt x="1234112" y="11121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2450330" flipH="1">
              <a:off x="3074646" y="4656293"/>
              <a:ext cx="1011392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3059831" y="1691964"/>
            <a:ext cx="282893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заявка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на регистрацию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информационной системы (ИС)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Форма заявки — см. Регламент, глава 6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" name="Овал 90">
            <a:hlinkClick r:id="rId4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26230" y="2873079"/>
            <a:ext cx="1466042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Кредитная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организация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80782" y="2255957"/>
            <a:ext cx="1599629" cy="2437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</a:rPr>
              <a:t>Исполнение заявки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483767" y="1203598"/>
            <a:ext cx="579113" cy="800509"/>
            <a:chOff x="1963206" y="1998568"/>
            <a:chExt cx="579113" cy="800509"/>
          </a:xfrm>
        </p:grpSpPr>
        <p:sp>
          <p:nvSpPr>
            <p:cNvPr id="4" name="Загнутый угол 3">
              <a:hlinkClick r:id="rId3" action="ppaction://hlinksldjump"/>
            </p:cNvPr>
            <p:cNvSpPr/>
            <p:nvPr/>
          </p:nvSpPr>
          <p:spPr>
            <a:xfrm>
              <a:off x="1963206" y="1998568"/>
              <a:ext cx="579113" cy="800509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ЗАЯВКА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036738" y="222894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2036738" y="2267527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2036738" y="230610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2036738" y="2306106"/>
              <a:ext cx="0" cy="354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>
              <a:off x="2036738" y="266007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2468786" y="2306050"/>
              <a:ext cx="0" cy="354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2159732" y="2306050"/>
              <a:ext cx="0" cy="354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2036738" y="2398822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2036738" y="2461693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2036738" y="252456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2036738" y="2587435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2323246" y="2698387"/>
              <a:ext cx="1455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2159732" y="2698387"/>
              <a:ext cx="1325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Овал 63"/>
          <p:cNvSpPr/>
          <p:nvPr/>
        </p:nvSpPr>
        <p:spPr>
          <a:xfrm>
            <a:off x="2316688" y="1486703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1" name="Прямая со стрелкой 50"/>
          <p:cNvCxnSpPr>
            <a:stCxn id="137" idx="1"/>
          </p:cNvCxnSpPr>
          <p:nvPr/>
        </p:nvCxnSpPr>
        <p:spPr>
          <a:xfrm flipH="1">
            <a:off x="2051682" y="2377850"/>
            <a:ext cx="4629100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Овал 135"/>
          <p:cNvSpPr/>
          <p:nvPr/>
        </p:nvSpPr>
        <p:spPr>
          <a:xfrm>
            <a:off x="6320998" y="2246664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2" name="Фигура, имеющая форму буквы L 161"/>
          <p:cNvSpPr/>
          <p:nvPr/>
        </p:nvSpPr>
        <p:spPr>
          <a:xfrm rot="18493957">
            <a:off x="8095322" y="231840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3095835" y="3512383"/>
            <a:ext cx="30243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заявка на исполнение подключения информационной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системы (ИС) к ЕСИА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Форма заявки — см. Регламент, глава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ru-RU" sz="1000" strike="sngStrike" dirty="0">
              <a:solidFill>
                <a:srgbClr val="FF0000"/>
              </a:solidFill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2318892" y="3298841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680782" y="4089818"/>
            <a:ext cx="1599629" cy="2437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</a:rPr>
              <a:t>Исполнение заявки</a:t>
            </a:r>
          </a:p>
        </p:txBody>
      </p:sp>
      <p:cxnSp>
        <p:nvCxnSpPr>
          <p:cNvPr id="190" name="Прямая со стрелкой 189"/>
          <p:cNvCxnSpPr/>
          <p:nvPr/>
        </p:nvCxnSpPr>
        <p:spPr>
          <a:xfrm flipH="1">
            <a:off x="2051682" y="4211710"/>
            <a:ext cx="463039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Овал 190"/>
          <p:cNvSpPr/>
          <p:nvPr/>
        </p:nvSpPr>
        <p:spPr>
          <a:xfrm>
            <a:off x="6318472" y="4083918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2" name="Фигура, имеющая форму буквы L 191"/>
          <p:cNvSpPr/>
          <p:nvPr/>
        </p:nvSpPr>
        <p:spPr>
          <a:xfrm rot="18493957">
            <a:off x="8095322" y="4139017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0" name="Прямая со стрелкой 209"/>
          <p:cNvCxnSpPr/>
          <p:nvPr/>
        </p:nvCxnSpPr>
        <p:spPr>
          <a:xfrm flipV="1">
            <a:off x="2015715" y="1347614"/>
            <a:ext cx="0" cy="298420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6680782" y="3111810"/>
            <a:ext cx="1599629" cy="2689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u="sng" dirty="0">
                <a:solidFill>
                  <a:schemeClr val="bg1"/>
                </a:solidFill>
              </a:rPr>
              <a:t>esia@minsvyaz.ru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680129" y="3402862"/>
            <a:ext cx="1600282" cy="4413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</a:rPr>
              <a:t>125375, г. Москва,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ул</a:t>
            </a:r>
            <a:r>
              <a:rPr lang="ru-RU" sz="1400" b="1" dirty="0">
                <a:solidFill>
                  <a:schemeClr val="bg1"/>
                </a:solidFill>
              </a:rPr>
              <a:t>. Тверская, д. 7 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3" name="Полилиния 212"/>
          <p:cNvSpPr/>
          <p:nvPr/>
        </p:nvSpPr>
        <p:spPr>
          <a:xfrm>
            <a:off x="6330584" y="3147814"/>
            <a:ext cx="221635" cy="233931"/>
          </a:xfrm>
          <a:custGeom>
            <a:avLst/>
            <a:gdLst>
              <a:gd name="connsiteX0" fmla="*/ 1396324 w 2768590"/>
              <a:gd name="connsiteY0" fmla="*/ 908170 h 2922748"/>
              <a:gd name="connsiteX1" fmla="*/ 1003801 w 2768590"/>
              <a:gd name="connsiteY1" fmla="*/ 1300693 h 2922748"/>
              <a:gd name="connsiteX2" fmla="*/ 1043945 w 2768590"/>
              <a:gd name="connsiteY2" fmla="*/ 1893938 h 2922748"/>
              <a:gd name="connsiteX3" fmla="*/ 1601506 w 2768590"/>
              <a:gd name="connsiteY3" fmla="*/ 1648611 h 2922748"/>
              <a:gd name="connsiteX4" fmla="*/ 1688335 w 2768590"/>
              <a:gd name="connsiteY4" fmla="*/ 1154972 h 2922748"/>
              <a:gd name="connsiteX5" fmla="*/ 1396324 w 2768590"/>
              <a:gd name="connsiteY5" fmla="*/ 908170 h 2922748"/>
              <a:gd name="connsiteX6" fmla="*/ 1654628 w 2768590"/>
              <a:gd name="connsiteY6" fmla="*/ 488 h 2922748"/>
              <a:gd name="connsiteX7" fmla="*/ 2372585 w 2768590"/>
              <a:gd name="connsiteY7" fmla="*/ 198306 h 2922748"/>
              <a:gd name="connsiteX8" fmla="*/ 2765617 w 2768590"/>
              <a:gd name="connsiteY8" fmla="*/ 1064580 h 2922748"/>
              <a:gd name="connsiteX9" fmla="*/ 2537017 w 2768590"/>
              <a:gd name="connsiteY9" fmla="*/ 1894758 h 2922748"/>
              <a:gd name="connsiteX10" fmla="*/ 2047732 w 2768590"/>
              <a:gd name="connsiteY10" fmla="*/ 2159453 h 2922748"/>
              <a:gd name="connsiteX11" fmla="*/ 1750953 w 2768590"/>
              <a:gd name="connsiteY11" fmla="*/ 2087264 h 2922748"/>
              <a:gd name="connsiteX12" fmla="*/ 1624998 w 2768590"/>
              <a:gd name="connsiteY12" fmla="*/ 1877087 h 2922748"/>
              <a:gd name="connsiteX13" fmla="*/ 1000985 w 2768590"/>
              <a:gd name="connsiteY13" fmla="*/ 2155443 h 2922748"/>
              <a:gd name="connsiteX14" fmla="*/ 675241 w 2768590"/>
              <a:gd name="connsiteY14" fmla="*/ 1823396 h 2922748"/>
              <a:gd name="connsiteX15" fmla="*/ 888690 w 2768590"/>
              <a:gd name="connsiteY15" fmla="*/ 904158 h 2922748"/>
              <a:gd name="connsiteX16" fmla="*/ 1335450 w 2768590"/>
              <a:gd name="connsiteY16" fmla="*/ 675558 h 2922748"/>
              <a:gd name="connsiteX17" fmla="*/ 1766995 w 2768590"/>
              <a:gd name="connsiteY17" fmla="*/ 912180 h 2922748"/>
              <a:gd name="connsiteX18" fmla="*/ 1825625 w 2768590"/>
              <a:gd name="connsiteY18" fmla="*/ 714009 h 2922748"/>
              <a:gd name="connsiteX19" fmla="*/ 2046968 w 2768590"/>
              <a:gd name="connsiteY19" fmla="*/ 738963 h 2922748"/>
              <a:gd name="connsiteX20" fmla="*/ 1873688 w 2768590"/>
              <a:gd name="connsiteY20" fmla="*/ 1634902 h 2922748"/>
              <a:gd name="connsiteX21" fmla="*/ 1971532 w 2768590"/>
              <a:gd name="connsiteY21" fmla="*/ 1904371 h 2922748"/>
              <a:gd name="connsiteX22" fmla="*/ 2276332 w 2768590"/>
              <a:gd name="connsiteY22" fmla="*/ 1826580 h 2922748"/>
              <a:gd name="connsiteX23" fmla="*/ 2476859 w 2768590"/>
              <a:gd name="connsiteY23" fmla="*/ 1032495 h 2922748"/>
              <a:gd name="connsiteX24" fmla="*/ 2059764 w 2768590"/>
              <a:gd name="connsiteY24" fmla="*/ 330653 h 2922748"/>
              <a:gd name="connsiteX25" fmla="*/ 1157395 w 2768590"/>
              <a:gd name="connsiteY25" fmla="*/ 294558 h 2922748"/>
              <a:gd name="connsiteX26" fmla="*/ 347269 w 2768590"/>
              <a:gd name="connsiteY26" fmla="*/ 1233022 h 2922748"/>
              <a:gd name="connsiteX27" fmla="*/ 636027 w 2768590"/>
              <a:gd name="connsiteY27" fmla="*/ 2520401 h 2922748"/>
              <a:gd name="connsiteX28" fmla="*/ 1726890 w 2768590"/>
              <a:gd name="connsiteY28" fmla="*/ 2632695 h 2922748"/>
              <a:gd name="connsiteX29" fmla="*/ 1972551 w 2768590"/>
              <a:gd name="connsiteY29" fmla="*/ 2594308 h 2922748"/>
              <a:gd name="connsiteX30" fmla="*/ 1959501 w 2768590"/>
              <a:gd name="connsiteY30" fmla="*/ 2801137 h 2922748"/>
              <a:gd name="connsiteX31" fmla="*/ 1742932 w 2768590"/>
              <a:gd name="connsiteY31" fmla="*/ 2869316 h 2922748"/>
              <a:gd name="connsiteX32" fmla="*/ 547795 w 2768590"/>
              <a:gd name="connsiteY32" fmla="*/ 2785095 h 2922748"/>
              <a:gd name="connsiteX33" fmla="*/ 2364 w 2768590"/>
              <a:gd name="connsiteY33" fmla="*/ 1886737 h 2922748"/>
              <a:gd name="connsiteX34" fmla="*/ 142732 w 2768590"/>
              <a:gd name="connsiteY34" fmla="*/ 964316 h 2922748"/>
              <a:gd name="connsiteX35" fmla="*/ 571859 w 2768590"/>
              <a:gd name="connsiteY35" fmla="*/ 318622 h 2922748"/>
              <a:gd name="connsiteX36" fmla="*/ 1410059 w 2768590"/>
              <a:gd name="connsiteY36" fmla="*/ 9811 h 2922748"/>
              <a:gd name="connsiteX37" fmla="*/ 1654628 w 2768590"/>
              <a:gd name="connsiteY37" fmla="*/ 488 h 2922748"/>
              <a:gd name="connsiteX0" fmla="*/ 1396324 w 2768590"/>
              <a:gd name="connsiteY0" fmla="*/ 908170 h 2922748"/>
              <a:gd name="connsiteX1" fmla="*/ 1003801 w 2768590"/>
              <a:gd name="connsiteY1" fmla="*/ 1300693 h 2922748"/>
              <a:gd name="connsiteX2" fmla="*/ 1043945 w 2768590"/>
              <a:gd name="connsiteY2" fmla="*/ 1893938 h 2922748"/>
              <a:gd name="connsiteX3" fmla="*/ 1601506 w 2768590"/>
              <a:gd name="connsiteY3" fmla="*/ 1648611 h 2922748"/>
              <a:gd name="connsiteX4" fmla="*/ 1688335 w 2768590"/>
              <a:gd name="connsiteY4" fmla="*/ 1154972 h 2922748"/>
              <a:gd name="connsiteX5" fmla="*/ 1396324 w 2768590"/>
              <a:gd name="connsiteY5" fmla="*/ 908170 h 2922748"/>
              <a:gd name="connsiteX6" fmla="*/ 1654628 w 2768590"/>
              <a:gd name="connsiteY6" fmla="*/ 488 h 2922748"/>
              <a:gd name="connsiteX7" fmla="*/ 2372585 w 2768590"/>
              <a:gd name="connsiteY7" fmla="*/ 198306 h 2922748"/>
              <a:gd name="connsiteX8" fmla="*/ 2765617 w 2768590"/>
              <a:gd name="connsiteY8" fmla="*/ 1064580 h 2922748"/>
              <a:gd name="connsiteX9" fmla="*/ 2537017 w 2768590"/>
              <a:gd name="connsiteY9" fmla="*/ 1894758 h 2922748"/>
              <a:gd name="connsiteX10" fmla="*/ 2047732 w 2768590"/>
              <a:gd name="connsiteY10" fmla="*/ 2159453 h 2922748"/>
              <a:gd name="connsiteX11" fmla="*/ 1750953 w 2768590"/>
              <a:gd name="connsiteY11" fmla="*/ 2087264 h 2922748"/>
              <a:gd name="connsiteX12" fmla="*/ 1624998 w 2768590"/>
              <a:gd name="connsiteY12" fmla="*/ 1877087 h 2922748"/>
              <a:gd name="connsiteX13" fmla="*/ 1000985 w 2768590"/>
              <a:gd name="connsiteY13" fmla="*/ 2155443 h 2922748"/>
              <a:gd name="connsiteX14" fmla="*/ 675241 w 2768590"/>
              <a:gd name="connsiteY14" fmla="*/ 1823396 h 2922748"/>
              <a:gd name="connsiteX15" fmla="*/ 888690 w 2768590"/>
              <a:gd name="connsiteY15" fmla="*/ 904158 h 2922748"/>
              <a:gd name="connsiteX16" fmla="*/ 1335450 w 2768590"/>
              <a:gd name="connsiteY16" fmla="*/ 675558 h 2922748"/>
              <a:gd name="connsiteX17" fmla="*/ 1766995 w 2768590"/>
              <a:gd name="connsiteY17" fmla="*/ 912180 h 2922748"/>
              <a:gd name="connsiteX18" fmla="*/ 1825625 w 2768590"/>
              <a:gd name="connsiteY18" fmla="*/ 714009 h 2922748"/>
              <a:gd name="connsiteX19" fmla="*/ 2046968 w 2768590"/>
              <a:gd name="connsiteY19" fmla="*/ 738963 h 2922748"/>
              <a:gd name="connsiteX20" fmla="*/ 1873688 w 2768590"/>
              <a:gd name="connsiteY20" fmla="*/ 1634902 h 2922748"/>
              <a:gd name="connsiteX21" fmla="*/ 1971532 w 2768590"/>
              <a:gd name="connsiteY21" fmla="*/ 1904371 h 2922748"/>
              <a:gd name="connsiteX22" fmla="*/ 2276332 w 2768590"/>
              <a:gd name="connsiteY22" fmla="*/ 1826580 h 2922748"/>
              <a:gd name="connsiteX23" fmla="*/ 2476859 w 2768590"/>
              <a:gd name="connsiteY23" fmla="*/ 1032495 h 2922748"/>
              <a:gd name="connsiteX24" fmla="*/ 2059764 w 2768590"/>
              <a:gd name="connsiteY24" fmla="*/ 330653 h 2922748"/>
              <a:gd name="connsiteX25" fmla="*/ 1157395 w 2768590"/>
              <a:gd name="connsiteY25" fmla="*/ 294558 h 2922748"/>
              <a:gd name="connsiteX26" fmla="*/ 347269 w 2768590"/>
              <a:gd name="connsiteY26" fmla="*/ 1233022 h 2922748"/>
              <a:gd name="connsiteX27" fmla="*/ 636027 w 2768590"/>
              <a:gd name="connsiteY27" fmla="*/ 2520401 h 2922748"/>
              <a:gd name="connsiteX28" fmla="*/ 1726890 w 2768590"/>
              <a:gd name="connsiteY28" fmla="*/ 2632695 h 2922748"/>
              <a:gd name="connsiteX29" fmla="*/ 1972551 w 2768590"/>
              <a:gd name="connsiteY29" fmla="*/ 2594308 h 2922748"/>
              <a:gd name="connsiteX30" fmla="*/ 1959501 w 2768590"/>
              <a:gd name="connsiteY30" fmla="*/ 2801137 h 2922748"/>
              <a:gd name="connsiteX31" fmla="*/ 1742932 w 2768590"/>
              <a:gd name="connsiteY31" fmla="*/ 2869316 h 2922748"/>
              <a:gd name="connsiteX32" fmla="*/ 547795 w 2768590"/>
              <a:gd name="connsiteY32" fmla="*/ 2785095 h 2922748"/>
              <a:gd name="connsiteX33" fmla="*/ 2364 w 2768590"/>
              <a:gd name="connsiteY33" fmla="*/ 1886737 h 2922748"/>
              <a:gd name="connsiteX34" fmla="*/ 142732 w 2768590"/>
              <a:gd name="connsiteY34" fmla="*/ 964316 h 2922748"/>
              <a:gd name="connsiteX35" fmla="*/ 571859 w 2768590"/>
              <a:gd name="connsiteY35" fmla="*/ 318622 h 2922748"/>
              <a:gd name="connsiteX36" fmla="*/ 1410059 w 2768590"/>
              <a:gd name="connsiteY36" fmla="*/ 9811 h 2922748"/>
              <a:gd name="connsiteX37" fmla="*/ 1654628 w 2768590"/>
              <a:gd name="connsiteY37" fmla="*/ 488 h 2922748"/>
              <a:gd name="connsiteX0" fmla="*/ 1396324 w 2768590"/>
              <a:gd name="connsiteY0" fmla="*/ 908170 h 2922189"/>
              <a:gd name="connsiteX1" fmla="*/ 1003801 w 2768590"/>
              <a:gd name="connsiteY1" fmla="*/ 1300693 h 2922189"/>
              <a:gd name="connsiteX2" fmla="*/ 1043945 w 2768590"/>
              <a:gd name="connsiteY2" fmla="*/ 1893938 h 2922189"/>
              <a:gd name="connsiteX3" fmla="*/ 1601506 w 2768590"/>
              <a:gd name="connsiteY3" fmla="*/ 1648611 h 2922189"/>
              <a:gd name="connsiteX4" fmla="*/ 1688335 w 2768590"/>
              <a:gd name="connsiteY4" fmla="*/ 1154972 h 2922189"/>
              <a:gd name="connsiteX5" fmla="*/ 1396324 w 2768590"/>
              <a:gd name="connsiteY5" fmla="*/ 908170 h 2922189"/>
              <a:gd name="connsiteX6" fmla="*/ 1654628 w 2768590"/>
              <a:gd name="connsiteY6" fmla="*/ 488 h 2922189"/>
              <a:gd name="connsiteX7" fmla="*/ 2372585 w 2768590"/>
              <a:gd name="connsiteY7" fmla="*/ 198306 h 2922189"/>
              <a:gd name="connsiteX8" fmla="*/ 2765617 w 2768590"/>
              <a:gd name="connsiteY8" fmla="*/ 1064580 h 2922189"/>
              <a:gd name="connsiteX9" fmla="*/ 2537017 w 2768590"/>
              <a:gd name="connsiteY9" fmla="*/ 1894758 h 2922189"/>
              <a:gd name="connsiteX10" fmla="*/ 2047732 w 2768590"/>
              <a:gd name="connsiteY10" fmla="*/ 2159453 h 2922189"/>
              <a:gd name="connsiteX11" fmla="*/ 1750953 w 2768590"/>
              <a:gd name="connsiteY11" fmla="*/ 2087264 h 2922189"/>
              <a:gd name="connsiteX12" fmla="*/ 1624998 w 2768590"/>
              <a:gd name="connsiteY12" fmla="*/ 1877087 h 2922189"/>
              <a:gd name="connsiteX13" fmla="*/ 1000985 w 2768590"/>
              <a:gd name="connsiteY13" fmla="*/ 2155443 h 2922189"/>
              <a:gd name="connsiteX14" fmla="*/ 675241 w 2768590"/>
              <a:gd name="connsiteY14" fmla="*/ 1823396 h 2922189"/>
              <a:gd name="connsiteX15" fmla="*/ 888690 w 2768590"/>
              <a:gd name="connsiteY15" fmla="*/ 904158 h 2922189"/>
              <a:gd name="connsiteX16" fmla="*/ 1335450 w 2768590"/>
              <a:gd name="connsiteY16" fmla="*/ 675558 h 2922189"/>
              <a:gd name="connsiteX17" fmla="*/ 1766995 w 2768590"/>
              <a:gd name="connsiteY17" fmla="*/ 912180 h 2922189"/>
              <a:gd name="connsiteX18" fmla="*/ 1825625 w 2768590"/>
              <a:gd name="connsiteY18" fmla="*/ 714009 h 2922189"/>
              <a:gd name="connsiteX19" fmla="*/ 2046968 w 2768590"/>
              <a:gd name="connsiteY19" fmla="*/ 738963 h 2922189"/>
              <a:gd name="connsiteX20" fmla="*/ 1873688 w 2768590"/>
              <a:gd name="connsiteY20" fmla="*/ 1634902 h 2922189"/>
              <a:gd name="connsiteX21" fmla="*/ 1971532 w 2768590"/>
              <a:gd name="connsiteY21" fmla="*/ 1904371 h 2922189"/>
              <a:gd name="connsiteX22" fmla="*/ 2276332 w 2768590"/>
              <a:gd name="connsiteY22" fmla="*/ 1826580 h 2922189"/>
              <a:gd name="connsiteX23" fmla="*/ 2476859 w 2768590"/>
              <a:gd name="connsiteY23" fmla="*/ 1032495 h 2922189"/>
              <a:gd name="connsiteX24" fmla="*/ 2059764 w 2768590"/>
              <a:gd name="connsiteY24" fmla="*/ 330653 h 2922189"/>
              <a:gd name="connsiteX25" fmla="*/ 1157395 w 2768590"/>
              <a:gd name="connsiteY25" fmla="*/ 294558 h 2922189"/>
              <a:gd name="connsiteX26" fmla="*/ 347269 w 2768590"/>
              <a:gd name="connsiteY26" fmla="*/ 1233022 h 2922189"/>
              <a:gd name="connsiteX27" fmla="*/ 636027 w 2768590"/>
              <a:gd name="connsiteY27" fmla="*/ 2520401 h 2922189"/>
              <a:gd name="connsiteX28" fmla="*/ 1726890 w 2768590"/>
              <a:gd name="connsiteY28" fmla="*/ 2632695 h 2922189"/>
              <a:gd name="connsiteX29" fmla="*/ 1972551 w 2768590"/>
              <a:gd name="connsiteY29" fmla="*/ 2594308 h 2922189"/>
              <a:gd name="connsiteX30" fmla="*/ 1959501 w 2768590"/>
              <a:gd name="connsiteY30" fmla="*/ 2801137 h 2922189"/>
              <a:gd name="connsiteX31" fmla="*/ 1742932 w 2768590"/>
              <a:gd name="connsiteY31" fmla="*/ 2869316 h 2922189"/>
              <a:gd name="connsiteX32" fmla="*/ 547795 w 2768590"/>
              <a:gd name="connsiteY32" fmla="*/ 2785095 h 2922189"/>
              <a:gd name="connsiteX33" fmla="*/ 2364 w 2768590"/>
              <a:gd name="connsiteY33" fmla="*/ 1886737 h 2922189"/>
              <a:gd name="connsiteX34" fmla="*/ 142732 w 2768590"/>
              <a:gd name="connsiteY34" fmla="*/ 964316 h 2922189"/>
              <a:gd name="connsiteX35" fmla="*/ 571859 w 2768590"/>
              <a:gd name="connsiteY35" fmla="*/ 318622 h 2922189"/>
              <a:gd name="connsiteX36" fmla="*/ 1410059 w 2768590"/>
              <a:gd name="connsiteY36" fmla="*/ 9811 h 2922189"/>
              <a:gd name="connsiteX37" fmla="*/ 1654628 w 2768590"/>
              <a:gd name="connsiteY37" fmla="*/ 488 h 29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68590" h="2922189">
                <a:moveTo>
                  <a:pt x="1396324" y="908170"/>
                </a:moveTo>
                <a:cubicBezTo>
                  <a:pt x="1175078" y="896738"/>
                  <a:pt x="1046052" y="1139204"/>
                  <a:pt x="1003801" y="1300693"/>
                </a:cubicBezTo>
                <a:cubicBezTo>
                  <a:pt x="953302" y="1493708"/>
                  <a:pt x="861224" y="1778428"/>
                  <a:pt x="1043945" y="1893938"/>
                </a:cubicBezTo>
                <a:cubicBezTo>
                  <a:pt x="1226666" y="2009448"/>
                  <a:pt x="1493939" y="1764834"/>
                  <a:pt x="1601506" y="1648611"/>
                </a:cubicBezTo>
                <a:lnTo>
                  <a:pt x="1688335" y="1154972"/>
                </a:lnTo>
                <a:cubicBezTo>
                  <a:pt x="1632218" y="1040959"/>
                  <a:pt x="1512814" y="914189"/>
                  <a:pt x="1396324" y="908170"/>
                </a:cubicBezTo>
                <a:close/>
                <a:moveTo>
                  <a:pt x="1654628" y="488"/>
                </a:moveTo>
                <a:cubicBezTo>
                  <a:pt x="1899198" y="6071"/>
                  <a:pt x="2142461" y="60283"/>
                  <a:pt x="2372585" y="198306"/>
                </a:cubicBezTo>
                <a:cubicBezTo>
                  <a:pt x="2644513" y="361402"/>
                  <a:pt x="2791741" y="720165"/>
                  <a:pt x="2765617" y="1064580"/>
                </a:cubicBezTo>
                <a:cubicBezTo>
                  <a:pt x="2743908" y="1350784"/>
                  <a:pt x="2713398" y="1668363"/>
                  <a:pt x="2537017" y="1894758"/>
                </a:cubicBezTo>
                <a:cubicBezTo>
                  <a:pt x="2402831" y="2066994"/>
                  <a:pt x="2214392" y="2161745"/>
                  <a:pt x="2047732" y="2159453"/>
                </a:cubicBezTo>
                <a:cubicBezTo>
                  <a:pt x="1881072" y="2157161"/>
                  <a:pt x="1821409" y="2134325"/>
                  <a:pt x="1750953" y="2087264"/>
                </a:cubicBezTo>
                <a:cubicBezTo>
                  <a:pt x="1680497" y="2040203"/>
                  <a:pt x="1653490" y="1959846"/>
                  <a:pt x="1624998" y="1877087"/>
                </a:cubicBezTo>
                <a:cubicBezTo>
                  <a:pt x="1553373" y="1995078"/>
                  <a:pt x="1264053" y="2188204"/>
                  <a:pt x="1000985" y="2155443"/>
                </a:cubicBezTo>
                <a:cubicBezTo>
                  <a:pt x="843655" y="2135850"/>
                  <a:pt x="710563" y="2029781"/>
                  <a:pt x="675241" y="1823396"/>
                </a:cubicBezTo>
                <a:cubicBezTo>
                  <a:pt x="615762" y="1475859"/>
                  <a:pt x="756884" y="1078531"/>
                  <a:pt x="888690" y="904158"/>
                </a:cubicBezTo>
                <a:cubicBezTo>
                  <a:pt x="1020496" y="729785"/>
                  <a:pt x="1153703" y="691027"/>
                  <a:pt x="1335450" y="675558"/>
                </a:cubicBezTo>
                <a:cubicBezTo>
                  <a:pt x="1517197" y="660089"/>
                  <a:pt x="1689267" y="775248"/>
                  <a:pt x="1766995" y="912180"/>
                </a:cubicBezTo>
                <a:cubicBezTo>
                  <a:pt x="1795472" y="833116"/>
                  <a:pt x="1778963" y="742879"/>
                  <a:pt x="1825625" y="714009"/>
                </a:cubicBezTo>
                <a:cubicBezTo>
                  <a:pt x="1872287" y="685140"/>
                  <a:pt x="2046618" y="670147"/>
                  <a:pt x="2046968" y="738963"/>
                </a:cubicBezTo>
                <a:lnTo>
                  <a:pt x="1873688" y="1634902"/>
                </a:lnTo>
                <a:cubicBezTo>
                  <a:pt x="1861115" y="1829540"/>
                  <a:pt x="1901291" y="1880077"/>
                  <a:pt x="1971532" y="1904371"/>
                </a:cubicBezTo>
                <a:cubicBezTo>
                  <a:pt x="2090065" y="1945367"/>
                  <a:pt x="2231257" y="1880061"/>
                  <a:pt x="2276332" y="1826580"/>
                </a:cubicBezTo>
                <a:cubicBezTo>
                  <a:pt x="2452271" y="1617830"/>
                  <a:pt x="2460463" y="1305006"/>
                  <a:pt x="2476859" y="1032495"/>
                </a:cubicBezTo>
                <a:cubicBezTo>
                  <a:pt x="2497484" y="689691"/>
                  <a:pt x="2309917" y="433454"/>
                  <a:pt x="2059764" y="330653"/>
                </a:cubicBezTo>
                <a:cubicBezTo>
                  <a:pt x="1781328" y="216229"/>
                  <a:pt x="1421837" y="214249"/>
                  <a:pt x="1157395" y="294558"/>
                </a:cubicBezTo>
                <a:cubicBezTo>
                  <a:pt x="761973" y="414645"/>
                  <a:pt x="491471" y="648358"/>
                  <a:pt x="347269" y="1233022"/>
                </a:cubicBezTo>
                <a:cubicBezTo>
                  <a:pt x="241955" y="1660015"/>
                  <a:pt x="242093" y="2289100"/>
                  <a:pt x="636027" y="2520401"/>
                </a:cubicBezTo>
                <a:cubicBezTo>
                  <a:pt x="951249" y="2705486"/>
                  <a:pt x="1508608" y="2678781"/>
                  <a:pt x="1726890" y="2632695"/>
                </a:cubicBezTo>
                <a:cubicBezTo>
                  <a:pt x="1920616" y="2591794"/>
                  <a:pt x="1930021" y="2533447"/>
                  <a:pt x="1972551" y="2594308"/>
                </a:cubicBezTo>
                <a:cubicBezTo>
                  <a:pt x="2012120" y="2650932"/>
                  <a:pt x="2005480" y="2766030"/>
                  <a:pt x="1959501" y="2801137"/>
                </a:cubicBezTo>
                <a:cubicBezTo>
                  <a:pt x="1904945" y="2842793"/>
                  <a:pt x="1816902" y="2853310"/>
                  <a:pt x="1742932" y="2869316"/>
                </a:cubicBezTo>
                <a:cubicBezTo>
                  <a:pt x="1291333" y="2967032"/>
                  <a:pt x="889110" y="2923770"/>
                  <a:pt x="547795" y="2785095"/>
                </a:cubicBezTo>
                <a:cubicBezTo>
                  <a:pt x="250439" y="2664280"/>
                  <a:pt x="17394" y="2305645"/>
                  <a:pt x="2364" y="1886737"/>
                </a:cubicBezTo>
                <a:cubicBezTo>
                  <a:pt x="-8788" y="1575923"/>
                  <a:pt x="16546" y="1322523"/>
                  <a:pt x="142732" y="964316"/>
                </a:cubicBezTo>
                <a:cubicBezTo>
                  <a:pt x="228597" y="720569"/>
                  <a:pt x="324648" y="556943"/>
                  <a:pt x="571859" y="318622"/>
                </a:cubicBezTo>
                <a:cubicBezTo>
                  <a:pt x="778803" y="126250"/>
                  <a:pt x="1117851" y="37253"/>
                  <a:pt x="1410059" y="9811"/>
                </a:cubicBezTo>
                <a:cubicBezTo>
                  <a:pt x="1491435" y="2169"/>
                  <a:pt x="1573104" y="-1374"/>
                  <a:pt x="1654628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4" name="Группа 213"/>
          <p:cNvGrpSpPr/>
          <p:nvPr/>
        </p:nvGrpSpPr>
        <p:grpSpPr>
          <a:xfrm>
            <a:off x="6300191" y="3480550"/>
            <a:ext cx="288432" cy="219635"/>
            <a:chOff x="1752027" y="3313107"/>
            <a:chExt cx="2334011" cy="1777298"/>
          </a:xfrm>
        </p:grpSpPr>
        <p:sp>
          <p:nvSpPr>
            <p:cNvPr id="215" name="Скругленный прямоугольник 214"/>
            <p:cNvSpPr/>
            <p:nvPr/>
          </p:nvSpPr>
          <p:spPr>
            <a:xfrm rot="21575269">
              <a:off x="1827894" y="3787375"/>
              <a:ext cx="2176930" cy="13030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 rot="19149670">
              <a:off x="1752027" y="4661947"/>
              <a:ext cx="1011392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рямоугольник 191"/>
            <p:cNvSpPr/>
            <p:nvPr/>
          </p:nvSpPr>
          <p:spPr>
            <a:xfrm rot="19639453" flipH="1">
              <a:off x="2020134" y="3313107"/>
              <a:ext cx="1785983" cy="1157866"/>
            </a:xfrm>
            <a:custGeom>
              <a:avLst/>
              <a:gdLst/>
              <a:ahLst/>
              <a:cxnLst/>
              <a:rect l="l" t="t" r="r" b="b"/>
              <a:pathLst>
                <a:path w="1785983" h="1157866">
                  <a:moveTo>
                    <a:pt x="0" y="1112147"/>
                  </a:moveTo>
                  <a:lnTo>
                    <a:pt x="0" y="1157866"/>
                  </a:lnTo>
                  <a:lnTo>
                    <a:pt x="1252456" y="1157865"/>
                  </a:lnTo>
                  <a:lnTo>
                    <a:pt x="1252456" y="1152269"/>
                  </a:lnTo>
                  <a:lnTo>
                    <a:pt x="1263647" y="1157405"/>
                  </a:lnTo>
                  <a:lnTo>
                    <a:pt x="1785983" y="19067"/>
                  </a:lnTo>
                  <a:lnTo>
                    <a:pt x="1744430" y="0"/>
                  </a:lnTo>
                  <a:lnTo>
                    <a:pt x="1234112" y="11121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 rot="2450330" flipH="1">
              <a:off x="3074646" y="4656293"/>
              <a:ext cx="1011392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9" name="Прямоугольник 218"/>
          <p:cNvSpPr/>
          <p:nvPr/>
        </p:nvSpPr>
        <p:spPr>
          <a:xfrm>
            <a:off x="5076056" y="4623978"/>
            <a:ext cx="402647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1000" b="1" dirty="0" smtClean="0">
                <a:hlinkClick r:id="rId5"/>
              </a:rPr>
              <a:t>Регламент </a:t>
            </a:r>
            <a:r>
              <a:rPr lang="ru-RU" sz="900" dirty="0">
                <a:hlinkClick r:id="rId5"/>
              </a:rPr>
              <a:t>информационного взаимодействия </a:t>
            </a:r>
            <a:endParaRPr lang="ru-RU" sz="900" dirty="0" smtClean="0">
              <a:hlinkClick r:id="rId5"/>
            </a:endParaRPr>
          </a:p>
          <a:p>
            <a:pPr marL="714375">
              <a:lnSpc>
                <a:spcPct val="90000"/>
              </a:lnSpc>
            </a:pPr>
            <a:r>
              <a:rPr lang="ru-RU" sz="900" dirty="0" smtClean="0">
                <a:hlinkClick r:id="rId5"/>
              </a:rPr>
              <a:t>Участников </a:t>
            </a:r>
            <a:r>
              <a:rPr lang="ru-RU" sz="900" dirty="0">
                <a:hlinkClick r:id="rId5"/>
              </a:rPr>
              <a:t>с Оператором ЕСИА </a:t>
            </a:r>
            <a:r>
              <a:rPr lang="ru-RU" sz="900" dirty="0" smtClean="0">
                <a:hlinkClick r:id="rId5"/>
              </a:rPr>
              <a:t>и </a:t>
            </a:r>
            <a:r>
              <a:rPr lang="ru-RU" sz="900" dirty="0">
                <a:hlinkClick r:id="rId5"/>
              </a:rPr>
              <a:t>Оператором эксплуатации </a:t>
            </a:r>
            <a:r>
              <a:rPr lang="ru-RU" sz="900" dirty="0" smtClean="0">
                <a:hlinkClick r:id="rId5"/>
              </a:rPr>
              <a:t>инфраструктуры </a:t>
            </a:r>
            <a:r>
              <a:rPr lang="ru-RU" sz="900" dirty="0">
                <a:hlinkClick r:id="rId5"/>
              </a:rPr>
              <a:t>электронного </a:t>
            </a:r>
            <a:r>
              <a:rPr lang="ru-RU" sz="900" dirty="0" smtClean="0">
                <a:hlinkClick r:id="rId5"/>
              </a:rPr>
              <a:t>правительства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Равнобедренный треугольник 145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562892" y="4438365"/>
            <a:ext cx="39429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электронную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почту направляйте скан-версии оригиналов сопроводительного письма (с номером) и заявкой (подпись и печать организации)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39078" y="4290854"/>
            <a:ext cx="371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47287" y="1874843"/>
            <a:ext cx="111667" cy="111667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 rot="21035304">
            <a:off x="2558027" y="1918676"/>
            <a:ext cx="98648" cy="36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0" name="Группа 219"/>
          <p:cNvGrpSpPr/>
          <p:nvPr/>
        </p:nvGrpSpPr>
        <p:grpSpPr>
          <a:xfrm>
            <a:off x="1169594" y="1428607"/>
            <a:ext cx="482863" cy="499527"/>
            <a:chOff x="9324528" y="2966785"/>
            <a:chExt cx="401307" cy="415158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рямоугольник 231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рямоугольник 233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рямоугольник 236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1000184" y="992101"/>
            <a:ext cx="136127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Информационная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система (ИС)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40" name="Прямая соединительная линия 239"/>
          <p:cNvCxnSpPr/>
          <p:nvPr/>
        </p:nvCxnSpPr>
        <p:spPr>
          <a:xfrm>
            <a:off x="1097586" y="1679002"/>
            <a:ext cx="0" cy="3422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1097586" y="1362318"/>
            <a:ext cx="648072" cy="63336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1169594" y="1428607"/>
            <a:ext cx="482863" cy="499527"/>
            <a:chOff x="9324528" y="2966785"/>
            <a:chExt cx="401307" cy="41515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26230" y="2873079"/>
            <a:ext cx="1466042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Кредитная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организация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00184" y="992101"/>
            <a:ext cx="136127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Информационная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система (ИС)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1097586" y="1679002"/>
            <a:ext cx="0" cy="3422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8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</a:t>
            </a:r>
            <a:r>
              <a:rPr lang="ru-RU" dirty="0"/>
              <a:t>к ЕСИА для упрощённой идентификации </a:t>
            </a:r>
            <a:r>
              <a:rPr lang="ru-RU" dirty="0" smtClean="0"/>
              <a:t>клиентов </a:t>
            </a:r>
            <a:r>
              <a:rPr lang="ru-RU" dirty="0" smtClean="0">
                <a:solidFill>
                  <a:schemeClr val="accent2"/>
                </a:solidFill>
              </a:rPr>
              <a:t>выполнено успешно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35404" y="3291830"/>
            <a:ext cx="1864788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Организация зарегистрирована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90762" y="3795886"/>
            <a:ext cx="1813685" cy="6832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ИС зарегистрирована и подключена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366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H="1" flipV="1">
            <a:off x="6775664" y="2555656"/>
            <a:ext cx="15098" cy="173139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Фигура, имеющая форму буквы L 50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hlinkClick r:id="rId2" action="ppaction://hlinksldjump"/>
          </p:cNvPr>
          <p:cNvSpPr/>
          <p:nvPr/>
        </p:nvSpPr>
        <p:spPr>
          <a:xfrm>
            <a:off x="4242736" y="2158181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Фигура, имеющая форму буквы L 52"/>
          <p:cNvSpPr/>
          <p:nvPr/>
        </p:nvSpPr>
        <p:spPr>
          <a:xfrm rot="18493957">
            <a:off x="4342527" y="2297336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6" name="Овал 5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316415" y="3497913"/>
            <a:ext cx="288032" cy="297973"/>
            <a:chOff x="9324528" y="2966785"/>
            <a:chExt cx="401307" cy="41515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Овал 91">
            <a:hlinkClick r:id="rId3" action="ppaction://hlinksldjump"/>
          </p:cNvPr>
          <p:cNvSpPr/>
          <p:nvPr/>
        </p:nvSpPr>
        <p:spPr>
          <a:xfrm>
            <a:off x="6590492" y="2182094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3" name="Овал 92">
            <a:hlinkClick r:id="rId2" action="ppaction://hlinksldjump"/>
          </p:cNvPr>
          <p:cNvSpPr/>
          <p:nvPr/>
        </p:nvSpPr>
        <p:spPr>
          <a:xfrm>
            <a:off x="6585264" y="2175459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5" name="Фигура, имеющая форму буквы L 94"/>
          <p:cNvSpPr/>
          <p:nvPr/>
        </p:nvSpPr>
        <p:spPr>
          <a:xfrm rot="18493957">
            <a:off x="6685055" y="2314614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Прямоугольник 339"/>
          <p:cNvSpPr/>
          <p:nvPr/>
        </p:nvSpPr>
        <p:spPr>
          <a:xfrm>
            <a:off x="7735187" y="2144590"/>
            <a:ext cx="1226375" cy="1358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bg1"/>
                </a:solidFill>
              </a:rPr>
              <a:t>Мой кошелек</a:t>
            </a:r>
          </a:p>
        </p:txBody>
      </p:sp>
      <p:sp>
        <p:nvSpPr>
          <p:cNvPr id="350" name="Скругленный прямоугольник 349"/>
          <p:cNvSpPr/>
          <p:nvPr/>
        </p:nvSpPr>
        <p:spPr>
          <a:xfrm>
            <a:off x="7848364" y="2396618"/>
            <a:ext cx="900100" cy="307475"/>
          </a:xfrm>
          <a:prstGeom prst="roundRect">
            <a:avLst>
              <a:gd name="adj" fmla="val 309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>
              <a:lnSpc>
                <a:spcPct val="7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Совершить операцию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1" name="Полилиния 350"/>
          <p:cNvSpPr/>
          <p:nvPr/>
        </p:nvSpPr>
        <p:spPr>
          <a:xfrm rot="20271015">
            <a:off x="8564199" y="2611855"/>
            <a:ext cx="148081" cy="199644"/>
          </a:xfrm>
          <a:custGeom>
            <a:avLst/>
            <a:gdLst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742462 h 1582616"/>
              <a:gd name="connsiteX19" fmla="*/ 203200 w 1180123"/>
              <a:gd name="connsiteY19" fmla="*/ 668216 h 1582616"/>
              <a:gd name="connsiteX20" fmla="*/ 0 w 1180123"/>
              <a:gd name="connsiteY20" fmla="*/ 656493 h 1582616"/>
              <a:gd name="connsiteX21" fmla="*/ 7815 w 1180123"/>
              <a:gd name="connsiteY21" fmla="*/ 824523 h 1582616"/>
              <a:gd name="connsiteX22" fmla="*/ 359507 w 1180123"/>
              <a:gd name="connsiteY22" fmla="*/ 1359877 h 1582616"/>
              <a:gd name="connsiteX23" fmla="*/ 339969 w 1180123"/>
              <a:gd name="connsiteY23" fmla="*/ 1555262 h 1582616"/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668216 h 1582616"/>
              <a:gd name="connsiteX19" fmla="*/ 0 w 1180123"/>
              <a:gd name="connsiteY19" fmla="*/ 656493 h 1582616"/>
              <a:gd name="connsiteX20" fmla="*/ 7815 w 1180123"/>
              <a:gd name="connsiteY20" fmla="*/ 824523 h 1582616"/>
              <a:gd name="connsiteX21" fmla="*/ 359507 w 1180123"/>
              <a:gd name="connsiteY21" fmla="*/ 1359877 h 1582616"/>
              <a:gd name="connsiteX22" fmla="*/ 339969 w 1180123"/>
              <a:gd name="connsiteY22" fmla="*/ 1555262 h 1582616"/>
              <a:gd name="connsiteX0" fmla="*/ 339969 w 1176216"/>
              <a:gd name="connsiteY0" fmla="*/ 1555262 h 1582616"/>
              <a:gd name="connsiteX1" fmla="*/ 1012092 w 1176216"/>
              <a:gd name="connsiteY1" fmla="*/ 1582616 h 1582616"/>
              <a:gd name="connsiteX2" fmla="*/ 1164492 w 1176216"/>
              <a:gd name="connsiteY2" fmla="*/ 1144954 h 1582616"/>
              <a:gd name="connsiteX3" fmla="*/ 1176216 w 1176216"/>
              <a:gd name="connsiteY3" fmla="*/ 656493 h 1582616"/>
              <a:gd name="connsiteX4" fmla="*/ 1035538 w 1176216"/>
              <a:gd name="connsiteY4" fmla="*/ 535354 h 1582616"/>
              <a:gd name="connsiteX5" fmla="*/ 965200 w 1176216"/>
              <a:gd name="connsiteY5" fmla="*/ 531446 h 1582616"/>
              <a:gd name="connsiteX6" fmla="*/ 953477 w 1176216"/>
              <a:gd name="connsiteY6" fmla="*/ 769816 h 1582616"/>
              <a:gd name="connsiteX7" fmla="*/ 957384 w 1176216"/>
              <a:gd name="connsiteY7" fmla="*/ 453293 h 1582616"/>
              <a:gd name="connsiteX8" fmla="*/ 738554 w 1176216"/>
              <a:gd name="connsiteY8" fmla="*/ 457200 h 1582616"/>
              <a:gd name="connsiteX9" fmla="*/ 734646 w 1176216"/>
              <a:gd name="connsiteY9" fmla="*/ 699477 h 1582616"/>
              <a:gd name="connsiteX10" fmla="*/ 726830 w 1176216"/>
              <a:gd name="connsiteY10" fmla="*/ 379046 h 1582616"/>
              <a:gd name="connsiteX11" fmla="*/ 523630 w 1176216"/>
              <a:gd name="connsiteY11" fmla="*/ 371231 h 1582616"/>
              <a:gd name="connsiteX12" fmla="*/ 519723 w 1176216"/>
              <a:gd name="connsiteY12" fmla="*/ 699477 h 1582616"/>
              <a:gd name="connsiteX13" fmla="*/ 531446 w 1176216"/>
              <a:gd name="connsiteY13" fmla="*/ 0 h 1582616"/>
              <a:gd name="connsiteX14" fmla="*/ 300892 w 1176216"/>
              <a:gd name="connsiteY14" fmla="*/ 3908 h 1582616"/>
              <a:gd name="connsiteX15" fmla="*/ 293077 w 1176216"/>
              <a:gd name="connsiteY15" fmla="*/ 988646 h 1582616"/>
              <a:gd name="connsiteX16" fmla="*/ 296984 w 1176216"/>
              <a:gd name="connsiteY16" fmla="*/ 953477 h 1582616"/>
              <a:gd name="connsiteX17" fmla="*/ 285261 w 1176216"/>
              <a:gd name="connsiteY17" fmla="*/ 750277 h 1582616"/>
              <a:gd name="connsiteX18" fmla="*/ 203200 w 1176216"/>
              <a:gd name="connsiteY18" fmla="*/ 668216 h 1582616"/>
              <a:gd name="connsiteX19" fmla="*/ 0 w 1176216"/>
              <a:gd name="connsiteY19" fmla="*/ 656493 h 1582616"/>
              <a:gd name="connsiteX20" fmla="*/ 7815 w 1176216"/>
              <a:gd name="connsiteY20" fmla="*/ 824523 h 1582616"/>
              <a:gd name="connsiteX21" fmla="*/ 359507 w 1176216"/>
              <a:gd name="connsiteY21" fmla="*/ 1359877 h 1582616"/>
              <a:gd name="connsiteX22" fmla="*/ 339969 w 1176216"/>
              <a:gd name="connsiteY22" fmla="*/ 1555262 h 1582616"/>
              <a:gd name="connsiteX0" fmla="*/ 1035538 w 1267656"/>
              <a:gd name="connsiteY0" fmla="*/ 535354 h 1582616"/>
              <a:gd name="connsiteX1" fmla="*/ 965200 w 1267656"/>
              <a:gd name="connsiteY1" fmla="*/ 531446 h 1582616"/>
              <a:gd name="connsiteX2" fmla="*/ 953477 w 1267656"/>
              <a:gd name="connsiteY2" fmla="*/ 769816 h 1582616"/>
              <a:gd name="connsiteX3" fmla="*/ 957384 w 1267656"/>
              <a:gd name="connsiteY3" fmla="*/ 453293 h 1582616"/>
              <a:gd name="connsiteX4" fmla="*/ 738554 w 1267656"/>
              <a:gd name="connsiteY4" fmla="*/ 457200 h 1582616"/>
              <a:gd name="connsiteX5" fmla="*/ 734646 w 1267656"/>
              <a:gd name="connsiteY5" fmla="*/ 699477 h 1582616"/>
              <a:gd name="connsiteX6" fmla="*/ 726830 w 1267656"/>
              <a:gd name="connsiteY6" fmla="*/ 379046 h 1582616"/>
              <a:gd name="connsiteX7" fmla="*/ 523630 w 1267656"/>
              <a:gd name="connsiteY7" fmla="*/ 371231 h 1582616"/>
              <a:gd name="connsiteX8" fmla="*/ 519723 w 1267656"/>
              <a:gd name="connsiteY8" fmla="*/ 699477 h 1582616"/>
              <a:gd name="connsiteX9" fmla="*/ 531446 w 1267656"/>
              <a:gd name="connsiteY9" fmla="*/ 0 h 1582616"/>
              <a:gd name="connsiteX10" fmla="*/ 300892 w 1267656"/>
              <a:gd name="connsiteY10" fmla="*/ 3908 h 1582616"/>
              <a:gd name="connsiteX11" fmla="*/ 293077 w 1267656"/>
              <a:gd name="connsiteY11" fmla="*/ 988646 h 1582616"/>
              <a:gd name="connsiteX12" fmla="*/ 296984 w 1267656"/>
              <a:gd name="connsiteY12" fmla="*/ 953477 h 1582616"/>
              <a:gd name="connsiteX13" fmla="*/ 285261 w 1267656"/>
              <a:gd name="connsiteY13" fmla="*/ 750277 h 1582616"/>
              <a:gd name="connsiteX14" fmla="*/ 203200 w 1267656"/>
              <a:gd name="connsiteY14" fmla="*/ 668216 h 1582616"/>
              <a:gd name="connsiteX15" fmla="*/ 0 w 1267656"/>
              <a:gd name="connsiteY15" fmla="*/ 656493 h 1582616"/>
              <a:gd name="connsiteX16" fmla="*/ 7815 w 1267656"/>
              <a:gd name="connsiteY16" fmla="*/ 824523 h 1582616"/>
              <a:gd name="connsiteX17" fmla="*/ 359507 w 1267656"/>
              <a:gd name="connsiteY17" fmla="*/ 1359877 h 1582616"/>
              <a:gd name="connsiteX18" fmla="*/ 339969 w 1267656"/>
              <a:gd name="connsiteY18" fmla="*/ 1555262 h 1582616"/>
              <a:gd name="connsiteX19" fmla="*/ 1012092 w 1267656"/>
              <a:gd name="connsiteY19" fmla="*/ 1582616 h 1582616"/>
              <a:gd name="connsiteX20" fmla="*/ 1164492 w 1267656"/>
              <a:gd name="connsiteY20" fmla="*/ 1144954 h 1582616"/>
              <a:gd name="connsiteX21" fmla="*/ 1267656 w 1267656"/>
              <a:gd name="connsiteY21" fmla="*/ 747933 h 1582616"/>
              <a:gd name="connsiteX0" fmla="*/ 1035538 w 1173871"/>
              <a:gd name="connsiteY0" fmla="*/ 535354 h 1582616"/>
              <a:gd name="connsiteX1" fmla="*/ 965200 w 1173871"/>
              <a:gd name="connsiteY1" fmla="*/ 531446 h 1582616"/>
              <a:gd name="connsiteX2" fmla="*/ 953477 w 1173871"/>
              <a:gd name="connsiteY2" fmla="*/ 769816 h 1582616"/>
              <a:gd name="connsiteX3" fmla="*/ 957384 w 1173871"/>
              <a:gd name="connsiteY3" fmla="*/ 453293 h 1582616"/>
              <a:gd name="connsiteX4" fmla="*/ 738554 w 1173871"/>
              <a:gd name="connsiteY4" fmla="*/ 457200 h 1582616"/>
              <a:gd name="connsiteX5" fmla="*/ 734646 w 1173871"/>
              <a:gd name="connsiteY5" fmla="*/ 699477 h 1582616"/>
              <a:gd name="connsiteX6" fmla="*/ 726830 w 1173871"/>
              <a:gd name="connsiteY6" fmla="*/ 379046 h 1582616"/>
              <a:gd name="connsiteX7" fmla="*/ 523630 w 1173871"/>
              <a:gd name="connsiteY7" fmla="*/ 371231 h 1582616"/>
              <a:gd name="connsiteX8" fmla="*/ 519723 w 1173871"/>
              <a:gd name="connsiteY8" fmla="*/ 699477 h 1582616"/>
              <a:gd name="connsiteX9" fmla="*/ 531446 w 1173871"/>
              <a:gd name="connsiteY9" fmla="*/ 0 h 1582616"/>
              <a:gd name="connsiteX10" fmla="*/ 300892 w 1173871"/>
              <a:gd name="connsiteY10" fmla="*/ 3908 h 1582616"/>
              <a:gd name="connsiteX11" fmla="*/ 293077 w 1173871"/>
              <a:gd name="connsiteY11" fmla="*/ 988646 h 1582616"/>
              <a:gd name="connsiteX12" fmla="*/ 296984 w 1173871"/>
              <a:gd name="connsiteY12" fmla="*/ 953477 h 1582616"/>
              <a:gd name="connsiteX13" fmla="*/ 285261 w 1173871"/>
              <a:gd name="connsiteY13" fmla="*/ 750277 h 1582616"/>
              <a:gd name="connsiteX14" fmla="*/ 203200 w 1173871"/>
              <a:gd name="connsiteY14" fmla="*/ 668216 h 1582616"/>
              <a:gd name="connsiteX15" fmla="*/ 0 w 1173871"/>
              <a:gd name="connsiteY15" fmla="*/ 656493 h 1582616"/>
              <a:gd name="connsiteX16" fmla="*/ 7815 w 1173871"/>
              <a:gd name="connsiteY16" fmla="*/ 824523 h 1582616"/>
              <a:gd name="connsiteX17" fmla="*/ 359507 w 1173871"/>
              <a:gd name="connsiteY17" fmla="*/ 1359877 h 1582616"/>
              <a:gd name="connsiteX18" fmla="*/ 339969 w 1173871"/>
              <a:gd name="connsiteY18" fmla="*/ 1555262 h 1582616"/>
              <a:gd name="connsiteX19" fmla="*/ 1012092 w 1173871"/>
              <a:gd name="connsiteY19" fmla="*/ 1582616 h 1582616"/>
              <a:gd name="connsiteX20" fmla="*/ 1164492 w 1173871"/>
              <a:gd name="connsiteY20" fmla="*/ 1144954 h 1582616"/>
              <a:gd name="connsiteX21" fmla="*/ 1173871 w 1173871"/>
              <a:gd name="connsiteY21" fmla="*/ 658056 h 15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871" h="1582616">
                <a:moveTo>
                  <a:pt x="1035538" y="535354"/>
                </a:moveTo>
                <a:lnTo>
                  <a:pt x="965200" y="531446"/>
                </a:lnTo>
                <a:lnTo>
                  <a:pt x="953477" y="769816"/>
                </a:lnTo>
                <a:cubicBezTo>
                  <a:pt x="954779" y="664308"/>
                  <a:pt x="956082" y="558801"/>
                  <a:pt x="957384" y="453293"/>
                </a:cubicBezTo>
                <a:lnTo>
                  <a:pt x="738554" y="457200"/>
                </a:lnTo>
                <a:cubicBezTo>
                  <a:pt x="737251" y="537959"/>
                  <a:pt x="735949" y="618718"/>
                  <a:pt x="734646" y="699477"/>
                </a:cubicBezTo>
                <a:lnTo>
                  <a:pt x="726830" y="379046"/>
                </a:lnTo>
                <a:lnTo>
                  <a:pt x="523630" y="371231"/>
                </a:lnTo>
                <a:cubicBezTo>
                  <a:pt x="522328" y="480646"/>
                  <a:pt x="521025" y="590062"/>
                  <a:pt x="519723" y="699477"/>
                </a:cubicBezTo>
                <a:lnTo>
                  <a:pt x="531446" y="0"/>
                </a:lnTo>
                <a:lnTo>
                  <a:pt x="300892" y="3908"/>
                </a:lnTo>
                <a:lnTo>
                  <a:pt x="293077" y="988646"/>
                </a:lnTo>
                <a:lnTo>
                  <a:pt x="296984" y="953477"/>
                </a:lnTo>
                <a:lnTo>
                  <a:pt x="285261" y="750277"/>
                </a:lnTo>
                <a:lnTo>
                  <a:pt x="203200" y="668216"/>
                </a:lnTo>
                <a:lnTo>
                  <a:pt x="0" y="656493"/>
                </a:lnTo>
                <a:lnTo>
                  <a:pt x="7815" y="824523"/>
                </a:lnTo>
                <a:lnTo>
                  <a:pt x="359507" y="1359877"/>
                </a:lnTo>
                <a:lnTo>
                  <a:pt x="339969" y="1555262"/>
                </a:lnTo>
                <a:lnTo>
                  <a:pt x="1012092" y="1582616"/>
                </a:lnTo>
                <a:lnTo>
                  <a:pt x="1164492" y="1144954"/>
                </a:lnTo>
                <a:cubicBezTo>
                  <a:pt x="1168400" y="982134"/>
                  <a:pt x="1173871" y="658056"/>
                  <a:pt x="1173871" y="658056"/>
                </a:cubicBezTo>
              </a:path>
            </a:pathLst>
          </a:cu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7" name="Прямоугольник с двумя скругленными соседними углами 326"/>
          <p:cNvSpPr/>
          <p:nvPr/>
        </p:nvSpPr>
        <p:spPr>
          <a:xfrm>
            <a:off x="3409042" y="2164194"/>
            <a:ext cx="1226375" cy="14732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bg1"/>
                </a:solidFill>
              </a:rPr>
              <a:t>Мой кошелек</a:t>
            </a:r>
          </a:p>
        </p:txBody>
      </p:sp>
      <p:sp>
        <p:nvSpPr>
          <p:cNvPr id="270" name="Прямоугольник с двумя скругленными соседними углами 269"/>
          <p:cNvSpPr/>
          <p:nvPr/>
        </p:nvSpPr>
        <p:spPr>
          <a:xfrm>
            <a:off x="1962268" y="2175705"/>
            <a:ext cx="1241580" cy="135809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bg1"/>
                </a:solidFill>
              </a:rPr>
              <a:t>Мой кошелек</a:t>
            </a:r>
          </a:p>
        </p:txBody>
      </p:sp>
      <p:pic>
        <p:nvPicPr>
          <p:cNvPr id="2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8832" r="13167" b="17482"/>
          <a:stretch/>
        </p:blipFill>
        <p:spPr bwMode="auto">
          <a:xfrm>
            <a:off x="4851126" y="2164193"/>
            <a:ext cx="1237149" cy="708971"/>
          </a:xfrm>
          <a:prstGeom prst="roundRect">
            <a:avLst>
              <a:gd name="adj" fmla="val 1226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8832" r="13167" b="17482"/>
          <a:stretch/>
        </p:blipFill>
        <p:spPr bwMode="auto">
          <a:xfrm>
            <a:off x="6287751" y="2155340"/>
            <a:ext cx="1237149" cy="708971"/>
          </a:xfrm>
          <a:prstGeom prst="roundRect">
            <a:avLst>
              <a:gd name="adj" fmla="val 1226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539553" y="2175940"/>
            <a:ext cx="1234462" cy="135809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bg1"/>
                </a:solidFill>
              </a:rPr>
              <a:t>М</a:t>
            </a:r>
            <a:r>
              <a:rPr lang="ru-RU" sz="800" b="1" dirty="0" smtClean="0">
                <a:solidFill>
                  <a:schemeClr val="bg1"/>
                </a:solidFill>
              </a:rPr>
              <a:t>ой </a:t>
            </a:r>
            <a:r>
              <a:rPr lang="ru-RU" sz="800" b="1" dirty="0">
                <a:solidFill>
                  <a:schemeClr val="bg1"/>
                </a:solidFill>
              </a:rPr>
              <a:t>кошелек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11560" y="872585"/>
            <a:ext cx="1038362" cy="835069"/>
            <a:chOff x="611560" y="908589"/>
            <a:chExt cx="1038362" cy="835069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134974" y="908589"/>
              <a:ext cx="232670" cy="227391"/>
              <a:chOff x="1180507" y="801963"/>
              <a:chExt cx="232670" cy="227391"/>
            </a:xfrm>
          </p:grpSpPr>
          <p:sp>
            <p:nvSpPr>
              <p:cNvPr id="155" name="Прямоугольник 154"/>
              <p:cNvSpPr/>
              <p:nvPr/>
            </p:nvSpPr>
            <p:spPr>
              <a:xfrm>
                <a:off x="1180507" y="801963"/>
                <a:ext cx="232670" cy="227391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8" name="Группа 107"/>
              <p:cNvGrpSpPr/>
              <p:nvPr/>
            </p:nvGrpSpPr>
            <p:grpSpPr>
              <a:xfrm>
                <a:off x="1206360" y="825762"/>
                <a:ext cx="173357" cy="179339"/>
                <a:chOff x="9324528" y="2966785"/>
                <a:chExt cx="401307" cy="415158"/>
              </a:xfrm>
            </p:grpSpPr>
            <p:sp>
              <p:nvSpPr>
                <p:cNvPr id="109" name="Прямоугольник 108"/>
                <p:cNvSpPr/>
                <p:nvPr/>
              </p:nvSpPr>
              <p:spPr>
                <a:xfrm>
                  <a:off x="9340500" y="2966785"/>
                  <a:ext cx="166216" cy="2677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9355166" y="3000648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>
                  <a:off x="9355166" y="3027092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9355166" y="3053536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Прямоугольник 121"/>
                <p:cNvSpPr/>
                <p:nvPr/>
              </p:nvSpPr>
              <p:spPr>
                <a:xfrm>
                  <a:off x="9355166" y="3079980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 122"/>
                <p:cNvSpPr/>
                <p:nvPr/>
              </p:nvSpPr>
              <p:spPr>
                <a:xfrm>
                  <a:off x="9464995" y="3269351"/>
                  <a:ext cx="61276" cy="124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9390981" y="3254602"/>
                  <a:ext cx="68442" cy="4191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>
                  <a:off x="9324528" y="3269351"/>
                  <a:ext cx="61276" cy="124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9540064" y="3052214"/>
                  <a:ext cx="166216" cy="2677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Прямоугольник 131"/>
                <p:cNvSpPr/>
                <p:nvPr/>
              </p:nvSpPr>
              <p:spPr>
                <a:xfrm>
                  <a:off x="9554730" y="3086077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Прямоугольник 132"/>
                <p:cNvSpPr/>
                <p:nvPr/>
              </p:nvSpPr>
              <p:spPr>
                <a:xfrm>
                  <a:off x="9554730" y="3112521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>
                  <a:off x="9554730" y="3138965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>
                  <a:off x="9554730" y="3165409"/>
                  <a:ext cx="136884" cy="14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>
                  <a:off x="9664559" y="3354780"/>
                  <a:ext cx="61276" cy="124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>
                  <a:off x="9590545" y="3340031"/>
                  <a:ext cx="68442" cy="4191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>
                  <a:off x="9524092" y="3354780"/>
                  <a:ext cx="61276" cy="124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 rot="16200000">
                  <a:off x="9470187" y="3311719"/>
                  <a:ext cx="99754" cy="124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76" name="Группа 175"/>
            <p:cNvGrpSpPr/>
            <p:nvPr/>
          </p:nvGrpSpPr>
          <p:grpSpPr>
            <a:xfrm>
              <a:off x="935596" y="1007030"/>
              <a:ext cx="386076" cy="389336"/>
              <a:chOff x="1673559" y="2835318"/>
              <a:chExt cx="2087960" cy="2105594"/>
            </a:xfrm>
          </p:grpSpPr>
          <p:sp>
            <p:nvSpPr>
              <p:cNvPr id="177" name="Прямоугольник 176"/>
              <p:cNvSpPr/>
              <p:nvPr/>
            </p:nvSpPr>
            <p:spPr>
              <a:xfrm>
                <a:off x="1673560" y="4760912"/>
                <a:ext cx="2087959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Прямоугольник 177"/>
              <p:cNvSpPr/>
              <p:nvPr/>
            </p:nvSpPr>
            <p:spPr>
              <a:xfrm>
                <a:off x="1730657" y="4581128"/>
                <a:ext cx="1973766" cy="14425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1853443" y="4437112"/>
                <a:ext cx="1728192" cy="10848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 rot="16200000">
                <a:off x="1673212" y="3903986"/>
                <a:ext cx="792088" cy="2021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 rot="16200000">
                <a:off x="2112109" y="3903984"/>
                <a:ext cx="792088" cy="2021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Прямоугольник 181"/>
              <p:cNvSpPr/>
              <p:nvPr/>
            </p:nvSpPr>
            <p:spPr>
              <a:xfrm rot="16200000">
                <a:off x="2551003" y="3903982"/>
                <a:ext cx="792088" cy="2021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 rot="16200000">
                <a:off x="2989900" y="3903982"/>
                <a:ext cx="792088" cy="2021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Равнобедренный треугольник 183"/>
              <p:cNvSpPr/>
              <p:nvPr/>
            </p:nvSpPr>
            <p:spPr>
              <a:xfrm>
                <a:off x="1673559" y="2835318"/>
                <a:ext cx="2087960" cy="737698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611560" y="1352141"/>
              <a:ext cx="1038362" cy="391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Кредитная </a:t>
              </a:r>
            </a:p>
            <a:p>
              <a:pPr algn="ctr">
                <a:lnSpc>
                  <a:spcPct val="80000"/>
                </a:lnSpc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организация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9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6228050" cy="535914"/>
          </a:xfrm>
        </p:spPr>
        <p:txBody>
          <a:bodyPr/>
          <a:lstStyle/>
          <a:p>
            <a:r>
              <a:rPr lang="ru-RU" dirty="0" smtClean="0"/>
              <a:t>Идентификация с точки зрения пользователя</a:t>
            </a:r>
            <a:endParaRPr lang="ru-RU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03549" y="2140652"/>
            <a:ext cx="1304234" cy="789532"/>
          </a:xfrm>
          <a:custGeom>
            <a:avLst/>
            <a:gdLst/>
            <a:ahLst/>
            <a:cxnLst/>
            <a:rect l="l" t="t" r="r" b="b"/>
            <a:pathLst>
              <a:path w="1304234" h="789532">
                <a:moveTo>
                  <a:pt x="158234" y="41110"/>
                </a:moveTo>
                <a:cubicBezTo>
                  <a:pt x="93331" y="41110"/>
                  <a:pt x="40717" y="93724"/>
                  <a:pt x="40717" y="158627"/>
                </a:cubicBezTo>
                <a:lnTo>
                  <a:pt x="40717" y="628679"/>
                </a:lnTo>
                <a:cubicBezTo>
                  <a:pt x="40717" y="693582"/>
                  <a:pt x="93331" y="746196"/>
                  <a:pt x="158234" y="746196"/>
                </a:cubicBezTo>
                <a:lnTo>
                  <a:pt x="1145998" y="746196"/>
                </a:lnTo>
                <a:cubicBezTo>
                  <a:pt x="1210901" y="746196"/>
                  <a:pt x="1263515" y="693582"/>
                  <a:pt x="1263515" y="628679"/>
                </a:cubicBezTo>
                <a:lnTo>
                  <a:pt x="1263515" y="158627"/>
                </a:lnTo>
                <a:cubicBezTo>
                  <a:pt x="1263515" y="93724"/>
                  <a:pt x="1210901" y="41110"/>
                  <a:pt x="1145998" y="41110"/>
                </a:cubicBezTo>
                <a:close/>
                <a:moveTo>
                  <a:pt x="131591" y="0"/>
                </a:moveTo>
                <a:lnTo>
                  <a:pt x="1172643" y="0"/>
                </a:lnTo>
                <a:cubicBezTo>
                  <a:pt x="1245319" y="0"/>
                  <a:pt x="1304234" y="58915"/>
                  <a:pt x="1304234" y="131591"/>
                </a:cubicBezTo>
                <a:lnTo>
                  <a:pt x="1304234" y="657941"/>
                </a:lnTo>
                <a:cubicBezTo>
                  <a:pt x="1304234" y="730617"/>
                  <a:pt x="1245319" y="789532"/>
                  <a:pt x="1172643" y="789532"/>
                </a:cubicBezTo>
                <a:lnTo>
                  <a:pt x="131591" y="789532"/>
                </a:lnTo>
                <a:cubicBezTo>
                  <a:pt x="58915" y="789532"/>
                  <a:pt x="0" y="730617"/>
                  <a:pt x="0" y="657941"/>
                </a:cubicBezTo>
                <a:lnTo>
                  <a:pt x="0" y="131591"/>
                </a:lnTo>
                <a:cubicBezTo>
                  <a:pt x="0" y="58915"/>
                  <a:pt x="58915" y="0"/>
                  <a:pt x="13159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29038" y="2936881"/>
            <a:ext cx="453259" cy="137717"/>
          </a:xfrm>
          <a:prstGeom prst="rect">
            <a:avLst/>
          </a:prstGeom>
          <a:solidFill>
            <a:schemeClr val="bg1">
              <a:lumMod val="5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Прямоугольник с двумя скругленными соседними углами 91"/>
          <p:cNvSpPr/>
          <p:nvPr/>
        </p:nvSpPr>
        <p:spPr>
          <a:xfrm>
            <a:off x="811880" y="3088248"/>
            <a:ext cx="712810" cy="4009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69982" y="2321389"/>
            <a:ext cx="477582" cy="880918"/>
            <a:chOff x="1403648" y="2102451"/>
            <a:chExt cx="594042" cy="1095731"/>
          </a:xfrm>
        </p:grpSpPr>
        <p:sp>
          <p:nvSpPr>
            <p:cNvPr id="96" name="Овал 95"/>
            <p:cNvSpPr/>
            <p:nvPr/>
          </p:nvSpPr>
          <p:spPr>
            <a:xfrm>
              <a:off x="1478406" y="2102451"/>
              <a:ext cx="444526" cy="44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1403648" y="2616844"/>
              <a:ext cx="594042" cy="581338"/>
            </a:xfrm>
            <a:custGeom>
              <a:avLst/>
              <a:gdLst/>
              <a:ahLst/>
              <a:cxnLst/>
              <a:rect l="l" t="t" r="r" b="b"/>
              <a:pathLst>
                <a:path w="792065" h="775127">
                  <a:moveTo>
                    <a:pt x="396033" y="0"/>
                  </a:moveTo>
                  <a:cubicBezTo>
                    <a:pt x="588277" y="1821"/>
                    <a:pt x="754983" y="80530"/>
                    <a:pt x="770030" y="120621"/>
                  </a:cubicBezTo>
                  <a:cubicBezTo>
                    <a:pt x="809886" y="211786"/>
                    <a:pt x="790522" y="618561"/>
                    <a:pt x="752837" y="775127"/>
                  </a:cubicBezTo>
                  <a:lnTo>
                    <a:pt x="39229" y="775127"/>
                  </a:lnTo>
                  <a:cubicBezTo>
                    <a:pt x="1544" y="618561"/>
                    <a:pt x="-17820" y="211786"/>
                    <a:pt x="22036" y="120621"/>
                  </a:cubicBezTo>
                  <a:cubicBezTo>
                    <a:pt x="37083" y="80530"/>
                    <a:pt x="203789" y="1821"/>
                    <a:pt x="39603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98" name="Скругленный прямоугольник 97"/>
          <p:cNvSpPr/>
          <p:nvPr/>
        </p:nvSpPr>
        <p:spPr>
          <a:xfrm>
            <a:off x="71500" y="3156078"/>
            <a:ext cx="1695564" cy="101288"/>
          </a:xfrm>
          <a:prstGeom prst="roundRect">
            <a:avLst>
              <a:gd name="adj" fmla="val 4990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22185" y="3220761"/>
            <a:ext cx="1381463" cy="569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лиент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928065" y="2139539"/>
            <a:ext cx="1304234" cy="789532"/>
          </a:xfrm>
          <a:custGeom>
            <a:avLst/>
            <a:gdLst/>
            <a:ahLst/>
            <a:cxnLst/>
            <a:rect l="l" t="t" r="r" b="b"/>
            <a:pathLst>
              <a:path w="1304234" h="789532">
                <a:moveTo>
                  <a:pt x="158234" y="41110"/>
                </a:moveTo>
                <a:cubicBezTo>
                  <a:pt x="93331" y="41110"/>
                  <a:pt x="40717" y="93724"/>
                  <a:pt x="40717" y="158627"/>
                </a:cubicBezTo>
                <a:lnTo>
                  <a:pt x="40717" y="628679"/>
                </a:lnTo>
                <a:cubicBezTo>
                  <a:pt x="40717" y="693582"/>
                  <a:pt x="93331" y="746196"/>
                  <a:pt x="158234" y="746196"/>
                </a:cubicBezTo>
                <a:lnTo>
                  <a:pt x="1145998" y="746196"/>
                </a:lnTo>
                <a:cubicBezTo>
                  <a:pt x="1210901" y="746196"/>
                  <a:pt x="1263515" y="693582"/>
                  <a:pt x="1263515" y="628679"/>
                </a:cubicBezTo>
                <a:lnTo>
                  <a:pt x="1263515" y="158627"/>
                </a:lnTo>
                <a:cubicBezTo>
                  <a:pt x="1263515" y="93724"/>
                  <a:pt x="1210901" y="41110"/>
                  <a:pt x="1145998" y="41110"/>
                </a:cubicBezTo>
                <a:close/>
                <a:moveTo>
                  <a:pt x="131591" y="0"/>
                </a:moveTo>
                <a:lnTo>
                  <a:pt x="1172643" y="0"/>
                </a:lnTo>
                <a:cubicBezTo>
                  <a:pt x="1245319" y="0"/>
                  <a:pt x="1304234" y="58915"/>
                  <a:pt x="1304234" y="131591"/>
                </a:cubicBezTo>
                <a:lnTo>
                  <a:pt x="1304234" y="657941"/>
                </a:lnTo>
                <a:cubicBezTo>
                  <a:pt x="1304234" y="730617"/>
                  <a:pt x="1245319" y="789532"/>
                  <a:pt x="1172643" y="789532"/>
                </a:cubicBezTo>
                <a:lnTo>
                  <a:pt x="131591" y="789532"/>
                </a:lnTo>
                <a:cubicBezTo>
                  <a:pt x="58915" y="789532"/>
                  <a:pt x="0" y="730617"/>
                  <a:pt x="0" y="657941"/>
                </a:cubicBezTo>
                <a:lnTo>
                  <a:pt x="0" y="131591"/>
                </a:lnTo>
                <a:cubicBezTo>
                  <a:pt x="0" y="58915"/>
                  <a:pt x="58915" y="0"/>
                  <a:pt x="1315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Скругленный прямоугольник 117"/>
          <p:cNvSpPr/>
          <p:nvPr/>
        </p:nvSpPr>
        <p:spPr>
          <a:xfrm>
            <a:off x="3370113" y="2131726"/>
            <a:ext cx="1304234" cy="789532"/>
          </a:xfrm>
          <a:custGeom>
            <a:avLst/>
            <a:gdLst/>
            <a:ahLst/>
            <a:cxnLst/>
            <a:rect l="l" t="t" r="r" b="b"/>
            <a:pathLst>
              <a:path w="1304234" h="789532">
                <a:moveTo>
                  <a:pt x="158234" y="41110"/>
                </a:moveTo>
                <a:cubicBezTo>
                  <a:pt x="93331" y="41110"/>
                  <a:pt x="40717" y="93724"/>
                  <a:pt x="40717" y="158627"/>
                </a:cubicBezTo>
                <a:lnTo>
                  <a:pt x="40717" y="628679"/>
                </a:lnTo>
                <a:cubicBezTo>
                  <a:pt x="40717" y="693582"/>
                  <a:pt x="93331" y="746196"/>
                  <a:pt x="158234" y="746196"/>
                </a:cubicBezTo>
                <a:lnTo>
                  <a:pt x="1145998" y="746196"/>
                </a:lnTo>
                <a:cubicBezTo>
                  <a:pt x="1210901" y="746196"/>
                  <a:pt x="1263515" y="693582"/>
                  <a:pt x="1263515" y="628679"/>
                </a:cubicBezTo>
                <a:lnTo>
                  <a:pt x="1263515" y="158627"/>
                </a:lnTo>
                <a:cubicBezTo>
                  <a:pt x="1263515" y="93724"/>
                  <a:pt x="1210901" y="41110"/>
                  <a:pt x="1145998" y="41110"/>
                </a:cubicBezTo>
                <a:close/>
                <a:moveTo>
                  <a:pt x="131591" y="0"/>
                </a:moveTo>
                <a:lnTo>
                  <a:pt x="1172643" y="0"/>
                </a:lnTo>
                <a:cubicBezTo>
                  <a:pt x="1245319" y="0"/>
                  <a:pt x="1304234" y="58915"/>
                  <a:pt x="1304234" y="131591"/>
                </a:cubicBezTo>
                <a:lnTo>
                  <a:pt x="1304234" y="657941"/>
                </a:lnTo>
                <a:cubicBezTo>
                  <a:pt x="1304234" y="730617"/>
                  <a:pt x="1245319" y="789532"/>
                  <a:pt x="1172643" y="789532"/>
                </a:cubicBezTo>
                <a:lnTo>
                  <a:pt x="131591" y="789532"/>
                </a:lnTo>
                <a:cubicBezTo>
                  <a:pt x="58915" y="789532"/>
                  <a:pt x="0" y="730617"/>
                  <a:pt x="0" y="657941"/>
                </a:cubicBezTo>
                <a:lnTo>
                  <a:pt x="0" y="131591"/>
                </a:lnTo>
                <a:cubicBezTo>
                  <a:pt x="0" y="58915"/>
                  <a:pt x="58915" y="0"/>
                  <a:pt x="1315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Скругленный прямоугольник 117"/>
          <p:cNvSpPr/>
          <p:nvPr/>
        </p:nvSpPr>
        <p:spPr>
          <a:xfrm>
            <a:off x="4812161" y="2123913"/>
            <a:ext cx="1304234" cy="789532"/>
          </a:xfrm>
          <a:custGeom>
            <a:avLst/>
            <a:gdLst/>
            <a:ahLst/>
            <a:cxnLst/>
            <a:rect l="l" t="t" r="r" b="b"/>
            <a:pathLst>
              <a:path w="1304234" h="789532">
                <a:moveTo>
                  <a:pt x="158234" y="41110"/>
                </a:moveTo>
                <a:cubicBezTo>
                  <a:pt x="93331" y="41110"/>
                  <a:pt x="40717" y="93724"/>
                  <a:pt x="40717" y="158627"/>
                </a:cubicBezTo>
                <a:lnTo>
                  <a:pt x="40717" y="628679"/>
                </a:lnTo>
                <a:cubicBezTo>
                  <a:pt x="40717" y="693582"/>
                  <a:pt x="93331" y="746196"/>
                  <a:pt x="158234" y="746196"/>
                </a:cubicBezTo>
                <a:lnTo>
                  <a:pt x="1145998" y="746196"/>
                </a:lnTo>
                <a:cubicBezTo>
                  <a:pt x="1210901" y="746196"/>
                  <a:pt x="1263515" y="693582"/>
                  <a:pt x="1263515" y="628679"/>
                </a:cubicBezTo>
                <a:lnTo>
                  <a:pt x="1263515" y="158627"/>
                </a:lnTo>
                <a:cubicBezTo>
                  <a:pt x="1263515" y="93724"/>
                  <a:pt x="1210901" y="41110"/>
                  <a:pt x="1145998" y="41110"/>
                </a:cubicBezTo>
                <a:close/>
                <a:moveTo>
                  <a:pt x="131591" y="0"/>
                </a:moveTo>
                <a:lnTo>
                  <a:pt x="1172643" y="0"/>
                </a:lnTo>
                <a:cubicBezTo>
                  <a:pt x="1245319" y="0"/>
                  <a:pt x="1304234" y="58915"/>
                  <a:pt x="1304234" y="131591"/>
                </a:cubicBezTo>
                <a:lnTo>
                  <a:pt x="1304234" y="657941"/>
                </a:lnTo>
                <a:cubicBezTo>
                  <a:pt x="1304234" y="730617"/>
                  <a:pt x="1245319" y="789532"/>
                  <a:pt x="1172643" y="789532"/>
                </a:cubicBezTo>
                <a:lnTo>
                  <a:pt x="131591" y="789532"/>
                </a:lnTo>
                <a:cubicBezTo>
                  <a:pt x="58915" y="789532"/>
                  <a:pt x="0" y="730617"/>
                  <a:pt x="0" y="657941"/>
                </a:cubicBezTo>
                <a:lnTo>
                  <a:pt x="0" y="131591"/>
                </a:lnTo>
                <a:cubicBezTo>
                  <a:pt x="0" y="58915"/>
                  <a:pt x="58915" y="0"/>
                  <a:pt x="131591" y="0"/>
                </a:cubicBezTo>
                <a:close/>
              </a:path>
            </a:pathLst>
          </a:custGeom>
          <a:solidFill>
            <a:schemeClr val="accent2"/>
          </a:solidFill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Скругленный прямоугольник 117"/>
          <p:cNvSpPr/>
          <p:nvPr/>
        </p:nvSpPr>
        <p:spPr>
          <a:xfrm>
            <a:off x="6254209" y="2116100"/>
            <a:ext cx="1304234" cy="789532"/>
          </a:xfrm>
          <a:custGeom>
            <a:avLst/>
            <a:gdLst/>
            <a:ahLst/>
            <a:cxnLst/>
            <a:rect l="l" t="t" r="r" b="b"/>
            <a:pathLst>
              <a:path w="1304234" h="789532">
                <a:moveTo>
                  <a:pt x="158234" y="41110"/>
                </a:moveTo>
                <a:cubicBezTo>
                  <a:pt x="93331" y="41110"/>
                  <a:pt x="40717" y="93724"/>
                  <a:pt x="40717" y="158627"/>
                </a:cubicBezTo>
                <a:lnTo>
                  <a:pt x="40717" y="628679"/>
                </a:lnTo>
                <a:cubicBezTo>
                  <a:pt x="40717" y="693582"/>
                  <a:pt x="93331" y="746196"/>
                  <a:pt x="158234" y="746196"/>
                </a:cubicBezTo>
                <a:lnTo>
                  <a:pt x="1145998" y="746196"/>
                </a:lnTo>
                <a:cubicBezTo>
                  <a:pt x="1210901" y="746196"/>
                  <a:pt x="1263515" y="693582"/>
                  <a:pt x="1263515" y="628679"/>
                </a:cubicBezTo>
                <a:lnTo>
                  <a:pt x="1263515" y="158627"/>
                </a:lnTo>
                <a:cubicBezTo>
                  <a:pt x="1263515" y="93724"/>
                  <a:pt x="1210901" y="41110"/>
                  <a:pt x="1145998" y="41110"/>
                </a:cubicBezTo>
                <a:close/>
                <a:moveTo>
                  <a:pt x="131591" y="0"/>
                </a:moveTo>
                <a:lnTo>
                  <a:pt x="1172643" y="0"/>
                </a:lnTo>
                <a:cubicBezTo>
                  <a:pt x="1245319" y="0"/>
                  <a:pt x="1304234" y="58915"/>
                  <a:pt x="1304234" y="131591"/>
                </a:cubicBezTo>
                <a:lnTo>
                  <a:pt x="1304234" y="657941"/>
                </a:lnTo>
                <a:cubicBezTo>
                  <a:pt x="1304234" y="730617"/>
                  <a:pt x="1245319" y="789532"/>
                  <a:pt x="1172643" y="789532"/>
                </a:cubicBezTo>
                <a:lnTo>
                  <a:pt x="131591" y="789532"/>
                </a:lnTo>
                <a:cubicBezTo>
                  <a:pt x="58915" y="789532"/>
                  <a:pt x="0" y="730617"/>
                  <a:pt x="0" y="657941"/>
                </a:cubicBezTo>
                <a:lnTo>
                  <a:pt x="0" y="131591"/>
                </a:lnTo>
                <a:cubicBezTo>
                  <a:pt x="0" y="58915"/>
                  <a:pt x="58915" y="0"/>
                  <a:pt x="131591" y="0"/>
                </a:cubicBezTo>
                <a:close/>
              </a:path>
            </a:pathLst>
          </a:custGeom>
          <a:solidFill>
            <a:schemeClr val="accent2"/>
          </a:solidFill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Скругленный прямоугольник 117"/>
          <p:cNvSpPr/>
          <p:nvPr/>
        </p:nvSpPr>
        <p:spPr>
          <a:xfrm>
            <a:off x="7696258" y="2108287"/>
            <a:ext cx="1304234" cy="789532"/>
          </a:xfrm>
          <a:custGeom>
            <a:avLst/>
            <a:gdLst/>
            <a:ahLst/>
            <a:cxnLst/>
            <a:rect l="l" t="t" r="r" b="b"/>
            <a:pathLst>
              <a:path w="1304234" h="789532">
                <a:moveTo>
                  <a:pt x="158234" y="41110"/>
                </a:moveTo>
                <a:cubicBezTo>
                  <a:pt x="93331" y="41110"/>
                  <a:pt x="40717" y="93724"/>
                  <a:pt x="40717" y="158627"/>
                </a:cubicBezTo>
                <a:lnTo>
                  <a:pt x="40717" y="628679"/>
                </a:lnTo>
                <a:cubicBezTo>
                  <a:pt x="40717" y="693582"/>
                  <a:pt x="93331" y="746196"/>
                  <a:pt x="158234" y="746196"/>
                </a:cubicBezTo>
                <a:lnTo>
                  <a:pt x="1145998" y="746196"/>
                </a:lnTo>
                <a:cubicBezTo>
                  <a:pt x="1210901" y="746196"/>
                  <a:pt x="1263515" y="693582"/>
                  <a:pt x="1263515" y="628679"/>
                </a:cubicBezTo>
                <a:lnTo>
                  <a:pt x="1263515" y="158627"/>
                </a:lnTo>
                <a:cubicBezTo>
                  <a:pt x="1263515" y="93724"/>
                  <a:pt x="1210901" y="41110"/>
                  <a:pt x="1145998" y="41110"/>
                </a:cubicBezTo>
                <a:close/>
                <a:moveTo>
                  <a:pt x="131591" y="0"/>
                </a:moveTo>
                <a:lnTo>
                  <a:pt x="1172643" y="0"/>
                </a:lnTo>
                <a:cubicBezTo>
                  <a:pt x="1245319" y="0"/>
                  <a:pt x="1304234" y="58915"/>
                  <a:pt x="1304234" y="131591"/>
                </a:cubicBezTo>
                <a:lnTo>
                  <a:pt x="1304234" y="657941"/>
                </a:lnTo>
                <a:cubicBezTo>
                  <a:pt x="1304234" y="730617"/>
                  <a:pt x="1245319" y="789532"/>
                  <a:pt x="1172643" y="789532"/>
                </a:cubicBezTo>
                <a:lnTo>
                  <a:pt x="131591" y="789532"/>
                </a:lnTo>
                <a:cubicBezTo>
                  <a:pt x="58915" y="789532"/>
                  <a:pt x="0" y="730617"/>
                  <a:pt x="0" y="657941"/>
                </a:cubicBezTo>
                <a:lnTo>
                  <a:pt x="0" y="131591"/>
                </a:lnTo>
                <a:cubicBezTo>
                  <a:pt x="0" y="58915"/>
                  <a:pt x="58915" y="0"/>
                  <a:pt x="1315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5" name="Прямая соединительная линия 174"/>
          <p:cNvCxnSpPr/>
          <p:nvPr/>
        </p:nvCxnSpPr>
        <p:spPr>
          <a:xfrm>
            <a:off x="1130741" y="1732239"/>
            <a:ext cx="0" cy="40746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Овал 185"/>
          <p:cNvSpPr/>
          <p:nvPr/>
        </p:nvSpPr>
        <p:spPr>
          <a:xfrm>
            <a:off x="1619672" y="2408291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3066387" y="2406726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4499992" y="2405163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5941258" y="2403600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2" name="Овал 191"/>
          <p:cNvSpPr/>
          <p:nvPr/>
        </p:nvSpPr>
        <p:spPr>
          <a:xfrm>
            <a:off x="7380077" y="2402037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5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3" name="Овал 192"/>
          <p:cNvSpPr/>
          <p:nvPr/>
        </p:nvSpPr>
        <p:spPr>
          <a:xfrm>
            <a:off x="8784468" y="2400474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6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94" name="Прямая со стрелкой 193"/>
          <p:cNvCxnSpPr/>
          <p:nvPr/>
        </p:nvCxnSpPr>
        <p:spPr>
          <a:xfrm flipV="1">
            <a:off x="5254054" y="2700686"/>
            <a:ext cx="0" cy="60826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>
            <a:stCxn id="2051" idx="2"/>
          </p:cNvCxnSpPr>
          <p:nvPr/>
        </p:nvCxnSpPr>
        <p:spPr>
          <a:xfrm>
            <a:off x="5433240" y="1881962"/>
            <a:ext cx="0" cy="24976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Скругленный прямоугольник 241"/>
          <p:cNvSpPr/>
          <p:nvPr/>
        </p:nvSpPr>
        <p:spPr>
          <a:xfrm>
            <a:off x="703826" y="2427734"/>
            <a:ext cx="900100" cy="307475"/>
          </a:xfrm>
          <a:prstGeom prst="roundRect">
            <a:avLst>
              <a:gd name="adj" fmla="val 30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>
              <a:lnSpc>
                <a:spcPct val="7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Совершить операцию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3" name="Полилиния 242"/>
          <p:cNvSpPr/>
          <p:nvPr/>
        </p:nvSpPr>
        <p:spPr>
          <a:xfrm rot="20271015">
            <a:off x="1419661" y="2642971"/>
            <a:ext cx="148081" cy="199644"/>
          </a:xfrm>
          <a:custGeom>
            <a:avLst/>
            <a:gdLst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742462 h 1582616"/>
              <a:gd name="connsiteX19" fmla="*/ 203200 w 1180123"/>
              <a:gd name="connsiteY19" fmla="*/ 668216 h 1582616"/>
              <a:gd name="connsiteX20" fmla="*/ 0 w 1180123"/>
              <a:gd name="connsiteY20" fmla="*/ 656493 h 1582616"/>
              <a:gd name="connsiteX21" fmla="*/ 7815 w 1180123"/>
              <a:gd name="connsiteY21" fmla="*/ 824523 h 1582616"/>
              <a:gd name="connsiteX22" fmla="*/ 359507 w 1180123"/>
              <a:gd name="connsiteY22" fmla="*/ 1359877 h 1582616"/>
              <a:gd name="connsiteX23" fmla="*/ 339969 w 1180123"/>
              <a:gd name="connsiteY23" fmla="*/ 1555262 h 1582616"/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668216 h 1582616"/>
              <a:gd name="connsiteX19" fmla="*/ 0 w 1180123"/>
              <a:gd name="connsiteY19" fmla="*/ 656493 h 1582616"/>
              <a:gd name="connsiteX20" fmla="*/ 7815 w 1180123"/>
              <a:gd name="connsiteY20" fmla="*/ 824523 h 1582616"/>
              <a:gd name="connsiteX21" fmla="*/ 359507 w 1180123"/>
              <a:gd name="connsiteY21" fmla="*/ 1359877 h 1582616"/>
              <a:gd name="connsiteX22" fmla="*/ 339969 w 1180123"/>
              <a:gd name="connsiteY22" fmla="*/ 1555262 h 1582616"/>
              <a:gd name="connsiteX0" fmla="*/ 339969 w 1176216"/>
              <a:gd name="connsiteY0" fmla="*/ 1555262 h 1582616"/>
              <a:gd name="connsiteX1" fmla="*/ 1012092 w 1176216"/>
              <a:gd name="connsiteY1" fmla="*/ 1582616 h 1582616"/>
              <a:gd name="connsiteX2" fmla="*/ 1164492 w 1176216"/>
              <a:gd name="connsiteY2" fmla="*/ 1144954 h 1582616"/>
              <a:gd name="connsiteX3" fmla="*/ 1176216 w 1176216"/>
              <a:gd name="connsiteY3" fmla="*/ 656493 h 1582616"/>
              <a:gd name="connsiteX4" fmla="*/ 1035538 w 1176216"/>
              <a:gd name="connsiteY4" fmla="*/ 535354 h 1582616"/>
              <a:gd name="connsiteX5" fmla="*/ 965200 w 1176216"/>
              <a:gd name="connsiteY5" fmla="*/ 531446 h 1582616"/>
              <a:gd name="connsiteX6" fmla="*/ 953477 w 1176216"/>
              <a:gd name="connsiteY6" fmla="*/ 769816 h 1582616"/>
              <a:gd name="connsiteX7" fmla="*/ 957384 w 1176216"/>
              <a:gd name="connsiteY7" fmla="*/ 453293 h 1582616"/>
              <a:gd name="connsiteX8" fmla="*/ 738554 w 1176216"/>
              <a:gd name="connsiteY8" fmla="*/ 457200 h 1582616"/>
              <a:gd name="connsiteX9" fmla="*/ 734646 w 1176216"/>
              <a:gd name="connsiteY9" fmla="*/ 699477 h 1582616"/>
              <a:gd name="connsiteX10" fmla="*/ 726830 w 1176216"/>
              <a:gd name="connsiteY10" fmla="*/ 379046 h 1582616"/>
              <a:gd name="connsiteX11" fmla="*/ 523630 w 1176216"/>
              <a:gd name="connsiteY11" fmla="*/ 371231 h 1582616"/>
              <a:gd name="connsiteX12" fmla="*/ 519723 w 1176216"/>
              <a:gd name="connsiteY12" fmla="*/ 699477 h 1582616"/>
              <a:gd name="connsiteX13" fmla="*/ 531446 w 1176216"/>
              <a:gd name="connsiteY13" fmla="*/ 0 h 1582616"/>
              <a:gd name="connsiteX14" fmla="*/ 300892 w 1176216"/>
              <a:gd name="connsiteY14" fmla="*/ 3908 h 1582616"/>
              <a:gd name="connsiteX15" fmla="*/ 293077 w 1176216"/>
              <a:gd name="connsiteY15" fmla="*/ 988646 h 1582616"/>
              <a:gd name="connsiteX16" fmla="*/ 296984 w 1176216"/>
              <a:gd name="connsiteY16" fmla="*/ 953477 h 1582616"/>
              <a:gd name="connsiteX17" fmla="*/ 285261 w 1176216"/>
              <a:gd name="connsiteY17" fmla="*/ 750277 h 1582616"/>
              <a:gd name="connsiteX18" fmla="*/ 203200 w 1176216"/>
              <a:gd name="connsiteY18" fmla="*/ 668216 h 1582616"/>
              <a:gd name="connsiteX19" fmla="*/ 0 w 1176216"/>
              <a:gd name="connsiteY19" fmla="*/ 656493 h 1582616"/>
              <a:gd name="connsiteX20" fmla="*/ 7815 w 1176216"/>
              <a:gd name="connsiteY20" fmla="*/ 824523 h 1582616"/>
              <a:gd name="connsiteX21" fmla="*/ 359507 w 1176216"/>
              <a:gd name="connsiteY21" fmla="*/ 1359877 h 1582616"/>
              <a:gd name="connsiteX22" fmla="*/ 339969 w 1176216"/>
              <a:gd name="connsiteY22" fmla="*/ 1555262 h 1582616"/>
              <a:gd name="connsiteX0" fmla="*/ 1035538 w 1267656"/>
              <a:gd name="connsiteY0" fmla="*/ 535354 h 1582616"/>
              <a:gd name="connsiteX1" fmla="*/ 965200 w 1267656"/>
              <a:gd name="connsiteY1" fmla="*/ 531446 h 1582616"/>
              <a:gd name="connsiteX2" fmla="*/ 953477 w 1267656"/>
              <a:gd name="connsiteY2" fmla="*/ 769816 h 1582616"/>
              <a:gd name="connsiteX3" fmla="*/ 957384 w 1267656"/>
              <a:gd name="connsiteY3" fmla="*/ 453293 h 1582616"/>
              <a:gd name="connsiteX4" fmla="*/ 738554 w 1267656"/>
              <a:gd name="connsiteY4" fmla="*/ 457200 h 1582616"/>
              <a:gd name="connsiteX5" fmla="*/ 734646 w 1267656"/>
              <a:gd name="connsiteY5" fmla="*/ 699477 h 1582616"/>
              <a:gd name="connsiteX6" fmla="*/ 726830 w 1267656"/>
              <a:gd name="connsiteY6" fmla="*/ 379046 h 1582616"/>
              <a:gd name="connsiteX7" fmla="*/ 523630 w 1267656"/>
              <a:gd name="connsiteY7" fmla="*/ 371231 h 1582616"/>
              <a:gd name="connsiteX8" fmla="*/ 519723 w 1267656"/>
              <a:gd name="connsiteY8" fmla="*/ 699477 h 1582616"/>
              <a:gd name="connsiteX9" fmla="*/ 531446 w 1267656"/>
              <a:gd name="connsiteY9" fmla="*/ 0 h 1582616"/>
              <a:gd name="connsiteX10" fmla="*/ 300892 w 1267656"/>
              <a:gd name="connsiteY10" fmla="*/ 3908 h 1582616"/>
              <a:gd name="connsiteX11" fmla="*/ 293077 w 1267656"/>
              <a:gd name="connsiteY11" fmla="*/ 988646 h 1582616"/>
              <a:gd name="connsiteX12" fmla="*/ 296984 w 1267656"/>
              <a:gd name="connsiteY12" fmla="*/ 953477 h 1582616"/>
              <a:gd name="connsiteX13" fmla="*/ 285261 w 1267656"/>
              <a:gd name="connsiteY13" fmla="*/ 750277 h 1582616"/>
              <a:gd name="connsiteX14" fmla="*/ 203200 w 1267656"/>
              <a:gd name="connsiteY14" fmla="*/ 668216 h 1582616"/>
              <a:gd name="connsiteX15" fmla="*/ 0 w 1267656"/>
              <a:gd name="connsiteY15" fmla="*/ 656493 h 1582616"/>
              <a:gd name="connsiteX16" fmla="*/ 7815 w 1267656"/>
              <a:gd name="connsiteY16" fmla="*/ 824523 h 1582616"/>
              <a:gd name="connsiteX17" fmla="*/ 359507 w 1267656"/>
              <a:gd name="connsiteY17" fmla="*/ 1359877 h 1582616"/>
              <a:gd name="connsiteX18" fmla="*/ 339969 w 1267656"/>
              <a:gd name="connsiteY18" fmla="*/ 1555262 h 1582616"/>
              <a:gd name="connsiteX19" fmla="*/ 1012092 w 1267656"/>
              <a:gd name="connsiteY19" fmla="*/ 1582616 h 1582616"/>
              <a:gd name="connsiteX20" fmla="*/ 1164492 w 1267656"/>
              <a:gd name="connsiteY20" fmla="*/ 1144954 h 1582616"/>
              <a:gd name="connsiteX21" fmla="*/ 1267656 w 1267656"/>
              <a:gd name="connsiteY21" fmla="*/ 747933 h 1582616"/>
              <a:gd name="connsiteX0" fmla="*/ 1035538 w 1173871"/>
              <a:gd name="connsiteY0" fmla="*/ 535354 h 1582616"/>
              <a:gd name="connsiteX1" fmla="*/ 965200 w 1173871"/>
              <a:gd name="connsiteY1" fmla="*/ 531446 h 1582616"/>
              <a:gd name="connsiteX2" fmla="*/ 953477 w 1173871"/>
              <a:gd name="connsiteY2" fmla="*/ 769816 h 1582616"/>
              <a:gd name="connsiteX3" fmla="*/ 957384 w 1173871"/>
              <a:gd name="connsiteY3" fmla="*/ 453293 h 1582616"/>
              <a:gd name="connsiteX4" fmla="*/ 738554 w 1173871"/>
              <a:gd name="connsiteY4" fmla="*/ 457200 h 1582616"/>
              <a:gd name="connsiteX5" fmla="*/ 734646 w 1173871"/>
              <a:gd name="connsiteY5" fmla="*/ 699477 h 1582616"/>
              <a:gd name="connsiteX6" fmla="*/ 726830 w 1173871"/>
              <a:gd name="connsiteY6" fmla="*/ 379046 h 1582616"/>
              <a:gd name="connsiteX7" fmla="*/ 523630 w 1173871"/>
              <a:gd name="connsiteY7" fmla="*/ 371231 h 1582616"/>
              <a:gd name="connsiteX8" fmla="*/ 519723 w 1173871"/>
              <a:gd name="connsiteY8" fmla="*/ 699477 h 1582616"/>
              <a:gd name="connsiteX9" fmla="*/ 531446 w 1173871"/>
              <a:gd name="connsiteY9" fmla="*/ 0 h 1582616"/>
              <a:gd name="connsiteX10" fmla="*/ 300892 w 1173871"/>
              <a:gd name="connsiteY10" fmla="*/ 3908 h 1582616"/>
              <a:gd name="connsiteX11" fmla="*/ 293077 w 1173871"/>
              <a:gd name="connsiteY11" fmla="*/ 988646 h 1582616"/>
              <a:gd name="connsiteX12" fmla="*/ 296984 w 1173871"/>
              <a:gd name="connsiteY12" fmla="*/ 953477 h 1582616"/>
              <a:gd name="connsiteX13" fmla="*/ 285261 w 1173871"/>
              <a:gd name="connsiteY13" fmla="*/ 750277 h 1582616"/>
              <a:gd name="connsiteX14" fmla="*/ 203200 w 1173871"/>
              <a:gd name="connsiteY14" fmla="*/ 668216 h 1582616"/>
              <a:gd name="connsiteX15" fmla="*/ 0 w 1173871"/>
              <a:gd name="connsiteY15" fmla="*/ 656493 h 1582616"/>
              <a:gd name="connsiteX16" fmla="*/ 7815 w 1173871"/>
              <a:gd name="connsiteY16" fmla="*/ 824523 h 1582616"/>
              <a:gd name="connsiteX17" fmla="*/ 359507 w 1173871"/>
              <a:gd name="connsiteY17" fmla="*/ 1359877 h 1582616"/>
              <a:gd name="connsiteX18" fmla="*/ 339969 w 1173871"/>
              <a:gd name="connsiteY18" fmla="*/ 1555262 h 1582616"/>
              <a:gd name="connsiteX19" fmla="*/ 1012092 w 1173871"/>
              <a:gd name="connsiteY19" fmla="*/ 1582616 h 1582616"/>
              <a:gd name="connsiteX20" fmla="*/ 1164492 w 1173871"/>
              <a:gd name="connsiteY20" fmla="*/ 1144954 h 1582616"/>
              <a:gd name="connsiteX21" fmla="*/ 1173871 w 1173871"/>
              <a:gd name="connsiteY21" fmla="*/ 658056 h 15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871" h="1582616">
                <a:moveTo>
                  <a:pt x="1035538" y="535354"/>
                </a:moveTo>
                <a:lnTo>
                  <a:pt x="965200" y="531446"/>
                </a:lnTo>
                <a:lnTo>
                  <a:pt x="953477" y="769816"/>
                </a:lnTo>
                <a:cubicBezTo>
                  <a:pt x="954779" y="664308"/>
                  <a:pt x="956082" y="558801"/>
                  <a:pt x="957384" y="453293"/>
                </a:cubicBezTo>
                <a:lnTo>
                  <a:pt x="738554" y="457200"/>
                </a:lnTo>
                <a:cubicBezTo>
                  <a:pt x="737251" y="537959"/>
                  <a:pt x="735949" y="618718"/>
                  <a:pt x="734646" y="699477"/>
                </a:cubicBezTo>
                <a:lnTo>
                  <a:pt x="726830" y="379046"/>
                </a:lnTo>
                <a:lnTo>
                  <a:pt x="523630" y="371231"/>
                </a:lnTo>
                <a:cubicBezTo>
                  <a:pt x="522328" y="480646"/>
                  <a:pt x="521025" y="590062"/>
                  <a:pt x="519723" y="699477"/>
                </a:cubicBezTo>
                <a:lnTo>
                  <a:pt x="531446" y="0"/>
                </a:lnTo>
                <a:lnTo>
                  <a:pt x="300892" y="3908"/>
                </a:lnTo>
                <a:lnTo>
                  <a:pt x="293077" y="988646"/>
                </a:lnTo>
                <a:lnTo>
                  <a:pt x="296984" y="953477"/>
                </a:lnTo>
                <a:lnTo>
                  <a:pt x="285261" y="750277"/>
                </a:lnTo>
                <a:lnTo>
                  <a:pt x="203200" y="668216"/>
                </a:lnTo>
                <a:lnTo>
                  <a:pt x="0" y="656493"/>
                </a:lnTo>
                <a:lnTo>
                  <a:pt x="7815" y="824523"/>
                </a:lnTo>
                <a:lnTo>
                  <a:pt x="359507" y="1359877"/>
                </a:lnTo>
                <a:lnTo>
                  <a:pt x="339969" y="1555262"/>
                </a:lnTo>
                <a:lnTo>
                  <a:pt x="1012092" y="1582616"/>
                </a:lnTo>
                <a:lnTo>
                  <a:pt x="1164492" y="1144954"/>
                </a:lnTo>
                <a:cubicBezTo>
                  <a:pt x="1168400" y="982134"/>
                  <a:pt x="1173871" y="658056"/>
                  <a:pt x="1173871" y="658056"/>
                </a:cubicBezTo>
              </a:path>
            </a:pathLst>
          </a:cu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57" name="Picture 5" descr="C:\Users\Виталий\Desktop\rub_blac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0" y="2508992"/>
            <a:ext cx="96624" cy="1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Скругленная прямоугольная выноска 279"/>
          <p:cNvSpPr/>
          <p:nvPr/>
        </p:nvSpPr>
        <p:spPr>
          <a:xfrm>
            <a:off x="2159732" y="2424410"/>
            <a:ext cx="840900" cy="307475"/>
          </a:xfrm>
          <a:prstGeom prst="wedgeRoundRectCallout">
            <a:avLst>
              <a:gd name="adj1" fmla="val -32948"/>
              <a:gd name="adj2" fmla="val -8010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110-ФЗ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1854955" y="2487133"/>
            <a:ext cx="120282" cy="9434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Равнобедренный треугольник 319"/>
          <p:cNvSpPr/>
          <p:nvPr/>
        </p:nvSpPr>
        <p:spPr>
          <a:xfrm rot="5400000">
            <a:off x="3289104" y="2503033"/>
            <a:ext cx="120281" cy="692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Равнобедренный треугольник 323"/>
          <p:cNvSpPr/>
          <p:nvPr/>
        </p:nvSpPr>
        <p:spPr>
          <a:xfrm rot="5400000">
            <a:off x="4726503" y="2494990"/>
            <a:ext cx="120281" cy="692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Равнобедренный треугольник 324"/>
          <p:cNvSpPr/>
          <p:nvPr/>
        </p:nvSpPr>
        <p:spPr>
          <a:xfrm rot="5400000">
            <a:off x="6169424" y="2496553"/>
            <a:ext cx="120281" cy="692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Равнобедренный треугольник 325"/>
          <p:cNvSpPr/>
          <p:nvPr/>
        </p:nvSpPr>
        <p:spPr>
          <a:xfrm rot="5400000">
            <a:off x="7609584" y="2494989"/>
            <a:ext cx="120281" cy="692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971732" y="2382438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7" name="Скругленный прямоугольник 336"/>
          <p:cNvSpPr/>
          <p:nvPr/>
        </p:nvSpPr>
        <p:spPr>
          <a:xfrm>
            <a:off x="3466999" y="2463738"/>
            <a:ext cx="723629" cy="156529"/>
          </a:xfrm>
          <a:prstGeom prst="roundRect">
            <a:avLst>
              <a:gd name="adj" fmla="val 30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" rtlCol="0" anchor="ctr"/>
          <a:lstStyle/>
          <a:p>
            <a:pPr marL="54000">
              <a:lnSpc>
                <a:spcPct val="8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паспорт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" name="Скругленный прямоугольник 337"/>
          <p:cNvSpPr/>
          <p:nvPr/>
        </p:nvSpPr>
        <p:spPr>
          <a:xfrm>
            <a:off x="3472121" y="2654052"/>
            <a:ext cx="723629" cy="156529"/>
          </a:xfrm>
          <a:prstGeom prst="roundRect">
            <a:avLst>
              <a:gd name="adj" fmla="val 309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" rtlCol="0" anchor="ctr"/>
          <a:lstStyle/>
          <a:p>
            <a:pPr marL="54000">
              <a:lnSpc>
                <a:spcPct val="8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ЕСИА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9" name="Полилиния 338"/>
          <p:cNvSpPr/>
          <p:nvPr/>
        </p:nvSpPr>
        <p:spPr>
          <a:xfrm rot="20271015">
            <a:off x="4116588" y="2672376"/>
            <a:ext cx="148081" cy="199644"/>
          </a:xfrm>
          <a:custGeom>
            <a:avLst/>
            <a:gdLst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742462 h 1582616"/>
              <a:gd name="connsiteX19" fmla="*/ 203200 w 1180123"/>
              <a:gd name="connsiteY19" fmla="*/ 668216 h 1582616"/>
              <a:gd name="connsiteX20" fmla="*/ 0 w 1180123"/>
              <a:gd name="connsiteY20" fmla="*/ 656493 h 1582616"/>
              <a:gd name="connsiteX21" fmla="*/ 7815 w 1180123"/>
              <a:gd name="connsiteY21" fmla="*/ 824523 h 1582616"/>
              <a:gd name="connsiteX22" fmla="*/ 359507 w 1180123"/>
              <a:gd name="connsiteY22" fmla="*/ 1359877 h 1582616"/>
              <a:gd name="connsiteX23" fmla="*/ 339969 w 1180123"/>
              <a:gd name="connsiteY23" fmla="*/ 1555262 h 1582616"/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668216 h 1582616"/>
              <a:gd name="connsiteX19" fmla="*/ 0 w 1180123"/>
              <a:gd name="connsiteY19" fmla="*/ 656493 h 1582616"/>
              <a:gd name="connsiteX20" fmla="*/ 7815 w 1180123"/>
              <a:gd name="connsiteY20" fmla="*/ 824523 h 1582616"/>
              <a:gd name="connsiteX21" fmla="*/ 359507 w 1180123"/>
              <a:gd name="connsiteY21" fmla="*/ 1359877 h 1582616"/>
              <a:gd name="connsiteX22" fmla="*/ 339969 w 1180123"/>
              <a:gd name="connsiteY22" fmla="*/ 1555262 h 1582616"/>
              <a:gd name="connsiteX0" fmla="*/ 339969 w 1176216"/>
              <a:gd name="connsiteY0" fmla="*/ 1555262 h 1582616"/>
              <a:gd name="connsiteX1" fmla="*/ 1012092 w 1176216"/>
              <a:gd name="connsiteY1" fmla="*/ 1582616 h 1582616"/>
              <a:gd name="connsiteX2" fmla="*/ 1164492 w 1176216"/>
              <a:gd name="connsiteY2" fmla="*/ 1144954 h 1582616"/>
              <a:gd name="connsiteX3" fmla="*/ 1176216 w 1176216"/>
              <a:gd name="connsiteY3" fmla="*/ 656493 h 1582616"/>
              <a:gd name="connsiteX4" fmla="*/ 1035538 w 1176216"/>
              <a:gd name="connsiteY4" fmla="*/ 535354 h 1582616"/>
              <a:gd name="connsiteX5" fmla="*/ 965200 w 1176216"/>
              <a:gd name="connsiteY5" fmla="*/ 531446 h 1582616"/>
              <a:gd name="connsiteX6" fmla="*/ 953477 w 1176216"/>
              <a:gd name="connsiteY6" fmla="*/ 769816 h 1582616"/>
              <a:gd name="connsiteX7" fmla="*/ 957384 w 1176216"/>
              <a:gd name="connsiteY7" fmla="*/ 453293 h 1582616"/>
              <a:gd name="connsiteX8" fmla="*/ 738554 w 1176216"/>
              <a:gd name="connsiteY8" fmla="*/ 457200 h 1582616"/>
              <a:gd name="connsiteX9" fmla="*/ 734646 w 1176216"/>
              <a:gd name="connsiteY9" fmla="*/ 699477 h 1582616"/>
              <a:gd name="connsiteX10" fmla="*/ 726830 w 1176216"/>
              <a:gd name="connsiteY10" fmla="*/ 379046 h 1582616"/>
              <a:gd name="connsiteX11" fmla="*/ 523630 w 1176216"/>
              <a:gd name="connsiteY11" fmla="*/ 371231 h 1582616"/>
              <a:gd name="connsiteX12" fmla="*/ 519723 w 1176216"/>
              <a:gd name="connsiteY12" fmla="*/ 699477 h 1582616"/>
              <a:gd name="connsiteX13" fmla="*/ 531446 w 1176216"/>
              <a:gd name="connsiteY13" fmla="*/ 0 h 1582616"/>
              <a:gd name="connsiteX14" fmla="*/ 300892 w 1176216"/>
              <a:gd name="connsiteY14" fmla="*/ 3908 h 1582616"/>
              <a:gd name="connsiteX15" fmla="*/ 293077 w 1176216"/>
              <a:gd name="connsiteY15" fmla="*/ 988646 h 1582616"/>
              <a:gd name="connsiteX16" fmla="*/ 296984 w 1176216"/>
              <a:gd name="connsiteY16" fmla="*/ 953477 h 1582616"/>
              <a:gd name="connsiteX17" fmla="*/ 285261 w 1176216"/>
              <a:gd name="connsiteY17" fmla="*/ 750277 h 1582616"/>
              <a:gd name="connsiteX18" fmla="*/ 203200 w 1176216"/>
              <a:gd name="connsiteY18" fmla="*/ 668216 h 1582616"/>
              <a:gd name="connsiteX19" fmla="*/ 0 w 1176216"/>
              <a:gd name="connsiteY19" fmla="*/ 656493 h 1582616"/>
              <a:gd name="connsiteX20" fmla="*/ 7815 w 1176216"/>
              <a:gd name="connsiteY20" fmla="*/ 824523 h 1582616"/>
              <a:gd name="connsiteX21" fmla="*/ 359507 w 1176216"/>
              <a:gd name="connsiteY21" fmla="*/ 1359877 h 1582616"/>
              <a:gd name="connsiteX22" fmla="*/ 339969 w 1176216"/>
              <a:gd name="connsiteY22" fmla="*/ 1555262 h 1582616"/>
              <a:gd name="connsiteX0" fmla="*/ 1035538 w 1267656"/>
              <a:gd name="connsiteY0" fmla="*/ 535354 h 1582616"/>
              <a:gd name="connsiteX1" fmla="*/ 965200 w 1267656"/>
              <a:gd name="connsiteY1" fmla="*/ 531446 h 1582616"/>
              <a:gd name="connsiteX2" fmla="*/ 953477 w 1267656"/>
              <a:gd name="connsiteY2" fmla="*/ 769816 h 1582616"/>
              <a:gd name="connsiteX3" fmla="*/ 957384 w 1267656"/>
              <a:gd name="connsiteY3" fmla="*/ 453293 h 1582616"/>
              <a:gd name="connsiteX4" fmla="*/ 738554 w 1267656"/>
              <a:gd name="connsiteY4" fmla="*/ 457200 h 1582616"/>
              <a:gd name="connsiteX5" fmla="*/ 734646 w 1267656"/>
              <a:gd name="connsiteY5" fmla="*/ 699477 h 1582616"/>
              <a:gd name="connsiteX6" fmla="*/ 726830 w 1267656"/>
              <a:gd name="connsiteY6" fmla="*/ 379046 h 1582616"/>
              <a:gd name="connsiteX7" fmla="*/ 523630 w 1267656"/>
              <a:gd name="connsiteY7" fmla="*/ 371231 h 1582616"/>
              <a:gd name="connsiteX8" fmla="*/ 519723 w 1267656"/>
              <a:gd name="connsiteY8" fmla="*/ 699477 h 1582616"/>
              <a:gd name="connsiteX9" fmla="*/ 531446 w 1267656"/>
              <a:gd name="connsiteY9" fmla="*/ 0 h 1582616"/>
              <a:gd name="connsiteX10" fmla="*/ 300892 w 1267656"/>
              <a:gd name="connsiteY10" fmla="*/ 3908 h 1582616"/>
              <a:gd name="connsiteX11" fmla="*/ 293077 w 1267656"/>
              <a:gd name="connsiteY11" fmla="*/ 988646 h 1582616"/>
              <a:gd name="connsiteX12" fmla="*/ 296984 w 1267656"/>
              <a:gd name="connsiteY12" fmla="*/ 953477 h 1582616"/>
              <a:gd name="connsiteX13" fmla="*/ 285261 w 1267656"/>
              <a:gd name="connsiteY13" fmla="*/ 750277 h 1582616"/>
              <a:gd name="connsiteX14" fmla="*/ 203200 w 1267656"/>
              <a:gd name="connsiteY14" fmla="*/ 668216 h 1582616"/>
              <a:gd name="connsiteX15" fmla="*/ 0 w 1267656"/>
              <a:gd name="connsiteY15" fmla="*/ 656493 h 1582616"/>
              <a:gd name="connsiteX16" fmla="*/ 7815 w 1267656"/>
              <a:gd name="connsiteY16" fmla="*/ 824523 h 1582616"/>
              <a:gd name="connsiteX17" fmla="*/ 359507 w 1267656"/>
              <a:gd name="connsiteY17" fmla="*/ 1359877 h 1582616"/>
              <a:gd name="connsiteX18" fmla="*/ 339969 w 1267656"/>
              <a:gd name="connsiteY18" fmla="*/ 1555262 h 1582616"/>
              <a:gd name="connsiteX19" fmla="*/ 1012092 w 1267656"/>
              <a:gd name="connsiteY19" fmla="*/ 1582616 h 1582616"/>
              <a:gd name="connsiteX20" fmla="*/ 1164492 w 1267656"/>
              <a:gd name="connsiteY20" fmla="*/ 1144954 h 1582616"/>
              <a:gd name="connsiteX21" fmla="*/ 1267656 w 1267656"/>
              <a:gd name="connsiteY21" fmla="*/ 747933 h 1582616"/>
              <a:gd name="connsiteX0" fmla="*/ 1035538 w 1173871"/>
              <a:gd name="connsiteY0" fmla="*/ 535354 h 1582616"/>
              <a:gd name="connsiteX1" fmla="*/ 965200 w 1173871"/>
              <a:gd name="connsiteY1" fmla="*/ 531446 h 1582616"/>
              <a:gd name="connsiteX2" fmla="*/ 953477 w 1173871"/>
              <a:gd name="connsiteY2" fmla="*/ 769816 h 1582616"/>
              <a:gd name="connsiteX3" fmla="*/ 957384 w 1173871"/>
              <a:gd name="connsiteY3" fmla="*/ 453293 h 1582616"/>
              <a:gd name="connsiteX4" fmla="*/ 738554 w 1173871"/>
              <a:gd name="connsiteY4" fmla="*/ 457200 h 1582616"/>
              <a:gd name="connsiteX5" fmla="*/ 734646 w 1173871"/>
              <a:gd name="connsiteY5" fmla="*/ 699477 h 1582616"/>
              <a:gd name="connsiteX6" fmla="*/ 726830 w 1173871"/>
              <a:gd name="connsiteY6" fmla="*/ 379046 h 1582616"/>
              <a:gd name="connsiteX7" fmla="*/ 523630 w 1173871"/>
              <a:gd name="connsiteY7" fmla="*/ 371231 h 1582616"/>
              <a:gd name="connsiteX8" fmla="*/ 519723 w 1173871"/>
              <a:gd name="connsiteY8" fmla="*/ 699477 h 1582616"/>
              <a:gd name="connsiteX9" fmla="*/ 531446 w 1173871"/>
              <a:gd name="connsiteY9" fmla="*/ 0 h 1582616"/>
              <a:gd name="connsiteX10" fmla="*/ 300892 w 1173871"/>
              <a:gd name="connsiteY10" fmla="*/ 3908 h 1582616"/>
              <a:gd name="connsiteX11" fmla="*/ 293077 w 1173871"/>
              <a:gd name="connsiteY11" fmla="*/ 988646 h 1582616"/>
              <a:gd name="connsiteX12" fmla="*/ 296984 w 1173871"/>
              <a:gd name="connsiteY12" fmla="*/ 953477 h 1582616"/>
              <a:gd name="connsiteX13" fmla="*/ 285261 w 1173871"/>
              <a:gd name="connsiteY13" fmla="*/ 750277 h 1582616"/>
              <a:gd name="connsiteX14" fmla="*/ 203200 w 1173871"/>
              <a:gd name="connsiteY14" fmla="*/ 668216 h 1582616"/>
              <a:gd name="connsiteX15" fmla="*/ 0 w 1173871"/>
              <a:gd name="connsiteY15" fmla="*/ 656493 h 1582616"/>
              <a:gd name="connsiteX16" fmla="*/ 7815 w 1173871"/>
              <a:gd name="connsiteY16" fmla="*/ 824523 h 1582616"/>
              <a:gd name="connsiteX17" fmla="*/ 359507 w 1173871"/>
              <a:gd name="connsiteY17" fmla="*/ 1359877 h 1582616"/>
              <a:gd name="connsiteX18" fmla="*/ 339969 w 1173871"/>
              <a:gd name="connsiteY18" fmla="*/ 1555262 h 1582616"/>
              <a:gd name="connsiteX19" fmla="*/ 1012092 w 1173871"/>
              <a:gd name="connsiteY19" fmla="*/ 1582616 h 1582616"/>
              <a:gd name="connsiteX20" fmla="*/ 1164492 w 1173871"/>
              <a:gd name="connsiteY20" fmla="*/ 1144954 h 1582616"/>
              <a:gd name="connsiteX21" fmla="*/ 1173871 w 1173871"/>
              <a:gd name="connsiteY21" fmla="*/ 658056 h 15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871" h="1582616">
                <a:moveTo>
                  <a:pt x="1035538" y="535354"/>
                </a:moveTo>
                <a:lnTo>
                  <a:pt x="965200" y="531446"/>
                </a:lnTo>
                <a:lnTo>
                  <a:pt x="953477" y="769816"/>
                </a:lnTo>
                <a:cubicBezTo>
                  <a:pt x="954779" y="664308"/>
                  <a:pt x="956082" y="558801"/>
                  <a:pt x="957384" y="453293"/>
                </a:cubicBezTo>
                <a:lnTo>
                  <a:pt x="738554" y="457200"/>
                </a:lnTo>
                <a:cubicBezTo>
                  <a:pt x="737251" y="537959"/>
                  <a:pt x="735949" y="618718"/>
                  <a:pt x="734646" y="699477"/>
                </a:cubicBezTo>
                <a:lnTo>
                  <a:pt x="726830" y="379046"/>
                </a:lnTo>
                <a:lnTo>
                  <a:pt x="523630" y="371231"/>
                </a:lnTo>
                <a:cubicBezTo>
                  <a:pt x="522328" y="480646"/>
                  <a:pt x="521025" y="590062"/>
                  <a:pt x="519723" y="699477"/>
                </a:cubicBezTo>
                <a:lnTo>
                  <a:pt x="531446" y="0"/>
                </a:lnTo>
                <a:lnTo>
                  <a:pt x="300892" y="3908"/>
                </a:lnTo>
                <a:lnTo>
                  <a:pt x="293077" y="988646"/>
                </a:lnTo>
                <a:lnTo>
                  <a:pt x="296984" y="953477"/>
                </a:lnTo>
                <a:lnTo>
                  <a:pt x="285261" y="750277"/>
                </a:lnTo>
                <a:lnTo>
                  <a:pt x="203200" y="668216"/>
                </a:lnTo>
                <a:lnTo>
                  <a:pt x="0" y="656493"/>
                </a:lnTo>
                <a:lnTo>
                  <a:pt x="7815" y="824523"/>
                </a:lnTo>
                <a:lnTo>
                  <a:pt x="359507" y="1359877"/>
                </a:lnTo>
                <a:lnTo>
                  <a:pt x="339969" y="1555262"/>
                </a:lnTo>
                <a:lnTo>
                  <a:pt x="1012092" y="1582616"/>
                </a:lnTo>
                <a:lnTo>
                  <a:pt x="1164492" y="1144954"/>
                </a:lnTo>
                <a:cubicBezTo>
                  <a:pt x="1168400" y="982134"/>
                  <a:pt x="1173871" y="658056"/>
                  <a:pt x="1173871" y="658056"/>
                </a:cubicBezTo>
              </a:path>
            </a:pathLst>
          </a:cu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52" name="Picture 5" descr="C:\Users\Виталий\Desktop\rub_blac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81198"/>
            <a:ext cx="96624" cy="1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" name="Фигура, имеющая форму буквы L 352"/>
          <p:cNvSpPr/>
          <p:nvPr/>
        </p:nvSpPr>
        <p:spPr>
          <a:xfrm rot="18493957">
            <a:off x="8460289" y="2222313"/>
            <a:ext cx="243396" cy="100179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3" name="Прямая соединительная линия 372"/>
          <p:cNvCxnSpPr/>
          <p:nvPr/>
        </p:nvCxnSpPr>
        <p:spPr>
          <a:xfrm>
            <a:off x="2592388" y="1995686"/>
            <a:ext cx="0" cy="14385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73"/>
          <p:cNvCxnSpPr/>
          <p:nvPr/>
        </p:nvCxnSpPr>
        <p:spPr>
          <a:xfrm>
            <a:off x="4054035" y="1995488"/>
            <a:ext cx="0" cy="1438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>
            <a:off x="1152381" y="1995488"/>
            <a:ext cx="41396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Прямая со стрелкой 376"/>
          <p:cNvCxnSpPr/>
          <p:nvPr/>
        </p:nvCxnSpPr>
        <p:spPr>
          <a:xfrm flipV="1">
            <a:off x="6696236" y="2700686"/>
            <a:ext cx="0" cy="66315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6" y="2687625"/>
            <a:ext cx="92308" cy="9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7" name="Прямая соединительная линия 386"/>
          <p:cNvCxnSpPr/>
          <p:nvPr/>
        </p:nvCxnSpPr>
        <p:spPr>
          <a:xfrm>
            <a:off x="6923883" y="1995488"/>
            <a:ext cx="0" cy="143888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Прямая соединительная линия 387"/>
          <p:cNvCxnSpPr/>
          <p:nvPr/>
        </p:nvCxnSpPr>
        <p:spPr>
          <a:xfrm>
            <a:off x="5433240" y="1995488"/>
            <a:ext cx="1490643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Прямая со стрелкой 388"/>
          <p:cNvCxnSpPr/>
          <p:nvPr/>
        </p:nvCxnSpPr>
        <p:spPr>
          <a:xfrm flipV="1">
            <a:off x="2178204" y="2778951"/>
            <a:ext cx="0" cy="571744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Прямоугольник 2057"/>
          <p:cNvSpPr/>
          <p:nvPr/>
        </p:nvSpPr>
        <p:spPr>
          <a:xfrm>
            <a:off x="3371641" y="2263178"/>
            <a:ext cx="1308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</a:rPr>
              <a:t>Пройти идентификацию:</a:t>
            </a:r>
            <a:endParaRPr lang="ru-RU" sz="800" dirty="0"/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 flipV="1">
            <a:off x="7073316" y="1995488"/>
            <a:ext cx="1286375" cy="19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8359691" y="1995488"/>
            <a:ext cx="0" cy="1127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239602"/>
            <a:ext cx="642360" cy="6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6" t="23544" r="26497" b="23036"/>
          <a:stretch/>
        </p:blipFill>
        <p:spPr bwMode="auto">
          <a:xfrm>
            <a:off x="4567202" y="3213484"/>
            <a:ext cx="1804998" cy="1804998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" name="Прямоугольник 253"/>
          <p:cNvSpPr/>
          <p:nvPr/>
        </p:nvSpPr>
        <p:spPr>
          <a:xfrm>
            <a:off x="2306995" y="4055575"/>
            <a:ext cx="84627" cy="17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1962268" y="4056070"/>
            <a:ext cx="83429" cy="17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192180" y="3196961"/>
            <a:ext cx="1803600" cy="180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6350651" y="3603744"/>
            <a:ext cx="1428597" cy="332387"/>
            <a:chOff x="6271499" y="3913722"/>
            <a:chExt cx="1688620" cy="392886"/>
          </a:xfrm>
        </p:grpSpPr>
        <p:pic>
          <p:nvPicPr>
            <p:cNvPr id="37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1" t="48025" r="39544" b="48084"/>
            <a:stretch/>
          </p:blipFill>
          <p:spPr bwMode="auto">
            <a:xfrm>
              <a:off x="6300788" y="3913722"/>
              <a:ext cx="1614618" cy="392886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5400000" sx="95000" sy="95000" algn="t" rotWithShape="0">
                <a:prstClr val="black">
                  <a:alpha val="7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6271499" y="3921971"/>
              <a:ext cx="1688620" cy="363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000" dirty="0" smtClean="0">
                  <a:solidFill>
                    <a:schemeClr val="bg1"/>
                  </a:solidFill>
                </a:rPr>
                <a:t>Предоставить </a:t>
              </a:r>
            </a:p>
            <a:p>
              <a:pPr algn="ctr">
                <a:lnSpc>
                  <a:spcPct val="70000"/>
                </a:lnSpc>
              </a:pPr>
              <a:r>
                <a:rPr lang="ru-RU" sz="1000" dirty="0" smtClean="0">
                  <a:solidFill>
                    <a:schemeClr val="bg1"/>
                  </a:solidFill>
                </a:rPr>
                <a:t>персональные данные</a:t>
              </a:r>
            </a:p>
          </p:txBody>
        </p:sp>
      </p:grpSp>
      <p:sp>
        <p:nvSpPr>
          <p:cNvPr id="381" name="Полилиния 380"/>
          <p:cNvSpPr/>
          <p:nvPr/>
        </p:nvSpPr>
        <p:spPr>
          <a:xfrm rot="20271015">
            <a:off x="6443854" y="3856481"/>
            <a:ext cx="215806" cy="290951"/>
          </a:xfrm>
          <a:custGeom>
            <a:avLst/>
            <a:gdLst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742462 h 1582616"/>
              <a:gd name="connsiteX19" fmla="*/ 203200 w 1180123"/>
              <a:gd name="connsiteY19" fmla="*/ 668216 h 1582616"/>
              <a:gd name="connsiteX20" fmla="*/ 0 w 1180123"/>
              <a:gd name="connsiteY20" fmla="*/ 656493 h 1582616"/>
              <a:gd name="connsiteX21" fmla="*/ 7815 w 1180123"/>
              <a:gd name="connsiteY21" fmla="*/ 824523 h 1582616"/>
              <a:gd name="connsiteX22" fmla="*/ 359507 w 1180123"/>
              <a:gd name="connsiteY22" fmla="*/ 1359877 h 1582616"/>
              <a:gd name="connsiteX23" fmla="*/ 339969 w 1180123"/>
              <a:gd name="connsiteY23" fmla="*/ 1555262 h 1582616"/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668216 h 1582616"/>
              <a:gd name="connsiteX19" fmla="*/ 0 w 1180123"/>
              <a:gd name="connsiteY19" fmla="*/ 656493 h 1582616"/>
              <a:gd name="connsiteX20" fmla="*/ 7815 w 1180123"/>
              <a:gd name="connsiteY20" fmla="*/ 824523 h 1582616"/>
              <a:gd name="connsiteX21" fmla="*/ 359507 w 1180123"/>
              <a:gd name="connsiteY21" fmla="*/ 1359877 h 1582616"/>
              <a:gd name="connsiteX22" fmla="*/ 339969 w 1180123"/>
              <a:gd name="connsiteY22" fmla="*/ 1555262 h 1582616"/>
              <a:gd name="connsiteX0" fmla="*/ 339969 w 1176216"/>
              <a:gd name="connsiteY0" fmla="*/ 1555262 h 1582616"/>
              <a:gd name="connsiteX1" fmla="*/ 1012092 w 1176216"/>
              <a:gd name="connsiteY1" fmla="*/ 1582616 h 1582616"/>
              <a:gd name="connsiteX2" fmla="*/ 1164492 w 1176216"/>
              <a:gd name="connsiteY2" fmla="*/ 1144954 h 1582616"/>
              <a:gd name="connsiteX3" fmla="*/ 1176216 w 1176216"/>
              <a:gd name="connsiteY3" fmla="*/ 656493 h 1582616"/>
              <a:gd name="connsiteX4" fmla="*/ 1035538 w 1176216"/>
              <a:gd name="connsiteY4" fmla="*/ 535354 h 1582616"/>
              <a:gd name="connsiteX5" fmla="*/ 965200 w 1176216"/>
              <a:gd name="connsiteY5" fmla="*/ 531446 h 1582616"/>
              <a:gd name="connsiteX6" fmla="*/ 953477 w 1176216"/>
              <a:gd name="connsiteY6" fmla="*/ 769816 h 1582616"/>
              <a:gd name="connsiteX7" fmla="*/ 957384 w 1176216"/>
              <a:gd name="connsiteY7" fmla="*/ 453293 h 1582616"/>
              <a:gd name="connsiteX8" fmla="*/ 738554 w 1176216"/>
              <a:gd name="connsiteY8" fmla="*/ 457200 h 1582616"/>
              <a:gd name="connsiteX9" fmla="*/ 734646 w 1176216"/>
              <a:gd name="connsiteY9" fmla="*/ 699477 h 1582616"/>
              <a:gd name="connsiteX10" fmla="*/ 726830 w 1176216"/>
              <a:gd name="connsiteY10" fmla="*/ 379046 h 1582616"/>
              <a:gd name="connsiteX11" fmla="*/ 523630 w 1176216"/>
              <a:gd name="connsiteY11" fmla="*/ 371231 h 1582616"/>
              <a:gd name="connsiteX12" fmla="*/ 519723 w 1176216"/>
              <a:gd name="connsiteY12" fmla="*/ 699477 h 1582616"/>
              <a:gd name="connsiteX13" fmla="*/ 531446 w 1176216"/>
              <a:gd name="connsiteY13" fmla="*/ 0 h 1582616"/>
              <a:gd name="connsiteX14" fmla="*/ 300892 w 1176216"/>
              <a:gd name="connsiteY14" fmla="*/ 3908 h 1582616"/>
              <a:gd name="connsiteX15" fmla="*/ 293077 w 1176216"/>
              <a:gd name="connsiteY15" fmla="*/ 988646 h 1582616"/>
              <a:gd name="connsiteX16" fmla="*/ 296984 w 1176216"/>
              <a:gd name="connsiteY16" fmla="*/ 953477 h 1582616"/>
              <a:gd name="connsiteX17" fmla="*/ 285261 w 1176216"/>
              <a:gd name="connsiteY17" fmla="*/ 750277 h 1582616"/>
              <a:gd name="connsiteX18" fmla="*/ 203200 w 1176216"/>
              <a:gd name="connsiteY18" fmla="*/ 668216 h 1582616"/>
              <a:gd name="connsiteX19" fmla="*/ 0 w 1176216"/>
              <a:gd name="connsiteY19" fmla="*/ 656493 h 1582616"/>
              <a:gd name="connsiteX20" fmla="*/ 7815 w 1176216"/>
              <a:gd name="connsiteY20" fmla="*/ 824523 h 1582616"/>
              <a:gd name="connsiteX21" fmla="*/ 359507 w 1176216"/>
              <a:gd name="connsiteY21" fmla="*/ 1359877 h 1582616"/>
              <a:gd name="connsiteX22" fmla="*/ 339969 w 1176216"/>
              <a:gd name="connsiteY22" fmla="*/ 1555262 h 1582616"/>
              <a:gd name="connsiteX0" fmla="*/ 1035538 w 1267656"/>
              <a:gd name="connsiteY0" fmla="*/ 535354 h 1582616"/>
              <a:gd name="connsiteX1" fmla="*/ 965200 w 1267656"/>
              <a:gd name="connsiteY1" fmla="*/ 531446 h 1582616"/>
              <a:gd name="connsiteX2" fmla="*/ 953477 w 1267656"/>
              <a:gd name="connsiteY2" fmla="*/ 769816 h 1582616"/>
              <a:gd name="connsiteX3" fmla="*/ 957384 w 1267656"/>
              <a:gd name="connsiteY3" fmla="*/ 453293 h 1582616"/>
              <a:gd name="connsiteX4" fmla="*/ 738554 w 1267656"/>
              <a:gd name="connsiteY4" fmla="*/ 457200 h 1582616"/>
              <a:gd name="connsiteX5" fmla="*/ 734646 w 1267656"/>
              <a:gd name="connsiteY5" fmla="*/ 699477 h 1582616"/>
              <a:gd name="connsiteX6" fmla="*/ 726830 w 1267656"/>
              <a:gd name="connsiteY6" fmla="*/ 379046 h 1582616"/>
              <a:gd name="connsiteX7" fmla="*/ 523630 w 1267656"/>
              <a:gd name="connsiteY7" fmla="*/ 371231 h 1582616"/>
              <a:gd name="connsiteX8" fmla="*/ 519723 w 1267656"/>
              <a:gd name="connsiteY8" fmla="*/ 699477 h 1582616"/>
              <a:gd name="connsiteX9" fmla="*/ 531446 w 1267656"/>
              <a:gd name="connsiteY9" fmla="*/ 0 h 1582616"/>
              <a:gd name="connsiteX10" fmla="*/ 300892 w 1267656"/>
              <a:gd name="connsiteY10" fmla="*/ 3908 h 1582616"/>
              <a:gd name="connsiteX11" fmla="*/ 293077 w 1267656"/>
              <a:gd name="connsiteY11" fmla="*/ 988646 h 1582616"/>
              <a:gd name="connsiteX12" fmla="*/ 296984 w 1267656"/>
              <a:gd name="connsiteY12" fmla="*/ 953477 h 1582616"/>
              <a:gd name="connsiteX13" fmla="*/ 285261 w 1267656"/>
              <a:gd name="connsiteY13" fmla="*/ 750277 h 1582616"/>
              <a:gd name="connsiteX14" fmla="*/ 203200 w 1267656"/>
              <a:gd name="connsiteY14" fmla="*/ 668216 h 1582616"/>
              <a:gd name="connsiteX15" fmla="*/ 0 w 1267656"/>
              <a:gd name="connsiteY15" fmla="*/ 656493 h 1582616"/>
              <a:gd name="connsiteX16" fmla="*/ 7815 w 1267656"/>
              <a:gd name="connsiteY16" fmla="*/ 824523 h 1582616"/>
              <a:gd name="connsiteX17" fmla="*/ 359507 w 1267656"/>
              <a:gd name="connsiteY17" fmla="*/ 1359877 h 1582616"/>
              <a:gd name="connsiteX18" fmla="*/ 339969 w 1267656"/>
              <a:gd name="connsiteY18" fmla="*/ 1555262 h 1582616"/>
              <a:gd name="connsiteX19" fmla="*/ 1012092 w 1267656"/>
              <a:gd name="connsiteY19" fmla="*/ 1582616 h 1582616"/>
              <a:gd name="connsiteX20" fmla="*/ 1164492 w 1267656"/>
              <a:gd name="connsiteY20" fmla="*/ 1144954 h 1582616"/>
              <a:gd name="connsiteX21" fmla="*/ 1267656 w 1267656"/>
              <a:gd name="connsiteY21" fmla="*/ 747933 h 1582616"/>
              <a:gd name="connsiteX0" fmla="*/ 1035538 w 1173871"/>
              <a:gd name="connsiteY0" fmla="*/ 535354 h 1582616"/>
              <a:gd name="connsiteX1" fmla="*/ 965200 w 1173871"/>
              <a:gd name="connsiteY1" fmla="*/ 531446 h 1582616"/>
              <a:gd name="connsiteX2" fmla="*/ 953477 w 1173871"/>
              <a:gd name="connsiteY2" fmla="*/ 769816 h 1582616"/>
              <a:gd name="connsiteX3" fmla="*/ 957384 w 1173871"/>
              <a:gd name="connsiteY3" fmla="*/ 453293 h 1582616"/>
              <a:gd name="connsiteX4" fmla="*/ 738554 w 1173871"/>
              <a:gd name="connsiteY4" fmla="*/ 457200 h 1582616"/>
              <a:gd name="connsiteX5" fmla="*/ 734646 w 1173871"/>
              <a:gd name="connsiteY5" fmla="*/ 699477 h 1582616"/>
              <a:gd name="connsiteX6" fmla="*/ 726830 w 1173871"/>
              <a:gd name="connsiteY6" fmla="*/ 379046 h 1582616"/>
              <a:gd name="connsiteX7" fmla="*/ 523630 w 1173871"/>
              <a:gd name="connsiteY7" fmla="*/ 371231 h 1582616"/>
              <a:gd name="connsiteX8" fmla="*/ 519723 w 1173871"/>
              <a:gd name="connsiteY8" fmla="*/ 699477 h 1582616"/>
              <a:gd name="connsiteX9" fmla="*/ 531446 w 1173871"/>
              <a:gd name="connsiteY9" fmla="*/ 0 h 1582616"/>
              <a:gd name="connsiteX10" fmla="*/ 300892 w 1173871"/>
              <a:gd name="connsiteY10" fmla="*/ 3908 h 1582616"/>
              <a:gd name="connsiteX11" fmla="*/ 293077 w 1173871"/>
              <a:gd name="connsiteY11" fmla="*/ 988646 h 1582616"/>
              <a:gd name="connsiteX12" fmla="*/ 296984 w 1173871"/>
              <a:gd name="connsiteY12" fmla="*/ 953477 h 1582616"/>
              <a:gd name="connsiteX13" fmla="*/ 285261 w 1173871"/>
              <a:gd name="connsiteY13" fmla="*/ 750277 h 1582616"/>
              <a:gd name="connsiteX14" fmla="*/ 203200 w 1173871"/>
              <a:gd name="connsiteY14" fmla="*/ 668216 h 1582616"/>
              <a:gd name="connsiteX15" fmla="*/ 0 w 1173871"/>
              <a:gd name="connsiteY15" fmla="*/ 656493 h 1582616"/>
              <a:gd name="connsiteX16" fmla="*/ 7815 w 1173871"/>
              <a:gd name="connsiteY16" fmla="*/ 824523 h 1582616"/>
              <a:gd name="connsiteX17" fmla="*/ 359507 w 1173871"/>
              <a:gd name="connsiteY17" fmla="*/ 1359877 h 1582616"/>
              <a:gd name="connsiteX18" fmla="*/ 339969 w 1173871"/>
              <a:gd name="connsiteY18" fmla="*/ 1555262 h 1582616"/>
              <a:gd name="connsiteX19" fmla="*/ 1012092 w 1173871"/>
              <a:gd name="connsiteY19" fmla="*/ 1582616 h 1582616"/>
              <a:gd name="connsiteX20" fmla="*/ 1164492 w 1173871"/>
              <a:gd name="connsiteY20" fmla="*/ 1144954 h 1582616"/>
              <a:gd name="connsiteX21" fmla="*/ 1173871 w 1173871"/>
              <a:gd name="connsiteY21" fmla="*/ 658056 h 15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871" h="1582616">
                <a:moveTo>
                  <a:pt x="1035538" y="535354"/>
                </a:moveTo>
                <a:lnTo>
                  <a:pt x="965200" y="531446"/>
                </a:lnTo>
                <a:lnTo>
                  <a:pt x="953477" y="769816"/>
                </a:lnTo>
                <a:cubicBezTo>
                  <a:pt x="954779" y="664308"/>
                  <a:pt x="956082" y="558801"/>
                  <a:pt x="957384" y="453293"/>
                </a:cubicBezTo>
                <a:lnTo>
                  <a:pt x="738554" y="457200"/>
                </a:lnTo>
                <a:cubicBezTo>
                  <a:pt x="737251" y="537959"/>
                  <a:pt x="735949" y="618718"/>
                  <a:pt x="734646" y="699477"/>
                </a:cubicBezTo>
                <a:lnTo>
                  <a:pt x="726830" y="379046"/>
                </a:lnTo>
                <a:lnTo>
                  <a:pt x="523630" y="371231"/>
                </a:lnTo>
                <a:cubicBezTo>
                  <a:pt x="522328" y="480646"/>
                  <a:pt x="521025" y="590062"/>
                  <a:pt x="519723" y="699477"/>
                </a:cubicBezTo>
                <a:lnTo>
                  <a:pt x="531446" y="0"/>
                </a:lnTo>
                <a:lnTo>
                  <a:pt x="300892" y="3908"/>
                </a:lnTo>
                <a:lnTo>
                  <a:pt x="293077" y="988646"/>
                </a:lnTo>
                <a:lnTo>
                  <a:pt x="296984" y="953477"/>
                </a:lnTo>
                <a:lnTo>
                  <a:pt x="285261" y="750277"/>
                </a:lnTo>
                <a:lnTo>
                  <a:pt x="203200" y="668216"/>
                </a:lnTo>
                <a:lnTo>
                  <a:pt x="0" y="656493"/>
                </a:lnTo>
                <a:lnTo>
                  <a:pt x="7815" y="824523"/>
                </a:lnTo>
                <a:lnTo>
                  <a:pt x="359507" y="1359877"/>
                </a:lnTo>
                <a:lnTo>
                  <a:pt x="339969" y="1555262"/>
                </a:lnTo>
                <a:lnTo>
                  <a:pt x="1012092" y="1582616"/>
                </a:lnTo>
                <a:lnTo>
                  <a:pt x="1164492" y="1144954"/>
                </a:lnTo>
                <a:cubicBezTo>
                  <a:pt x="1168400" y="982134"/>
                  <a:pt x="1173871" y="658056"/>
                  <a:pt x="1173871" y="658056"/>
                </a:cubicBezTo>
              </a:path>
            </a:pathLst>
          </a:cu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82" name="Прямоугольник 381"/>
          <p:cNvSpPr/>
          <p:nvPr/>
        </p:nvSpPr>
        <p:spPr>
          <a:xfrm>
            <a:off x="6836852" y="4498926"/>
            <a:ext cx="1155528" cy="186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№ СНИЛС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3" name="Прямоугольник 382"/>
          <p:cNvSpPr/>
          <p:nvPr/>
        </p:nvSpPr>
        <p:spPr>
          <a:xfrm>
            <a:off x="6836852" y="4742435"/>
            <a:ext cx="1155528" cy="186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 (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ххх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ххх-хх-хх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4" name="Прямоугольник 383"/>
          <p:cNvSpPr/>
          <p:nvPr/>
        </p:nvSpPr>
        <p:spPr>
          <a:xfrm>
            <a:off x="6836852" y="4255418"/>
            <a:ext cx="1155528" cy="186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№ паспорта</a:t>
            </a:r>
          </a:p>
        </p:txBody>
      </p:sp>
      <p:sp>
        <p:nvSpPr>
          <p:cNvPr id="385" name="Прямоугольник 384"/>
          <p:cNvSpPr/>
          <p:nvPr/>
        </p:nvSpPr>
        <p:spPr>
          <a:xfrm>
            <a:off x="6836852" y="4011910"/>
            <a:ext cx="1155528" cy="186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ФИО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0" name="Овал 389"/>
          <p:cNvSpPr/>
          <p:nvPr/>
        </p:nvSpPr>
        <p:spPr>
          <a:xfrm>
            <a:off x="1674148" y="3183818"/>
            <a:ext cx="1803600" cy="180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marL="177800"/>
            <a:r>
              <a:rPr lang="ru-RU" sz="1000" b="1" dirty="0" smtClean="0">
                <a:solidFill>
                  <a:srgbClr val="FF0000"/>
                </a:solidFill>
              </a:rPr>
              <a:t>Необходимо </a:t>
            </a:r>
            <a:r>
              <a:rPr lang="ru-RU" sz="1000" b="1" dirty="0">
                <a:solidFill>
                  <a:srgbClr val="FF0000"/>
                </a:solidFill>
              </a:rPr>
              <a:t>пройти упрощённую идентификацию по 110-ФЗ</a:t>
            </a:r>
          </a:p>
        </p:txBody>
      </p:sp>
      <p:cxnSp>
        <p:nvCxnSpPr>
          <p:cNvPr id="400" name="Прямая со стрелкой 399"/>
          <p:cNvCxnSpPr/>
          <p:nvPr/>
        </p:nvCxnSpPr>
        <p:spPr>
          <a:xfrm>
            <a:off x="8172401" y="4460192"/>
            <a:ext cx="10949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Полилиния 2053"/>
          <p:cNvSpPr/>
          <p:nvPr/>
        </p:nvSpPr>
        <p:spPr>
          <a:xfrm>
            <a:off x="7110030" y="4065315"/>
            <a:ext cx="1124636" cy="970125"/>
          </a:xfrm>
          <a:custGeom>
            <a:avLst/>
            <a:gdLst>
              <a:gd name="connsiteX0" fmla="*/ 889070 w 1124636"/>
              <a:gd name="connsiteY0" fmla="*/ 0 h 965059"/>
              <a:gd name="connsiteX1" fmla="*/ 0 w 1124636"/>
              <a:gd name="connsiteY1" fmla="*/ 939730 h 965059"/>
              <a:gd name="connsiteX2" fmla="*/ 916933 w 1124636"/>
              <a:gd name="connsiteY2" fmla="*/ 965059 h 965059"/>
              <a:gd name="connsiteX3" fmla="*/ 1124636 w 1124636"/>
              <a:gd name="connsiteY3" fmla="*/ 921999 h 965059"/>
              <a:gd name="connsiteX4" fmla="*/ 889070 w 1124636"/>
              <a:gd name="connsiteY4" fmla="*/ 0 h 965059"/>
              <a:gd name="connsiteX0" fmla="*/ 894136 w 1124636"/>
              <a:gd name="connsiteY0" fmla="*/ 0 h 970125"/>
              <a:gd name="connsiteX1" fmla="*/ 0 w 1124636"/>
              <a:gd name="connsiteY1" fmla="*/ 944796 h 970125"/>
              <a:gd name="connsiteX2" fmla="*/ 916933 w 1124636"/>
              <a:gd name="connsiteY2" fmla="*/ 970125 h 970125"/>
              <a:gd name="connsiteX3" fmla="*/ 1124636 w 1124636"/>
              <a:gd name="connsiteY3" fmla="*/ 927065 h 970125"/>
              <a:gd name="connsiteX4" fmla="*/ 894136 w 1124636"/>
              <a:gd name="connsiteY4" fmla="*/ 0 h 970125"/>
              <a:gd name="connsiteX0" fmla="*/ 894136 w 1124636"/>
              <a:gd name="connsiteY0" fmla="*/ 0 h 970125"/>
              <a:gd name="connsiteX1" fmla="*/ 0 w 1124636"/>
              <a:gd name="connsiteY1" fmla="*/ 944796 h 970125"/>
              <a:gd name="connsiteX2" fmla="*/ 916933 w 1124636"/>
              <a:gd name="connsiteY2" fmla="*/ 970125 h 970125"/>
              <a:gd name="connsiteX3" fmla="*/ 1124636 w 1124636"/>
              <a:gd name="connsiteY3" fmla="*/ 927065 h 970125"/>
              <a:gd name="connsiteX4" fmla="*/ 894136 w 1124636"/>
              <a:gd name="connsiteY4" fmla="*/ 0 h 970125"/>
              <a:gd name="connsiteX0" fmla="*/ 894136 w 1124636"/>
              <a:gd name="connsiteY0" fmla="*/ 0 h 970125"/>
              <a:gd name="connsiteX1" fmla="*/ 0 w 1124636"/>
              <a:gd name="connsiteY1" fmla="*/ 944796 h 970125"/>
              <a:gd name="connsiteX2" fmla="*/ 916933 w 1124636"/>
              <a:gd name="connsiteY2" fmla="*/ 970125 h 970125"/>
              <a:gd name="connsiteX3" fmla="*/ 1124636 w 1124636"/>
              <a:gd name="connsiteY3" fmla="*/ 927065 h 970125"/>
              <a:gd name="connsiteX4" fmla="*/ 894136 w 1124636"/>
              <a:gd name="connsiteY4" fmla="*/ 0 h 970125"/>
              <a:gd name="connsiteX0" fmla="*/ 894136 w 1124636"/>
              <a:gd name="connsiteY0" fmla="*/ 0 h 970125"/>
              <a:gd name="connsiteX1" fmla="*/ 0 w 1124636"/>
              <a:gd name="connsiteY1" fmla="*/ 944796 h 970125"/>
              <a:gd name="connsiteX2" fmla="*/ 916933 w 1124636"/>
              <a:gd name="connsiteY2" fmla="*/ 970125 h 970125"/>
              <a:gd name="connsiteX3" fmla="*/ 1124636 w 1124636"/>
              <a:gd name="connsiteY3" fmla="*/ 927065 h 970125"/>
              <a:gd name="connsiteX4" fmla="*/ 894136 w 1124636"/>
              <a:gd name="connsiteY4" fmla="*/ 0 h 970125"/>
              <a:gd name="connsiteX0" fmla="*/ 894136 w 1124636"/>
              <a:gd name="connsiteY0" fmla="*/ 0 h 970125"/>
              <a:gd name="connsiteX1" fmla="*/ 0 w 1124636"/>
              <a:gd name="connsiteY1" fmla="*/ 944796 h 970125"/>
              <a:gd name="connsiteX2" fmla="*/ 916933 w 1124636"/>
              <a:gd name="connsiteY2" fmla="*/ 970125 h 970125"/>
              <a:gd name="connsiteX3" fmla="*/ 1124636 w 1124636"/>
              <a:gd name="connsiteY3" fmla="*/ 927065 h 970125"/>
              <a:gd name="connsiteX4" fmla="*/ 894136 w 1124636"/>
              <a:gd name="connsiteY4" fmla="*/ 0 h 970125"/>
              <a:gd name="connsiteX0" fmla="*/ 894136 w 1124636"/>
              <a:gd name="connsiteY0" fmla="*/ 0 h 970125"/>
              <a:gd name="connsiteX1" fmla="*/ 0 w 1124636"/>
              <a:gd name="connsiteY1" fmla="*/ 944796 h 970125"/>
              <a:gd name="connsiteX2" fmla="*/ 916933 w 1124636"/>
              <a:gd name="connsiteY2" fmla="*/ 970125 h 970125"/>
              <a:gd name="connsiteX3" fmla="*/ 1124636 w 1124636"/>
              <a:gd name="connsiteY3" fmla="*/ 927065 h 970125"/>
              <a:gd name="connsiteX4" fmla="*/ 894136 w 1124636"/>
              <a:gd name="connsiteY4" fmla="*/ 0 h 970125"/>
              <a:gd name="connsiteX0" fmla="*/ 894136 w 1124636"/>
              <a:gd name="connsiteY0" fmla="*/ 0 h 970125"/>
              <a:gd name="connsiteX1" fmla="*/ 0 w 1124636"/>
              <a:gd name="connsiteY1" fmla="*/ 944796 h 970125"/>
              <a:gd name="connsiteX2" fmla="*/ 916933 w 1124636"/>
              <a:gd name="connsiteY2" fmla="*/ 970125 h 970125"/>
              <a:gd name="connsiteX3" fmla="*/ 1124636 w 1124636"/>
              <a:gd name="connsiteY3" fmla="*/ 927065 h 970125"/>
              <a:gd name="connsiteX4" fmla="*/ 894136 w 1124636"/>
              <a:gd name="connsiteY4" fmla="*/ 0 h 9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636" h="970125">
                <a:moveTo>
                  <a:pt x="894136" y="0"/>
                </a:moveTo>
                <a:cubicBezTo>
                  <a:pt x="872185" y="537833"/>
                  <a:pt x="546275" y="905957"/>
                  <a:pt x="0" y="944796"/>
                </a:cubicBezTo>
                <a:lnTo>
                  <a:pt x="916933" y="970125"/>
                </a:lnTo>
                <a:lnTo>
                  <a:pt x="1124636" y="927065"/>
                </a:lnTo>
                <a:lnTo>
                  <a:pt x="8941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4" name="Прямая соединительная линия 243"/>
          <p:cNvCxnSpPr/>
          <p:nvPr/>
        </p:nvCxnSpPr>
        <p:spPr>
          <a:xfrm>
            <a:off x="1754259" y="1131589"/>
            <a:ext cx="5160639" cy="1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>
            <a:off x="6914898" y="1131589"/>
            <a:ext cx="12956" cy="875255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8315408" y="4243944"/>
            <a:ext cx="349687" cy="352185"/>
            <a:chOff x="8543488" y="3500371"/>
            <a:chExt cx="1009505" cy="1016715"/>
          </a:xfrm>
        </p:grpSpPr>
        <p:sp>
          <p:nvSpPr>
            <p:cNvPr id="259" name="Скругленный прямоугольник 258"/>
            <p:cNvSpPr/>
            <p:nvPr/>
          </p:nvSpPr>
          <p:spPr>
            <a:xfrm>
              <a:off x="8543488" y="3922194"/>
              <a:ext cx="854397" cy="5655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Скругленный прямоугольник 259"/>
            <p:cNvSpPr/>
            <p:nvPr/>
          </p:nvSpPr>
          <p:spPr>
            <a:xfrm>
              <a:off x="8639744" y="3848398"/>
              <a:ext cx="316617" cy="177168"/>
            </a:xfrm>
            <a:prstGeom prst="roundRect">
              <a:avLst>
                <a:gd name="adj" fmla="val 349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Загнутый угол 266"/>
            <p:cNvSpPr/>
            <p:nvPr/>
          </p:nvSpPr>
          <p:spPr>
            <a:xfrm flipH="1" flipV="1">
              <a:off x="8714712" y="3500371"/>
              <a:ext cx="588788" cy="813886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5" name="Загнутый угол 264"/>
            <p:cNvSpPr/>
            <p:nvPr/>
          </p:nvSpPr>
          <p:spPr>
            <a:xfrm flipH="1" flipV="1">
              <a:off x="8818651" y="3594070"/>
              <a:ext cx="588788" cy="813886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62" name="Группа 261"/>
            <p:cNvGrpSpPr/>
            <p:nvPr/>
          </p:nvGrpSpPr>
          <p:grpSpPr>
            <a:xfrm>
              <a:off x="8869345" y="3658660"/>
              <a:ext cx="274656" cy="506617"/>
              <a:chOff x="1403648" y="2102451"/>
              <a:chExt cx="594042" cy="1095731"/>
            </a:xfrm>
          </p:grpSpPr>
          <p:sp>
            <p:nvSpPr>
              <p:cNvPr id="263" name="Овал 262"/>
              <p:cNvSpPr/>
              <p:nvPr/>
            </p:nvSpPr>
            <p:spPr>
              <a:xfrm>
                <a:off x="1478407" y="2102451"/>
                <a:ext cx="444525" cy="4445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1403648" y="2616844"/>
                <a:ext cx="594042" cy="581338"/>
              </a:xfrm>
              <a:custGeom>
                <a:avLst/>
                <a:gdLst/>
                <a:ahLst/>
                <a:cxnLst/>
                <a:rect l="l" t="t" r="r" b="b"/>
                <a:pathLst>
                  <a:path w="792065" h="775127">
                    <a:moveTo>
                      <a:pt x="396033" y="0"/>
                    </a:moveTo>
                    <a:cubicBezTo>
                      <a:pt x="588277" y="1821"/>
                      <a:pt x="754983" y="80530"/>
                      <a:pt x="770030" y="120621"/>
                    </a:cubicBezTo>
                    <a:cubicBezTo>
                      <a:pt x="809886" y="211786"/>
                      <a:pt x="790522" y="618561"/>
                      <a:pt x="752837" y="775127"/>
                    </a:cubicBezTo>
                    <a:lnTo>
                      <a:pt x="39229" y="775127"/>
                    </a:lnTo>
                    <a:cubicBezTo>
                      <a:pt x="1544" y="618561"/>
                      <a:pt x="-17820" y="211786"/>
                      <a:pt x="22036" y="120621"/>
                    </a:cubicBezTo>
                    <a:cubicBezTo>
                      <a:pt x="37083" y="80530"/>
                      <a:pt x="203789" y="1821"/>
                      <a:pt x="39603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61" name="Скругленный прямоугольник 394"/>
            <p:cNvSpPr/>
            <p:nvPr/>
          </p:nvSpPr>
          <p:spPr>
            <a:xfrm>
              <a:off x="8608347" y="3987497"/>
              <a:ext cx="944646" cy="529589"/>
            </a:xfrm>
            <a:custGeom>
              <a:avLst/>
              <a:gdLst>
                <a:gd name="connsiteX0" fmla="*/ 0 w 808566"/>
                <a:gd name="connsiteY0" fmla="*/ 82291 h 493734"/>
                <a:gd name="connsiteX1" fmla="*/ 82291 w 808566"/>
                <a:gd name="connsiteY1" fmla="*/ 0 h 493734"/>
                <a:gd name="connsiteX2" fmla="*/ 726275 w 808566"/>
                <a:gd name="connsiteY2" fmla="*/ 0 h 493734"/>
                <a:gd name="connsiteX3" fmla="*/ 808566 w 808566"/>
                <a:gd name="connsiteY3" fmla="*/ 82291 h 493734"/>
                <a:gd name="connsiteX4" fmla="*/ 808566 w 808566"/>
                <a:gd name="connsiteY4" fmla="*/ 411443 h 493734"/>
                <a:gd name="connsiteX5" fmla="*/ 726275 w 808566"/>
                <a:gd name="connsiteY5" fmla="*/ 493734 h 493734"/>
                <a:gd name="connsiteX6" fmla="*/ 82291 w 808566"/>
                <a:gd name="connsiteY6" fmla="*/ 493734 h 493734"/>
                <a:gd name="connsiteX7" fmla="*/ 0 w 808566"/>
                <a:gd name="connsiteY7" fmla="*/ 411443 h 493734"/>
                <a:gd name="connsiteX8" fmla="*/ 0 w 808566"/>
                <a:gd name="connsiteY8" fmla="*/ 82291 h 493734"/>
                <a:gd name="connsiteX0" fmla="*/ 0 w 867809"/>
                <a:gd name="connsiteY0" fmla="*/ 82291 h 493734"/>
                <a:gd name="connsiteX1" fmla="*/ 82291 w 867809"/>
                <a:gd name="connsiteY1" fmla="*/ 0 h 493734"/>
                <a:gd name="connsiteX2" fmla="*/ 726275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0 w 867809"/>
                <a:gd name="connsiteY0" fmla="*/ 82291 h 493734"/>
                <a:gd name="connsiteX1" fmla="*/ 82291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0 w 867809"/>
                <a:gd name="connsiteY0" fmla="*/ 82291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790670 w 880688"/>
                <a:gd name="connsiteY2" fmla="*/ 0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790670 w 880688"/>
                <a:gd name="connsiteY2" fmla="*/ 0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813852 w 880688"/>
                <a:gd name="connsiteY2" fmla="*/ 2575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813852 w 880688"/>
                <a:gd name="connsiteY2" fmla="*/ 2575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688" h="493734">
                  <a:moveTo>
                    <a:pt x="77273" y="61684"/>
                  </a:moveTo>
                  <a:cubicBezTo>
                    <a:pt x="103030" y="3357"/>
                    <a:pt x="145025" y="0"/>
                    <a:pt x="190473" y="0"/>
                  </a:cubicBezTo>
                  <a:lnTo>
                    <a:pt x="813852" y="2575"/>
                  </a:lnTo>
                  <a:cubicBezTo>
                    <a:pt x="859300" y="2575"/>
                    <a:pt x="880688" y="39419"/>
                    <a:pt x="880688" y="84867"/>
                  </a:cubicBezTo>
                  <a:cubicBezTo>
                    <a:pt x="860082" y="194584"/>
                    <a:pt x="836899" y="304302"/>
                    <a:pt x="808566" y="411443"/>
                  </a:cubicBezTo>
                  <a:cubicBezTo>
                    <a:pt x="793111" y="456891"/>
                    <a:pt x="771723" y="493734"/>
                    <a:pt x="726275" y="493734"/>
                  </a:cubicBezTo>
                  <a:lnTo>
                    <a:pt x="82291" y="493734"/>
                  </a:lnTo>
                  <a:cubicBezTo>
                    <a:pt x="36843" y="493734"/>
                    <a:pt x="0" y="456891"/>
                    <a:pt x="0" y="411443"/>
                  </a:cubicBezTo>
                  <a:lnTo>
                    <a:pt x="77273" y="6168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6741777" y="1319465"/>
            <a:ext cx="349687" cy="352185"/>
            <a:chOff x="8543488" y="3500371"/>
            <a:chExt cx="1009505" cy="1016715"/>
          </a:xfrm>
        </p:grpSpPr>
        <p:sp>
          <p:nvSpPr>
            <p:cNvPr id="282" name="Скругленный прямоугольник 281"/>
            <p:cNvSpPr/>
            <p:nvPr/>
          </p:nvSpPr>
          <p:spPr>
            <a:xfrm>
              <a:off x="8543488" y="3922194"/>
              <a:ext cx="854397" cy="5655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Скругленный прямоугольник 282"/>
            <p:cNvSpPr/>
            <p:nvPr/>
          </p:nvSpPr>
          <p:spPr>
            <a:xfrm>
              <a:off x="8639744" y="3848398"/>
              <a:ext cx="316617" cy="177168"/>
            </a:xfrm>
            <a:prstGeom prst="roundRect">
              <a:avLst>
                <a:gd name="adj" fmla="val 349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Загнутый угол 283"/>
            <p:cNvSpPr/>
            <p:nvPr/>
          </p:nvSpPr>
          <p:spPr>
            <a:xfrm flipH="1" flipV="1">
              <a:off x="8714712" y="3500371"/>
              <a:ext cx="588788" cy="813886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5" name="Загнутый угол 284"/>
            <p:cNvSpPr/>
            <p:nvPr/>
          </p:nvSpPr>
          <p:spPr>
            <a:xfrm flipH="1" flipV="1">
              <a:off x="8818651" y="3594070"/>
              <a:ext cx="588788" cy="813886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86" name="Группа 285"/>
            <p:cNvGrpSpPr/>
            <p:nvPr/>
          </p:nvGrpSpPr>
          <p:grpSpPr>
            <a:xfrm>
              <a:off x="8869345" y="3658660"/>
              <a:ext cx="274656" cy="506617"/>
              <a:chOff x="1403648" y="2102451"/>
              <a:chExt cx="594042" cy="1095731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1478407" y="2102451"/>
                <a:ext cx="444525" cy="4445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89" name="Полилиния 288"/>
              <p:cNvSpPr/>
              <p:nvPr/>
            </p:nvSpPr>
            <p:spPr>
              <a:xfrm>
                <a:off x="1403648" y="2616844"/>
                <a:ext cx="594042" cy="581338"/>
              </a:xfrm>
              <a:custGeom>
                <a:avLst/>
                <a:gdLst/>
                <a:ahLst/>
                <a:cxnLst/>
                <a:rect l="l" t="t" r="r" b="b"/>
                <a:pathLst>
                  <a:path w="792065" h="775127">
                    <a:moveTo>
                      <a:pt x="396033" y="0"/>
                    </a:moveTo>
                    <a:cubicBezTo>
                      <a:pt x="588277" y="1821"/>
                      <a:pt x="754983" y="80530"/>
                      <a:pt x="770030" y="120621"/>
                    </a:cubicBezTo>
                    <a:cubicBezTo>
                      <a:pt x="809886" y="211786"/>
                      <a:pt x="790522" y="618561"/>
                      <a:pt x="752837" y="775127"/>
                    </a:cubicBezTo>
                    <a:lnTo>
                      <a:pt x="39229" y="775127"/>
                    </a:lnTo>
                    <a:cubicBezTo>
                      <a:pt x="1544" y="618561"/>
                      <a:pt x="-17820" y="211786"/>
                      <a:pt x="22036" y="120621"/>
                    </a:cubicBezTo>
                    <a:cubicBezTo>
                      <a:pt x="37083" y="80530"/>
                      <a:pt x="203789" y="1821"/>
                      <a:pt x="39603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87" name="Скругленный прямоугольник 394"/>
            <p:cNvSpPr/>
            <p:nvPr/>
          </p:nvSpPr>
          <p:spPr>
            <a:xfrm>
              <a:off x="8608347" y="3987497"/>
              <a:ext cx="944646" cy="529589"/>
            </a:xfrm>
            <a:custGeom>
              <a:avLst/>
              <a:gdLst>
                <a:gd name="connsiteX0" fmla="*/ 0 w 808566"/>
                <a:gd name="connsiteY0" fmla="*/ 82291 h 493734"/>
                <a:gd name="connsiteX1" fmla="*/ 82291 w 808566"/>
                <a:gd name="connsiteY1" fmla="*/ 0 h 493734"/>
                <a:gd name="connsiteX2" fmla="*/ 726275 w 808566"/>
                <a:gd name="connsiteY2" fmla="*/ 0 h 493734"/>
                <a:gd name="connsiteX3" fmla="*/ 808566 w 808566"/>
                <a:gd name="connsiteY3" fmla="*/ 82291 h 493734"/>
                <a:gd name="connsiteX4" fmla="*/ 808566 w 808566"/>
                <a:gd name="connsiteY4" fmla="*/ 411443 h 493734"/>
                <a:gd name="connsiteX5" fmla="*/ 726275 w 808566"/>
                <a:gd name="connsiteY5" fmla="*/ 493734 h 493734"/>
                <a:gd name="connsiteX6" fmla="*/ 82291 w 808566"/>
                <a:gd name="connsiteY6" fmla="*/ 493734 h 493734"/>
                <a:gd name="connsiteX7" fmla="*/ 0 w 808566"/>
                <a:gd name="connsiteY7" fmla="*/ 411443 h 493734"/>
                <a:gd name="connsiteX8" fmla="*/ 0 w 808566"/>
                <a:gd name="connsiteY8" fmla="*/ 82291 h 493734"/>
                <a:gd name="connsiteX0" fmla="*/ 0 w 867809"/>
                <a:gd name="connsiteY0" fmla="*/ 82291 h 493734"/>
                <a:gd name="connsiteX1" fmla="*/ 82291 w 867809"/>
                <a:gd name="connsiteY1" fmla="*/ 0 h 493734"/>
                <a:gd name="connsiteX2" fmla="*/ 726275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0 w 867809"/>
                <a:gd name="connsiteY0" fmla="*/ 82291 h 493734"/>
                <a:gd name="connsiteX1" fmla="*/ 82291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0 w 867809"/>
                <a:gd name="connsiteY0" fmla="*/ 82291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790670 w 880688"/>
                <a:gd name="connsiteY2" fmla="*/ 0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790670 w 880688"/>
                <a:gd name="connsiteY2" fmla="*/ 0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813852 w 880688"/>
                <a:gd name="connsiteY2" fmla="*/ 2575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813852 w 880688"/>
                <a:gd name="connsiteY2" fmla="*/ 2575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688" h="493734">
                  <a:moveTo>
                    <a:pt x="77273" y="61684"/>
                  </a:moveTo>
                  <a:cubicBezTo>
                    <a:pt x="103030" y="3357"/>
                    <a:pt x="145025" y="0"/>
                    <a:pt x="190473" y="0"/>
                  </a:cubicBezTo>
                  <a:lnTo>
                    <a:pt x="813852" y="2575"/>
                  </a:lnTo>
                  <a:cubicBezTo>
                    <a:pt x="859300" y="2575"/>
                    <a:pt x="880688" y="39419"/>
                    <a:pt x="880688" y="84867"/>
                  </a:cubicBezTo>
                  <a:cubicBezTo>
                    <a:pt x="860082" y="194584"/>
                    <a:pt x="836899" y="304302"/>
                    <a:pt x="808566" y="411443"/>
                  </a:cubicBezTo>
                  <a:cubicBezTo>
                    <a:pt x="793111" y="456891"/>
                    <a:pt x="771723" y="493734"/>
                    <a:pt x="726275" y="493734"/>
                  </a:cubicBezTo>
                  <a:lnTo>
                    <a:pt x="82291" y="493734"/>
                  </a:lnTo>
                  <a:cubicBezTo>
                    <a:pt x="36843" y="493734"/>
                    <a:pt x="0" y="456891"/>
                    <a:pt x="0" y="411443"/>
                  </a:cubicBezTo>
                  <a:lnTo>
                    <a:pt x="77273" y="6168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902221" y="2321389"/>
            <a:ext cx="393406" cy="532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7" name="Прямая со стрелкой 396"/>
          <p:cNvCxnSpPr/>
          <p:nvPr/>
        </p:nvCxnSpPr>
        <p:spPr>
          <a:xfrm flipH="1" flipV="1">
            <a:off x="8173140" y="4098761"/>
            <a:ext cx="739" cy="73682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8143708" y="4395184"/>
            <a:ext cx="60342" cy="154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3" name="Прямая со стрелкой 402"/>
          <p:cNvCxnSpPr/>
          <p:nvPr/>
        </p:nvCxnSpPr>
        <p:spPr>
          <a:xfrm flipH="1">
            <a:off x="8064640" y="4105062"/>
            <a:ext cx="10924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Прямая со стрелкой 403"/>
          <p:cNvCxnSpPr/>
          <p:nvPr/>
        </p:nvCxnSpPr>
        <p:spPr>
          <a:xfrm flipH="1" flipV="1">
            <a:off x="8012100" y="4348569"/>
            <a:ext cx="164930" cy="360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Прямая со стрелкой 408"/>
          <p:cNvCxnSpPr/>
          <p:nvPr/>
        </p:nvCxnSpPr>
        <p:spPr>
          <a:xfrm flipH="1" flipV="1">
            <a:off x="7931760" y="4592077"/>
            <a:ext cx="242120" cy="175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Прямая со стрелкой 409"/>
          <p:cNvCxnSpPr/>
          <p:nvPr/>
        </p:nvCxnSpPr>
        <p:spPr>
          <a:xfrm flipH="1">
            <a:off x="7704348" y="4835586"/>
            <a:ext cx="468053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64" y="2464739"/>
            <a:ext cx="332590" cy="2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t="28822" r="52470" b="62064"/>
          <a:stretch/>
        </p:blipFill>
        <p:spPr bwMode="auto">
          <a:xfrm>
            <a:off x="6884794" y="2327054"/>
            <a:ext cx="377044" cy="8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Прямоугольник 137"/>
          <p:cNvSpPr/>
          <p:nvPr/>
        </p:nvSpPr>
        <p:spPr>
          <a:xfrm>
            <a:off x="1907704" y="3723878"/>
            <a:ext cx="405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" name="Полилиния 142"/>
          <p:cNvSpPr/>
          <p:nvPr/>
        </p:nvSpPr>
        <p:spPr>
          <a:xfrm rot="20271015">
            <a:off x="5848128" y="4059420"/>
            <a:ext cx="164333" cy="221555"/>
          </a:xfrm>
          <a:custGeom>
            <a:avLst/>
            <a:gdLst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742462 h 1582616"/>
              <a:gd name="connsiteX19" fmla="*/ 203200 w 1180123"/>
              <a:gd name="connsiteY19" fmla="*/ 668216 h 1582616"/>
              <a:gd name="connsiteX20" fmla="*/ 0 w 1180123"/>
              <a:gd name="connsiteY20" fmla="*/ 656493 h 1582616"/>
              <a:gd name="connsiteX21" fmla="*/ 7815 w 1180123"/>
              <a:gd name="connsiteY21" fmla="*/ 824523 h 1582616"/>
              <a:gd name="connsiteX22" fmla="*/ 359507 w 1180123"/>
              <a:gd name="connsiteY22" fmla="*/ 1359877 h 1582616"/>
              <a:gd name="connsiteX23" fmla="*/ 339969 w 1180123"/>
              <a:gd name="connsiteY23" fmla="*/ 1555262 h 1582616"/>
              <a:gd name="connsiteX0" fmla="*/ 339969 w 1180123"/>
              <a:gd name="connsiteY0" fmla="*/ 1555262 h 1582616"/>
              <a:gd name="connsiteX1" fmla="*/ 1012092 w 1180123"/>
              <a:gd name="connsiteY1" fmla="*/ 1582616 h 1582616"/>
              <a:gd name="connsiteX2" fmla="*/ 1164492 w 1180123"/>
              <a:gd name="connsiteY2" fmla="*/ 1144954 h 1582616"/>
              <a:gd name="connsiteX3" fmla="*/ 1180123 w 1180123"/>
              <a:gd name="connsiteY3" fmla="*/ 676031 h 1582616"/>
              <a:gd name="connsiteX4" fmla="*/ 1035538 w 1180123"/>
              <a:gd name="connsiteY4" fmla="*/ 535354 h 1582616"/>
              <a:gd name="connsiteX5" fmla="*/ 965200 w 1180123"/>
              <a:gd name="connsiteY5" fmla="*/ 531446 h 1582616"/>
              <a:gd name="connsiteX6" fmla="*/ 953477 w 1180123"/>
              <a:gd name="connsiteY6" fmla="*/ 769816 h 1582616"/>
              <a:gd name="connsiteX7" fmla="*/ 957384 w 1180123"/>
              <a:gd name="connsiteY7" fmla="*/ 453293 h 1582616"/>
              <a:gd name="connsiteX8" fmla="*/ 738554 w 1180123"/>
              <a:gd name="connsiteY8" fmla="*/ 457200 h 1582616"/>
              <a:gd name="connsiteX9" fmla="*/ 734646 w 1180123"/>
              <a:gd name="connsiteY9" fmla="*/ 699477 h 1582616"/>
              <a:gd name="connsiteX10" fmla="*/ 726830 w 1180123"/>
              <a:gd name="connsiteY10" fmla="*/ 379046 h 1582616"/>
              <a:gd name="connsiteX11" fmla="*/ 523630 w 1180123"/>
              <a:gd name="connsiteY11" fmla="*/ 371231 h 1582616"/>
              <a:gd name="connsiteX12" fmla="*/ 519723 w 1180123"/>
              <a:gd name="connsiteY12" fmla="*/ 699477 h 1582616"/>
              <a:gd name="connsiteX13" fmla="*/ 531446 w 1180123"/>
              <a:gd name="connsiteY13" fmla="*/ 0 h 1582616"/>
              <a:gd name="connsiteX14" fmla="*/ 300892 w 1180123"/>
              <a:gd name="connsiteY14" fmla="*/ 3908 h 1582616"/>
              <a:gd name="connsiteX15" fmla="*/ 293077 w 1180123"/>
              <a:gd name="connsiteY15" fmla="*/ 988646 h 1582616"/>
              <a:gd name="connsiteX16" fmla="*/ 296984 w 1180123"/>
              <a:gd name="connsiteY16" fmla="*/ 953477 h 1582616"/>
              <a:gd name="connsiteX17" fmla="*/ 285261 w 1180123"/>
              <a:gd name="connsiteY17" fmla="*/ 750277 h 1582616"/>
              <a:gd name="connsiteX18" fmla="*/ 203200 w 1180123"/>
              <a:gd name="connsiteY18" fmla="*/ 668216 h 1582616"/>
              <a:gd name="connsiteX19" fmla="*/ 0 w 1180123"/>
              <a:gd name="connsiteY19" fmla="*/ 656493 h 1582616"/>
              <a:gd name="connsiteX20" fmla="*/ 7815 w 1180123"/>
              <a:gd name="connsiteY20" fmla="*/ 824523 h 1582616"/>
              <a:gd name="connsiteX21" fmla="*/ 359507 w 1180123"/>
              <a:gd name="connsiteY21" fmla="*/ 1359877 h 1582616"/>
              <a:gd name="connsiteX22" fmla="*/ 339969 w 1180123"/>
              <a:gd name="connsiteY22" fmla="*/ 1555262 h 1582616"/>
              <a:gd name="connsiteX0" fmla="*/ 339969 w 1176216"/>
              <a:gd name="connsiteY0" fmla="*/ 1555262 h 1582616"/>
              <a:gd name="connsiteX1" fmla="*/ 1012092 w 1176216"/>
              <a:gd name="connsiteY1" fmla="*/ 1582616 h 1582616"/>
              <a:gd name="connsiteX2" fmla="*/ 1164492 w 1176216"/>
              <a:gd name="connsiteY2" fmla="*/ 1144954 h 1582616"/>
              <a:gd name="connsiteX3" fmla="*/ 1176216 w 1176216"/>
              <a:gd name="connsiteY3" fmla="*/ 656493 h 1582616"/>
              <a:gd name="connsiteX4" fmla="*/ 1035538 w 1176216"/>
              <a:gd name="connsiteY4" fmla="*/ 535354 h 1582616"/>
              <a:gd name="connsiteX5" fmla="*/ 965200 w 1176216"/>
              <a:gd name="connsiteY5" fmla="*/ 531446 h 1582616"/>
              <a:gd name="connsiteX6" fmla="*/ 953477 w 1176216"/>
              <a:gd name="connsiteY6" fmla="*/ 769816 h 1582616"/>
              <a:gd name="connsiteX7" fmla="*/ 957384 w 1176216"/>
              <a:gd name="connsiteY7" fmla="*/ 453293 h 1582616"/>
              <a:gd name="connsiteX8" fmla="*/ 738554 w 1176216"/>
              <a:gd name="connsiteY8" fmla="*/ 457200 h 1582616"/>
              <a:gd name="connsiteX9" fmla="*/ 734646 w 1176216"/>
              <a:gd name="connsiteY9" fmla="*/ 699477 h 1582616"/>
              <a:gd name="connsiteX10" fmla="*/ 726830 w 1176216"/>
              <a:gd name="connsiteY10" fmla="*/ 379046 h 1582616"/>
              <a:gd name="connsiteX11" fmla="*/ 523630 w 1176216"/>
              <a:gd name="connsiteY11" fmla="*/ 371231 h 1582616"/>
              <a:gd name="connsiteX12" fmla="*/ 519723 w 1176216"/>
              <a:gd name="connsiteY12" fmla="*/ 699477 h 1582616"/>
              <a:gd name="connsiteX13" fmla="*/ 531446 w 1176216"/>
              <a:gd name="connsiteY13" fmla="*/ 0 h 1582616"/>
              <a:gd name="connsiteX14" fmla="*/ 300892 w 1176216"/>
              <a:gd name="connsiteY14" fmla="*/ 3908 h 1582616"/>
              <a:gd name="connsiteX15" fmla="*/ 293077 w 1176216"/>
              <a:gd name="connsiteY15" fmla="*/ 988646 h 1582616"/>
              <a:gd name="connsiteX16" fmla="*/ 296984 w 1176216"/>
              <a:gd name="connsiteY16" fmla="*/ 953477 h 1582616"/>
              <a:gd name="connsiteX17" fmla="*/ 285261 w 1176216"/>
              <a:gd name="connsiteY17" fmla="*/ 750277 h 1582616"/>
              <a:gd name="connsiteX18" fmla="*/ 203200 w 1176216"/>
              <a:gd name="connsiteY18" fmla="*/ 668216 h 1582616"/>
              <a:gd name="connsiteX19" fmla="*/ 0 w 1176216"/>
              <a:gd name="connsiteY19" fmla="*/ 656493 h 1582616"/>
              <a:gd name="connsiteX20" fmla="*/ 7815 w 1176216"/>
              <a:gd name="connsiteY20" fmla="*/ 824523 h 1582616"/>
              <a:gd name="connsiteX21" fmla="*/ 359507 w 1176216"/>
              <a:gd name="connsiteY21" fmla="*/ 1359877 h 1582616"/>
              <a:gd name="connsiteX22" fmla="*/ 339969 w 1176216"/>
              <a:gd name="connsiteY22" fmla="*/ 1555262 h 1582616"/>
              <a:gd name="connsiteX0" fmla="*/ 1035538 w 1267656"/>
              <a:gd name="connsiteY0" fmla="*/ 535354 h 1582616"/>
              <a:gd name="connsiteX1" fmla="*/ 965200 w 1267656"/>
              <a:gd name="connsiteY1" fmla="*/ 531446 h 1582616"/>
              <a:gd name="connsiteX2" fmla="*/ 953477 w 1267656"/>
              <a:gd name="connsiteY2" fmla="*/ 769816 h 1582616"/>
              <a:gd name="connsiteX3" fmla="*/ 957384 w 1267656"/>
              <a:gd name="connsiteY3" fmla="*/ 453293 h 1582616"/>
              <a:gd name="connsiteX4" fmla="*/ 738554 w 1267656"/>
              <a:gd name="connsiteY4" fmla="*/ 457200 h 1582616"/>
              <a:gd name="connsiteX5" fmla="*/ 734646 w 1267656"/>
              <a:gd name="connsiteY5" fmla="*/ 699477 h 1582616"/>
              <a:gd name="connsiteX6" fmla="*/ 726830 w 1267656"/>
              <a:gd name="connsiteY6" fmla="*/ 379046 h 1582616"/>
              <a:gd name="connsiteX7" fmla="*/ 523630 w 1267656"/>
              <a:gd name="connsiteY7" fmla="*/ 371231 h 1582616"/>
              <a:gd name="connsiteX8" fmla="*/ 519723 w 1267656"/>
              <a:gd name="connsiteY8" fmla="*/ 699477 h 1582616"/>
              <a:gd name="connsiteX9" fmla="*/ 531446 w 1267656"/>
              <a:gd name="connsiteY9" fmla="*/ 0 h 1582616"/>
              <a:gd name="connsiteX10" fmla="*/ 300892 w 1267656"/>
              <a:gd name="connsiteY10" fmla="*/ 3908 h 1582616"/>
              <a:gd name="connsiteX11" fmla="*/ 293077 w 1267656"/>
              <a:gd name="connsiteY11" fmla="*/ 988646 h 1582616"/>
              <a:gd name="connsiteX12" fmla="*/ 296984 w 1267656"/>
              <a:gd name="connsiteY12" fmla="*/ 953477 h 1582616"/>
              <a:gd name="connsiteX13" fmla="*/ 285261 w 1267656"/>
              <a:gd name="connsiteY13" fmla="*/ 750277 h 1582616"/>
              <a:gd name="connsiteX14" fmla="*/ 203200 w 1267656"/>
              <a:gd name="connsiteY14" fmla="*/ 668216 h 1582616"/>
              <a:gd name="connsiteX15" fmla="*/ 0 w 1267656"/>
              <a:gd name="connsiteY15" fmla="*/ 656493 h 1582616"/>
              <a:gd name="connsiteX16" fmla="*/ 7815 w 1267656"/>
              <a:gd name="connsiteY16" fmla="*/ 824523 h 1582616"/>
              <a:gd name="connsiteX17" fmla="*/ 359507 w 1267656"/>
              <a:gd name="connsiteY17" fmla="*/ 1359877 h 1582616"/>
              <a:gd name="connsiteX18" fmla="*/ 339969 w 1267656"/>
              <a:gd name="connsiteY18" fmla="*/ 1555262 h 1582616"/>
              <a:gd name="connsiteX19" fmla="*/ 1012092 w 1267656"/>
              <a:gd name="connsiteY19" fmla="*/ 1582616 h 1582616"/>
              <a:gd name="connsiteX20" fmla="*/ 1164492 w 1267656"/>
              <a:gd name="connsiteY20" fmla="*/ 1144954 h 1582616"/>
              <a:gd name="connsiteX21" fmla="*/ 1267656 w 1267656"/>
              <a:gd name="connsiteY21" fmla="*/ 747933 h 1582616"/>
              <a:gd name="connsiteX0" fmla="*/ 1035538 w 1173871"/>
              <a:gd name="connsiteY0" fmla="*/ 535354 h 1582616"/>
              <a:gd name="connsiteX1" fmla="*/ 965200 w 1173871"/>
              <a:gd name="connsiteY1" fmla="*/ 531446 h 1582616"/>
              <a:gd name="connsiteX2" fmla="*/ 953477 w 1173871"/>
              <a:gd name="connsiteY2" fmla="*/ 769816 h 1582616"/>
              <a:gd name="connsiteX3" fmla="*/ 957384 w 1173871"/>
              <a:gd name="connsiteY3" fmla="*/ 453293 h 1582616"/>
              <a:gd name="connsiteX4" fmla="*/ 738554 w 1173871"/>
              <a:gd name="connsiteY4" fmla="*/ 457200 h 1582616"/>
              <a:gd name="connsiteX5" fmla="*/ 734646 w 1173871"/>
              <a:gd name="connsiteY5" fmla="*/ 699477 h 1582616"/>
              <a:gd name="connsiteX6" fmla="*/ 726830 w 1173871"/>
              <a:gd name="connsiteY6" fmla="*/ 379046 h 1582616"/>
              <a:gd name="connsiteX7" fmla="*/ 523630 w 1173871"/>
              <a:gd name="connsiteY7" fmla="*/ 371231 h 1582616"/>
              <a:gd name="connsiteX8" fmla="*/ 519723 w 1173871"/>
              <a:gd name="connsiteY8" fmla="*/ 699477 h 1582616"/>
              <a:gd name="connsiteX9" fmla="*/ 531446 w 1173871"/>
              <a:gd name="connsiteY9" fmla="*/ 0 h 1582616"/>
              <a:gd name="connsiteX10" fmla="*/ 300892 w 1173871"/>
              <a:gd name="connsiteY10" fmla="*/ 3908 h 1582616"/>
              <a:gd name="connsiteX11" fmla="*/ 293077 w 1173871"/>
              <a:gd name="connsiteY11" fmla="*/ 988646 h 1582616"/>
              <a:gd name="connsiteX12" fmla="*/ 296984 w 1173871"/>
              <a:gd name="connsiteY12" fmla="*/ 953477 h 1582616"/>
              <a:gd name="connsiteX13" fmla="*/ 285261 w 1173871"/>
              <a:gd name="connsiteY13" fmla="*/ 750277 h 1582616"/>
              <a:gd name="connsiteX14" fmla="*/ 203200 w 1173871"/>
              <a:gd name="connsiteY14" fmla="*/ 668216 h 1582616"/>
              <a:gd name="connsiteX15" fmla="*/ 0 w 1173871"/>
              <a:gd name="connsiteY15" fmla="*/ 656493 h 1582616"/>
              <a:gd name="connsiteX16" fmla="*/ 7815 w 1173871"/>
              <a:gd name="connsiteY16" fmla="*/ 824523 h 1582616"/>
              <a:gd name="connsiteX17" fmla="*/ 359507 w 1173871"/>
              <a:gd name="connsiteY17" fmla="*/ 1359877 h 1582616"/>
              <a:gd name="connsiteX18" fmla="*/ 339969 w 1173871"/>
              <a:gd name="connsiteY18" fmla="*/ 1555262 h 1582616"/>
              <a:gd name="connsiteX19" fmla="*/ 1012092 w 1173871"/>
              <a:gd name="connsiteY19" fmla="*/ 1582616 h 1582616"/>
              <a:gd name="connsiteX20" fmla="*/ 1164492 w 1173871"/>
              <a:gd name="connsiteY20" fmla="*/ 1144954 h 1582616"/>
              <a:gd name="connsiteX21" fmla="*/ 1173871 w 1173871"/>
              <a:gd name="connsiteY21" fmla="*/ 658056 h 15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871" h="1582616">
                <a:moveTo>
                  <a:pt x="1035538" y="535354"/>
                </a:moveTo>
                <a:lnTo>
                  <a:pt x="965200" y="531446"/>
                </a:lnTo>
                <a:lnTo>
                  <a:pt x="953477" y="769816"/>
                </a:lnTo>
                <a:cubicBezTo>
                  <a:pt x="954779" y="664308"/>
                  <a:pt x="956082" y="558801"/>
                  <a:pt x="957384" y="453293"/>
                </a:cubicBezTo>
                <a:lnTo>
                  <a:pt x="738554" y="457200"/>
                </a:lnTo>
                <a:cubicBezTo>
                  <a:pt x="737251" y="537959"/>
                  <a:pt x="735949" y="618718"/>
                  <a:pt x="734646" y="699477"/>
                </a:cubicBezTo>
                <a:lnTo>
                  <a:pt x="726830" y="379046"/>
                </a:lnTo>
                <a:lnTo>
                  <a:pt x="523630" y="371231"/>
                </a:lnTo>
                <a:cubicBezTo>
                  <a:pt x="522328" y="480646"/>
                  <a:pt x="521025" y="590062"/>
                  <a:pt x="519723" y="699477"/>
                </a:cubicBezTo>
                <a:lnTo>
                  <a:pt x="531446" y="0"/>
                </a:lnTo>
                <a:lnTo>
                  <a:pt x="300892" y="3908"/>
                </a:lnTo>
                <a:lnTo>
                  <a:pt x="293077" y="988646"/>
                </a:lnTo>
                <a:lnTo>
                  <a:pt x="296984" y="953477"/>
                </a:lnTo>
                <a:lnTo>
                  <a:pt x="285261" y="750277"/>
                </a:lnTo>
                <a:lnTo>
                  <a:pt x="203200" y="668216"/>
                </a:lnTo>
                <a:lnTo>
                  <a:pt x="0" y="656493"/>
                </a:lnTo>
                <a:lnTo>
                  <a:pt x="7815" y="824523"/>
                </a:lnTo>
                <a:lnTo>
                  <a:pt x="359507" y="1359877"/>
                </a:lnTo>
                <a:lnTo>
                  <a:pt x="339969" y="1555262"/>
                </a:lnTo>
                <a:lnTo>
                  <a:pt x="1012092" y="1582616"/>
                </a:lnTo>
                <a:lnTo>
                  <a:pt x="1164492" y="1144954"/>
                </a:lnTo>
                <a:cubicBezTo>
                  <a:pt x="1168400" y="982134"/>
                  <a:pt x="1173871" y="658056"/>
                  <a:pt x="1173871" y="658056"/>
                </a:cubicBezTo>
              </a:path>
            </a:pathLst>
          </a:cu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6" t="48177" r="39673" b="48699"/>
          <a:stretch/>
        </p:blipFill>
        <p:spPr bwMode="auto">
          <a:xfrm>
            <a:off x="5580112" y="4045978"/>
            <a:ext cx="174308" cy="10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Прямоугольник 144"/>
          <p:cNvSpPr/>
          <p:nvPr/>
        </p:nvSpPr>
        <p:spPr>
          <a:xfrm>
            <a:off x="5472100" y="3997340"/>
            <a:ext cx="447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Войти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035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16х9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B0F0"/>
      </a:accent2>
      <a:accent3>
        <a:srgbClr val="8BE1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Шаблон_16х9</Template>
  <TotalTime>1975</TotalTime>
  <Words>624</Words>
  <Application>Microsoft Office PowerPoint</Application>
  <PresentationFormat>Экран (16:9)</PresentationFormat>
  <Paragraphs>184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Шаблон_16х9</vt:lpstr>
      <vt:lpstr>ЭП</vt:lpstr>
      <vt:lpstr>Связь</vt:lpstr>
      <vt:lpstr>ИТ</vt:lpstr>
      <vt:lpstr>Медиа</vt:lpstr>
      <vt:lpstr>Почта</vt:lpstr>
      <vt:lpstr>законодательство</vt:lpstr>
      <vt:lpstr>другое</vt:lpstr>
      <vt:lpstr>Шаги подключения к ЕСИА для упрощённой идентификации клиентов</vt:lpstr>
      <vt:lpstr>шаг. Регистрация руководителя в ЕСИА</vt:lpstr>
      <vt:lpstr>Презентация PowerPoint</vt:lpstr>
      <vt:lpstr>     шаг. Регистрация Организации в ЕСИА</vt:lpstr>
      <vt:lpstr>     шаг. Регистрация Организации в ЕСИА</vt:lpstr>
      <vt:lpstr>     шаг. Регистрация ИС в ЕСИА</vt:lpstr>
      <vt:lpstr>     шаг. Регистрация и подключение ИС к ЕСИА</vt:lpstr>
      <vt:lpstr>Подключение к ЕСИА для упрощённой идентификации клиентов выполнено успешно</vt:lpstr>
      <vt:lpstr>Идентификация с точки зрения пользователя</vt:lpstr>
    </vt:vector>
  </TitlesOfParts>
  <Company>minsvyaz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Лёткина</dc:creator>
  <dc:description>Севастополь</dc:description>
  <cp:lastModifiedBy>Администратор</cp:lastModifiedBy>
  <cp:revision>84</cp:revision>
  <cp:lastPrinted>2014-08-05T10:25:33Z</cp:lastPrinted>
  <dcterms:created xsi:type="dcterms:W3CDTF">2014-11-11T07:07:39Z</dcterms:created>
  <dcterms:modified xsi:type="dcterms:W3CDTF">2014-12-01T12:52:52Z</dcterms:modified>
  <cp:contentStatus>финал</cp:contentStatus>
</cp:coreProperties>
</file>