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8" r:id="rId2"/>
    <p:sldId id="276" r:id="rId3"/>
    <p:sldId id="280" r:id="rId4"/>
    <p:sldId id="275" r:id="rId5"/>
    <p:sldId id="273" r:id="rId6"/>
    <p:sldId id="263" r:id="rId7"/>
    <p:sldId id="274" r:id="rId8"/>
    <p:sldId id="272" r:id="rId9"/>
    <p:sldId id="277" r:id="rId10"/>
    <p:sldId id="278" r:id="rId11"/>
    <p:sldId id="262" r:id="rId12"/>
    <p:sldId id="279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9C5A"/>
    <a:srgbClr val="C55A11"/>
    <a:srgbClr val="777777"/>
    <a:srgbClr val="D79D6F"/>
    <a:srgbClr val="595B5A"/>
    <a:srgbClr val="FFFFFF"/>
    <a:srgbClr val="FFA521"/>
    <a:srgbClr val="E5EAFF"/>
    <a:srgbClr val="E9EEEA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6562" autoAdjust="0"/>
  </p:normalViewPr>
  <p:slideViewPr>
    <p:cSldViewPr snapToGrid="0">
      <p:cViewPr varScale="1">
        <p:scale>
          <a:sx n="74" d="100"/>
          <a:sy n="74" d="100"/>
        </p:scale>
        <p:origin x="54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76A1B-3EF8-45B2-B60C-7DE3ECEB4627}" type="datetimeFigureOut">
              <a:rPr lang="ru-RU" smtClean="0"/>
              <a:t>29.05.2014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468C4-6B36-4A52-9C40-418F8A013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149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A05B0-1784-4632-9B29-9880EFF7BAF2}" type="datetime1">
              <a:rPr lang="ru-RU" smtClean="0"/>
              <a:t>29.05.2014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04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7789-FB46-43A9-B170-6CA8B048BCBC}" type="datetime1">
              <a:rPr lang="ru-RU" smtClean="0"/>
              <a:t>29.05.2014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624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8AE4-297E-4B6D-9C86-6BDD5425C684}" type="datetime1">
              <a:rPr lang="ru-RU" smtClean="0"/>
              <a:t>29.05.2014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88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33AC-900D-4CAE-8EB2-006ED1EF898B}" type="datetime1">
              <a:rPr lang="ru-RU" smtClean="0"/>
              <a:t>29.05.2014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4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6255E-15A7-4843-917B-7DE06862FFF1}" type="datetime1">
              <a:rPr lang="ru-RU" smtClean="0"/>
              <a:t>29.05.2014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79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BF5D-AA9B-4807-AFF2-FC04621103A0}" type="datetime1">
              <a:rPr lang="ru-RU" smtClean="0"/>
              <a:t>29.05.2014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7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240FF-AF08-44F4-A026-20AECA26CA47}" type="datetime1">
              <a:rPr lang="ru-RU" smtClean="0"/>
              <a:t>29.05.2014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888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538E-ACA1-4B36-8B1F-96ABA7E3744B}" type="datetime1">
              <a:rPr lang="ru-RU" smtClean="0"/>
              <a:t>29.05.2014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736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09D3-F28B-4542-9ADD-EC6A855CCE08}" type="datetime1">
              <a:rPr lang="ru-RU" smtClean="0"/>
              <a:t>29.05.2014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435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C20F-6882-419B-9FE5-AD99D16F5281}" type="datetime1">
              <a:rPr lang="ru-RU" smtClean="0"/>
              <a:t>29.05.2014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922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F48D-C458-4E89-A613-CED6254DDCE2}" type="datetime1">
              <a:rPr lang="ru-RU" smtClean="0"/>
              <a:t>29.05.2014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487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40596-6B49-41FA-AAC6-F768346AEA7B}" type="datetime1">
              <a:rPr lang="ru-RU" smtClean="0"/>
              <a:t>29.05.2014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654A6-822F-49F4-8457-B4EC55D6FB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382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440816" cy="6997959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55472" y="6331443"/>
            <a:ext cx="9158513" cy="526557"/>
          </a:xfrm>
        </p:spPr>
        <p:txBody>
          <a:bodyPr>
            <a:noAutofit/>
          </a:bodyPr>
          <a:lstStyle/>
          <a:p>
            <a:pPr algn="l">
              <a:lnSpc>
                <a:spcPts val="1400"/>
              </a:lnSpc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Рязань 2014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2510" y="2230902"/>
            <a:ext cx="91814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применение </a:t>
            </a:r>
            <a:r>
              <a:rPr lang="ru-RU" sz="3000" b="1" cap="all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технологий</a:t>
            </a:r>
            <a:br>
              <a:rPr lang="ru-RU" sz="3000" b="1" cap="all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3000" b="1" cap="all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6D-моделирования</a:t>
            </a:r>
            <a:r>
              <a:rPr lang="ru-RU" sz="3000" b="1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3000" b="1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3000" b="1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в </a:t>
            </a:r>
            <a:r>
              <a:rPr lang="ru-RU" sz="3000" b="1" cap="all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строительстве</a:t>
            </a:r>
            <a:br>
              <a:rPr lang="ru-RU" sz="3000" b="1" cap="all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3000" b="1" cap="all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СОЛОВЕЦКОГО </a:t>
            </a:r>
            <a:r>
              <a:rPr lang="ru-RU" sz="3000" b="1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АРХИПЕЛАГА</a:t>
            </a:r>
            <a:endParaRPr lang="ru-RU" sz="30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9" y="258011"/>
            <a:ext cx="767057" cy="9051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4273" y="341243"/>
            <a:ext cx="66726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 информационных технологий</a:t>
            </a: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дминистрации Губернатора Архангельской области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Правительства Архангельской области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2510" y="4577270"/>
            <a:ext cx="4911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Клюкин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Даниил Вячеславович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39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630" y="151705"/>
            <a:ext cx="7867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>
                <a:solidFill>
                  <a:srgbClr val="EC9C5A"/>
                </a:solidFill>
                <a:latin typeface="Arial Narrow" panose="020B0606020202030204" pitchFamily="34" charset="0"/>
              </a:rPr>
              <a:t>схема организации файлового хранилища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1222067" y="1956947"/>
            <a:ext cx="840377" cy="798296"/>
          </a:xfrm>
          <a:prstGeom prst="ellipse">
            <a:avLst/>
          </a:prstGeom>
          <a:solidFill>
            <a:srgbClr val="595B5A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solidFill>
                  <a:schemeClr val="bg1"/>
                </a:solidFill>
              </a:rPr>
              <a:t>6</a:t>
            </a:r>
            <a:r>
              <a:rPr lang="en-US" sz="2400" b="1" cap="all" dirty="0" smtClean="0">
                <a:solidFill>
                  <a:schemeClr val="bg1"/>
                </a:solidFill>
              </a:rPr>
              <a:t>D</a:t>
            </a:r>
            <a:endParaRPr lang="ru-RU" sz="2400" b="1" cap="all" dirty="0">
              <a:solidFill>
                <a:schemeClr val="bg1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1222067" y="2909196"/>
            <a:ext cx="840377" cy="798296"/>
          </a:xfrm>
          <a:prstGeom prst="ellipse">
            <a:avLst/>
          </a:prstGeom>
          <a:solidFill>
            <a:srgbClr val="595B5A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solidFill>
                  <a:schemeClr val="bg1"/>
                </a:solidFill>
              </a:rPr>
              <a:t>6</a:t>
            </a:r>
            <a:r>
              <a:rPr lang="en-US" sz="2400" b="1" cap="all" dirty="0" smtClean="0">
                <a:solidFill>
                  <a:schemeClr val="bg1"/>
                </a:solidFill>
              </a:rPr>
              <a:t>D</a:t>
            </a:r>
            <a:endParaRPr lang="ru-RU" sz="2400" b="1" cap="all" dirty="0">
              <a:solidFill>
                <a:schemeClr val="bg1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1222067" y="3861444"/>
            <a:ext cx="840377" cy="798296"/>
          </a:xfrm>
          <a:prstGeom prst="ellipse">
            <a:avLst/>
          </a:prstGeom>
          <a:solidFill>
            <a:srgbClr val="595B5A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solidFill>
                  <a:schemeClr val="bg1"/>
                </a:solidFill>
              </a:rPr>
              <a:t>6</a:t>
            </a:r>
            <a:r>
              <a:rPr lang="en-US" sz="2400" b="1" cap="all" dirty="0" smtClean="0">
                <a:solidFill>
                  <a:schemeClr val="bg1"/>
                </a:solidFill>
              </a:rPr>
              <a:t>D</a:t>
            </a:r>
            <a:endParaRPr lang="ru-RU" sz="2400" b="1" cap="all" dirty="0">
              <a:solidFill>
                <a:schemeClr val="bg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22895" y="831530"/>
            <a:ext cx="2167275" cy="481387"/>
          </a:xfrm>
          <a:prstGeom prst="roundRect">
            <a:avLst>
              <a:gd name="adj" fmla="val 8216"/>
            </a:avLst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cap="all" dirty="0" smtClean="0">
                <a:solidFill>
                  <a:srgbClr val="595B5A"/>
                </a:solidFill>
                <a:latin typeface="Arial Narrow" panose="020B0606020202030204" pitchFamily="34" charset="0"/>
              </a:rPr>
              <a:t>Объекты Управления</a:t>
            </a:r>
            <a:endParaRPr lang="ru-RU" sz="1400" b="1" cap="all" dirty="0">
              <a:solidFill>
                <a:srgbClr val="595B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7016713" y="674925"/>
            <a:ext cx="2795971" cy="400042"/>
          </a:xfrm>
          <a:prstGeom prst="roundRect">
            <a:avLst>
              <a:gd name="adj" fmla="val 8216"/>
            </a:avLst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cap="all" dirty="0" smtClean="0">
                <a:solidFill>
                  <a:srgbClr val="595B5A"/>
                </a:solidFill>
                <a:latin typeface="Arial Narrow" panose="020B0606020202030204" pitchFamily="34" charset="0"/>
              </a:rPr>
              <a:t>Участники строительства</a:t>
            </a:r>
            <a:endParaRPr lang="ru-RU" sz="1400" b="1" cap="all" dirty="0">
              <a:solidFill>
                <a:srgbClr val="595B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Прямая со стрелкой 60"/>
          <p:cNvCxnSpPr/>
          <p:nvPr/>
        </p:nvCxnSpPr>
        <p:spPr>
          <a:xfrm>
            <a:off x="2226673" y="2335161"/>
            <a:ext cx="824043" cy="0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2226673" y="3292644"/>
            <a:ext cx="824043" cy="0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2226673" y="4243249"/>
            <a:ext cx="824043" cy="0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6" name="Прямоугольник с двумя скругленными соседними углами 65"/>
          <p:cNvSpPr/>
          <p:nvPr/>
        </p:nvSpPr>
        <p:spPr>
          <a:xfrm rot="10800000">
            <a:off x="3230727" y="1272854"/>
            <a:ext cx="2790705" cy="4838684"/>
          </a:xfrm>
          <a:prstGeom prst="round2SameRect">
            <a:avLst/>
          </a:prstGeom>
          <a:solidFill>
            <a:schemeClr val="bg1"/>
          </a:solidFill>
          <a:ln w="9525">
            <a:solidFill>
              <a:srgbClr val="77777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400" cap="all" dirty="0">
              <a:solidFill>
                <a:srgbClr val="595B5A"/>
              </a:solidFill>
              <a:latin typeface="Arial Narrow" panose="020B0606020202030204" pitchFamily="34" charset="0"/>
            </a:endParaRPr>
          </a:p>
          <a:p>
            <a:endParaRPr lang="ru-RU" sz="1400" cap="all" dirty="0">
              <a:solidFill>
                <a:srgbClr val="595B5A"/>
              </a:solidFill>
              <a:latin typeface="Arial Narrow" panose="020B0606020202030204" pitchFamily="34" charset="0"/>
            </a:endParaRPr>
          </a:p>
          <a:p>
            <a:endParaRPr lang="ru-RU" sz="1400" cap="all" dirty="0">
              <a:solidFill>
                <a:srgbClr val="595B5A"/>
              </a:solidFill>
              <a:latin typeface="Arial Narrow" panose="020B0606020202030204" pitchFamily="34" charset="0"/>
            </a:endParaRPr>
          </a:p>
          <a:p>
            <a:endParaRPr lang="ru-RU" sz="1400" cap="all" dirty="0">
              <a:solidFill>
                <a:srgbClr val="595B5A"/>
              </a:solidFill>
              <a:latin typeface="Arial Narrow" panose="020B060602020203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06" y="1747387"/>
            <a:ext cx="2063412" cy="132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462" y="4505740"/>
            <a:ext cx="727818" cy="52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480" y="4505739"/>
            <a:ext cx="727818" cy="52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3508118" y="5063924"/>
            <a:ext cx="12251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cap="all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Система управления проектами</a:t>
            </a:r>
            <a:endParaRPr lang="ru-RU" sz="1100" b="1" cap="all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741904" y="5063924"/>
            <a:ext cx="12251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cap="all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База данных</a:t>
            </a:r>
            <a:endParaRPr lang="en-US" sz="1100" b="1" cap="all" dirty="0" smtClean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cap="all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3D</a:t>
            </a:r>
            <a:r>
              <a:rPr lang="ru-RU" sz="1100" b="1" cap="all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-модель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cap="all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файлы</a:t>
            </a:r>
            <a:endParaRPr lang="ru-RU" sz="1100" b="1" cap="all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7" name="Прямая со стрелкой 56"/>
          <p:cNvCxnSpPr/>
          <p:nvPr/>
        </p:nvCxnSpPr>
        <p:spPr>
          <a:xfrm>
            <a:off x="5124545" y="3091792"/>
            <a:ext cx="0" cy="1381287"/>
          </a:xfrm>
          <a:prstGeom prst="straightConnector1">
            <a:avLst/>
          </a:prstGeom>
          <a:ln w="5080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Скругленный прямоугольник 59"/>
          <p:cNvSpPr/>
          <p:nvPr/>
        </p:nvSpPr>
        <p:spPr>
          <a:xfrm>
            <a:off x="4704356" y="3589706"/>
            <a:ext cx="840377" cy="387370"/>
          </a:xfrm>
          <a:prstGeom prst="roundRect">
            <a:avLst>
              <a:gd name="adj" fmla="val 8216"/>
            </a:avLst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C55A11"/>
                </a:solidFill>
                <a:latin typeface="Arial Narrow" panose="020B0606020202030204" pitchFamily="34" charset="0"/>
              </a:rPr>
              <a:t>MySQL</a:t>
            </a:r>
            <a:endParaRPr lang="ru-RU" sz="1400" b="1" cap="all" dirty="0">
              <a:solidFill>
                <a:srgbClr val="595B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3230727" y="834274"/>
            <a:ext cx="2790706" cy="481387"/>
          </a:xfrm>
          <a:prstGeom prst="roundRect">
            <a:avLst>
              <a:gd name="adj" fmla="val 8216"/>
            </a:avLst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cap="all" dirty="0" smtClean="0">
                <a:solidFill>
                  <a:srgbClr val="595B5A"/>
                </a:solidFill>
                <a:latin typeface="Arial Narrow" panose="020B0606020202030204" pitchFamily="34" charset="0"/>
              </a:rPr>
              <a:t>Дисковые мощности</a:t>
            </a:r>
            <a:endParaRPr lang="ru-RU" sz="1400" b="1" cap="all" dirty="0">
              <a:solidFill>
                <a:srgbClr val="595B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Прямая со стрелкой 78"/>
          <p:cNvCxnSpPr/>
          <p:nvPr/>
        </p:nvCxnSpPr>
        <p:spPr>
          <a:xfrm>
            <a:off x="3963669" y="3091791"/>
            <a:ext cx="0" cy="1381287"/>
          </a:xfrm>
          <a:prstGeom prst="straightConnector1">
            <a:avLst/>
          </a:prstGeom>
          <a:ln w="5080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0" name="Группа 1053"/>
          <p:cNvGrpSpPr/>
          <p:nvPr/>
        </p:nvGrpSpPr>
        <p:grpSpPr>
          <a:xfrm>
            <a:off x="7021249" y="1153036"/>
            <a:ext cx="3232362" cy="964213"/>
            <a:chOff x="6997604" y="1301007"/>
            <a:chExt cx="3232362" cy="964213"/>
          </a:xfrm>
        </p:grpSpPr>
        <p:sp>
          <p:nvSpPr>
            <p:cNvPr id="81" name="Скругленный прямоугольник 80"/>
            <p:cNvSpPr/>
            <p:nvPr/>
          </p:nvSpPr>
          <p:spPr>
            <a:xfrm>
              <a:off x="6997604" y="1301007"/>
              <a:ext cx="3232362" cy="964213"/>
            </a:xfrm>
            <a:prstGeom prst="roundRect">
              <a:avLst>
                <a:gd name="adj" fmla="val 8216"/>
              </a:avLst>
            </a:prstGeom>
            <a:noFill/>
            <a:ln w="9525">
              <a:solidFill>
                <a:srgbClr val="777777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ru-RU" sz="1400" cap="all" dirty="0">
                <a:solidFill>
                  <a:srgbClr val="595B5A"/>
                </a:solidFill>
                <a:latin typeface="Arial Narrow" panose="020B0606020202030204" pitchFamily="34" charset="0"/>
              </a:endParaRPr>
            </a:p>
            <a:p>
              <a:endParaRPr lang="ru-RU" sz="1400" cap="all" dirty="0">
                <a:solidFill>
                  <a:srgbClr val="595B5A"/>
                </a:solidFill>
                <a:latin typeface="Arial Narrow" panose="020B0606020202030204" pitchFamily="34" charset="0"/>
              </a:endParaRPr>
            </a:p>
            <a:p>
              <a:endParaRPr lang="ru-RU" sz="1400" cap="all" dirty="0">
                <a:solidFill>
                  <a:srgbClr val="595B5A"/>
                </a:solidFill>
                <a:latin typeface="Arial Narrow" panose="020B0606020202030204" pitchFamily="34" charset="0"/>
              </a:endParaRPr>
            </a:p>
            <a:p>
              <a:endParaRPr lang="ru-RU" sz="1400" cap="all" dirty="0">
                <a:solidFill>
                  <a:srgbClr val="595B5A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2" name="Скругленный прямоугольник 81"/>
            <p:cNvSpPr/>
            <p:nvPr/>
          </p:nvSpPr>
          <p:spPr>
            <a:xfrm>
              <a:off x="7058332" y="1367988"/>
              <a:ext cx="1868020" cy="435567"/>
            </a:xfrm>
            <a:prstGeom prst="roundRect">
              <a:avLst>
                <a:gd name="adj" fmla="val 8216"/>
              </a:avLst>
            </a:prstGeom>
            <a:solidFill>
              <a:srgbClr val="EC9C5A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b="1" cap="all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проектировщики</a:t>
              </a:r>
              <a:endParaRPr lang="ru-RU" sz="12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6997747" y="1803555"/>
              <a:ext cx="321737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4138" indent="-84138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пакет </a:t>
              </a:r>
              <a:r>
                <a:rPr lang="en-US" sz="1200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Autodesk / </a:t>
              </a:r>
              <a:r>
                <a:rPr lang="ru-RU" sz="1200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набор приложений</a:t>
              </a:r>
              <a:endParaRPr lang="ru-RU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138" indent="-84138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для проектно-сметной документации</a:t>
              </a:r>
              <a:endParaRPr lang="ru-RU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09" name="Группа 4108"/>
          <p:cNvGrpSpPr/>
          <p:nvPr/>
        </p:nvGrpSpPr>
        <p:grpSpPr>
          <a:xfrm>
            <a:off x="7002057" y="2221390"/>
            <a:ext cx="4550362" cy="1654190"/>
            <a:chOff x="7024788" y="2456261"/>
            <a:chExt cx="4550362" cy="1654190"/>
          </a:xfrm>
        </p:grpSpPr>
        <p:sp>
          <p:nvSpPr>
            <p:cNvPr id="89" name="Скругленный прямоугольник 88"/>
            <p:cNvSpPr/>
            <p:nvPr/>
          </p:nvSpPr>
          <p:spPr>
            <a:xfrm>
              <a:off x="7102983" y="2876170"/>
              <a:ext cx="2543319" cy="584885"/>
            </a:xfrm>
            <a:prstGeom prst="roundRect">
              <a:avLst>
                <a:gd name="adj" fmla="val 8216"/>
              </a:avLst>
            </a:prstGeom>
            <a:solidFill>
              <a:srgbClr val="EC9C5A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b="1" cap="all" dirty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Агентство по </a:t>
              </a:r>
              <a:r>
                <a:rPr lang="ru-RU" sz="1200" b="1" cap="all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развитию Соловецкого Архипелага</a:t>
              </a:r>
            </a:p>
          </p:txBody>
        </p:sp>
        <p:grpSp>
          <p:nvGrpSpPr>
            <p:cNvPr id="85" name="Группа 1053"/>
            <p:cNvGrpSpPr/>
            <p:nvPr/>
          </p:nvGrpSpPr>
          <p:grpSpPr>
            <a:xfrm>
              <a:off x="7024788" y="2456261"/>
              <a:ext cx="4550362" cy="1634495"/>
              <a:chOff x="6989414" y="1301006"/>
              <a:chExt cx="3257479" cy="1554434"/>
            </a:xfrm>
          </p:grpSpPr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6997604" y="1301007"/>
                <a:ext cx="3232362" cy="1554433"/>
              </a:xfrm>
              <a:prstGeom prst="roundRect">
                <a:avLst>
                  <a:gd name="adj" fmla="val 8216"/>
                </a:avLst>
              </a:prstGeom>
              <a:noFill/>
              <a:ln w="9525">
                <a:solidFill>
                  <a:srgbClr val="777777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ru-RU" sz="1400" cap="all" dirty="0">
                  <a:solidFill>
                    <a:srgbClr val="595B5A"/>
                  </a:solidFill>
                  <a:latin typeface="Arial Narrow" panose="020B0606020202030204" pitchFamily="34" charset="0"/>
                </a:endParaRPr>
              </a:p>
              <a:p>
                <a:endParaRPr lang="ru-RU" sz="1400" cap="all" dirty="0">
                  <a:solidFill>
                    <a:srgbClr val="595B5A"/>
                  </a:solidFill>
                  <a:latin typeface="Arial Narrow" panose="020B0606020202030204" pitchFamily="34" charset="0"/>
                </a:endParaRPr>
              </a:p>
              <a:p>
                <a:endParaRPr lang="ru-RU" sz="1400" cap="all" dirty="0">
                  <a:solidFill>
                    <a:srgbClr val="595B5A"/>
                  </a:solidFill>
                  <a:latin typeface="Arial Narrow" panose="020B0606020202030204" pitchFamily="34" charset="0"/>
                </a:endParaRPr>
              </a:p>
              <a:p>
                <a:endParaRPr lang="ru-RU" sz="1400" cap="all" dirty="0">
                  <a:solidFill>
                    <a:srgbClr val="595B5A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6989414" y="1301006"/>
                <a:ext cx="3257479" cy="302708"/>
              </a:xfrm>
              <a:prstGeom prst="roundRect">
                <a:avLst>
                  <a:gd name="adj" fmla="val 8216"/>
                </a:avLst>
              </a:prstGeom>
              <a:solidFill>
                <a:srgbClr val="595B5A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ru-RU" sz="1400" b="1" cap="all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ОБЛАСТНАЯ ВЛАСТЬ</a:t>
                </a:r>
                <a:endParaRPr lang="ru-RU" sz="1400" b="1" cap="all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88" name="Прямоугольник 87"/>
              <p:cNvSpPr/>
              <p:nvPr/>
            </p:nvSpPr>
            <p:spPr>
              <a:xfrm>
                <a:off x="7012596" y="2358464"/>
                <a:ext cx="321737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4138" indent="-84138">
                  <a:buFont typeface="Arial" panose="020B0604020202020204" pitchFamily="34" charset="0"/>
                  <a:buChar char="•"/>
                </a:pPr>
                <a:endParaRPr lang="ru-RU" sz="1200" dirty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5" name="Скругленный прямоугольник 94"/>
            <p:cNvSpPr/>
            <p:nvPr/>
          </p:nvSpPr>
          <p:spPr>
            <a:xfrm>
              <a:off x="9685753" y="2881635"/>
              <a:ext cx="1768962" cy="579420"/>
            </a:xfrm>
            <a:prstGeom prst="roundRect">
              <a:avLst>
                <a:gd name="adj" fmla="val 8216"/>
              </a:avLst>
            </a:prstGeom>
            <a:solidFill>
              <a:srgbClr val="EC9C5A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b="1" cap="all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Дирекция</a:t>
              </a:r>
              <a:br>
                <a:rPr lang="ru-RU" sz="1200" b="1" cap="all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1" cap="all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</a:t>
              </a:r>
              <a:r>
                <a:rPr lang="ru-RU" sz="1200" b="1" cap="all" dirty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Соловкам</a:t>
              </a:r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7069606" y="3464120"/>
              <a:ext cx="321737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4138" indent="-84138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пакет </a:t>
              </a:r>
              <a:r>
                <a:rPr lang="en-US" sz="1200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Autodesk / </a:t>
              </a:r>
              <a:r>
                <a:rPr lang="ru-RU" sz="1200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набор приложений</a:t>
              </a:r>
              <a:endParaRPr lang="ru-RU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138" indent="-84138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бесплатный просмотрщик</a:t>
              </a:r>
            </a:p>
            <a:p>
              <a:pPr marL="84138" indent="-84138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контроль за строительством</a:t>
              </a:r>
              <a:endParaRPr lang="ru-RU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10" name="Группа 4109"/>
          <p:cNvGrpSpPr/>
          <p:nvPr/>
        </p:nvGrpSpPr>
        <p:grpSpPr>
          <a:xfrm>
            <a:off x="7004726" y="3951882"/>
            <a:ext cx="4532820" cy="1512986"/>
            <a:chOff x="7025857" y="4358967"/>
            <a:chExt cx="4532820" cy="1512986"/>
          </a:xfrm>
        </p:grpSpPr>
        <p:grpSp>
          <p:nvGrpSpPr>
            <p:cNvPr id="102" name="Группа 1053"/>
            <p:cNvGrpSpPr/>
            <p:nvPr/>
          </p:nvGrpSpPr>
          <p:grpSpPr>
            <a:xfrm>
              <a:off x="7025857" y="4358967"/>
              <a:ext cx="4532820" cy="1512986"/>
              <a:chOff x="6993891" y="1301006"/>
              <a:chExt cx="3244921" cy="1438877"/>
            </a:xfrm>
          </p:grpSpPr>
          <p:sp>
            <p:nvSpPr>
              <p:cNvPr id="103" name="Скругленный прямоугольник 102"/>
              <p:cNvSpPr/>
              <p:nvPr/>
            </p:nvSpPr>
            <p:spPr>
              <a:xfrm>
                <a:off x="6997604" y="1301007"/>
                <a:ext cx="3232362" cy="1438876"/>
              </a:xfrm>
              <a:prstGeom prst="roundRect">
                <a:avLst>
                  <a:gd name="adj" fmla="val 8216"/>
                </a:avLst>
              </a:prstGeom>
              <a:noFill/>
              <a:ln w="9525">
                <a:solidFill>
                  <a:srgbClr val="777777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ru-RU" sz="1400" cap="all" dirty="0">
                  <a:solidFill>
                    <a:srgbClr val="595B5A"/>
                  </a:solidFill>
                  <a:latin typeface="Arial Narrow" panose="020B0606020202030204" pitchFamily="34" charset="0"/>
                </a:endParaRPr>
              </a:p>
              <a:p>
                <a:endParaRPr lang="ru-RU" sz="1400" cap="all" dirty="0">
                  <a:solidFill>
                    <a:srgbClr val="595B5A"/>
                  </a:solidFill>
                  <a:latin typeface="Arial Narrow" panose="020B0606020202030204" pitchFamily="34" charset="0"/>
                </a:endParaRPr>
              </a:p>
              <a:p>
                <a:endParaRPr lang="ru-RU" sz="1400" cap="all" dirty="0">
                  <a:solidFill>
                    <a:srgbClr val="595B5A"/>
                  </a:solidFill>
                  <a:latin typeface="Arial Narrow" panose="020B0606020202030204" pitchFamily="34" charset="0"/>
                </a:endParaRPr>
              </a:p>
              <a:p>
                <a:endParaRPr lang="ru-RU" sz="1400" cap="all" dirty="0">
                  <a:solidFill>
                    <a:srgbClr val="595B5A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04" name="Скругленный прямоугольник 103"/>
              <p:cNvSpPr/>
              <p:nvPr/>
            </p:nvSpPr>
            <p:spPr>
              <a:xfrm>
                <a:off x="6993891" y="1301006"/>
                <a:ext cx="3244921" cy="320507"/>
              </a:xfrm>
              <a:prstGeom prst="roundRect">
                <a:avLst>
                  <a:gd name="adj" fmla="val 8216"/>
                </a:avLst>
              </a:prstGeom>
              <a:solidFill>
                <a:srgbClr val="595B5A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ru-RU" sz="1200" b="1" cap="all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Контрольно-надзорные органы</a:t>
                </a:r>
              </a:p>
            </p:txBody>
          </p:sp>
          <p:sp>
            <p:nvSpPr>
              <p:cNvPr id="105" name="Прямоугольник 104"/>
              <p:cNvSpPr/>
              <p:nvPr/>
            </p:nvSpPr>
            <p:spPr>
              <a:xfrm>
                <a:off x="7012596" y="2358464"/>
                <a:ext cx="321737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4138" indent="-84138">
                  <a:buFont typeface="Arial" panose="020B0604020202020204" pitchFamily="34" charset="0"/>
                  <a:buChar char="•"/>
                </a:pPr>
                <a:endParaRPr lang="ru-RU" sz="1200" dirty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6" name="Скругленный прямоугольник 105"/>
            <p:cNvSpPr/>
            <p:nvPr/>
          </p:nvSpPr>
          <p:spPr>
            <a:xfrm>
              <a:off x="7097256" y="4803030"/>
              <a:ext cx="1494524" cy="414482"/>
            </a:xfrm>
            <a:prstGeom prst="roundRect">
              <a:avLst>
                <a:gd name="adj" fmla="val 8216"/>
              </a:avLst>
            </a:prstGeom>
            <a:solidFill>
              <a:srgbClr val="EC9C5A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b="1" cap="all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стройнадзор</a:t>
              </a:r>
              <a:endParaRPr lang="ru-RU" sz="1200" b="1" cap="all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7047518" y="5214333"/>
              <a:ext cx="321737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4138" indent="-84138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пакет </a:t>
              </a:r>
              <a:r>
                <a:rPr lang="en-US" sz="1200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Autodesk / </a:t>
              </a:r>
              <a:r>
                <a:rPr lang="ru-RU" sz="1200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набор приложений</a:t>
              </a:r>
            </a:p>
            <a:p>
              <a:pPr marL="84138" indent="-84138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бесплатный просмотрщик</a:t>
              </a:r>
            </a:p>
            <a:p>
              <a:pPr marL="84138" indent="-84138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контроль за строительством</a:t>
              </a:r>
              <a:endParaRPr lang="ru-RU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Группа 1053"/>
          <p:cNvGrpSpPr/>
          <p:nvPr/>
        </p:nvGrpSpPr>
        <p:grpSpPr>
          <a:xfrm>
            <a:off x="7015214" y="5558731"/>
            <a:ext cx="3249031" cy="1118577"/>
            <a:chOff x="6997604" y="1301007"/>
            <a:chExt cx="3249031" cy="1118577"/>
          </a:xfrm>
        </p:grpSpPr>
        <p:sp>
          <p:nvSpPr>
            <p:cNvPr id="111" name="Скругленный прямоугольник 110"/>
            <p:cNvSpPr/>
            <p:nvPr/>
          </p:nvSpPr>
          <p:spPr>
            <a:xfrm>
              <a:off x="6997604" y="1301007"/>
              <a:ext cx="3232362" cy="1118577"/>
            </a:xfrm>
            <a:prstGeom prst="roundRect">
              <a:avLst>
                <a:gd name="adj" fmla="val 8216"/>
              </a:avLst>
            </a:prstGeom>
            <a:noFill/>
            <a:ln w="9525">
              <a:solidFill>
                <a:srgbClr val="777777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ru-RU" sz="1400" cap="all" dirty="0">
                <a:solidFill>
                  <a:srgbClr val="595B5A"/>
                </a:solidFill>
                <a:latin typeface="Arial Narrow" panose="020B0606020202030204" pitchFamily="34" charset="0"/>
              </a:endParaRPr>
            </a:p>
            <a:p>
              <a:endParaRPr lang="ru-RU" sz="1400" cap="all" dirty="0">
                <a:solidFill>
                  <a:srgbClr val="595B5A"/>
                </a:solidFill>
                <a:latin typeface="Arial Narrow" panose="020B0606020202030204" pitchFamily="34" charset="0"/>
              </a:endParaRPr>
            </a:p>
            <a:p>
              <a:endParaRPr lang="ru-RU" sz="1400" cap="all" dirty="0">
                <a:solidFill>
                  <a:srgbClr val="595B5A"/>
                </a:solidFill>
                <a:latin typeface="Arial Narrow" panose="020B0606020202030204" pitchFamily="34" charset="0"/>
              </a:endParaRPr>
            </a:p>
            <a:p>
              <a:endParaRPr lang="ru-RU" sz="1400" cap="all" dirty="0">
                <a:solidFill>
                  <a:srgbClr val="595B5A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2" name="Скругленный прямоугольник 111"/>
            <p:cNvSpPr/>
            <p:nvPr/>
          </p:nvSpPr>
          <p:spPr>
            <a:xfrm>
              <a:off x="7058332" y="1367989"/>
              <a:ext cx="1608685" cy="405264"/>
            </a:xfrm>
            <a:prstGeom prst="roundRect">
              <a:avLst>
                <a:gd name="adj" fmla="val 8216"/>
              </a:avLst>
            </a:prstGeom>
            <a:solidFill>
              <a:srgbClr val="EC9C5A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b="1" cap="all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МИНТЭК И ЖКХ</a:t>
              </a:r>
              <a:endParaRPr lang="ru-RU" sz="12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Прямоугольник 112"/>
            <p:cNvSpPr/>
            <p:nvPr/>
          </p:nvSpPr>
          <p:spPr>
            <a:xfrm>
              <a:off x="7029265" y="1773253"/>
              <a:ext cx="321737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4138" indent="-84138"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пакет </a:t>
              </a:r>
              <a:r>
                <a:rPr lang="en-US" sz="1200" dirty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Autodesk / </a:t>
              </a:r>
              <a:r>
                <a:rPr lang="ru-RU" sz="1200" dirty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набор приложений</a:t>
              </a:r>
            </a:p>
            <a:p>
              <a:pPr marL="84138" indent="-84138"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бесплатный </a:t>
              </a:r>
              <a:r>
                <a:rPr lang="ru-RU" sz="1200" dirty="0" smtClean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просмотрщик</a:t>
              </a:r>
              <a:endParaRPr lang="ru-RU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138" indent="-84138"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95B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контроль за строительством</a:t>
              </a:r>
            </a:p>
          </p:txBody>
        </p:sp>
      </p:grpSp>
      <p:cxnSp>
        <p:nvCxnSpPr>
          <p:cNvPr id="115" name="Прямая со стрелкой 114"/>
          <p:cNvCxnSpPr/>
          <p:nvPr/>
        </p:nvCxnSpPr>
        <p:spPr>
          <a:xfrm>
            <a:off x="6083719" y="1511764"/>
            <a:ext cx="824043" cy="0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9" name="Прямая со стрелкой 118"/>
          <p:cNvCxnSpPr/>
          <p:nvPr/>
        </p:nvCxnSpPr>
        <p:spPr>
          <a:xfrm>
            <a:off x="6063841" y="2768968"/>
            <a:ext cx="824043" cy="0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0" name="Прямая со стрелкой 119"/>
          <p:cNvCxnSpPr/>
          <p:nvPr/>
        </p:nvCxnSpPr>
        <p:spPr>
          <a:xfrm>
            <a:off x="6066015" y="4625539"/>
            <a:ext cx="824043" cy="0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1" name="Прямая со стрелкой 120"/>
          <p:cNvCxnSpPr/>
          <p:nvPr/>
        </p:nvCxnSpPr>
        <p:spPr>
          <a:xfrm>
            <a:off x="6066014" y="5801929"/>
            <a:ext cx="824043" cy="0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2" name="Picture 2" descr="C:\Users\Antotyp\Desktop\logo_ma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191" y="151705"/>
            <a:ext cx="1959812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 52"/>
          <p:cNvSpPr/>
          <p:nvPr/>
        </p:nvSpPr>
        <p:spPr>
          <a:xfrm>
            <a:off x="4617201" y="2471692"/>
            <a:ext cx="1003858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ru-RU" sz="1100" b="1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СЭД</a:t>
            </a:r>
            <a:r>
              <a:rPr lang="en-US" sz="1100" b="1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Autodesk</a:t>
            </a:r>
            <a:r>
              <a:rPr lang="en-US" sz="1100" b="1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100" b="1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Voult</a:t>
            </a:r>
            <a:endParaRPr lang="ru-RU" sz="1100" b="1" dirty="0">
              <a:solidFill>
                <a:srgbClr val="595B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5180990" y="4262259"/>
            <a:ext cx="802275" cy="23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ru-RU" sz="1100" b="1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Тб</a:t>
            </a:r>
            <a:endParaRPr lang="ru-RU" sz="1100" b="1" dirty="0">
              <a:solidFill>
                <a:srgbClr val="595B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691544" y="3657967"/>
            <a:ext cx="507212" cy="15286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200" cap="all" dirty="0" smtClean="0">
                <a:solidFill>
                  <a:srgbClr val="EC9C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br>
              <a:rPr lang="ru-RU" sz="1200" cap="all" dirty="0" smtClean="0">
                <a:solidFill>
                  <a:srgbClr val="EC9C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cap="all" dirty="0" smtClean="0">
                <a:solidFill>
                  <a:srgbClr val="EC9C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br>
              <a:rPr lang="ru-RU" sz="1200" cap="all" dirty="0" smtClean="0">
                <a:solidFill>
                  <a:srgbClr val="EC9C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cap="all" dirty="0" smtClean="0">
                <a:solidFill>
                  <a:srgbClr val="EC9C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br>
              <a:rPr lang="ru-RU" sz="1200" cap="all" dirty="0" smtClean="0">
                <a:solidFill>
                  <a:srgbClr val="EC9C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cap="all" dirty="0" smtClean="0">
                <a:solidFill>
                  <a:srgbClr val="EC9C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br>
              <a:rPr lang="ru-RU" sz="1200" cap="all" dirty="0" smtClean="0">
                <a:solidFill>
                  <a:srgbClr val="EC9C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cap="all" dirty="0" smtClean="0">
                <a:solidFill>
                  <a:srgbClr val="EC9C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br>
              <a:rPr lang="ru-RU" sz="1200" cap="all" dirty="0" smtClean="0">
                <a:solidFill>
                  <a:srgbClr val="EC9C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cap="all" dirty="0" smtClean="0">
                <a:solidFill>
                  <a:srgbClr val="EC9C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br>
              <a:rPr lang="ru-RU" sz="1200" cap="all" dirty="0" smtClean="0">
                <a:solidFill>
                  <a:srgbClr val="EC9C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cap="all" dirty="0" smtClean="0">
                <a:solidFill>
                  <a:srgbClr val="EC9C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br>
              <a:rPr lang="ru-RU" sz="1200" cap="all" dirty="0" smtClean="0">
                <a:solidFill>
                  <a:srgbClr val="EC9C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cap="all" dirty="0" smtClean="0">
                <a:solidFill>
                  <a:srgbClr val="EC9C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endParaRPr lang="ru-RU" sz="1200" cap="all" dirty="0">
              <a:solidFill>
                <a:srgbClr val="EC9C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Правая круглая скобка 73"/>
          <p:cNvSpPr/>
          <p:nvPr/>
        </p:nvSpPr>
        <p:spPr>
          <a:xfrm>
            <a:off x="11564543" y="2170590"/>
            <a:ext cx="126859" cy="4521355"/>
          </a:xfrm>
          <a:prstGeom prst="rightBracket">
            <a:avLst/>
          </a:prstGeom>
          <a:noFill/>
          <a:ln w="19050">
            <a:solidFill>
              <a:srgbClr val="EC9C5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ru-RU" sz="1400" b="1" cap="all">
              <a:solidFill>
                <a:srgbClr val="EC9C5A"/>
              </a:solidFill>
            </a:endParaRPr>
          </a:p>
        </p:txBody>
      </p:sp>
      <p:sp>
        <p:nvSpPr>
          <p:cNvPr id="3" name="Правая фигурная скобка 2"/>
          <p:cNvSpPr/>
          <p:nvPr/>
        </p:nvSpPr>
        <p:spPr>
          <a:xfrm>
            <a:off x="10807700" y="5828345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46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30" b="1"/>
          <a:stretch/>
        </p:blipFill>
        <p:spPr bwMode="auto">
          <a:xfrm>
            <a:off x="702623" y="725336"/>
            <a:ext cx="10758344" cy="60442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62630" y="151705"/>
            <a:ext cx="7867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>
                <a:solidFill>
                  <a:srgbClr val="EC9C5A"/>
                </a:solidFill>
                <a:latin typeface="Arial Narrow" panose="020B0606020202030204" pitchFamily="34" charset="0"/>
              </a:rPr>
              <a:t>Интерфейс системы мониторинга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z="1600" smtClean="0"/>
              <a:pPr/>
              <a:t>11</a:t>
            </a:fld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7707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630" y="151705"/>
            <a:ext cx="7867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solidFill>
                  <a:srgbClr val="EC9C5A"/>
                </a:solidFill>
                <a:latin typeface="Arial Narrow" panose="020B0606020202030204" pitchFamily="34" charset="0"/>
              </a:rPr>
              <a:t>СИСТЕМА УПРАВЛЕНИЯ СТРОИТЕЛЬСТВОМ</a:t>
            </a:r>
            <a:endParaRPr lang="ru-RU" sz="2800" b="1" cap="all" dirty="0">
              <a:solidFill>
                <a:srgbClr val="EC9C5A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87" y="723118"/>
            <a:ext cx="8511558" cy="601729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z="1600" smtClean="0"/>
              <a:pPr/>
              <a:t>12</a:t>
            </a:fld>
            <a:endParaRPr lang="ru-RU" sz="1600" dirty="0"/>
          </a:p>
        </p:txBody>
      </p:sp>
      <p:pic>
        <p:nvPicPr>
          <p:cNvPr id="8" name="Picture 2" descr="C:\Users\Antotyp\Desktop\logo_ma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191" y="151705"/>
            <a:ext cx="1959812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58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440816" cy="6997959"/>
          </a:xfrm>
          <a:prstGeom prst="rect">
            <a:avLst/>
          </a:prstGeom>
        </p:spPr>
      </p:pic>
      <p:sp>
        <p:nvSpPr>
          <p:cNvPr id="9" name="Подзаголовок 4"/>
          <p:cNvSpPr txBox="1">
            <a:spLocks/>
          </p:cNvSpPr>
          <p:nvPr/>
        </p:nvSpPr>
        <p:spPr>
          <a:xfrm>
            <a:off x="355472" y="6331443"/>
            <a:ext cx="9158513" cy="526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00"/>
              </a:lnSpc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Рязань 2014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3499" y="2920391"/>
            <a:ext cx="9181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Спасибо за внимание!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9" y="258011"/>
            <a:ext cx="767057" cy="9051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74273" y="341243"/>
            <a:ext cx="66726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 информационных технологий</a:t>
            </a: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дминистрации Губернатора Архангельской области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Правительства Архангельской области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3499" y="4166723"/>
            <a:ext cx="491129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Клюкин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Даниил Вячеславович</a:t>
            </a:r>
          </a:p>
          <a:p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dkliukin@cit29.ru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8 953 266-76-32</a:t>
            </a:r>
          </a:p>
          <a:p>
            <a:endParaRPr lang="ru-RU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34" y="3413189"/>
            <a:ext cx="1140526" cy="11405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733" y="3124674"/>
            <a:ext cx="1429041" cy="14290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667" y="2945935"/>
            <a:ext cx="1429041" cy="14290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612" y="4697090"/>
            <a:ext cx="3269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СРЫВ ПРОЕКТА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37428" y="4697090"/>
            <a:ext cx="3273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ПОТЕРЯ СРЕДСТВ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92327" y="4697090"/>
            <a:ext cx="3523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ЗАДЕРЖКА СРОКОВ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611" y="151705"/>
            <a:ext cx="5197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solidFill>
                  <a:srgbClr val="EC9C5A"/>
                </a:solidFill>
                <a:latin typeface="Arial Narrow" panose="020B0606020202030204" pitchFamily="34" charset="0"/>
              </a:rPr>
              <a:t>РИСКИ Проекта</a:t>
            </a:r>
            <a:endParaRPr lang="ru-RU" sz="2800" b="1" cap="all" dirty="0">
              <a:solidFill>
                <a:srgbClr val="EC9C5A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2" descr="C:\Users\Antotyp\Desktop\logo_mai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191" y="151705"/>
            <a:ext cx="1959812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z="2400" smtClean="0"/>
              <a:pPr/>
              <a:t>2</a:t>
            </a:fld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687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0611" y="151705"/>
            <a:ext cx="9291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cap="all" dirty="0">
                <a:solidFill>
                  <a:srgbClr val="EC9C5A"/>
                </a:solidFill>
                <a:latin typeface="Arial Narrow" panose="020B0606020202030204" pitchFamily="34" charset="0"/>
              </a:rPr>
              <a:t>ОРГАНИЗАЦИИ МЕРОПРИЯТИЙ ПО </a:t>
            </a:r>
            <a:r>
              <a:rPr lang="ru-RU" sz="2200" b="1" cap="all" dirty="0" smtClean="0">
                <a:solidFill>
                  <a:srgbClr val="EC9C5A"/>
                </a:solidFill>
                <a:latin typeface="Arial Narrow" panose="020B0606020202030204" pitchFamily="34" charset="0"/>
              </a:rPr>
              <a:t>СТРОИТЕЛЬСТВУ на </a:t>
            </a:r>
            <a:r>
              <a:rPr lang="ru-RU" sz="2200" b="1" cap="all" dirty="0">
                <a:solidFill>
                  <a:srgbClr val="EC9C5A"/>
                </a:solidFill>
                <a:latin typeface="Arial Narrow" panose="020B0606020202030204" pitchFamily="34" charset="0"/>
              </a:rPr>
              <a:t>территории Соловецкого архипелага</a:t>
            </a:r>
          </a:p>
        </p:txBody>
      </p:sp>
      <p:pic>
        <p:nvPicPr>
          <p:cNvPr id="11" name="Picture 2" descr="C:\Users\Antotyp\Desktop\logo_mai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191" y="151705"/>
            <a:ext cx="1959812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z="2400" smtClean="0"/>
              <a:pPr/>
              <a:t>3</a:t>
            </a:fld>
            <a:endParaRPr lang="ru-RU" sz="2400" dirty="0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1382486" y="3058337"/>
            <a:ext cx="6781800" cy="0"/>
          </a:xfrm>
          <a:prstGeom prst="line">
            <a:avLst/>
          </a:prstGeom>
          <a:ln w="28575">
            <a:solidFill>
              <a:srgbClr val="EC9C5A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Скругленный прямоугольник 59"/>
          <p:cNvSpPr/>
          <p:nvPr/>
        </p:nvSpPr>
        <p:spPr>
          <a:xfrm>
            <a:off x="2194711" y="2074303"/>
            <a:ext cx="1367481" cy="584885"/>
          </a:xfrm>
          <a:prstGeom prst="roundRect">
            <a:avLst>
              <a:gd name="adj" fmla="val 8216"/>
            </a:avLst>
          </a:prstGeom>
          <a:solidFill>
            <a:srgbClr val="595B5A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Подготовка участка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4058450" y="2074303"/>
            <a:ext cx="1696460" cy="584885"/>
          </a:xfrm>
          <a:prstGeom prst="roundRect">
            <a:avLst>
              <a:gd name="adj" fmla="val 8216"/>
            </a:avLst>
          </a:prstGeom>
          <a:solidFill>
            <a:srgbClr val="595B5A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Контракт </a:t>
            </a:r>
            <a:r>
              <a:rPr lang="ru-RU" sz="1400" b="1" cap="all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ПСД</a:t>
            </a: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251171" y="2074303"/>
            <a:ext cx="1795946" cy="584885"/>
          </a:xfrm>
          <a:prstGeom prst="roundRect">
            <a:avLst>
              <a:gd name="adj" fmla="val 8216"/>
            </a:avLst>
          </a:prstGeom>
          <a:solidFill>
            <a:srgbClr val="595B5A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Контракт</a:t>
            </a:r>
            <a:br>
              <a:rPr lang="ru-RU" sz="14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400" b="1" cap="all" dirty="0">
                <a:solidFill>
                  <a:schemeClr val="bg1"/>
                </a:solidFill>
                <a:latin typeface="Arial Narrow" panose="020B0606020202030204" pitchFamily="34" charset="0"/>
              </a:rPr>
              <a:t>на строительство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4061782" y="3454485"/>
            <a:ext cx="1696459" cy="584885"/>
          </a:xfrm>
          <a:prstGeom prst="roundRect">
            <a:avLst>
              <a:gd name="adj" fmla="val 8216"/>
            </a:avLst>
          </a:prstGeom>
          <a:solidFill>
            <a:srgbClr val="EC9C5A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cap="all" dirty="0">
                <a:solidFill>
                  <a:srgbClr val="595B5A"/>
                </a:solidFill>
                <a:latin typeface="Arial Narrow" panose="020B0606020202030204" pitchFamily="34" charset="0"/>
              </a:rPr>
              <a:t>Разработка </a:t>
            </a:r>
            <a:r>
              <a:rPr lang="ru-RU" sz="1400" b="1" cap="all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ПСД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6256216" y="3450036"/>
            <a:ext cx="1795944" cy="584885"/>
          </a:xfrm>
          <a:prstGeom prst="roundRect">
            <a:avLst>
              <a:gd name="adj" fmla="val 8216"/>
            </a:avLst>
          </a:prstGeom>
          <a:solidFill>
            <a:srgbClr val="EC9C5A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cap="all" dirty="0">
                <a:solidFill>
                  <a:srgbClr val="595B5A"/>
                </a:solidFill>
              </a:rPr>
              <a:t>Строительство</a:t>
            </a:r>
          </a:p>
        </p:txBody>
      </p:sp>
      <p:cxnSp>
        <p:nvCxnSpPr>
          <p:cNvPr id="65" name="Прямая со стрелкой 64"/>
          <p:cNvCxnSpPr>
            <a:stCxn id="60" idx="3"/>
            <a:endCxn id="61" idx="1"/>
          </p:cNvCxnSpPr>
          <p:nvPr/>
        </p:nvCxnSpPr>
        <p:spPr>
          <a:xfrm>
            <a:off x="3562192" y="2366744"/>
            <a:ext cx="496261" cy="0"/>
          </a:xfrm>
          <a:prstGeom prst="straightConnector1">
            <a:avLst/>
          </a:prstGeom>
          <a:ln w="9525">
            <a:solidFill>
              <a:srgbClr val="595B5A"/>
            </a:solidFill>
            <a:prstDash val="lg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Соединительная линия уступом 65"/>
          <p:cNvCxnSpPr>
            <a:stCxn id="63" idx="3"/>
            <a:endCxn id="62" idx="0"/>
          </p:cNvCxnSpPr>
          <p:nvPr/>
        </p:nvCxnSpPr>
        <p:spPr>
          <a:xfrm flipV="1">
            <a:off x="5758238" y="2074302"/>
            <a:ext cx="1390906" cy="1672627"/>
          </a:xfrm>
          <a:prstGeom prst="bentConnector4">
            <a:avLst>
              <a:gd name="adj1" fmla="val 17720"/>
              <a:gd name="adj2" fmla="val 113667"/>
            </a:avLst>
          </a:prstGeom>
          <a:ln w="9525">
            <a:solidFill>
              <a:srgbClr val="595B5A"/>
            </a:solidFill>
            <a:prstDash val="lg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Соединительная линия уступом 66"/>
          <p:cNvCxnSpPr>
            <a:stCxn id="64" idx="3"/>
            <a:endCxn id="100" idx="0"/>
          </p:cNvCxnSpPr>
          <p:nvPr/>
        </p:nvCxnSpPr>
        <p:spPr>
          <a:xfrm flipV="1">
            <a:off x="8052160" y="2080954"/>
            <a:ext cx="1334878" cy="1661524"/>
          </a:xfrm>
          <a:prstGeom prst="bentConnector4">
            <a:avLst>
              <a:gd name="adj1" fmla="val 18007"/>
              <a:gd name="adj2" fmla="val 113758"/>
            </a:avLst>
          </a:prstGeom>
          <a:ln w="6350">
            <a:solidFill>
              <a:schemeClr val="tx1">
                <a:lumMod val="85000"/>
                <a:lumOff val="15000"/>
              </a:schemeClr>
            </a:solidFill>
            <a:prstDash val="lg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stCxn id="61" idx="2"/>
            <a:endCxn id="63" idx="0"/>
          </p:cNvCxnSpPr>
          <p:nvPr/>
        </p:nvCxnSpPr>
        <p:spPr>
          <a:xfrm>
            <a:off x="4906683" y="2659186"/>
            <a:ext cx="3329" cy="795299"/>
          </a:xfrm>
          <a:prstGeom prst="straightConnector1">
            <a:avLst/>
          </a:prstGeom>
          <a:ln w="9525">
            <a:solidFill>
              <a:srgbClr val="595B5A"/>
            </a:solidFill>
            <a:prstDash val="lg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922855" y="5030216"/>
            <a:ext cx="1615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95B5A"/>
                </a:solidFill>
                <a:latin typeface="Arial Narrow" panose="020B0606020202030204" pitchFamily="34" charset="0"/>
              </a:rPr>
              <a:t>План выполнения работ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94709" y="981295"/>
            <a:ext cx="1985406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1400" cap="all" dirty="0">
                <a:solidFill>
                  <a:srgbClr val="595B5A"/>
                </a:solidFill>
                <a:latin typeface="Arial Narrow" panose="020B0606020202030204" pitchFamily="34" charset="0"/>
              </a:rPr>
              <a:t>Программа развития</a:t>
            </a:r>
            <a:br>
              <a:rPr lang="ru-RU" sz="1400" cap="all" dirty="0">
                <a:solidFill>
                  <a:srgbClr val="595B5A"/>
                </a:solidFill>
                <a:latin typeface="Arial Narrow" panose="020B0606020202030204" pitchFamily="34" charset="0"/>
              </a:rPr>
            </a:br>
            <a:r>
              <a:rPr lang="ru-RU" sz="1400" cap="all" dirty="0">
                <a:solidFill>
                  <a:srgbClr val="595B5A"/>
                </a:solidFill>
                <a:latin typeface="Arial Narrow" panose="020B0606020202030204" pitchFamily="34" charset="0"/>
              </a:rPr>
              <a:t>архипелага</a:t>
            </a:r>
          </a:p>
        </p:txBody>
      </p:sp>
      <p:cxnSp>
        <p:nvCxnSpPr>
          <p:cNvPr id="71" name="Прямая со стрелкой 70"/>
          <p:cNvCxnSpPr>
            <a:endCxn id="60" idx="0"/>
          </p:cNvCxnSpPr>
          <p:nvPr/>
        </p:nvCxnSpPr>
        <p:spPr>
          <a:xfrm>
            <a:off x="2878449" y="1504516"/>
            <a:ext cx="0" cy="569787"/>
          </a:xfrm>
          <a:prstGeom prst="straightConnector1">
            <a:avLst/>
          </a:prstGeom>
          <a:ln w="9525">
            <a:solidFill>
              <a:srgbClr val="595B5A"/>
            </a:solidFill>
            <a:prstDash val="lg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 rot="16200000">
            <a:off x="692306" y="1786774"/>
            <a:ext cx="1412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spc="200" dirty="0">
                <a:solidFill>
                  <a:srgbClr val="EC9C5A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заказчик</a:t>
            </a:r>
          </a:p>
        </p:txBody>
      </p:sp>
      <p:sp>
        <p:nvSpPr>
          <p:cNvPr id="73" name="TextBox 72"/>
          <p:cNvSpPr txBox="1"/>
          <p:nvPr/>
        </p:nvSpPr>
        <p:spPr>
          <a:xfrm rot="16200000">
            <a:off x="564070" y="5011026"/>
            <a:ext cx="1669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spc="200" dirty="0">
                <a:solidFill>
                  <a:srgbClr val="EC9C5A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подрядчик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096326" y="2702221"/>
            <a:ext cx="1643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95B5A"/>
                </a:solidFill>
                <a:latin typeface="Arial Narrow" panose="020B0606020202030204" pitchFamily="34" charset="0"/>
              </a:rPr>
              <a:t>* выделение участка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057145" y="4691478"/>
            <a:ext cx="123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cap="all" dirty="0">
                <a:solidFill>
                  <a:srgbClr val="595B5A"/>
                </a:solidFill>
                <a:latin typeface="Arial Narrow" panose="020B0606020202030204" pitchFamily="34" charset="0"/>
              </a:rPr>
              <a:t>Мониторинг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453510" y="5030216"/>
            <a:ext cx="18253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95B5A"/>
                </a:solidFill>
                <a:latin typeface="Arial Narrow" panose="020B0606020202030204" pitchFamily="34" charset="0"/>
              </a:rPr>
              <a:t>Проект строительства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95B5A"/>
                </a:solidFill>
                <a:latin typeface="Arial Narrow" panose="020B0606020202030204" pitchFamily="34" charset="0"/>
              </a:rPr>
              <a:t>чертежи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95B5A"/>
                </a:solidFill>
                <a:latin typeface="Arial Narrow" panose="020B0606020202030204" pitchFamily="34" charset="0"/>
              </a:rPr>
              <a:t>сметы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439915" y="4691478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cap="all" dirty="0">
                <a:solidFill>
                  <a:srgbClr val="595B5A"/>
                </a:solidFill>
                <a:latin typeface="Arial Narrow" panose="020B0606020202030204" pitchFamily="34" charset="0"/>
              </a:rPr>
              <a:t>Экспертиза</a:t>
            </a:r>
          </a:p>
        </p:txBody>
      </p:sp>
      <p:sp>
        <p:nvSpPr>
          <p:cNvPr id="78" name="Правая круглая скобка 77"/>
          <p:cNvSpPr/>
          <p:nvPr/>
        </p:nvSpPr>
        <p:spPr>
          <a:xfrm rot="16200000">
            <a:off x="8249215" y="1848316"/>
            <a:ext cx="119017" cy="5352865"/>
          </a:xfrm>
          <a:prstGeom prst="rightBracket">
            <a:avLst/>
          </a:prstGeom>
          <a:noFill/>
          <a:ln w="12700">
            <a:solidFill>
              <a:srgbClr val="595B5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ru-RU" sz="1400" b="1" cap="all">
              <a:solidFill>
                <a:srgbClr val="595B5A"/>
              </a:solidFill>
            </a:endParaRPr>
          </a:p>
        </p:txBody>
      </p:sp>
      <p:grpSp>
        <p:nvGrpSpPr>
          <p:cNvPr id="79" name="Группа 164"/>
          <p:cNvGrpSpPr/>
          <p:nvPr/>
        </p:nvGrpSpPr>
        <p:grpSpPr>
          <a:xfrm>
            <a:off x="5960913" y="4529309"/>
            <a:ext cx="893193" cy="282524"/>
            <a:chOff x="3268940" y="4933463"/>
            <a:chExt cx="893193" cy="282524"/>
          </a:xfrm>
        </p:grpSpPr>
        <p:cxnSp>
          <p:nvCxnSpPr>
            <p:cNvPr id="80" name="Прямая со стрелкой 79"/>
            <p:cNvCxnSpPr/>
            <p:nvPr/>
          </p:nvCxnSpPr>
          <p:spPr>
            <a:xfrm>
              <a:off x="3391559" y="5215987"/>
              <a:ext cx="647953" cy="0"/>
            </a:xfrm>
            <a:prstGeom prst="straightConnector1">
              <a:avLst/>
            </a:prstGeom>
            <a:ln w="41275">
              <a:solidFill>
                <a:srgbClr val="EC9C5A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3268940" y="4933463"/>
              <a:ext cx="8931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solidFill>
                    <a:srgbClr val="EC9C5A"/>
                  </a:solidFill>
                  <a:latin typeface="Arial Narrow" panose="020B0606020202030204" pitchFamily="34" charset="0"/>
                </a:rPr>
                <a:t>ПОСТАВКА</a:t>
              </a:r>
            </a:p>
          </p:txBody>
        </p:sp>
      </p:grpSp>
      <p:cxnSp>
        <p:nvCxnSpPr>
          <p:cNvPr id="82" name="Прямая соединительная линия 81"/>
          <p:cNvCxnSpPr/>
          <p:nvPr/>
        </p:nvCxnSpPr>
        <p:spPr>
          <a:xfrm>
            <a:off x="8434907" y="4672868"/>
            <a:ext cx="0" cy="1850987"/>
          </a:xfrm>
          <a:prstGeom prst="line">
            <a:avLst/>
          </a:prstGeom>
          <a:ln w="12700">
            <a:solidFill>
              <a:srgbClr val="595B5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6924877" y="4680539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cap="all" dirty="0">
                <a:solidFill>
                  <a:srgbClr val="595B5A"/>
                </a:solidFill>
                <a:latin typeface="Arial Narrow" panose="020B0606020202030204" pitchFamily="34" charset="0"/>
              </a:rPr>
              <a:t>Логистика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506894" y="4680539"/>
            <a:ext cx="1510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cap="all" dirty="0">
                <a:solidFill>
                  <a:srgbClr val="595B5A"/>
                </a:solidFill>
                <a:latin typeface="Arial Narrow" panose="020B0606020202030204" pitchFamily="34" charset="0"/>
              </a:rPr>
              <a:t>Строительство</a:t>
            </a:r>
          </a:p>
        </p:txBody>
      </p:sp>
      <p:cxnSp>
        <p:nvCxnSpPr>
          <p:cNvPr id="86" name="Прямая со стрелкой 85"/>
          <p:cNvCxnSpPr>
            <a:stCxn id="62" idx="2"/>
            <a:endCxn id="64" idx="0"/>
          </p:cNvCxnSpPr>
          <p:nvPr/>
        </p:nvCxnSpPr>
        <p:spPr>
          <a:xfrm>
            <a:off x="7149144" y="2659187"/>
            <a:ext cx="5044" cy="790848"/>
          </a:xfrm>
          <a:prstGeom prst="straightConnector1">
            <a:avLst/>
          </a:prstGeom>
          <a:ln w="9525">
            <a:solidFill>
              <a:srgbClr val="595B5A"/>
            </a:solidFill>
            <a:prstDash val="lg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>
            <a:stCxn id="64" idx="2"/>
          </p:cNvCxnSpPr>
          <p:nvPr/>
        </p:nvCxnSpPr>
        <p:spPr>
          <a:xfrm>
            <a:off x="7154188" y="4034921"/>
            <a:ext cx="0" cy="446629"/>
          </a:xfrm>
          <a:prstGeom prst="straightConnector1">
            <a:avLst/>
          </a:prstGeom>
          <a:ln w="9525">
            <a:solidFill>
              <a:srgbClr val="595B5A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равая круглая скобка 87"/>
          <p:cNvSpPr/>
          <p:nvPr/>
        </p:nvSpPr>
        <p:spPr>
          <a:xfrm rot="16200000">
            <a:off x="3505055" y="2907831"/>
            <a:ext cx="114275" cy="3261706"/>
          </a:xfrm>
          <a:prstGeom prst="rightBracket">
            <a:avLst/>
          </a:prstGeom>
          <a:noFill/>
          <a:ln w="12700">
            <a:solidFill>
              <a:srgbClr val="595B5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ru-RU" sz="1400" b="1" cap="all">
              <a:solidFill>
                <a:srgbClr val="595B5A"/>
              </a:solidFill>
            </a:endParaRPr>
          </a:p>
        </p:txBody>
      </p:sp>
      <p:cxnSp>
        <p:nvCxnSpPr>
          <p:cNvPr id="89" name="Прямая со стрелкой 88"/>
          <p:cNvCxnSpPr>
            <a:stCxn id="63" idx="2"/>
          </p:cNvCxnSpPr>
          <p:nvPr/>
        </p:nvCxnSpPr>
        <p:spPr>
          <a:xfrm>
            <a:off x="4910009" y="4039370"/>
            <a:ext cx="0" cy="442179"/>
          </a:xfrm>
          <a:prstGeom prst="straightConnector1">
            <a:avLst/>
          </a:prstGeom>
          <a:ln w="9525">
            <a:solidFill>
              <a:srgbClr val="595B5A"/>
            </a:solidFill>
            <a:prstDash val="solid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5817646" y="5030216"/>
            <a:ext cx="222856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1400" dirty="0">
                <a:solidFill>
                  <a:srgbClr val="595B5A"/>
                </a:solidFill>
                <a:latin typeface="Arial Narrow" panose="020B0606020202030204" pitchFamily="34" charset="0"/>
              </a:rPr>
              <a:t>Размещение людей и техники</a:t>
            </a:r>
          </a:p>
          <a:p>
            <a:pPr>
              <a:lnSpc>
                <a:spcPts val="2200"/>
              </a:lnSpc>
            </a:pPr>
            <a:r>
              <a:rPr lang="ru-RU" sz="1400" dirty="0">
                <a:solidFill>
                  <a:srgbClr val="595B5A"/>
                </a:solidFill>
                <a:latin typeface="Arial Narrow" panose="020B0606020202030204" pitchFamily="34" charset="0"/>
              </a:rPr>
              <a:t>Качество материалов</a:t>
            </a:r>
          </a:p>
          <a:p>
            <a:pPr>
              <a:lnSpc>
                <a:spcPts val="2200"/>
              </a:lnSpc>
            </a:pPr>
            <a:r>
              <a:rPr lang="ru-RU" sz="1400" dirty="0">
                <a:solidFill>
                  <a:srgbClr val="595B5A"/>
                </a:solidFill>
                <a:latin typeface="Arial Narrow" panose="020B0606020202030204" pitchFamily="34" charset="0"/>
              </a:rPr>
              <a:t>Учёт ограничений:</a:t>
            </a:r>
          </a:p>
          <a:p>
            <a:pPr marL="109538" indent="-109538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95B5A"/>
                </a:solidFill>
                <a:latin typeface="Arial Narrow" panose="020B0606020202030204" pitchFamily="34" charset="0"/>
              </a:rPr>
              <a:t>навигация</a:t>
            </a:r>
          </a:p>
          <a:p>
            <a:pPr marL="109538" indent="-109538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95B5A"/>
                </a:solidFill>
                <a:latin typeface="Arial Narrow" panose="020B0606020202030204" pitchFamily="34" charset="0"/>
              </a:rPr>
              <a:t>технологический причал</a:t>
            </a:r>
          </a:p>
          <a:p>
            <a:pPr marL="109538" indent="-109538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95B5A"/>
                </a:solidFill>
                <a:latin typeface="Arial Narrow" panose="020B0606020202030204" pitchFamily="34" charset="0"/>
              </a:rPr>
              <a:t>объём складов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8506894" y="5030218"/>
            <a:ext cx="222856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1400" dirty="0">
                <a:solidFill>
                  <a:srgbClr val="595B5A"/>
                </a:solidFill>
                <a:latin typeface="Arial Narrow" panose="020B0606020202030204" pitchFamily="34" charset="0"/>
              </a:rPr>
              <a:t>План строительства</a:t>
            </a:r>
          </a:p>
          <a:p>
            <a:pPr>
              <a:lnSpc>
                <a:spcPts val="2200"/>
              </a:lnSpc>
            </a:pPr>
            <a:r>
              <a:rPr lang="ru-RU" sz="1400" dirty="0">
                <a:solidFill>
                  <a:srgbClr val="595B5A"/>
                </a:solidFill>
                <a:latin typeface="Arial Narrow" panose="020B0606020202030204" pitchFamily="34" charset="0"/>
              </a:rPr>
              <a:t>Строй надзор</a:t>
            </a:r>
          </a:p>
          <a:p>
            <a:pPr>
              <a:lnSpc>
                <a:spcPts val="2200"/>
              </a:lnSpc>
            </a:pPr>
            <a:r>
              <a:rPr lang="ru-RU" sz="1400" dirty="0">
                <a:solidFill>
                  <a:srgbClr val="595B5A"/>
                </a:solidFill>
                <a:latin typeface="Arial Narrow" panose="020B0606020202030204" pitchFamily="34" charset="0"/>
              </a:rPr>
              <a:t>Авторский надзор</a:t>
            </a:r>
          </a:p>
          <a:p>
            <a:pPr>
              <a:lnSpc>
                <a:spcPts val="2200"/>
              </a:lnSpc>
            </a:pPr>
            <a:r>
              <a:rPr lang="ru-RU" sz="1400" dirty="0">
                <a:solidFill>
                  <a:srgbClr val="595B5A"/>
                </a:solidFill>
                <a:latin typeface="Arial Narrow" panose="020B0606020202030204" pitchFamily="34" charset="0"/>
              </a:rPr>
              <a:t>Актирование старых работ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0138369" y="4828554"/>
            <a:ext cx="1014424" cy="8104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200" b="1" dirty="0">
                <a:solidFill>
                  <a:srgbClr val="EC9C5A"/>
                </a:solidFill>
                <a:latin typeface="Arial Narrow" panose="020B0606020202030204" pitchFamily="34" charset="0"/>
              </a:rPr>
              <a:t>Работы</a:t>
            </a:r>
          </a:p>
          <a:p>
            <a:pPr>
              <a:lnSpc>
                <a:spcPts val="1400"/>
              </a:lnSpc>
            </a:pPr>
            <a:r>
              <a:rPr lang="ru-RU" sz="1200" b="1" dirty="0">
                <a:solidFill>
                  <a:srgbClr val="EC9C5A"/>
                </a:solidFill>
                <a:latin typeface="Arial Narrow" panose="020B0606020202030204" pitchFamily="34" charset="0"/>
              </a:rPr>
              <a:t>Люди</a:t>
            </a:r>
          </a:p>
          <a:p>
            <a:pPr>
              <a:lnSpc>
                <a:spcPts val="1400"/>
              </a:lnSpc>
            </a:pPr>
            <a:r>
              <a:rPr lang="ru-RU" sz="1200" b="1" dirty="0">
                <a:solidFill>
                  <a:srgbClr val="EC9C5A"/>
                </a:solidFill>
                <a:latin typeface="Arial Narrow" panose="020B0606020202030204" pitchFamily="34" charset="0"/>
              </a:rPr>
              <a:t>Техника</a:t>
            </a:r>
          </a:p>
          <a:p>
            <a:pPr>
              <a:lnSpc>
                <a:spcPts val="1400"/>
              </a:lnSpc>
            </a:pPr>
            <a:r>
              <a:rPr lang="ru-RU" sz="1200" b="1" dirty="0">
                <a:solidFill>
                  <a:srgbClr val="EC9C5A"/>
                </a:solidFill>
                <a:latin typeface="Arial Narrow" panose="020B0606020202030204" pitchFamily="34" charset="0"/>
              </a:rPr>
              <a:t>Материалы</a:t>
            </a:r>
          </a:p>
        </p:txBody>
      </p:sp>
      <p:sp>
        <p:nvSpPr>
          <p:cNvPr id="93" name="Левая фигурная скобка 92"/>
          <p:cNvSpPr/>
          <p:nvPr/>
        </p:nvSpPr>
        <p:spPr>
          <a:xfrm>
            <a:off x="10102865" y="4828556"/>
            <a:ext cx="83109" cy="803207"/>
          </a:xfrm>
          <a:prstGeom prst="leftBrace">
            <a:avLst/>
          </a:prstGeom>
          <a:noFill/>
          <a:ln w="19050">
            <a:solidFill>
              <a:srgbClr val="EC9C5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ru-RU" sz="1400" b="1" cap="all">
              <a:solidFill>
                <a:srgbClr val="EC9C5A"/>
              </a:solidFill>
            </a:endParaRPr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3372528" y="4658102"/>
            <a:ext cx="0" cy="1149251"/>
          </a:xfrm>
          <a:prstGeom prst="line">
            <a:avLst/>
          </a:prstGeom>
          <a:ln w="12700">
            <a:solidFill>
              <a:srgbClr val="595B5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3013716" y="3571510"/>
            <a:ext cx="949299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ru-RU" sz="1400" cap="all" dirty="0">
                <a:solidFill>
                  <a:srgbClr val="595B5A"/>
                </a:solidFill>
                <a:latin typeface="Arial Narrow" panose="020B0606020202030204" pitchFamily="34" charset="0"/>
              </a:rPr>
              <a:t>Контракт</a:t>
            </a:r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8460807" y="739249"/>
            <a:ext cx="1795944" cy="584885"/>
          </a:xfrm>
          <a:prstGeom prst="roundRect">
            <a:avLst>
              <a:gd name="adj" fmla="val 8216"/>
            </a:avLst>
          </a:prstGeom>
          <a:noFill/>
          <a:ln w="19050">
            <a:solidFill>
              <a:srgbClr val="EC9C5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cap="all" dirty="0">
                <a:solidFill>
                  <a:srgbClr val="595B5A"/>
                </a:solidFill>
                <a:latin typeface="Arial Narrow" panose="020B0606020202030204" pitchFamily="34" charset="0"/>
              </a:rPr>
              <a:t>Эксплуатирующая организация</a:t>
            </a:r>
          </a:p>
        </p:txBody>
      </p:sp>
      <p:grpSp>
        <p:nvGrpSpPr>
          <p:cNvPr id="98" name="Группа 1053"/>
          <p:cNvGrpSpPr/>
          <p:nvPr/>
        </p:nvGrpSpPr>
        <p:grpSpPr>
          <a:xfrm>
            <a:off x="8521606" y="2080954"/>
            <a:ext cx="1719569" cy="1583613"/>
            <a:chOff x="6997604" y="1301006"/>
            <a:chExt cx="1719569" cy="1583613"/>
          </a:xfrm>
        </p:grpSpPr>
        <p:sp>
          <p:nvSpPr>
            <p:cNvPr id="99" name="Скругленный прямоугольник 98"/>
            <p:cNvSpPr/>
            <p:nvPr/>
          </p:nvSpPr>
          <p:spPr>
            <a:xfrm>
              <a:off x="6997604" y="1301007"/>
              <a:ext cx="1708271" cy="1583612"/>
            </a:xfrm>
            <a:prstGeom prst="roundRect">
              <a:avLst>
                <a:gd name="adj" fmla="val 8216"/>
              </a:avLst>
            </a:prstGeom>
            <a:noFill/>
            <a:ln w="9525">
              <a:solidFill>
                <a:srgbClr val="777777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ru-RU" sz="1400" cap="all" dirty="0">
                <a:solidFill>
                  <a:srgbClr val="595B5A"/>
                </a:solidFill>
                <a:latin typeface="Arial Narrow" panose="020B0606020202030204" pitchFamily="34" charset="0"/>
              </a:endParaRPr>
            </a:p>
            <a:p>
              <a:endParaRPr lang="ru-RU" sz="1400" cap="all" dirty="0">
                <a:solidFill>
                  <a:srgbClr val="595B5A"/>
                </a:solidFill>
                <a:latin typeface="Arial Narrow" panose="020B0606020202030204" pitchFamily="34" charset="0"/>
              </a:endParaRPr>
            </a:p>
            <a:p>
              <a:endParaRPr lang="ru-RU" sz="1400" cap="all" dirty="0">
                <a:solidFill>
                  <a:srgbClr val="595B5A"/>
                </a:solidFill>
                <a:latin typeface="Arial Narrow" panose="020B0606020202030204" pitchFamily="34" charset="0"/>
              </a:endParaRPr>
            </a:p>
            <a:p>
              <a:endParaRPr lang="ru-RU" sz="1400" cap="all" dirty="0">
                <a:solidFill>
                  <a:srgbClr val="595B5A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0" name="Скругленный прямоугольник 99"/>
            <p:cNvSpPr/>
            <p:nvPr/>
          </p:nvSpPr>
          <p:spPr>
            <a:xfrm>
              <a:off x="7008902" y="1301006"/>
              <a:ext cx="1708271" cy="584885"/>
            </a:xfrm>
            <a:prstGeom prst="roundRect">
              <a:avLst>
                <a:gd name="adj" fmla="val 8216"/>
              </a:avLst>
            </a:prstGeom>
            <a:solidFill>
              <a:srgbClr val="595B5A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b="1" cap="all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Передача</a:t>
              </a:r>
              <a:br>
                <a:rPr lang="ru-RU" sz="1400" b="1" cap="all" dirty="0">
                  <a:solidFill>
                    <a:schemeClr val="bg1"/>
                  </a:solidFill>
                  <a:latin typeface="Arial Narrow" panose="020B0606020202030204" pitchFamily="34" charset="0"/>
                </a:rPr>
              </a:br>
              <a:r>
                <a:rPr lang="ru-RU" sz="1400" b="1" cap="all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в эксплуатацию</a:t>
              </a:r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7012596" y="1884234"/>
              <a:ext cx="1460565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4138" indent="-8413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cap="all" dirty="0">
                  <a:solidFill>
                    <a:srgbClr val="595B5A"/>
                  </a:solidFill>
                  <a:latin typeface="Arial Narrow" panose="020B0606020202030204" pitchFamily="34" charset="0"/>
                </a:rPr>
                <a:t>Акт ввода</a:t>
              </a:r>
              <a:br>
                <a:rPr lang="ru-RU" sz="1200" cap="all" dirty="0">
                  <a:solidFill>
                    <a:srgbClr val="595B5A"/>
                  </a:solidFill>
                  <a:latin typeface="Arial Narrow" panose="020B0606020202030204" pitchFamily="34" charset="0"/>
                </a:rPr>
              </a:br>
              <a:r>
                <a:rPr lang="ru-RU" sz="1200" cap="all" dirty="0">
                  <a:solidFill>
                    <a:srgbClr val="595B5A"/>
                  </a:solidFill>
                  <a:latin typeface="Arial Narrow" panose="020B0606020202030204" pitchFamily="34" charset="0"/>
                </a:rPr>
                <a:t>в эксплуатацию</a:t>
              </a:r>
            </a:p>
            <a:p>
              <a:pPr marL="84138" indent="-8413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cap="all" dirty="0">
                  <a:solidFill>
                    <a:srgbClr val="595B5A"/>
                  </a:solidFill>
                  <a:latin typeface="Arial Narrow" panose="020B0606020202030204" pitchFamily="34" charset="0"/>
                </a:rPr>
                <a:t>Передача</a:t>
              </a:r>
              <a:br>
                <a:rPr lang="ru-RU" sz="1200" cap="all" dirty="0">
                  <a:solidFill>
                    <a:srgbClr val="595B5A"/>
                  </a:solidFill>
                  <a:latin typeface="Arial Narrow" panose="020B0606020202030204" pitchFamily="34" charset="0"/>
                </a:rPr>
              </a:br>
              <a:r>
                <a:rPr lang="ru-RU" sz="1200" cap="all" dirty="0">
                  <a:solidFill>
                    <a:srgbClr val="595B5A"/>
                  </a:solidFill>
                  <a:latin typeface="Arial Narrow" panose="020B0606020202030204" pitchFamily="34" charset="0"/>
                </a:rPr>
                <a:t>на баланс</a:t>
              </a:r>
            </a:p>
          </p:txBody>
        </p:sp>
      </p:grpSp>
      <p:cxnSp>
        <p:nvCxnSpPr>
          <p:cNvPr id="102" name="Прямая соединительная линия 101"/>
          <p:cNvCxnSpPr/>
          <p:nvPr/>
        </p:nvCxnSpPr>
        <p:spPr>
          <a:xfrm>
            <a:off x="10330546" y="3054611"/>
            <a:ext cx="383071" cy="0"/>
          </a:xfrm>
          <a:prstGeom prst="line">
            <a:avLst/>
          </a:prstGeom>
          <a:ln w="28575">
            <a:solidFill>
              <a:srgbClr val="EC9C5A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Соединительная линия уступом 102"/>
          <p:cNvCxnSpPr>
            <a:endCxn id="61" idx="0"/>
          </p:cNvCxnSpPr>
          <p:nvPr/>
        </p:nvCxnSpPr>
        <p:spPr>
          <a:xfrm rot="10800000" flipV="1">
            <a:off x="4906680" y="1602593"/>
            <a:ext cx="4616284" cy="471709"/>
          </a:xfrm>
          <a:prstGeom prst="bentConnector2">
            <a:avLst/>
          </a:prstGeom>
          <a:ln w="12700">
            <a:solidFill>
              <a:srgbClr val="EC9C5A"/>
            </a:solidFill>
            <a:prstDash val="lg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Соединительная линия уступом 103"/>
          <p:cNvCxnSpPr/>
          <p:nvPr/>
        </p:nvCxnSpPr>
        <p:spPr>
          <a:xfrm rot="10800000" flipV="1">
            <a:off x="3013713" y="1602591"/>
            <a:ext cx="1881392" cy="478364"/>
          </a:xfrm>
          <a:prstGeom prst="bentConnector3">
            <a:avLst>
              <a:gd name="adj1" fmla="val 100032"/>
            </a:avLst>
          </a:prstGeom>
          <a:ln w="12700">
            <a:solidFill>
              <a:srgbClr val="EC9C5A"/>
            </a:solidFill>
            <a:prstDash val="lg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/>
          <p:nvPr/>
        </p:nvCxnSpPr>
        <p:spPr>
          <a:xfrm>
            <a:off x="9522967" y="1330856"/>
            <a:ext cx="389" cy="753080"/>
          </a:xfrm>
          <a:prstGeom prst="straightConnector1">
            <a:avLst/>
          </a:prstGeom>
          <a:ln w="12700">
            <a:solidFill>
              <a:srgbClr val="EC9C5A"/>
            </a:solidFill>
            <a:prstDash val="lg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 стрелкой 105"/>
          <p:cNvCxnSpPr/>
          <p:nvPr/>
        </p:nvCxnSpPr>
        <p:spPr>
          <a:xfrm>
            <a:off x="7307240" y="1602592"/>
            <a:ext cx="0" cy="473165"/>
          </a:xfrm>
          <a:prstGeom prst="straightConnector1">
            <a:avLst/>
          </a:prstGeom>
          <a:ln w="12700">
            <a:solidFill>
              <a:srgbClr val="EC9C5A"/>
            </a:solidFill>
            <a:prstDash val="lg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88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658" y="1391408"/>
            <a:ext cx="4509930" cy="32803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898" y="1391408"/>
            <a:ext cx="4509932" cy="3280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62" y="1391408"/>
            <a:ext cx="4509932" cy="32803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8511" y="4671719"/>
            <a:ext cx="248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BENTLEY Navigator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0258" y="4671719"/>
            <a:ext cx="2912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SYNCHRO Professional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40078" y="4671719"/>
            <a:ext cx="2464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AUTODESK</a:t>
            </a:r>
            <a:b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Navisworks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Manage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0611" y="151705"/>
            <a:ext cx="5197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solidFill>
                  <a:srgbClr val="EC9C5A"/>
                </a:solidFill>
                <a:latin typeface="Arial Narrow" panose="020B0606020202030204" pitchFamily="34" charset="0"/>
              </a:rPr>
              <a:t>АНАЛИЗ АНАЛОГОВ</a:t>
            </a:r>
            <a:endParaRPr lang="ru-RU" sz="2800" b="1" cap="all" dirty="0">
              <a:solidFill>
                <a:srgbClr val="EC9C5A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3" name="Picture 2" descr="C:\Users\Antotyp\Desktop\logo_mai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191" y="151705"/>
            <a:ext cx="1959812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85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Работа\6d\6d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" b="6745"/>
          <a:stretch/>
        </p:blipFill>
        <p:spPr bwMode="auto">
          <a:xfrm>
            <a:off x="1538003" y="430121"/>
            <a:ext cx="9115995" cy="55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0611" y="151705"/>
            <a:ext cx="5197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solidFill>
                  <a:srgbClr val="EC9C5A"/>
                </a:solidFill>
                <a:latin typeface="Arial Narrow" panose="020B0606020202030204" pitchFamily="34" charset="0"/>
              </a:rPr>
              <a:t>ЧТО ТАКОЕ 6</a:t>
            </a:r>
            <a:r>
              <a:rPr lang="en-US" sz="2800" b="1" cap="all" dirty="0" smtClean="0">
                <a:solidFill>
                  <a:srgbClr val="EC9C5A"/>
                </a:solidFill>
                <a:latin typeface="Arial Narrow" panose="020B0606020202030204" pitchFamily="34" charset="0"/>
              </a:rPr>
              <a:t>D</a:t>
            </a:r>
            <a:r>
              <a:rPr lang="ru-RU" sz="2800" b="1" cap="all" dirty="0" smtClean="0">
                <a:solidFill>
                  <a:srgbClr val="EC9C5A"/>
                </a:solidFill>
                <a:latin typeface="Arial Narrow" panose="020B0606020202030204" pitchFamily="34" charset="0"/>
              </a:rPr>
              <a:t>?</a:t>
            </a:r>
            <a:endParaRPr lang="ru-RU" sz="2800" b="1" cap="all" dirty="0">
              <a:solidFill>
                <a:srgbClr val="EC9C5A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8" name="Picture 2" descr="C:\Users\Antotyp\Desktop\logo_ma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191" y="151705"/>
            <a:ext cx="1959812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33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6682" y="968087"/>
            <a:ext cx="7818637" cy="59705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00611" y="151705"/>
            <a:ext cx="5197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>
                <a:solidFill>
                  <a:srgbClr val="EC9C5A"/>
                </a:solidFill>
                <a:latin typeface="Arial Narrow" panose="020B0606020202030204" pitchFamily="34" charset="0"/>
              </a:rPr>
              <a:t>Проект 6</a:t>
            </a:r>
            <a:r>
              <a:rPr lang="en-US" sz="2800" b="1" cap="all" dirty="0">
                <a:solidFill>
                  <a:srgbClr val="EC9C5A"/>
                </a:solidFill>
                <a:latin typeface="Arial Narrow" panose="020B0606020202030204" pitchFamily="34" charset="0"/>
              </a:rPr>
              <a:t>D</a:t>
            </a:r>
            <a:endParaRPr lang="ru-RU" sz="2800" b="1" cap="all" dirty="0">
              <a:solidFill>
                <a:srgbClr val="EC9C5A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2745" y="161675"/>
            <a:ext cx="2411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прикрепления фотографии объекта жителями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72236" y="2823944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Отображение инженерной инфраструктуры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60637" y="5298083"/>
            <a:ext cx="2211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Список работ</a:t>
            </a:r>
            <a:br>
              <a:rPr lang="ru-RU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этапам</a:t>
            </a:r>
            <a:r>
              <a:rPr lang="en-US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выпадающими</a:t>
            </a:r>
            <a:br>
              <a:rPr lang="ru-RU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подэтапами</a:t>
            </a:r>
            <a:endParaRPr lang="ru-RU" sz="1200" dirty="0">
              <a:solidFill>
                <a:srgbClr val="595B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8941" y="4110861"/>
            <a:ext cx="1821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Временные, денежные</a:t>
            </a:r>
            <a:r>
              <a:rPr lang="en-US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ресурсные затраты</a:t>
            </a:r>
            <a:r>
              <a:rPr lang="en-US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привязкой к </a:t>
            </a:r>
            <a:r>
              <a:rPr lang="ru-RU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работам, передвижение</a:t>
            </a:r>
            <a:br>
              <a:rPr lang="ru-RU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чертежу 3</a:t>
            </a:r>
            <a:r>
              <a:rPr lang="en-US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  <a:r>
              <a:rPr lang="ru-RU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</a:t>
            </a:r>
            <a:endParaRPr lang="ru-RU" sz="1200" dirty="0">
              <a:solidFill>
                <a:srgbClr val="595B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авая круглая скобка 16"/>
          <p:cNvSpPr/>
          <p:nvPr/>
        </p:nvSpPr>
        <p:spPr>
          <a:xfrm rot="10800000" flipH="1">
            <a:off x="2090276" y="4118593"/>
            <a:ext cx="105962" cy="1000146"/>
          </a:xfrm>
          <a:prstGeom prst="rightBracket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0004509" y="5875634"/>
            <a:ext cx="2044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Прогресс-бар выполнения этапа</a:t>
            </a:r>
            <a:br>
              <a:rPr lang="ru-RU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выводом процента выполнения</a:t>
            </a:r>
            <a:endParaRPr lang="ru-RU" sz="1200" dirty="0">
              <a:solidFill>
                <a:srgbClr val="595B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3733" y="2162175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3-х мерная модель здания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940771" y="1554138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Отображение</a:t>
            </a:r>
            <a:r>
              <a:rPr lang="en-US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виде модели, фотографий,</a:t>
            </a:r>
            <a:r>
              <a:rPr lang="en-US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карте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7669558" y="4327404"/>
            <a:ext cx="1302320" cy="311417"/>
          </a:xfrm>
          <a:prstGeom prst="rect">
            <a:avLst/>
          </a:prstGeom>
          <a:solidFill>
            <a:srgbClr val="EC9C5A">
              <a:alpha val="25098"/>
            </a:srgbClr>
          </a:solidFill>
          <a:ln w="19050">
            <a:solidFill>
              <a:srgbClr val="77777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901020" y="3940974"/>
            <a:ext cx="2702980" cy="311417"/>
          </a:xfrm>
          <a:prstGeom prst="rect">
            <a:avLst/>
          </a:prstGeom>
          <a:solidFill>
            <a:srgbClr val="EC9C5A">
              <a:alpha val="25098"/>
            </a:srgbClr>
          </a:solidFill>
          <a:ln w="19050">
            <a:solidFill>
              <a:srgbClr val="77777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авая круглая скобка 43"/>
          <p:cNvSpPr/>
          <p:nvPr/>
        </p:nvSpPr>
        <p:spPr>
          <a:xfrm rot="10800000" flipH="1">
            <a:off x="2061500" y="5279262"/>
            <a:ext cx="123448" cy="919096"/>
          </a:xfrm>
          <a:prstGeom prst="rightBracket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flipH="1" flipV="1">
            <a:off x="7518562" y="6136283"/>
            <a:ext cx="2478843" cy="1"/>
          </a:xfrm>
          <a:prstGeom prst="line">
            <a:avLst/>
          </a:prstGeom>
          <a:ln w="19050">
            <a:solidFill>
              <a:srgbClr val="777777"/>
            </a:solidFill>
            <a:prstDash val="soli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авая круглая скобка 61"/>
          <p:cNvSpPr/>
          <p:nvPr/>
        </p:nvSpPr>
        <p:spPr>
          <a:xfrm rot="10800000">
            <a:off x="9997404" y="5793821"/>
            <a:ext cx="121789" cy="912809"/>
          </a:xfrm>
          <a:prstGeom prst="rightBracket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авая круглая скобка 66"/>
          <p:cNvSpPr/>
          <p:nvPr/>
        </p:nvSpPr>
        <p:spPr>
          <a:xfrm rot="10800000">
            <a:off x="9952338" y="2752655"/>
            <a:ext cx="105962" cy="788909"/>
          </a:xfrm>
          <a:prstGeom prst="rightBracket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7772857" y="2665157"/>
            <a:ext cx="1024102" cy="963906"/>
          </a:xfrm>
          <a:prstGeom prst="rect">
            <a:avLst/>
          </a:prstGeom>
          <a:solidFill>
            <a:srgbClr val="EC9C5A">
              <a:alpha val="25098"/>
            </a:srgbClr>
          </a:solidFill>
          <a:ln w="19050">
            <a:solidFill>
              <a:srgbClr val="77777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>
            <a:stCxn id="67" idx="2"/>
            <a:endCxn id="68" idx="3"/>
          </p:cNvCxnSpPr>
          <p:nvPr/>
        </p:nvCxnSpPr>
        <p:spPr>
          <a:xfrm flipH="1">
            <a:off x="8796959" y="3147109"/>
            <a:ext cx="1155379" cy="1"/>
          </a:xfrm>
          <a:prstGeom prst="line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равая круглая скобка 71"/>
          <p:cNvSpPr/>
          <p:nvPr/>
        </p:nvSpPr>
        <p:spPr>
          <a:xfrm rot="10800000">
            <a:off x="9919255" y="1575654"/>
            <a:ext cx="105962" cy="788909"/>
          </a:xfrm>
          <a:prstGeom prst="rightBracket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7772857" y="1813150"/>
            <a:ext cx="666293" cy="313919"/>
          </a:xfrm>
          <a:prstGeom prst="rect">
            <a:avLst/>
          </a:prstGeom>
          <a:solidFill>
            <a:srgbClr val="EC9C5A">
              <a:alpha val="25098"/>
            </a:srgbClr>
          </a:solidFill>
          <a:ln w="19050">
            <a:solidFill>
              <a:srgbClr val="77777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4" name="Прямая соединительная линия 73"/>
          <p:cNvCxnSpPr>
            <a:stCxn id="72" idx="2"/>
            <a:endCxn id="73" idx="3"/>
          </p:cNvCxnSpPr>
          <p:nvPr/>
        </p:nvCxnSpPr>
        <p:spPr>
          <a:xfrm flipH="1">
            <a:off x="8439150" y="1970108"/>
            <a:ext cx="1480105" cy="2"/>
          </a:xfrm>
          <a:prstGeom prst="line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stCxn id="79" idx="2"/>
          </p:cNvCxnSpPr>
          <p:nvPr/>
        </p:nvCxnSpPr>
        <p:spPr>
          <a:xfrm flipV="1">
            <a:off x="2186665" y="2393007"/>
            <a:ext cx="1123508" cy="3647"/>
          </a:xfrm>
          <a:prstGeom prst="line">
            <a:avLst/>
          </a:prstGeom>
          <a:ln w="19050">
            <a:solidFill>
              <a:srgbClr val="777777"/>
            </a:solidFill>
            <a:prstDash val="soli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Правая круглая скобка 78"/>
          <p:cNvSpPr/>
          <p:nvPr/>
        </p:nvSpPr>
        <p:spPr>
          <a:xfrm rot="10800000" flipH="1">
            <a:off x="2064876" y="2084010"/>
            <a:ext cx="121789" cy="625289"/>
          </a:xfrm>
          <a:prstGeom prst="rightBracket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авая круглая скобка 81"/>
          <p:cNvSpPr/>
          <p:nvPr/>
        </p:nvSpPr>
        <p:spPr>
          <a:xfrm rot="10800000">
            <a:off x="6324423" y="161674"/>
            <a:ext cx="121789" cy="625289"/>
          </a:xfrm>
          <a:prstGeom prst="rightBracket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4093665" y="1436170"/>
            <a:ext cx="1118990" cy="325955"/>
          </a:xfrm>
          <a:prstGeom prst="rect">
            <a:avLst/>
          </a:prstGeom>
          <a:solidFill>
            <a:srgbClr val="EC9C5A">
              <a:alpha val="25098"/>
            </a:srgbClr>
          </a:solidFill>
          <a:ln w="19050">
            <a:solidFill>
              <a:srgbClr val="77777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4" name="Прямая соединительная линия 83"/>
          <p:cNvCxnSpPr>
            <a:stCxn id="82" idx="2"/>
            <a:endCxn id="83" idx="0"/>
          </p:cNvCxnSpPr>
          <p:nvPr/>
        </p:nvCxnSpPr>
        <p:spPr>
          <a:xfrm flipH="1">
            <a:off x="4653160" y="474318"/>
            <a:ext cx="1671263" cy="961852"/>
          </a:xfrm>
          <a:prstGeom prst="line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9997404" y="4269251"/>
            <a:ext cx="176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Изменение масштаба плана-графика</a:t>
            </a:r>
            <a:endParaRPr lang="ru-RU" sz="1200" dirty="0">
              <a:solidFill>
                <a:srgbClr val="595B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Правая круглая скобка 76"/>
          <p:cNvSpPr/>
          <p:nvPr/>
        </p:nvSpPr>
        <p:spPr>
          <a:xfrm rot="10800000">
            <a:off x="9952338" y="4211409"/>
            <a:ext cx="72879" cy="532954"/>
          </a:xfrm>
          <a:prstGeom prst="rightBracket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0" name="Прямая соединительная линия 79"/>
          <p:cNvCxnSpPr>
            <a:stCxn id="77" idx="2"/>
            <a:endCxn id="36" idx="3"/>
          </p:cNvCxnSpPr>
          <p:nvPr/>
        </p:nvCxnSpPr>
        <p:spPr>
          <a:xfrm flipH="1">
            <a:off x="8971878" y="4477886"/>
            <a:ext cx="980460" cy="5227"/>
          </a:xfrm>
          <a:prstGeom prst="line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68941" y="3425124"/>
            <a:ext cx="1917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Панель управления</a:t>
            </a:r>
            <a:br>
              <a:rPr lang="ru-RU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  <a:r>
              <a:rPr lang="ru-RU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моделью</a:t>
            </a:r>
            <a:endParaRPr lang="ru-RU" sz="1200" dirty="0">
              <a:solidFill>
                <a:srgbClr val="595B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Прямая соединительная линия 34"/>
          <p:cNvCxnSpPr>
            <a:stCxn id="37" idx="2"/>
          </p:cNvCxnSpPr>
          <p:nvPr/>
        </p:nvCxnSpPr>
        <p:spPr>
          <a:xfrm flipV="1">
            <a:off x="2209416" y="3655956"/>
            <a:ext cx="1123508" cy="3647"/>
          </a:xfrm>
          <a:prstGeom prst="line">
            <a:avLst/>
          </a:prstGeom>
          <a:ln w="19050">
            <a:solidFill>
              <a:srgbClr val="777777"/>
            </a:solidFill>
            <a:prstDash val="soli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авая круглая скобка 36"/>
          <p:cNvSpPr/>
          <p:nvPr/>
        </p:nvSpPr>
        <p:spPr>
          <a:xfrm rot="10800000" flipH="1">
            <a:off x="2087627" y="3346959"/>
            <a:ext cx="121789" cy="625289"/>
          </a:xfrm>
          <a:prstGeom prst="rightBracket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V="1">
            <a:off x="2178751" y="5807574"/>
            <a:ext cx="1722269" cy="1"/>
          </a:xfrm>
          <a:prstGeom prst="line">
            <a:avLst/>
          </a:prstGeom>
          <a:ln w="19050">
            <a:solidFill>
              <a:srgbClr val="777777"/>
            </a:solidFill>
            <a:prstDash val="soli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37"/>
          <p:cNvCxnSpPr>
            <a:stCxn id="17" idx="2"/>
            <a:endCxn id="42" idx="2"/>
          </p:cNvCxnSpPr>
          <p:nvPr/>
        </p:nvCxnSpPr>
        <p:spPr>
          <a:xfrm rot="10800000" flipH="1">
            <a:off x="2196238" y="4252392"/>
            <a:ext cx="3056272" cy="366275"/>
          </a:xfrm>
          <a:prstGeom prst="bentConnector4">
            <a:avLst>
              <a:gd name="adj1" fmla="val 1079"/>
              <a:gd name="adj2" fmla="val -1689"/>
            </a:avLst>
          </a:prstGeom>
          <a:ln w="19050">
            <a:solidFill>
              <a:srgbClr val="777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9985837" y="5118740"/>
            <a:ext cx="176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595B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Отображение текущей даты</a:t>
            </a:r>
            <a:endParaRPr lang="ru-RU" sz="1200" dirty="0">
              <a:solidFill>
                <a:srgbClr val="595B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авая круглая скобка 65"/>
          <p:cNvSpPr/>
          <p:nvPr/>
        </p:nvSpPr>
        <p:spPr>
          <a:xfrm rot="10800000">
            <a:off x="9940771" y="5060898"/>
            <a:ext cx="72879" cy="532954"/>
          </a:xfrm>
          <a:prstGeom prst="rightBracket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0" name="Прямая соединительная линия 69"/>
          <p:cNvCxnSpPr>
            <a:stCxn id="66" idx="2"/>
          </p:cNvCxnSpPr>
          <p:nvPr/>
        </p:nvCxnSpPr>
        <p:spPr>
          <a:xfrm flipH="1">
            <a:off x="7877060" y="5327375"/>
            <a:ext cx="2063711" cy="0"/>
          </a:xfrm>
          <a:prstGeom prst="line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Номер слайда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85" name="Picture 2" descr="C:\Users\Antotyp\Desktop\logo_ma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191" y="151705"/>
            <a:ext cx="1959812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24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bath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0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6678" y="791696"/>
            <a:ext cx="8497180" cy="503970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4" t="15908" r="30028" b="13401"/>
          <a:stretch/>
        </p:blipFill>
        <p:spPr>
          <a:xfrm>
            <a:off x="7923371" y="382536"/>
            <a:ext cx="2545348" cy="23314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032" y="4435942"/>
            <a:ext cx="2778537" cy="136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5269149" y="242667"/>
            <a:ext cx="2455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595B5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Галерея фотографий объекта, привязанная к  дате на таймлайне</a:t>
            </a:r>
          </a:p>
        </p:txBody>
      </p:sp>
      <p:sp>
        <p:nvSpPr>
          <p:cNvPr id="63" name="Правая круглая скобка 62"/>
          <p:cNvSpPr/>
          <p:nvPr/>
        </p:nvSpPr>
        <p:spPr>
          <a:xfrm rot="10800000">
            <a:off x="5269149" y="252731"/>
            <a:ext cx="160092" cy="464668"/>
          </a:xfrm>
          <a:prstGeom prst="rightBracket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6" name="Прямая соединительная линия 65"/>
          <p:cNvCxnSpPr>
            <a:stCxn id="50" idx="3"/>
          </p:cNvCxnSpPr>
          <p:nvPr/>
        </p:nvCxnSpPr>
        <p:spPr>
          <a:xfrm flipV="1">
            <a:off x="5054991" y="1548263"/>
            <a:ext cx="2868380" cy="738695"/>
          </a:xfrm>
          <a:prstGeom prst="line">
            <a:avLst/>
          </a:prstGeom>
          <a:ln w="19050">
            <a:solidFill>
              <a:srgbClr val="777777"/>
            </a:soli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9196206" y="4437305"/>
            <a:ext cx="1104802" cy="338437"/>
          </a:xfrm>
          <a:prstGeom prst="rect">
            <a:avLst/>
          </a:prstGeom>
          <a:solidFill>
            <a:srgbClr val="EC9C5A">
              <a:alpha val="24706"/>
            </a:srgbClr>
          </a:solidFill>
          <a:ln w="19050">
            <a:solidFill>
              <a:srgbClr val="77777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777777"/>
                </a:solidFill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627022" y="4760768"/>
            <a:ext cx="1417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595B5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Авторизация</a:t>
            </a:r>
            <a:br>
              <a:rPr lang="ru-RU" sz="1200" dirty="0">
                <a:solidFill>
                  <a:srgbClr val="595B5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595B5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через почту или социальную сеть</a:t>
            </a:r>
          </a:p>
        </p:txBody>
      </p:sp>
      <p:sp>
        <p:nvSpPr>
          <p:cNvPr id="51" name="Правая круглая скобка 50"/>
          <p:cNvSpPr/>
          <p:nvPr/>
        </p:nvSpPr>
        <p:spPr>
          <a:xfrm rot="10800000">
            <a:off x="10635530" y="4781810"/>
            <a:ext cx="121789" cy="625289"/>
          </a:xfrm>
          <a:prstGeom prst="rightBracket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cxnSp>
        <p:nvCxnSpPr>
          <p:cNvPr id="53" name="Прямая соединительная линия 52"/>
          <p:cNvCxnSpPr>
            <a:stCxn id="51" idx="2"/>
            <a:endCxn id="76" idx="3"/>
          </p:cNvCxnSpPr>
          <p:nvPr/>
        </p:nvCxnSpPr>
        <p:spPr>
          <a:xfrm flipH="1">
            <a:off x="9114371" y="5094454"/>
            <a:ext cx="1521159" cy="21849"/>
          </a:xfrm>
          <a:prstGeom prst="line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рямоугольник 75"/>
          <p:cNvSpPr/>
          <p:nvPr/>
        </p:nvSpPr>
        <p:spPr>
          <a:xfrm>
            <a:off x="6335834" y="4431771"/>
            <a:ext cx="2778537" cy="1369064"/>
          </a:xfrm>
          <a:prstGeom prst="rect">
            <a:avLst/>
          </a:prstGeom>
          <a:solidFill>
            <a:srgbClr val="EC9C5A">
              <a:alpha val="24706"/>
            </a:srgbClr>
          </a:solidFill>
          <a:ln w="19050">
            <a:solidFill>
              <a:srgbClr val="77777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777777"/>
                </a:solidFill>
                <a:latin typeface="Arial Narrow" panose="020B0606020202030204" pitchFamily="34" charset="0"/>
              </a:rPr>
              <a:t>2</a:t>
            </a:r>
          </a:p>
        </p:txBody>
      </p:sp>
      <p:cxnSp>
        <p:nvCxnSpPr>
          <p:cNvPr id="97" name="Прямая соединительная линия 96"/>
          <p:cNvCxnSpPr>
            <a:endCxn id="76" idx="3"/>
          </p:cNvCxnSpPr>
          <p:nvPr/>
        </p:nvCxnSpPr>
        <p:spPr>
          <a:xfrm flipH="1">
            <a:off x="9114371" y="4775742"/>
            <a:ext cx="690639" cy="340561"/>
          </a:xfrm>
          <a:prstGeom prst="line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414"/>
          <a:stretch/>
        </p:blipFill>
        <p:spPr>
          <a:xfrm>
            <a:off x="1786322" y="4333556"/>
            <a:ext cx="2366709" cy="21696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1" name="TextBox 80"/>
          <p:cNvSpPr txBox="1"/>
          <p:nvPr/>
        </p:nvSpPr>
        <p:spPr>
          <a:xfrm>
            <a:off x="4431426" y="6060206"/>
            <a:ext cx="2883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595B5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Форма «Сообщить о проблеме»</a:t>
            </a:r>
            <a:br>
              <a:rPr lang="ru-RU" sz="1200" dirty="0">
                <a:solidFill>
                  <a:srgbClr val="595B5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595B5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 возможностью прикрепить фотографии, текстовые документы </a:t>
            </a:r>
          </a:p>
        </p:txBody>
      </p:sp>
      <p:sp>
        <p:nvSpPr>
          <p:cNvPr id="85" name="Правая круглая скобка 84"/>
          <p:cNvSpPr/>
          <p:nvPr/>
        </p:nvSpPr>
        <p:spPr>
          <a:xfrm rot="10800000">
            <a:off x="4413535" y="6019807"/>
            <a:ext cx="79851" cy="686729"/>
          </a:xfrm>
          <a:prstGeom prst="rightBracket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931013" y="3234603"/>
            <a:ext cx="8438120" cy="939671"/>
          </a:xfrm>
          <a:prstGeom prst="rect">
            <a:avLst/>
          </a:prstGeom>
          <a:solidFill>
            <a:srgbClr val="EC9C5A">
              <a:alpha val="24706"/>
            </a:srgbClr>
          </a:solidFill>
          <a:ln w="12700">
            <a:solidFill>
              <a:srgbClr val="77777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200" b="1" dirty="0">
              <a:solidFill>
                <a:srgbClr val="777777"/>
              </a:solidFill>
              <a:latin typeface="Arial Narrow" panose="020B0606020202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5945" y="3565938"/>
            <a:ext cx="1067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95B5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Таймлайн</a:t>
            </a:r>
          </a:p>
        </p:txBody>
      </p:sp>
      <p:sp>
        <p:nvSpPr>
          <p:cNvPr id="29" name="Правая круглая скобка 28"/>
          <p:cNvSpPr/>
          <p:nvPr/>
        </p:nvSpPr>
        <p:spPr>
          <a:xfrm rot="10800000" flipH="1" flipV="1">
            <a:off x="1274900" y="3601199"/>
            <a:ext cx="45719" cy="215883"/>
          </a:xfrm>
          <a:prstGeom prst="rightBracket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3083247" y="1624294"/>
            <a:ext cx="1971747" cy="1325327"/>
          </a:xfrm>
          <a:prstGeom prst="rect">
            <a:avLst/>
          </a:prstGeom>
          <a:solidFill>
            <a:srgbClr val="EC9C5A">
              <a:alpha val="24706"/>
            </a:srgbClr>
          </a:solidFill>
          <a:ln w="12700">
            <a:solidFill>
              <a:srgbClr val="77777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3200" b="1" dirty="0">
              <a:solidFill>
                <a:srgbClr val="777777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2" name="Прямая соединительная линия 51"/>
          <p:cNvCxnSpPr>
            <a:stCxn id="61" idx="1"/>
            <a:endCxn id="50" idx="0"/>
          </p:cNvCxnSpPr>
          <p:nvPr/>
        </p:nvCxnSpPr>
        <p:spPr>
          <a:xfrm flipH="1">
            <a:off x="4069121" y="473499"/>
            <a:ext cx="1200029" cy="1150794"/>
          </a:xfrm>
          <a:prstGeom prst="line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>
            <a:stCxn id="85" idx="2"/>
          </p:cNvCxnSpPr>
          <p:nvPr/>
        </p:nvCxnSpPr>
        <p:spPr>
          <a:xfrm flipH="1" flipV="1">
            <a:off x="4152216" y="5407100"/>
            <a:ext cx="261319" cy="956071"/>
          </a:xfrm>
          <a:prstGeom prst="line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>
            <a:stCxn id="76" idx="1"/>
            <a:endCxn id="128" idx="3"/>
          </p:cNvCxnSpPr>
          <p:nvPr/>
        </p:nvCxnSpPr>
        <p:spPr>
          <a:xfrm flipH="1">
            <a:off x="4152216" y="5116303"/>
            <a:ext cx="2183618" cy="290796"/>
          </a:xfrm>
          <a:prstGeom prst="line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Прямоугольник 127"/>
          <p:cNvSpPr/>
          <p:nvPr/>
        </p:nvSpPr>
        <p:spPr>
          <a:xfrm>
            <a:off x="1785507" y="4322295"/>
            <a:ext cx="2366709" cy="2169608"/>
          </a:xfrm>
          <a:prstGeom prst="rect">
            <a:avLst/>
          </a:prstGeom>
          <a:solidFill>
            <a:srgbClr val="EC9C5A">
              <a:alpha val="24706"/>
            </a:srgbClr>
          </a:solidFill>
          <a:ln w="12700">
            <a:solidFill>
              <a:srgbClr val="77777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200" b="1" dirty="0">
                <a:solidFill>
                  <a:srgbClr val="777777"/>
                </a:solidFill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2630" y="151705"/>
            <a:ext cx="7867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>
                <a:solidFill>
                  <a:srgbClr val="EC9C5A"/>
                </a:solidFill>
                <a:latin typeface="Arial Narrow" panose="020B0606020202030204" pitchFamily="34" charset="0"/>
              </a:rPr>
              <a:t>Народный контроль</a:t>
            </a:r>
          </a:p>
        </p:txBody>
      </p:sp>
      <p:cxnSp>
        <p:nvCxnSpPr>
          <p:cNvPr id="33" name="Прямая соединительная линия 32"/>
          <p:cNvCxnSpPr>
            <a:stCxn id="28" idx="1"/>
            <a:endCxn id="29" idx="2"/>
          </p:cNvCxnSpPr>
          <p:nvPr/>
        </p:nvCxnSpPr>
        <p:spPr>
          <a:xfrm flipH="1">
            <a:off x="1320619" y="3704439"/>
            <a:ext cx="610394" cy="4702"/>
          </a:xfrm>
          <a:prstGeom prst="line">
            <a:avLst/>
          </a:prstGeom>
          <a:ln w="19050">
            <a:solidFill>
              <a:srgbClr val="77777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7061810" y="6356350"/>
            <a:ext cx="2743200" cy="365125"/>
          </a:xfrm>
        </p:spPr>
        <p:txBody>
          <a:bodyPr/>
          <a:lstStyle/>
          <a:p>
            <a:fld id="{E4F654A6-822F-49F4-8457-B4EC55D6FB26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54" name="Picture 2" descr="C:\Users\Antotyp\Desktop\logo_mai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191" y="6134183"/>
            <a:ext cx="1959812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07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30481" y="5253946"/>
            <a:ext cx="2563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Квадрокоптер</a:t>
            </a:r>
            <a:endParaRPr lang="ru-RU" sz="2800" cap="all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42205" y="5253946"/>
            <a:ext cx="2154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ВЕБ-КАМЕРЫ</a:t>
            </a:r>
            <a:endParaRPr lang="ru-RU" sz="2800" cap="all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45163" y="5253946"/>
            <a:ext cx="2321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ПРИЛОЖЕНИЕ</a:t>
            </a:r>
            <a:endParaRPr lang="ru-RU" sz="2800" cap="all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630" y="151705"/>
            <a:ext cx="7867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solidFill>
                  <a:srgbClr val="EC9C5A"/>
                </a:solidFill>
                <a:latin typeface="Arial Narrow" panose="020B0606020202030204" pitchFamily="34" charset="0"/>
              </a:rPr>
              <a:t>ПЕРСПЕКТИВЫ</a:t>
            </a:r>
            <a:endParaRPr lang="ru-RU" sz="2800" b="1" cap="all" dirty="0">
              <a:solidFill>
                <a:srgbClr val="EC9C5A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02" y="3129973"/>
            <a:ext cx="2975880" cy="16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16" y="3129973"/>
            <a:ext cx="2362367" cy="16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659" y="3398036"/>
            <a:ext cx="2375972" cy="112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54A6-822F-49F4-8457-B4EC55D6FB26}" type="slidenum">
              <a:rPr lang="ru-RU" sz="1600" smtClean="0"/>
              <a:pPr/>
              <a:t>9</a:t>
            </a:fld>
            <a:endParaRPr lang="ru-RU" sz="1600" dirty="0"/>
          </a:p>
        </p:txBody>
      </p:sp>
      <p:pic>
        <p:nvPicPr>
          <p:cNvPr id="19" name="Picture 2" descr="C:\Users\Antotyp\Desktop\logo_mai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191" y="151705"/>
            <a:ext cx="1959812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514834" y="5253946"/>
            <a:ext cx="2208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Система-112</a:t>
            </a:r>
            <a:endParaRPr lang="ru-RU" sz="2800" cap="all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57" name="Picture 9" descr="http://www.tlttimes.ru/uploads/images/8/6/6/5/8/07bdd57ad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3398036"/>
            <a:ext cx="1668215" cy="112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04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3276</TotalTime>
  <Words>286</Words>
  <Application>Microsoft Office PowerPoint</Application>
  <PresentationFormat>Широкоэкранный</PresentationFormat>
  <Paragraphs>143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 Unicode MS</vt:lpstr>
      <vt:lpstr>Arial</vt:lpstr>
      <vt:lpstr>Arial Narrow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root</dc:creator>
  <cp:lastModifiedBy>Даниил Клюкин</cp:lastModifiedBy>
  <cp:revision>122</cp:revision>
  <dcterms:created xsi:type="dcterms:W3CDTF">2014-03-27T23:37:18Z</dcterms:created>
  <dcterms:modified xsi:type="dcterms:W3CDTF">2014-05-29T14:15:54Z</dcterms:modified>
</cp:coreProperties>
</file>