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602" r:id="rId5"/>
    <p:sldId id="628" r:id="rId6"/>
    <p:sldId id="605" r:id="rId7"/>
    <p:sldId id="642" r:id="rId8"/>
    <p:sldId id="632" r:id="rId9"/>
    <p:sldId id="643" r:id="rId10"/>
    <p:sldId id="644" r:id="rId11"/>
    <p:sldId id="645" r:id="rId12"/>
    <p:sldId id="646" r:id="rId13"/>
    <p:sldId id="607" r:id="rId14"/>
    <p:sldId id="647" r:id="rId15"/>
    <p:sldId id="637" r:id="rId16"/>
    <p:sldId id="649" r:id="rId17"/>
    <p:sldId id="650" r:id="rId18"/>
    <p:sldId id="652" r:id="rId19"/>
    <p:sldId id="641" r:id="rId20"/>
    <p:sldId id="648" r:id="rId21"/>
    <p:sldId id="658" r:id="rId22"/>
    <p:sldId id="624" r:id="rId23"/>
    <p:sldId id="651" r:id="rId24"/>
    <p:sldId id="653" r:id="rId25"/>
    <p:sldId id="611" r:id="rId26"/>
    <p:sldId id="654" r:id="rId27"/>
    <p:sldId id="655" r:id="rId28"/>
    <p:sldId id="656" r:id="rId29"/>
    <p:sldId id="657" r:id="rId30"/>
    <p:sldId id="634" r:id="rId31"/>
    <p:sldId id="610" r:id="rId32"/>
    <p:sldId id="636" r:id="rId33"/>
    <p:sldId id="640" r:id="rId34"/>
    <p:sldId id="659" r:id="rId35"/>
    <p:sldId id="660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7257B"/>
    <a:srgbClr val="336699"/>
    <a:srgbClr val="FFFF00"/>
    <a:srgbClr val="F3F3F3"/>
    <a:srgbClr val="F0F0F0"/>
    <a:srgbClr val="0000CC"/>
    <a:srgbClr val="2C4C7C"/>
    <a:srgbClr val="ECECEC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9156" autoAdjust="0"/>
  </p:normalViewPr>
  <p:slideViewPr>
    <p:cSldViewPr>
      <p:cViewPr varScale="1">
        <p:scale>
          <a:sx n="107" d="100"/>
          <a:sy n="107" d="100"/>
        </p:scale>
        <p:origin x="-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76"/>
    </p:cViewPr>
  </p:sorterViewPr>
  <p:notesViewPr>
    <p:cSldViewPr>
      <p:cViewPr varScale="1">
        <p:scale>
          <a:sx n="74" d="100"/>
          <a:sy n="74" d="100"/>
        </p:scale>
        <p:origin x="-192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76A81A-AEDC-4AB4-B66E-9952081C180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32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A81A-AEDC-4AB4-B66E-9952081C180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6" name="Object 22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CorelPhotoPaint.Image.10" r:id="rId15" imgW="13003175" imgH="9752381" progId="">
                  <p:embed/>
                </p:oleObj>
              </mc:Choice>
              <mc:Fallback>
                <p:oleObj name="CorelPhotoPaint.Image.10" r:id="rId15" imgW="13003175" imgH="9752381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randomBar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CC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CC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CC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FFCC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ap.novo-sibirsk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1924" y="980728"/>
            <a:ext cx="785516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8F8F8"/>
                </a:solidFill>
              </a:rPr>
              <a:t>Интернет-проект</a:t>
            </a:r>
          </a:p>
          <a:p>
            <a:pPr algn="ctr"/>
            <a:endParaRPr lang="ru-RU" sz="3600" b="1" dirty="0">
              <a:solidFill>
                <a:srgbClr val="FFFF00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МОЙ</a:t>
            </a:r>
            <a:endParaRPr lang="ru-RU" sz="48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 НОВОСИБИРСК</a:t>
            </a:r>
          </a:p>
          <a:p>
            <a:pPr algn="ctr"/>
            <a:endParaRPr lang="ru-RU" sz="4800" b="1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hlinkClick r:id="rId4"/>
              </a:rPr>
              <a:t>http://map.novo-sibirsk.ru</a:t>
            </a:r>
            <a:endParaRPr lang="ru-RU" dirty="0" smtClean="0"/>
          </a:p>
          <a:p>
            <a:pPr algn="ctr"/>
            <a:endParaRPr lang="en-US" sz="2400" dirty="0" smtClean="0"/>
          </a:p>
          <a:p>
            <a:pPr algn="ctr"/>
            <a:r>
              <a:rPr lang="ru-RU" sz="2800" dirty="0" smtClean="0"/>
              <a:t>Информирование и взаимодействие с горожанами</a:t>
            </a:r>
            <a:endParaRPr lang="ru-RU" sz="28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27779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9535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3688" y="770717"/>
            <a:ext cx="626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Управляющие организации и городские программы ЖКХ</a:t>
            </a:r>
            <a:endParaRPr lang="ru-RU" sz="1800" dirty="0">
              <a:latin typeface="+mn-l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" y="1268760"/>
            <a:ext cx="9093116" cy="520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69701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27779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9535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0722" y="610373"/>
            <a:ext cx="631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Расширенная информация о городских программах ЖКХ</a:t>
            </a:r>
            <a:endParaRPr lang="ru-RU" sz="1800" dirty="0"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7" y="979705"/>
            <a:ext cx="7654694" cy="574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24173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0676" y="226496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341" y="696174"/>
            <a:ext cx="790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Текущие аварийные и плановые отключения систем жизнеобеспечения</a:t>
            </a:r>
            <a:endParaRPr lang="ru-RU" sz="18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506853" cy="543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02204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5469" y="86040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532" y="425778"/>
            <a:ext cx="790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Текущие аварийные и плановые отключения систем жизнеобеспечения</a:t>
            </a:r>
            <a:endParaRPr lang="ru-RU" sz="1800" dirty="0"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"/>
          <a:stretch/>
        </p:blipFill>
        <p:spPr bwMode="auto">
          <a:xfrm>
            <a:off x="755576" y="942831"/>
            <a:ext cx="7784404" cy="583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52937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182" y="116632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816" y="454651"/>
            <a:ext cx="838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Информация по конкретному АДРЕСУ. Возможность сообщить о проблеме</a:t>
            </a:r>
          </a:p>
          <a:p>
            <a:endParaRPr lang="ru-RU" sz="1800" dirty="0"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4" y="784962"/>
            <a:ext cx="7916818" cy="598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65647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182" y="116632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3648" y="454651"/>
            <a:ext cx="728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Подписка на оповещения об отключениях через </a:t>
            </a:r>
            <a:r>
              <a:rPr lang="en-US" sz="1800" dirty="0" smtClean="0">
                <a:latin typeface="+mn-lt"/>
              </a:rPr>
              <a:t>SMS</a:t>
            </a:r>
            <a:r>
              <a:rPr lang="ru-RU" sz="1800" dirty="0" smtClean="0">
                <a:latin typeface="+mn-lt"/>
              </a:rPr>
              <a:t> или </a:t>
            </a:r>
            <a:r>
              <a:rPr lang="en-US" sz="1800" dirty="0" smtClean="0">
                <a:latin typeface="+mn-lt"/>
              </a:rPr>
              <a:t>E-MAIL</a:t>
            </a:r>
            <a:endParaRPr lang="ru-RU" sz="1800" dirty="0" smtClean="0">
              <a:latin typeface="+mn-lt"/>
            </a:endParaRPr>
          </a:p>
          <a:p>
            <a:endParaRPr lang="ru-RU" sz="1800" dirty="0">
              <a:latin typeface="+mn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 bwMode="auto">
          <a:xfrm>
            <a:off x="293381" y="808642"/>
            <a:ext cx="8732640" cy="58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79143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25" y="8578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03328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" b="7367"/>
          <a:stretch/>
        </p:blipFill>
        <p:spPr bwMode="auto">
          <a:xfrm>
            <a:off x="3635896" y="3140968"/>
            <a:ext cx="5256584" cy="3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" y="511105"/>
            <a:ext cx="4901963" cy="304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81337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0676" y="226496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8938" y="701854"/>
            <a:ext cx="402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Услуги муниципальных учреждений</a:t>
            </a:r>
            <a:endParaRPr lang="ru-RU" sz="1800" dirty="0"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" y="1299445"/>
            <a:ext cx="9057108" cy="475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052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0676" y="226496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4005" y="620688"/>
            <a:ext cx="402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Услуги муниципальных учреждений</a:t>
            </a:r>
            <a:endParaRPr lang="ru-RU" sz="1800" dirty="0">
              <a:latin typeface="+mn-lt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8" y="1004238"/>
            <a:ext cx="8576189" cy="583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39837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0676" y="226496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1" y="1412776"/>
            <a:ext cx="9072646" cy="478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55776" y="802875"/>
            <a:ext cx="524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Отделы полиции и участковые пункты полиции</a:t>
            </a: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482911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1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808" y="62209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http://portal.novo-sibirsk.ru</a:t>
            </a:r>
            <a:endParaRPr lang="ru-RU" sz="1800" dirty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52736"/>
            <a:ext cx="8838428" cy="560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37739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0676" y="226496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2093" y="534273"/>
            <a:ext cx="422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Расширенная информация по адресу</a:t>
            </a:r>
            <a:endParaRPr lang="ru-RU" sz="1800" dirty="0">
              <a:latin typeface="+mn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6230"/>
            <a:ext cx="8435087" cy="579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16202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5891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0676" y="226496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2093" y="534273"/>
            <a:ext cx="423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Городское парковочное пространство</a:t>
            </a:r>
            <a:endParaRPr lang="ru-RU" sz="1800" dirty="0">
              <a:latin typeface="+mn-lt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 bwMode="auto">
          <a:xfrm>
            <a:off x="103336" y="1340768"/>
            <a:ext cx="8909994" cy="504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45270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31" y="16513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464321"/>
            <a:ext cx="682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Регистрация сообщений о проблемах в городском хозяйстве</a:t>
            </a:r>
            <a:endParaRPr lang="ru-RU" sz="1800" dirty="0">
              <a:latin typeface="+mn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1" y="1268760"/>
            <a:ext cx="8709123" cy="536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46529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31" y="14285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416458"/>
            <a:ext cx="682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Регистрация сообщений о проблемах в городском хозяйстве</a:t>
            </a:r>
            <a:endParaRPr lang="ru-RU" sz="1800" dirty="0">
              <a:latin typeface="+mn-lt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2941"/>
            <a:ext cx="8129908" cy="604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37964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31" y="14285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1572" y="348954"/>
            <a:ext cx="682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Регистрация сообщений о проблемах в городском хозяйстве</a:t>
            </a:r>
            <a:endParaRPr lang="ru-RU" sz="1800" dirty="0">
              <a:latin typeface="+mn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"/>
          <a:stretch/>
        </p:blipFill>
        <p:spPr bwMode="auto">
          <a:xfrm>
            <a:off x="142843" y="711540"/>
            <a:ext cx="8893267" cy="612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32263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31" y="14285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1572" y="348954"/>
            <a:ext cx="682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Регистрация сообщений о проблемах в городском хозяйстве</a:t>
            </a:r>
            <a:endParaRPr lang="ru-RU" sz="1800" dirty="0">
              <a:latin typeface="+mn-lt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7" y="2296069"/>
            <a:ext cx="8943752" cy="247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78962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31" y="14285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1920" y="464321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Адресный реестр</a:t>
            </a:r>
            <a:endParaRPr lang="ru-RU" sz="1800" dirty="0">
              <a:latin typeface="+mn-lt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1" y="908720"/>
            <a:ext cx="8694743" cy="572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61523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4256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7394" y="429522"/>
            <a:ext cx="502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Внутренняя система обработки сообщений</a:t>
            </a:r>
            <a:endParaRPr lang="ru-RU" sz="1800" dirty="0">
              <a:latin typeface="+mn-lt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48964" cy="579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65665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36656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4" t="28891" r="3393" b="5210"/>
          <a:stretch/>
        </p:blipFill>
        <p:spPr bwMode="auto">
          <a:xfrm>
            <a:off x="215354" y="1124744"/>
            <a:ext cx="8803760" cy="502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64967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0" y="1052736"/>
            <a:ext cx="8948611" cy="489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52520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1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776" y="785789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Информация об адресе </a:t>
            </a:r>
            <a:endParaRPr lang="ru-RU" sz="18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5" y="1205917"/>
            <a:ext cx="8957197" cy="542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1510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785790"/>
            <a:ext cx="2719760" cy="47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124744"/>
            <a:ext cx="2673858" cy="473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2679264" cy="473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17215"/>
            <a:ext cx="2672241" cy="473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06438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633" y="142852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4861" y="785790"/>
            <a:ext cx="770664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FF00"/>
                </a:solidFill>
                <a:latin typeface="+mn-lt"/>
              </a:rPr>
              <a:t>Развитие </a:t>
            </a:r>
            <a:r>
              <a:rPr lang="ru-RU" sz="1800" dirty="0" smtClean="0">
                <a:solidFill>
                  <a:srgbClr val="FFFF00"/>
                </a:solidFill>
                <a:latin typeface="+mn-lt"/>
              </a:rPr>
              <a:t>интернет-проекта  </a:t>
            </a:r>
            <a:r>
              <a:rPr lang="ru-RU" sz="1800" dirty="0" smtClean="0">
                <a:solidFill>
                  <a:srgbClr val="FFFF00"/>
                </a:solidFill>
                <a:latin typeface="+mn-lt"/>
              </a:rPr>
              <a:t>МОЙ НОВОСИБИРСК на 2014-2015 </a:t>
            </a:r>
            <a:r>
              <a:rPr lang="ru-RU" sz="1800" dirty="0" err="1" smtClean="0">
                <a:solidFill>
                  <a:srgbClr val="FFFF00"/>
                </a:solidFill>
                <a:latin typeface="+mn-lt"/>
              </a:rPr>
              <a:t>гг</a:t>
            </a: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:</a:t>
            </a:r>
          </a:p>
          <a:p>
            <a:r>
              <a:rPr lang="ru-RU" sz="1800" dirty="0">
                <a:latin typeface="+mn-lt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Расширение </a:t>
            </a:r>
            <a:r>
              <a:rPr lang="ru-RU" sz="1800" dirty="0">
                <a:latin typeface="+mn-lt"/>
              </a:rPr>
              <a:t>категорий  сообщений - строительство, реклама, экология. </a:t>
            </a:r>
            <a:endParaRPr lang="en-US" sz="1800" dirty="0" smtClean="0">
              <a:latin typeface="+mn-lt"/>
            </a:endParaRPr>
          </a:p>
          <a:p>
            <a:pPr lvl="1"/>
            <a:r>
              <a:rPr lang="ru-RU" sz="1800" dirty="0">
                <a:latin typeface="+mn-lt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Функция </a:t>
            </a:r>
            <a:r>
              <a:rPr lang="ru-RU" sz="1800" dirty="0">
                <a:latin typeface="+mn-lt"/>
              </a:rPr>
              <a:t>НАРОДНЫЙ </a:t>
            </a:r>
            <a:r>
              <a:rPr lang="ru-RU" sz="1800" dirty="0" smtClean="0">
                <a:latin typeface="+mn-lt"/>
              </a:rPr>
              <a:t>КОНТРОЛЬ, оценка устранения проблем заявителем. </a:t>
            </a:r>
            <a:endParaRPr lang="en-US" sz="1800" dirty="0" smtClean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Расширение </a:t>
            </a:r>
            <a:r>
              <a:rPr lang="ru-RU" sz="1800" dirty="0">
                <a:latin typeface="+mn-lt"/>
              </a:rPr>
              <a:t>функционала </a:t>
            </a:r>
            <a:r>
              <a:rPr lang="ru-RU" sz="1800" dirty="0" smtClean="0">
                <a:latin typeface="+mn-lt"/>
              </a:rPr>
              <a:t>карты – </a:t>
            </a:r>
            <a:r>
              <a:rPr lang="ru-RU" sz="1800" dirty="0">
                <a:latin typeface="+mn-lt"/>
              </a:rPr>
              <a:t>регистрация дорожных знаков и светофорных объектов, ремонт дорог, уборка дорог, перекрытие дорог, типы дорог по принадлежности. </a:t>
            </a:r>
            <a:endParaRPr lang="en-US" sz="1800" dirty="0" smtClean="0">
              <a:latin typeface="+mn-lt"/>
            </a:endParaRPr>
          </a:p>
          <a:p>
            <a:pPr lvl="1"/>
            <a:r>
              <a:rPr lang="en-US" sz="1800" dirty="0" smtClean="0">
                <a:latin typeface="+mn-l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Регистрация </a:t>
            </a:r>
            <a:r>
              <a:rPr lang="ru-RU" sz="1800" dirty="0">
                <a:latin typeface="+mn-lt"/>
              </a:rPr>
              <a:t>на карте строящихся </a:t>
            </a:r>
            <a:r>
              <a:rPr lang="ru-RU" sz="1800" dirty="0" smtClean="0">
                <a:latin typeface="+mn-lt"/>
              </a:rPr>
              <a:t>объектов (паспорта объектов). </a:t>
            </a:r>
            <a:r>
              <a:rPr lang="ru-RU" sz="1800" dirty="0">
                <a:latin typeface="+mn-lt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Регистрация </a:t>
            </a:r>
            <a:r>
              <a:rPr lang="ru-RU" sz="1800" dirty="0">
                <a:latin typeface="+mn-lt"/>
              </a:rPr>
              <a:t>на карте нестационарных объектов </a:t>
            </a:r>
            <a:r>
              <a:rPr lang="ru-RU" sz="1800" dirty="0" smtClean="0">
                <a:latin typeface="+mn-lt"/>
              </a:rPr>
              <a:t>(площадь земельного участка, арендатор, сроки аренды </a:t>
            </a:r>
            <a:r>
              <a:rPr lang="ru-RU" sz="1800" dirty="0">
                <a:latin typeface="+mn-lt"/>
              </a:rPr>
              <a:t>и т.д.). </a:t>
            </a:r>
            <a:endParaRPr lang="ru-RU" sz="1800" dirty="0" smtClean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800" dirty="0" smtClean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</a:rPr>
              <a:t>Легкий вариант </a:t>
            </a:r>
            <a:r>
              <a:rPr lang="ru-RU" sz="1800" dirty="0" smtClean="0">
                <a:latin typeface="+mn-lt"/>
              </a:rPr>
              <a:t>статистики - отображение </a:t>
            </a:r>
            <a:r>
              <a:rPr lang="ru-RU" sz="1800" dirty="0">
                <a:latin typeface="+mn-lt"/>
              </a:rPr>
              <a:t>кол-ва сообщений, зарегистрированных пользователей, кол-во подписавшихся на отключения, </a:t>
            </a:r>
            <a:r>
              <a:rPr lang="ru-RU" sz="1800" dirty="0" smtClean="0">
                <a:latin typeface="+mn-lt"/>
              </a:rPr>
              <a:t>кол-во </a:t>
            </a:r>
            <a:r>
              <a:rPr lang="ru-RU" sz="1800" dirty="0">
                <a:latin typeface="+mn-lt"/>
              </a:rPr>
              <a:t>объектов для каждого слоя и пр.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221254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44624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87824" y="4261843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1220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4786" y="1196752"/>
            <a:ext cx="6189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Самая </a:t>
            </a:r>
            <a:r>
              <a:rPr lang="ru-RU" sz="4000" b="1" dirty="0" smtClean="0">
                <a:solidFill>
                  <a:srgbClr val="FFFF00"/>
                </a:solidFill>
              </a:rPr>
              <a:t>большая</a:t>
            </a:r>
            <a:r>
              <a:rPr lang="ru-RU" sz="4000" dirty="0" smtClean="0"/>
              <a:t> проблема -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87624" y="2350794"/>
            <a:ext cx="78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поддерживать информацию 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72260" y="325879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АКТУАЛЬНОМ</a:t>
            </a:r>
            <a:r>
              <a:rPr lang="ru-RU" dirty="0" smtClean="0"/>
              <a:t> состоянии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69560" y="6165304"/>
            <a:ext cx="4111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8F8F8"/>
                </a:solidFill>
              </a:rPr>
              <a:t>Спасибо за внимание</a:t>
            </a:r>
            <a:endParaRPr lang="ru-RU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0648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1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7461"/>
          <a:stretch/>
        </p:blipFill>
        <p:spPr bwMode="auto">
          <a:xfrm>
            <a:off x="107504" y="711800"/>
            <a:ext cx="342697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72124"/>
            <a:ext cx="33909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91992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1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8"/>
          <a:stretch/>
        </p:blipFill>
        <p:spPr bwMode="auto">
          <a:xfrm>
            <a:off x="271445" y="908720"/>
            <a:ext cx="3743325" cy="433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7" y="3022579"/>
            <a:ext cx="3486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61125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1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37" y="1009650"/>
            <a:ext cx="38195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61" y="3140968"/>
            <a:ext cx="35528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36752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1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768082" cy="517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86242" y="785789"/>
            <a:ext cx="65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Муниципальные учреждения в пошаговой доступности</a:t>
            </a: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540583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1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9" y="1988840"/>
            <a:ext cx="8880618" cy="47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36650" y="1052736"/>
            <a:ext cx="65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Информация о муниципальных учреждениях</a:t>
            </a: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945525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08" y="2643182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8197" name="Рисунок 4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7" y="142851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44" y="4214818"/>
            <a:ext cx="2286016" cy="85725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28938" y="4286250"/>
            <a:ext cx="5786437" cy="1752600"/>
          </a:xfrm>
          <a:prstGeom prst="rect">
            <a:avLst/>
          </a:prstGeom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800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31043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ДЕПАРТАМЕНТ СВЯЗИ И ИНФОРМАТИЗАЦИИ МЭРИИ ГОРОДА НОВОСИБИРСКА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3688" y="717783"/>
            <a:ext cx="65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+mn-lt"/>
              </a:rPr>
              <a:t>и</a:t>
            </a:r>
            <a:r>
              <a:rPr lang="ru-RU" sz="1800" dirty="0" smtClean="0">
                <a:latin typeface="+mn-lt"/>
              </a:rPr>
              <a:t> услугах, которые они оказывают</a:t>
            </a:r>
            <a:endParaRPr lang="ru-RU" sz="1800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3" y="1340768"/>
            <a:ext cx="8260261" cy="540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25251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FFCC66"/>
      </a:accent1>
      <a:accent2>
        <a:srgbClr val="FFCC00"/>
      </a:accent2>
      <a:accent3>
        <a:srgbClr val="FFFFFF"/>
      </a:accent3>
      <a:accent4>
        <a:srgbClr val="DADADA"/>
      </a:accent4>
      <a:accent5>
        <a:srgbClr val="FFE2B8"/>
      </a:accent5>
      <a:accent6>
        <a:srgbClr val="E7B900"/>
      </a:accent6>
      <a:hlink>
        <a:srgbClr val="FF9900"/>
      </a:hlink>
      <a:folHlink>
        <a:srgbClr val="C0C0C0"/>
      </a:folHlink>
    </a:clrScheme>
    <a:fontScheme name="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003000394F7AE46B025C7B3FD9ADCDD" ma:contentTypeVersion="6" ma:contentTypeDescription="Создание документа." ma:contentTypeScope="" ma:versionID="76a9d644699f67a9cf02b604e0163dfb">
  <xsd:schema xmlns:xsd="http://www.w3.org/2001/XMLSchema" xmlns:p="http://schemas.microsoft.com/office/2006/metadata/properties" xmlns:ns1="d0ed0f3c-df7e-43f2-874f-f25e946d671a" targetNamespace="http://schemas.microsoft.com/office/2006/metadata/properties" ma:root="true" ma:fieldsID="bccc6b3846899459cba6079ef9d459cb" ns1:_="">
    <xsd:import namespace="d0ed0f3c-df7e-43f2-874f-f25e946d671a"/>
    <xsd:element name="properties">
      <xsd:complexType>
        <xsd:sequence>
          <xsd:element name="documentManagement">
            <xsd:complexType>
              <xsd:all>
                <xsd:element ref="ns1:_x0412__x0438__x0434_"/>
                <xsd:element ref="ns1:_x0422__x0438__x043f__x0020__x043e__x0442__x0447__x0435__x0442__x0430_"/>
                <xsd:element ref="ns1:_x041f__x0435__x0440__x0438__x043e__x0434_"/>
                <xsd:element ref="ns1:_x0413__x043e__x0434_"/>
                <xsd:element ref="ns1:_x041f__x043e__x0434__x0440__x0430__x0437__x0434__x0435__x043b__x0435__x043d__x0438__x0435__x002d__x0430__x0432__x0442__x043e__x0440_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d0ed0f3c-df7e-43f2-874f-f25e946d671a" elementFormDefault="qualified">
    <xsd:import namespace="http://schemas.microsoft.com/office/2006/documentManagement/types"/>
    <xsd:element name="_x0412__x0438__x0434_" ma:index="0" ma:displayName="Вид" ma:default="план" ma:format="Dropdown" ma:internalName="_x0412__x0438__x0434_">
      <xsd:simpleType>
        <xsd:restriction base="dms:Choice">
          <xsd:enumeration value="план"/>
          <xsd:enumeration value="отчет"/>
          <xsd:enumeration value="информационный материал"/>
        </xsd:restriction>
      </xsd:simpleType>
    </xsd:element>
    <xsd:element name="_x0422__x0438__x043f__x0020__x043e__x0442__x0447__x0435__x0442__x0430_" ma:index="1" ma:displayName="Тип плана/отчета" ma:default="нет" ma:description="Тип плана/отчета" ma:format="Dropdown" ma:internalName="_x0422__x0438__x043f__x0020__x043e__x0442__x0447__x0435__x0442__x0430_">
      <xsd:simpleType>
        <xsd:union memberTypes="dms:Text">
          <xsd:simpleType>
            <xsd:restriction base="dms:Choice">
              <xsd:enumeration value="нет"/>
              <xsd:enumeration value="мэрия"/>
              <xsd:enumeration value="отраслевой"/>
              <xsd:enumeration value="СЭР"/>
              <xsd:enumeration value="ЭН"/>
              <xsd:enumeration value="в ПЭУ"/>
              <xsd:enumeration value="в ИАУ"/>
            </xsd:restriction>
          </xsd:simpleType>
        </xsd:union>
      </xsd:simpleType>
    </xsd:element>
    <xsd:element name="_x041f__x0435__x0440__x0438__x043e__x0434_" ma:index="2" ma:displayName="Период" ma:default="другой" ma:description="Период" ma:format="Dropdown" ma:internalName="_x041f__x0435__x0440__x0438__x043e__x0434_">
      <xsd:simpleType>
        <xsd:union memberTypes="dms:Text">
          <xsd:simpleType>
            <xsd:restriction base="dms:Choice">
              <xsd:enumeration value="за месяц"/>
              <xsd:enumeration value="квартальный"/>
              <xsd:enumeration value="полугодовой"/>
              <xsd:enumeration value="годовой"/>
              <xsd:enumeration value="трехлетний"/>
              <xsd:enumeration value="пятилетний"/>
              <xsd:enumeration value="другой"/>
            </xsd:restriction>
          </xsd:simpleType>
        </xsd:union>
      </xsd:simpleType>
    </xsd:element>
    <xsd:element name="_x0413__x043e__x0434_" ma:index="3" ma:displayName="За год" ma:internalName="_x0413__x043e__x0434_">
      <xsd:simpleType>
        <xsd:restriction base="dms:Text">
          <xsd:maxLength value="255"/>
        </xsd:restriction>
      </xsd:simpleType>
    </xsd:element>
    <xsd:element name="_x041f__x043e__x0434__x0440__x0430__x0437__x0434__x0435__x043b__x0435__x043d__x0438__x0435__x002d__x0430__x0432__x0442__x043e__x0440_" ma:index="4" ma:displayName="Подразделение-автор" ma:description="Подразделение-автор" ma:list="{e920229a-bfbb-412f-a656-972e5b514baa}" ma:internalName="_x041f__x043e__x0434__x0440__x0430__x0437__x0434__x0435__x043b__x0435__x043d__x0438__x0435__x002d__x0430__x0432__x0442__x043e__x0440_" ma:readOnly="false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Тип содержимого" ma:readOnly="true"/>
        <xsd:element ref="dc:title" minOccurs="0" maxOccurs="1" ma:index="6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_x041f__x0435__x0440__x0438__x043e__x0434_ xmlns="d0ed0f3c-df7e-43f2-874f-f25e946d671a">другой</_x041f__x0435__x0440__x0438__x043e__x0434_>
    <_x0422__x0438__x043f__x0020__x043e__x0442__x0447__x0435__x0442__x0430_ xmlns="d0ed0f3c-df7e-43f2-874f-f25e946d671a">мэрия</_x0422__x0438__x043f__x0020__x043e__x0442__x0447__x0435__x0442__x0430_>
    <_x0413__x043e__x0434_ xmlns="d0ed0f3c-df7e-43f2-874f-f25e946d671a">2011</_x0413__x043e__x0434_>
    <_x041f__x043e__x0434__x0440__x0430__x0437__x0434__x0435__x043b__x0435__x043d__x0438__x0435__x002d__x0430__x0432__x0442__x043e__x0440_ xmlns="d0ed0f3c-df7e-43f2-874f-f25e946d671a">13</_x041f__x043e__x0434__x0440__x0430__x0437__x0434__x0435__x043b__x0435__x043d__x0438__x0435__x002d__x0430__x0432__x0442__x043e__x0440_>
    <_x0412__x0438__x0434_ xmlns="d0ed0f3c-df7e-43f2-874f-f25e946d671a">информационный материал</_x0412__x0438__x0434_>
  </documentManagement>
</p:properties>
</file>

<file path=customXml/itemProps1.xml><?xml version="1.0" encoding="utf-8"?>
<ds:datastoreItem xmlns:ds="http://schemas.openxmlformats.org/officeDocument/2006/customXml" ds:itemID="{405E6956-B297-4889-8DF5-498C9CC5EE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ed0f3c-df7e-43f2-874f-f25e946d671a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C28983C-573A-48F9-8CB4-08C387D1D2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0CBE1F-695B-477C-9DD4-557F7021FCA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d0ed0f3c-df7e-43f2-874f-f25e946d671a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12170</TotalTime>
  <Words>406</Words>
  <Application>Microsoft Office PowerPoint</Application>
  <PresentationFormat>Экран (4:3)</PresentationFormat>
  <Paragraphs>111</Paragraphs>
  <Slides>32</Slides>
  <Notes>32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Default Design</vt:lpstr>
      <vt:lpstr>CorelPhotoPaint.Image.10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УИ за 2011 год</dc:title>
  <dc:creator>Orlov</dc:creator>
  <cp:lastModifiedBy>Филатова Олеся Эдуардовна</cp:lastModifiedBy>
  <cp:revision>1057</cp:revision>
  <dcterms:created xsi:type="dcterms:W3CDTF">2002-12-05T09:27:58Z</dcterms:created>
  <dcterms:modified xsi:type="dcterms:W3CDTF">2014-05-27T08:44:39Z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0x010100D003000394F7AE46B025C7B3FD9ADCDD</vt:lpwstr>
  </property>
  <property fmtid="{D5CDD505-2E9C-101B-9397-08002B2CF9AE}" pid="3" name="Order">
    <vt:r8>39400</vt:r8>
  </property>
</Properties>
</file>