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0" r:id="rId1"/>
  </p:sldMasterIdLst>
  <p:notesMasterIdLst>
    <p:notesMasterId r:id="rId17"/>
  </p:notesMasterIdLst>
  <p:sldIdLst>
    <p:sldId id="409" r:id="rId2"/>
    <p:sldId id="446" r:id="rId3"/>
    <p:sldId id="429" r:id="rId4"/>
    <p:sldId id="451" r:id="rId5"/>
    <p:sldId id="450" r:id="rId6"/>
    <p:sldId id="440" r:id="rId7"/>
    <p:sldId id="430" r:id="rId8"/>
    <p:sldId id="448" r:id="rId9"/>
    <p:sldId id="437" r:id="rId10"/>
    <p:sldId id="441" r:id="rId11"/>
    <p:sldId id="444" r:id="rId12"/>
    <p:sldId id="439" r:id="rId13"/>
    <p:sldId id="443" r:id="rId14"/>
    <p:sldId id="445" r:id="rId15"/>
    <p:sldId id="323" r:id="rId16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AB6E2"/>
    <a:srgbClr val="FFD13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87" autoAdjust="0"/>
    <p:restoredTop sz="77701" autoAdjust="0"/>
  </p:normalViewPr>
  <p:slideViewPr>
    <p:cSldViewPr>
      <p:cViewPr varScale="1">
        <p:scale>
          <a:sx n="94" d="100"/>
          <a:sy n="94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удовлетворенности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Услуги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Земельные отношения</c:v>
                </c:pt>
                <c:pt idx="1">
                  <c:v>Социальная сфера</c:v>
                </c:pt>
                <c:pt idx="2">
                  <c:v>Культура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62</c:v>
                </c:pt>
                <c:pt idx="2">
                  <c:v>82</c:v>
                </c:pt>
                <c:pt idx="3">
                  <c:v>51</c:v>
                </c:pt>
              </c:numCache>
            </c:numRef>
          </c:val>
        </c:ser>
        <c:dLbls/>
        <c:axId val="59726080"/>
        <c:axId val="59740160"/>
      </c:barChart>
      <c:catAx>
        <c:axId val="59726080"/>
        <c:scaling>
          <c:orientation val="minMax"/>
        </c:scaling>
        <c:axPos val="b"/>
        <c:numFmt formatCode="General" sourceLinked="0"/>
        <c:tickLblPos val="nextTo"/>
        <c:crossAx val="59740160"/>
        <c:crosses val="autoZero"/>
        <c:auto val="1"/>
        <c:lblAlgn val="ctr"/>
        <c:lblOffset val="100"/>
      </c:catAx>
      <c:valAx>
        <c:axId val="59740160"/>
        <c:scaling>
          <c:orientation val="minMax"/>
        </c:scaling>
        <c:axPos val="l"/>
        <c:majorGridlines/>
        <c:numFmt formatCode="General" sourceLinked="1"/>
        <c:tickLblPos val="nextTo"/>
        <c:crossAx val="597260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22135-D6DF-4588-A1AE-F8F36026017A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C0B0CB-2F39-449A-AFF6-ED1230EB6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3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71903-2B4C-468B-A60D-656E2464385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23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7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1B640-94B3-4322-AA7C-0E5D60D47F96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00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2060"/>
                </a:solidFill>
                <a:cs typeface="Times New Roman" pitchFamily="18" charset="0"/>
              </a:rPr>
              <a:t>Система оценки качества предоставления услуг населению представляет собой </a:t>
            </a:r>
            <a:r>
              <a:rPr lang="ru-RU" sz="1200" b="0" dirty="0" smtClean="0">
                <a:solidFill>
                  <a:srgbClr val="00B050"/>
                </a:solidFill>
                <a:cs typeface="Times New Roman" pitchFamily="18" charset="0"/>
              </a:rPr>
              <a:t>территориально распределенную сеть планшетных компьютеров</a:t>
            </a:r>
            <a:r>
              <a:rPr lang="ru-RU" sz="1200" b="0" dirty="0" smtClean="0">
                <a:solidFill>
                  <a:srgbClr val="002060"/>
                </a:solidFill>
                <a:cs typeface="Times New Roman" pitchFamily="18" charset="0"/>
              </a:rPr>
              <a:t>, размещенных в местах оказания наиболее </a:t>
            </a:r>
            <a:r>
              <a:rPr lang="ru-RU" sz="1200" b="0" dirty="0" smtClean="0">
                <a:solidFill>
                  <a:srgbClr val="00B050"/>
                </a:solidFill>
                <a:cs typeface="Times New Roman" pitchFamily="18" charset="0"/>
              </a:rPr>
              <a:t>социально-значимых и «сложных» услуг</a:t>
            </a:r>
            <a:r>
              <a:rPr lang="ru-RU" sz="1200" b="0" dirty="0" smtClean="0">
                <a:solidFill>
                  <a:srgbClr val="002060"/>
                </a:solidFill>
                <a:cs typeface="Times New Roman" pitchFamily="18" charset="0"/>
              </a:rPr>
              <a:t>. В Аналитической системе предусмотрена математическая модель, позволяющая учитывать как непосредственно оценку чиновника, так и результаты опросов, оценки мест приема граждан и многое другое.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2060"/>
                </a:solidFill>
                <a:cs typeface="Times New Roman" pitchFamily="18" charset="0"/>
              </a:rPr>
              <a:t>Посетитель, придя за услугой, может </a:t>
            </a:r>
            <a:r>
              <a:rPr lang="ru-RU" sz="1200" b="0" dirty="0" smtClean="0">
                <a:solidFill>
                  <a:srgbClr val="00B050"/>
                </a:solidFill>
                <a:cs typeface="Times New Roman" pitchFamily="18" charset="0"/>
              </a:rPr>
              <a:t>оценить качество оказания услуги</a:t>
            </a:r>
            <a:r>
              <a:rPr lang="ru-RU" sz="1200" b="0" dirty="0" smtClean="0">
                <a:solidFill>
                  <a:srgbClr val="002060"/>
                </a:solidFill>
                <a:cs typeface="Times New Roman" pitchFamily="18" charset="0"/>
              </a:rPr>
              <a:t>, компетентность чиновника, его аккуратность и доброжелательность, удобство мест ожидания и приема</a:t>
            </a:r>
            <a:r>
              <a:rPr lang="en-US" sz="1200" b="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200" b="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0B0CB-2F39-449A-AFF6-ED1230EB662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5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49F2D-4A63-450D-8958-CCD105A84E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5/29/2014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079D-2F1B-4D5F-BEFF-02EEB7E5E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00422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5A1D-9119-4078-BFAC-5A4B9FBD0F94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1909-578C-4EED-9F2C-F7AD2B841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945549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8ED1-23F7-4393-BF3E-F343A9CB4BD4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0FE0-2737-45E3-A551-C0F97509C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48135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060C-9790-47FE-AEB6-59873DB9CFA2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ACD2-F993-4F0C-9CC6-309B35A94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28724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3DC0-E539-40C7-8801-551DE7756E48}" type="datetimeFigureOut">
              <a:rPr lang="en-US"/>
              <a:pPr>
                <a:defRPr/>
              </a:pPr>
              <a:t>5/29/2014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689C-315F-447E-B40F-C8EF02B4D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545367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6C1B-81A5-4642-AF15-23AD40F6D5C5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E027-18AE-46A8-B35B-1A7CAFC9D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244197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2AB0-4D80-4DED-9204-4A22A3E079AA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5681-CEE3-4363-B8D5-75AFE3D1DD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15538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78F0-255E-42EC-B03D-EAE03128ADF1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93-6D10-4A05-9D5E-54A0856AF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538205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5/29/2014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8FF5-35F1-4B5C-92E8-A8A3888B5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92048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6FD8-632B-41A0-9B48-1EB2B980ED1D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94FE-2CB8-469C-84E6-BC8787445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94227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D5C1-A498-4E37-94EB-003C51C44C61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18CC-2022-4EF9-A9C8-705305BFC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58385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85201E8-23EB-44C1-AF46-5BBE90243561}" type="datetimeFigureOut">
              <a:rPr lang="ru-RU"/>
              <a:pPr>
                <a:defRPr/>
              </a:pPr>
              <a:t>29.05.2014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BFE57ED-1AB7-4301-A95C-141D2A20E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81" r:id="rId2"/>
    <p:sldLayoutId id="2147485590" r:id="rId3"/>
    <p:sldLayoutId id="2147485582" r:id="rId4"/>
    <p:sldLayoutId id="2147485583" r:id="rId5"/>
    <p:sldLayoutId id="2147485584" r:id="rId6"/>
    <p:sldLayoutId id="2147485591" r:id="rId7"/>
    <p:sldLayoutId id="2147485585" r:id="rId8"/>
    <p:sldLayoutId id="2147485586" r:id="rId9"/>
    <p:sldLayoutId id="2147485587" r:id="rId10"/>
    <p:sldLayoutId id="2147485588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Кинолента второй вариант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1388"/>
            <a:ext cx="9144000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857250" y="1877923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Аналитическая система оценки качества предоставления услуг населению</a:t>
            </a:r>
          </a:p>
        </p:txBody>
      </p:sp>
      <p:sp>
        <p:nvSpPr>
          <p:cNvPr id="5136" name="TextBox 12"/>
          <p:cNvSpPr txBox="1">
            <a:spLocks noChangeArrowheads="1"/>
          </p:cNvSpPr>
          <p:nvPr/>
        </p:nvSpPr>
        <p:spPr bwMode="auto">
          <a:xfrm>
            <a:off x="0" y="3457267"/>
            <a:ext cx="7715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Ханты-Мансийский автономный округ – Югра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Администрация города Ханты-Мансийска</a:t>
            </a:r>
          </a:p>
          <a:p>
            <a:pPr eaLnBrk="1" hangingPunct="1">
              <a:spcBef>
                <a:spcPts val="1200"/>
              </a:spcBef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Начальник управления информатизации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Ципорин Павел Игоревич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971600" y="15007"/>
            <a:ext cx="771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ПРОФ-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IT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. 2014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Преимущества системы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6357950" y="1000108"/>
            <a:ext cx="26432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Стоит отметить, что поставленная оценка не доступна для специалиста, оказывающего услугу. Положение оценок «Хорошо», «Средне», «Плохо» </a:t>
            </a:r>
            <a:r>
              <a:rPr lang="ru-RU" sz="20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постоянно меняется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 Поэтому чиновнику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сложно понять, как его оценил именно этот посетитель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13" descr="F:\Документы\Доклад в УрФО\IMG_0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3857652" cy="51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46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Преимущества системы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6357950" y="1000108"/>
            <a:ext cx="264320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Дополнительно для жителей в Системе оценки качества услуг реализован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сервис </a:t>
            </a:r>
            <a:r>
              <a:rPr lang="ru-RU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смс-информирования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 готовности документов или иного результата услуги.</a:t>
            </a:r>
          </a:p>
          <a:p>
            <a:endParaRPr lang="ru-RU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Во время приема через систему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ведется видеозапись предоставления услуги.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Такая возможности дисциплинирует как чиновника, так и непосредственно заявителя.</a:t>
            </a:r>
          </a:p>
          <a:p>
            <a:endParaRPr lang="ru-RU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Рисунок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214818"/>
            <a:ext cx="3480816" cy="2401824"/>
          </a:xfrm>
          <a:prstGeom prst="rect">
            <a:avLst/>
          </a:prstGeom>
        </p:spPr>
      </p:pic>
      <p:pic>
        <p:nvPicPr>
          <p:cNvPr id="13" name="Рисунок 12" descr="Рисунок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357298"/>
            <a:ext cx="3578352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46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Комплексный мониторинг качества предоставления услуг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65340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81BC44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4348" y="1336778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Опрос с помощью планшетных компьютеров на местах оказания услуг, информационных киосков в ОГВ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1163400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81BC44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43636" y="123483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Опрос через </a:t>
            </a:r>
            <a:r>
              <a:rPr lang="ru-RU" sz="1200" dirty="0" err="1" smtClean="0"/>
              <a:t>вэб-порталы</a:t>
            </a:r>
            <a:r>
              <a:rPr lang="ru-RU" sz="1200" dirty="0" smtClean="0"/>
              <a:t>, социальные сети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5267601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81BC44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472" y="5339039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Анкетирование граждан, экспертной группы по оценки качества 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5514952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81BC44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215074" y="5586390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Телефонные, СМС опросы</a:t>
            </a:r>
          </a:p>
        </p:txBody>
      </p:sp>
      <p:pic>
        <p:nvPicPr>
          <p:cNvPr id="23" name="Рисунок 2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063118"/>
            <a:ext cx="417577" cy="1005842"/>
          </a:xfrm>
          <a:prstGeom prst="rect">
            <a:avLst/>
          </a:prstGeom>
        </p:spPr>
      </p:pic>
      <p:pic>
        <p:nvPicPr>
          <p:cNvPr id="24" name="Рисунок 23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1234838"/>
            <a:ext cx="1216154" cy="826010"/>
          </a:xfrm>
          <a:prstGeom prst="rect">
            <a:avLst/>
          </a:prstGeom>
        </p:spPr>
      </p:pic>
      <p:pic>
        <p:nvPicPr>
          <p:cNvPr id="27" name="Рисунок 26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229200"/>
            <a:ext cx="381001" cy="539497"/>
          </a:xfrm>
          <a:prstGeom prst="rect">
            <a:avLst/>
          </a:prstGeom>
        </p:spPr>
      </p:pic>
      <p:pic>
        <p:nvPicPr>
          <p:cNvPr id="28" name="Рисунок 27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8214" y="5300638"/>
            <a:ext cx="676657" cy="597409"/>
          </a:xfrm>
          <a:prstGeom prst="rect">
            <a:avLst/>
          </a:prstGeom>
        </p:spPr>
      </p:pic>
      <p:pic>
        <p:nvPicPr>
          <p:cNvPr id="29" name="Рисунок 28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5229200"/>
            <a:ext cx="624841" cy="688849"/>
          </a:xfrm>
          <a:prstGeom prst="rect">
            <a:avLst/>
          </a:prstGeom>
        </p:spPr>
      </p:pic>
      <p:pic>
        <p:nvPicPr>
          <p:cNvPr id="30" name="Рисунок 2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1563052"/>
            <a:ext cx="357189" cy="4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573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Итоги внедрения проекта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6357950" y="1000108"/>
            <a:ext cx="264320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Руководители органов Администрации, предоставляющих услуги населению, имеют возможность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в режиме реального времени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отслеживать количество посетителей и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качество оказания услуг 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каждым конкретным сотрудником. </a:t>
            </a:r>
          </a:p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Могут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своевременно принимать организационные и кадровые меры 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для повышения качества предоставления услуг.</a:t>
            </a:r>
          </a:p>
          <a:p>
            <a:endParaRPr lang="ru-RU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Рисунок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857628"/>
            <a:ext cx="2304789" cy="2780778"/>
          </a:xfrm>
          <a:prstGeom prst="rect">
            <a:avLst/>
          </a:prstGeom>
        </p:spPr>
      </p:pic>
      <p:pic>
        <p:nvPicPr>
          <p:cNvPr id="17" name="Рисунок 16" descr="Рисунок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857628"/>
            <a:ext cx="2092695" cy="2771406"/>
          </a:xfrm>
          <a:prstGeom prst="rect">
            <a:avLst/>
          </a:prstGeom>
        </p:spPr>
      </p:pic>
      <p:pic>
        <p:nvPicPr>
          <p:cNvPr id="18" name="Рисунок 17" descr="Рисунок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1000108"/>
            <a:ext cx="3767328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46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Итоги внедрения проекта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6357950" y="1000108"/>
            <a:ext cx="264320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Система установлена на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45 местах специалистов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После внедрения системы нам удалось добиться повышения качества предоставления чиновниками услуг населению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за полгода сразу на 22%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Считаем данный показатель очень многообещающим!</a:t>
            </a:r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" name="Рисунок 10" descr="Рисунок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000108"/>
            <a:ext cx="3998976" cy="3255264"/>
          </a:xfrm>
          <a:prstGeom prst="rect">
            <a:avLst/>
          </a:prstGeom>
        </p:spPr>
      </p:pic>
      <p:pic>
        <p:nvPicPr>
          <p:cNvPr id="13" name="Рисунок 12" descr="Рисунок18.jpg"/>
          <p:cNvPicPr>
            <a:picLocks noChangeAspect="1"/>
          </p:cNvPicPr>
          <p:nvPr/>
        </p:nvPicPr>
        <p:blipFill>
          <a:blip r:embed="rId6"/>
          <a:srcRect l="5225"/>
          <a:stretch>
            <a:fillRect/>
          </a:stretch>
        </p:blipFill>
        <p:spPr>
          <a:xfrm>
            <a:off x="142844" y="4357694"/>
            <a:ext cx="5286412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46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71438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-4763" y="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-4763" y="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-4763" y="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Прямоугольник 12"/>
          <p:cNvSpPr>
            <a:spLocks noChangeArrowheads="1"/>
          </p:cNvSpPr>
          <p:nvPr/>
        </p:nvSpPr>
        <p:spPr bwMode="auto">
          <a:xfrm>
            <a:off x="3718322" y="2794239"/>
            <a:ext cx="20534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за внимание!</a:t>
            </a:r>
          </a:p>
        </p:txBody>
      </p:sp>
      <p:pic>
        <p:nvPicPr>
          <p:cNvPr id="16" name="Рисунок 15" descr="Рисунок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643446"/>
            <a:ext cx="2974848" cy="1987296"/>
          </a:xfrm>
          <a:prstGeom prst="rect">
            <a:avLst/>
          </a:prstGeom>
        </p:spPr>
      </p:pic>
      <p:pic>
        <p:nvPicPr>
          <p:cNvPr id="18" name="Рисунок 17" descr="Рисунок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212" y="285728"/>
            <a:ext cx="2980944" cy="1987296"/>
          </a:xfrm>
          <a:prstGeom prst="rect">
            <a:avLst/>
          </a:prstGeom>
        </p:spPr>
      </p:pic>
      <p:pic>
        <p:nvPicPr>
          <p:cNvPr id="19" name="Рисунок 18" descr="Рисунок2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85728"/>
            <a:ext cx="2682240" cy="2036064"/>
          </a:xfrm>
          <a:prstGeom prst="rect">
            <a:avLst/>
          </a:prstGeom>
        </p:spPr>
      </p:pic>
      <p:pic>
        <p:nvPicPr>
          <p:cNvPr id="20" name="Рисунок 19" descr="Рисунок2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85728"/>
            <a:ext cx="2962656" cy="1975104"/>
          </a:xfrm>
          <a:prstGeom prst="rect">
            <a:avLst/>
          </a:prstGeom>
        </p:spPr>
      </p:pic>
      <p:pic>
        <p:nvPicPr>
          <p:cNvPr id="21" name="Рисунок 20" descr="Рисунок2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4643446"/>
            <a:ext cx="2749296" cy="2103120"/>
          </a:xfrm>
          <a:prstGeom prst="rect">
            <a:avLst/>
          </a:prstGeom>
        </p:spPr>
      </p:pic>
      <p:pic>
        <p:nvPicPr>
          <p:cNvPr id="22" name="Рисунок 21" descr="Рисунок21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308" y="2513274"/>
            <a:ext cx="2974848" cy="1987296"/>
          </a:xfrm>
          <a:prstGeom prst="rect">
            <a:avLst/>
          </a:prstGeom>
        </p:spPr>
      </p:pic>
      <p:pic>
        <p:nvPicPr>
          <p:cNvPr id="23" name="Рисунок 22" descr="Рисунок21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4" y="2513274"/>
            <a:ext cx="2913888" cy="1987296"/>
          </a:xfrm>
          <a:prstGeom prst="rect">
            <a:avLst/>
          </a:prstGeom>
        </p:spPr>
      </p:pic>
      <p:pic>
        <p:nvPicPr>
          <p:cNvPr id="24" name="Рисунок 23" descr="Рисунок21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44" y="4643446"/>
            <a:ext cx="2749296" cy="19812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Предпосылки возникновения проекта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6429388" y="1000108"/>
            <a:ext cx="26431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 2012 году проведено исследование </a:t>
            </a:r>
            <a:r>
              <a:rPr lang="ru-RU" sz="16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удовлетворенности населения </a:t>
            </a:r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города предоставляемыми государственными и муниципальными услугами. </a:t>
            </a:r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" name="Овал 10"/>
          <p:cNvSpPr/>
          <p:nvPr/>
        </p:nvSpPr>
        <p:spPr>
          <a:xfrm>
            <a:off x="6069008" y="1568422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1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6572264" y="3113316"/>
            <a:ext cx="23574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Опрос показал, что уровень удовлетворенности варьируется от </a:t>
            </a:r>
            <a:r>
              <a:rPr lang="ru-RU" sz="16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45% </a:t>
            </a:r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 сфере земельных отношений, до </a:t>
            </a:r>
            <a:r>
              <a:rPr lang="ru-RU" sz="16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82%</a:t>
            </a:r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– в сфере культуры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6357950" y="4970704"/>
            <a:ext cx="27146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601 Указ Президента от 07 мая 2012 года дополнительно поставил </a:t>
            </a:r>
            <a:r>
              <a:rPr lang="ru-RU" sz="16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задачу повышения уровня удовлетворенности граждан</a:t>
            </a:r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качеством услуг</a:t>
            </a:r>
          </a:p>
        </p:txBody>
      </p:sp>
      <p:sp>
        <p:nvSpPr>
          <p:cNvPr id="31" name="Овал 30"/>
          <p:cNvSpPr/>
          <p:nvPr/>
        </p:nvSpPr>
        <p:spPr>
          <a:xfrm>
            <a:off x="6215074" y="3783000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2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997570" y="5857892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3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xmlns="" val="984252108"/>
              </p:ext>
            </p:extLst>
          </p:nvPr>
        </p:nvGraphicFramePr>
        <p:xfrm>
          <a:off x="428596" y="2071678"/>
          <a:ext cx="4788024" cy="352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789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Предпосылки возникновения проекта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43306" y="1000108"/>
            <a:ext cx="52864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На экспертное заседание при Главе Администрации города Ханты-Мансийска вынесен вопрос повышения уровня удовлетворенности граждан от взаимодействия с органами местного самоуправления.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786182" y="3147199"/>
            <a:ext cx="52864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Проблему низкой оценки деятельности чиновников, а также задачу повышения их заинтересованности в решении вопросов граждан решили при помощи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Аналитической системы оценки качества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предоставления услуг населению.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Принято решение Систему реализовать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на базе планшетных компьютеров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под управлением </a:t>
            </a:r>
            <a:r>
              <a:rPr lang="ru-RU" b="1" dirty="0" err="1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Android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9" name="Picture 13" descr="F:\Документы\Доклад в УрФО\IMG_0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2337048" cy="31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89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Общая информация о проекте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71868" y="1074084"/>
            <a:ext cx="52864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Цель проекта: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Повышение уровня удовлетворенности граждан качеством предоставления государственных и муниципальных услуг.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Задачи проекта: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Организация оценки качества услуг непосредственно при взаимодействии чиновника и гражданина.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Ведение истории обращений / подачи документов / получения результата в личном кабинете жителя.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Ведение видеозаписи приема граждан в целях снижения коррупционных рисков, повышения качества работы с населением, снижения неправомерных жалоб как со стороны жителей, так и со стороны чиновников.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" name="Рисунок 10" descr="udovletvorennost_potrebitele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2643182"/>
            <a:ext cx="3088870" cy="21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89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Организационные мероприятия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6357950" y="1000108"/>
            <a:ext cx="264317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Для работы системы принято распоряжение Администрации города Ханты-Мансийска от 14.08.2013       № 206-р «О внедрении системы оценки качества предоставления услуг в органах Администрации города Ханты-Мансийска».</a:t>
            </a:r>
          </a:p>
          <a:p>
            <a:pPr algn="just"/>
            <a:endParaRPr lang="ru-RU" sz="1600" b="1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 соответствии с распоряжением руководители  органов Администрации должны  организовать постоянную 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работу сотрудников в системе 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при каждом взаимодействии 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 населением.</a:t>
            </a:r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" name="Рисунок 9" descr="Рисунок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785926"/>
            <a:ext cx="4126992" cy="35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89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428604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46504C"/>
                </a:solidFill>
                <a:latin typeface="Trebuchet MS" pitchFamily="34" charset="0"/>
              </a:rPr>
              <a:t>Структура системы</a:t>
            </a:r>
            <a:endParaRPr lang="ru-RU" sz="2200" dirty="0">
              <a:solidFill>
                <a:srgbClr val="46504C"/>
              </a:solidFill>
              <a:latin typeface="Trebuchet MS" pitchFamily="34" charset="0"/>
            </a:endParaRP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6841" y="6500833"/>
            <a:ext cx="214315" cy="214315"/>
          </a:xfrm>
          <a:prstGeom prst="roundRect">
            <a:avLst/>
          </a:prstGeom>
          <a:solidFill>
            <a:srgbClr val="E88433"/>
          </a:solidFill>
        </p:spPr>
        <p:txBody>
          <a:bodyPr anchor="ctr"/>
          <a:lstStyle/>
          <a:p>
            <a:pPr algn="ctr">
              <a:defRPr/>
            </a:pPr>
            <a:fld id="{A88F9D33-296E-4CE6-BA7E-6208E56B070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28604"/>
            <a:ext cx="1607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rebuchet MS" pitchFamily="34" charset="0"/>
              </a:rPr>
              <a:t>Департамент муниципальной собственности</a:t>
            </a:r>
          </a:p>
          <a:p>
            <a:endParaRPr lang="ru-RU" sz="14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8619" y="500042"/>
            <a:ext cx="176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rebuchet MS" pitchFamily="34" charset="0"/>
              </a:rPr>
              <a:t>Департамент образования</a:t>
            </a:r>
            <a:endParaRPr lang="ru-RU" sz="1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143380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rebuchet MS" pitchFamily="34" charset="0"/>
              </a:rPr>
              <a:t>Департамент городского хозяйства</a:t>
            </a:r>
            <a:endParaRPr lang="ru-RU" sz="1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40471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rebuchet MS" pitchFamily="34" charset="0"/>
              </a:rPr>
              <a:t>Департамент градостроительства и архитектуры</a:t>
            </a:r>
            <a:endParaRPr lang="ru-RU" sz="1400" dirty="0">
              <a:latin typeface="Trebuchet MS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28992" y="4941592"/>
          <a:ext cx="2714644" cy="17780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146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Интегрированная оценка эффективности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Показатели эффективности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Результаты анкетирования и опросов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Аналитический отчет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86116" y="2119962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rebuchet MS" pitchFamily="34" charset="0"/>
              </a:rPr>
              <a:t>Администрация города Ханты-Мансийска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4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-24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Архитектура системы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43636" y="1204397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1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928670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Система оценки эффективности работы служащих, осуществляю-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щих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прием граждан и 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анкетиро-вание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граждан на базе планшетных ПК</a:t>
            </a:r>
            <a:endParaRPr lang="ru-R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420" y="2524590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2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610" y="2505954"/>
            <a:ext cx="235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Универсальный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Web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модуль персонального анкетирования и опроса граждан</a:t>
            </a:r>
            <a:endParaRPr lang="ru-R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97636" y="3679655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3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518" y="3539969"/>
            <a:ext cx="221451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Система информирования, записи на прием и опроса граждан на базе информационных киосков</a:t>
            </a:r>
            <a:endParaRPr lang="ru-R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429388" y="4862335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4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578" y="4834606"/>
            <a:ext cx="214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Система СМС информирования</a:t>
            </a:r>
            <a:endParaRPr lang="ru-R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72230" y="5709368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5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58" y="5637930"/>
            <a:ext cx="264317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База данных, математическая модель комплексной оценки эффективности ОГВ и ОМСУ, система генерации аналитических отчетов</a:t>
            </a:r>
            <a:endParaRPr lang="ru-R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96" y="2434516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E88433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43702" y="3500438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E88433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643702" y="4719708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E88433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86544" y="5566492"/>
            <a:ext cx="2214578" cy="45719"/>
          </a:xfrm>
          <a:prstGeom prst="rect">
            <a:avLst/>
          </a:prstGeom>
          <a:gradFill flip="none" rotWithShape="1">
            <a:gsLst>
              <a:gs pos="59000">
                <a:srgbClr val="E88433"/>
              </a:gs>
              <a:gs pos="85000">
                <a:srgbClr val="FEE7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771800" y="3541305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6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Основные возможности системы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3786182" y="1071546"/>
            <a:ext cx="5357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Учет приема граждан сотрудниками;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14744" y="5166382"/>
            <a:ext cx="52864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Пользователи системы: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Администратор системы;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Руководитель органа Администрации (подразделения);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Пользователь системы (чиновник).</a:t>
            </a:r>
          </a:p>
        </p:txBody>
      </p:sp>
      <p:pic>
        <p:nvPicPr>
          <p:cNvPr id="10" name="Picture 2" descr="F:\Документы\Доклад в УрФО\IMG_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9"/>
            <a:ext cx="3071802" cy="23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" name="Овал 10"/>
          <p:cNvSpPr/>
          <p:nvPr/>
        </p:nvSpPr>
        <p:spPr>
          <a:xfrm>
            <a:off x="3357554" y="1071546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1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155947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Определение нагрузки сотрудников;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314324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Ведение электронной очереди (определение среднего времени ожидания в очереди);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2071678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Расчет уровня удовлетворенности населения конкретной услугой / конкретным чиновником;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4214818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Расчет комплексной оценки качества предоставления услуг населению.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25802" y="1568422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2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97240" y="2139926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3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00430" y="3214686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4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428992" y="4211628"/>
            <a:ext cx="360380" cy="360380"/>
          </a:xfrm>
          <a:prstGeom prst="ellipse">
            <a:avLst/>
          </a:prstGeom>
          <a:solidFill>
            <a:srgbClr val="E88433"/>
          </a:solidFill>
          <a:ln>
            <a:noFill/>
          </a:ln>
          <a:effectLst>
            <a:outerShdw dist="38100" dir="3600000" algn="ctr" rotWithShape="0">
              <a:srgbClr val="5694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dist="38100" dir="3600000" algn="tl" rotWithShape="0">
                    <a:prstClr val="black">
                      <a:alpha val="27000"/>
                    </a:prstClr>
                  </a:outerShdw>
                </a:effectLst>
                <a:latin typeface="Trebuchet MS" pitchFamily="34" charset="0"/>
              </a:rPr>
              <a:t>5</a:t>
            </a:r>
            <a:endParaRPr lang="ru-RU" sz="1700" b="1" dirty="0">
              <a:effectLst>
                <a:outerShdw dist="38100" dir="3600000" algn="tl" rotWithShape="0">
                  <a:prstClr val="black">
                    <a:alpha val="27000"/>
                  </a:prst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" name="Рисунок 26" descr="инфома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3768330"/>
            <a:ext cx="3071834" cy="23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89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Основные возможности системы</a:t>
            </a: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6215074" y="1279645"/>
            <a:ext cx="278608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Выбранное решение на базе планшетных компьютеров под управлением 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Android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позволяет не только проводить одноразовую оценку качества предоставления услуги, увязать процесс получения услуги с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личным кабинетом жителя города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, но 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дополнительно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организовать 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опрос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населения о качестве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предоставления услуги</a:t>
            </a:r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через Официальный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портал.</a:t>
            </a:r>
          </a:p>
        </p:txBody>
      </p:sp>
      <p:pic>
        <p:nvPicPr>
          <p:cNvPr id="10" name="Рисунок 9" descr="Рисунок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500174"/>
            <a:ext cx="5696211" cy="41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46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pptB429.tmp</Template>
  <TotalTime>13327</TotalTime>
  <Words>771</Words>
  <Application>Microsoft Office PowerPoint</Application>
  <PresentationFormat>Экран (4:3)</PresentationFormat>
  <Paragraphs>121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 города Ханты-Мансийска</dc:title>
  <dc:creator>Нина М. Лазарева</dc:creator>
  <cp:lastModifiedBy>123</cp:lastModifiedBy>
  <cp:revision>1213</cp:revision>
  <dcterms:modified xsi:type="dcterms:W3CDTF">2014-05-29T11:17:13Z</dcterms:modified>
</cp:coreProperties>
</file>