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1" r:id="rId3"/>
    <p:sldId id="361" r:id="rId4"/>
    <p:sldId id="362" r:id="rId5"/>
    <p:sldId id="372" r:id="rId6"/>
    <p:sldId id="349" r:id="rId7"/>
    <p:sldId id="368" r:id="rId8"/>
    <p:sldId id="369" r:id="rId9"/>
    <p:sldId id="354" r:id="rId10"/>
    <p:sldId id="370" r:id="rId11"/>
    <p:sldId id="373" r:id="rId12"/>
    <p:sldId id="358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BF9"/>
    <a:srgbClr val="F97F7F"/>
    <a:srgbClr val="EAD4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93018" autoAdjust="0"/>
  </p:normalViewPr>
  <p:slideViewPr>
    <p:cSldViewPr snapToObjects="1">
      <p:cViewPr varScale="1">
        <p:scale>
          <a:sx n="79" d="100"/>
          <a:sy n="79" d="100"/>
        </p:scale>
        <p:origin x="142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eremetev\Documents\2014%20&#1075;&#1086;&#1076;\&#1057;&#1090;&#1072;&#1090;&#1080;&#1089;&#1090;&#1080;&#1082;&#1072;\&#1057;&#1090;&#1072;&#1090;&#1080;&#1089;&#1090;&#1080;&#1082;&#1072;_&#1050;&#1057;\&#1050;&#1086;&#1083;&#1080;&#1095;&#1077;&#1089;&#1090;&#1074;&#1086;%20&#1089;&#1086;&#1075;&#1083;&#1072;&#1089;&#1086;&#1074;&#1072;&#1085;&#1080;&#1081;%202012-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Общее количество согласований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invertIfNegative val="0"/>
          <c:dLbls>
            <c:dLbl>
              <c:idx val="0"/>
              <c:layout>
                <c:manualLayout>
                  <c:x val="0"/>
                  <c:y val="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79E-3"/>
                  <c:y val="0.12962962962962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33333333333332E-3"/>
                  <c:y val="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'SQL Results'!$D$15:$F$15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'SQL Results'!$D$16:$F$16</c:f>
              <c:numCache>
                <c:formatCode>General</c:formatCode>
                <c:ptCount val="3"/>
                <c:pt idx="0">
                  <c:v>85935</c:v>
                </c:pt>
                <c:pt idx="1">
                  <c:v>214217</c:v>
                </c:pt>
                <c:pt idx="2">
                  <c:v>82705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642280"/>
        <c:axId val="168642672"/>
        <c:axId val="0"/>
      </c:bar3DChart>
      <c:catAx>
        <c:axId val="168642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8642672"/>
        <c:crosses val="autoZero"/>
        <c:auto val="1"/>
        <c:lblAlgn val="ctr"/>
        <c:lblOffset val="100"/>
        <c:noMultiLvlLbl val="0"/>
      </c:catAx>
      <c:valAx>
        <c:axId val="168642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642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E8CD8-BEBA-472D-9B51-7736AEBB9676}" type="datetimeFigureOut">
              <a:rPr lang="ru-RU" smtClean="0"/>
              <a:t>29.05.2014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355B-9CCB-49AC-8AB6-4394573CB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30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4F13D-0211-41F7-8AF2-34AB8FC357BF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B4969-863B-4466-A519-504B27DACA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87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B4969-863B-4466-A519-504B27DACAE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7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B4969-863B-4466-A519-504B27DACAE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4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B4969-863B-4466-A519-504B27DACAE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8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C6104-9AE2-44D9-A098-DC21A6E053DD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54C1-C1EE-43DA-B274-6F6C9399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3D24-16BB-42B2-8B57-FBEBF4746CCF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54C1-C1EE-43DA-B274-6F6C9399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93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BC8D8-9C2D-4F47-80FC-7CF7772C69D1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54C1-C1EE-43DA-B274-6F6C9399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3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62DE-9A15-4399-8DE1-24AE35AE0003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54C1-C1EE-43DA-B274-6F6C9399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3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FDB2-A9A7-40CE-8BF5-E6FBAEB8D790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54C1-C1EE-43DA-B274-6F6C9399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8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5E3F0-EC83-4493-860C-11CDCD462FDF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54C1-C1EE-43DA-B274-6F6C9399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73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80A6-A2AD-4D67-A14F-DBDDBBEF1719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54C1-C1EE-43DA-B274-6F6C9399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4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5CD2-A413-4656-824E-4B3369691EEA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54C1-C1EE-43DA-B274-6F6C9399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1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50DF-021B-4B52-A309-C1EBB8861A3C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54C1-C1EE-43DA-B274-6F6C9399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5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F807-5874-48E4-9C41-E636A7A0B722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54C1-C1EE-43DA-B274-6F6C9399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1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A1F2-1008-4CB8-A490-DDEF513D3849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E54C1-C1EE-43DA-B274-6F6C9399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4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A60AC-4525-488B-9F7F-774B1DEBDCF1}" type="datetime1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E54C1-C1EE-43DA-B274-6F6C939902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11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microsoft.com/office/2007/relationships/hdphoto" Target="../media/hdphoto2.wdp"/><Relationship Id="rId10" Type="http://schemas.openxmlformats.org/officeDocument/2006/relationships/image" Target="../media/image24.jpeg"/><Relationship Id="rId4" Type="http://schemas.openxmlformats.org/officeDocument/2006/relationships/image" Target="../media/image21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12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5" Type="http://schemas.openxmlformats.org/officeDocument/2006/relationships/image" Target="../media/image26.jpe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eremetev\Desktop\Исакий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6" t="-193" r="10699" b="193"/>
          <a:stretch/>
        </p:blipFill>
        <p:spPr bwMode="auto">
          <a:xfrm>
            <a:off x="-48387" y="36997"/>
            <a:ext cx="9166109" cy="684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73715" y="4086364"/>
            <a:ext cx="3945514" cy="82205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1396" y="404664"/>
            <a:ext cx="9112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1900" b="1" dirty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  <a:p>
            <a:pPr algn="ctr"/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Правительство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Санкт-Петербурга</a:t>
            </a:r>
            <a:b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</a:b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Комитет по информатизации и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связи</a:t>
            </a:r>
          </a:p>
          <a:p>
            <a:pPr algn="ctr"/>
            <a:endParaRPr lang="ru-RU" sz="1900" b="1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  <a:p>
            <a:pPr algn="ctr"/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Санкт-Петербургский информационно-аналитический центр</a:t>
            </a:r>
            <a:endParaRPr lang="ru-RU" sz="1900" dirty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13011" y="2582678"/>
            <a:ext cx="594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onstantia" panose="02030602050306030303" pitchFamily="18" charset="0"/>
                <a:cs typeface="Arial" pitchFamily="34" charset="0"/>
              </a:rPr>
              <a:t>Программный комплекс</a:t>
            </a:r>
            <a:br>
              <a:rPr lang="ru-RU" sz="2400" b="1" dirty="0" smtClean="0">
                <a:latin typeface="Constantia" panose="02030602050306030303" pitchFamily="18" charset="0"/>
                <a:cs typeface="Arial" pitchFamily="34" charset="0"/>
              </a:rPr>
            </a:br>
            <a:r>
              <a:rPr lang="ru-RU" sz="2400" b="1" dirty="0" smtClean="0">
                <a:latin typeface="Constantia" panose="02030602050306030303" pitchFamily="18" charset="0"/>
                <a:cs typeface="Arial" pitchFamily="34" charset="0"/>
              </a:rPr>
              <a:t>«Кабинет согласований»</a:t>
            </a:r>
            <a:endParaRPr lang="en-US" sz="2400" b="1" dirty="0" smtClean="0"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95" y="6290156"/>
            <a:ext cx="911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г. Рязань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29-30 Мая 2014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pic>
        <p:nvPicPr>
          <p:cNvPr id="7" name="Picture 4" descr="Герб СПб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978" y="188640"/>
            <a:ext cx="796404" cy="81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4200000" algn="tl" rotWithShape="0">
              <a:schemeClr val="bg1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99992" y="414908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nstantia" panose="02030602050306030303" pitchFamily="18" charset="0"/>
                <a:cs typeface="Arial" pitchFamily="34" charset="0"/>
              </a:rPr>
              <a:t>Докладчик:</a:t>
            </a:r>
            <a:endParaRPr lang="ru-RU" b="1" dirty="0" smtClean="0">
              <a:latin typeface="Constantia" panose="02030602050306030303" pitchFamily="18" charset="0"/>
              <a:cs typeface="Arial" pitchFamily="34" charset="0"/>
            </a:endParaRPr>
          </a:p>
          <a:p>
            <a:r>
              <a:rPr lang="ru-RU" dirty="0" smtClean="0">
                <a:latin typeface="Constantia" panose="02030602050306030303" pitchFamily="18" charset="0"/>
                <a:cs typeface="Arial" pitchFamily="34" charset="0"/>
              </a:rPr>
              <a:t>Шереметьев Александр Сергеевич</a:t>
            </a:r>
            <a:endParaRPr lang="ru-RU" dirty="0">
              <a:latin typeface="Constantia" panose="020306020503060303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eremetev\Desktop\Исакий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5"/>
          <a:stretch/>
        </p:blipFill>
        <p:spPr bwMode="auto">
          <a:xfrm>
            <a:off x="0" y="0"/>
            <a:ext cx="9111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395" y="6505599"/>
            <a:ext cx="9112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Санкт-Петербургский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информационно-аналитический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центр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5" y="908720"/>
            <a:ext cx="8224018" cy="482453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67545" y="260648"/>
            <a:ext cx="82240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Constantia" panose="02030602050306030303" pitchFamily="18" charset="0"/>
                <a:cs typeface="Arial" pitchFamily="34" charset="0"/>
              </a:rPr>
              <a:t>Что дальше?</a:t>
            </a:r>
            <a:endParaRPr lang="ru-RU" sz="2200" b="1" dirty="0">
              <a:solidFill>
                <a:schemeClr val="tx2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89288" y="725617"/>
            <a:ext cx="7311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8532440" y="6505599"/>
            <a:ext cx="540123" cy="31445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9EEF5580-310E-4342-B1F8-DE8AD428DAA6}" type="slidenum">
              <a:rPr lang="ru-RU" sz="200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pPr algn="r">
                <a:defRPr/>
              </a:pPr>
              <a:t>10</a:t>
            </a:fld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0492" y="1844824"/>
            <a:ext cx="6564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Герб СПб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17" y="44624"/>
            <a:ext cx="521861" cy="53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4200000" algn="tl" rotWithShape="0">
              <a:schemeClr val="bg1"/>
            </a:outerShdw>
          </a:effectLst>
        </p:spPr>
      </p:pic>
      <p:pic>
        <p:nvPicPr>
          <p:cNvPr id="12" name="Picture 3" descr="E:\Работа\СПб ГУП СПб ИАЦ\All\МАИС МФЦ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336" y="119866"/>
            <a:ext cx="275784" cy="50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67978" y="764704"/>
            <a:ext cx="8123585" cy="5093702"/>
            <a:chOff x="567978" y="764704"/>
            <a:chExt cx="8123585" cy="5093702"/>
          </a:xfrm>
        </p:grpSpPr>
        <p:sp>
          <p:nvSpPr>
            <p:cNvPr id="21" name="TextBox 20"/>
            <p:cNvSpPr txBox="1"/>
            <p:nvPr/>
          </p:nvSpPr>
          <p:spPr>
            <a:xfrm>
              <a:off x="1547664" y="764704"/>
              <a:ext cx="7143899" cy="5093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ru-RU" sz="2000" b="1" spc="300" dirty="0" smtClean="0">
                  <a:latin typeface="Sylfaen" panose="010A0502050306030303" pitchFamily="18" charset="0"/>
                  <a:cs typeface="Arial" pitchFamily="34" charset="0"/>
                </a:rPr>
                <a:t>В процессе реализации:</a:t>
              </a:r>
              <a:endParaRPr lang="ru-RU" sz="2000" b="1" spc="300" dirty="0" smtClean="0">
                <a:latin typeface="Sylfaen" panose="010A0502050306030303" pitchFamily="18" charset="0"/>
                <a:cs typeface="Arial" pitchFamily="34" charset="0"/>
              </a:endParaRP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2000" b="1" dirty="0" smtClean="0">
                  <a:latin typeface="Sylfaen" panose="010A0502050306030303" pitchFamily="18" charset="0"/>
                  <a:cs typeface="Arial" pitchFamily="34" charset="0"/>
                </a:rPr>
                <a:t>увеличение </a:t>
              </a:r>
              <a:r>
                <a:rPr lang="ru-RU" sz="2000" b="1" dirty="0">
                  <a:latin typeface="Sylfaen" panose="010A0502050306030303" pitchFamily="18" charset="0"/>
                  <a:cs typeface="Arial" pitchFamily="34" charset="0"/>
                </a:rPr>
                <a:t>количества </a:t>
              </a:r>
              <a:r>
                <a:rPr lang="ru-RU" sz="2000" b="1" dirty="0" smtClean="0">
                  <a:latin typeface="Sylfaen" panose="010A0502050306030303" pitchFamily="18" charset="0"/>
                  <a:cs typeface="Arial" pitchFamily="34" charset="0"/>
                </a:rPr>
                <a:t>услуг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, </a:t>
              </a:r>
              <a:r>
                <a:rPr lang="ru-RU" sz="2000" dirty="0">
                  <a:latin typeface="Sylfaen" panose="010A0502050306030303" pitchFamily="18" charset="0"/>
                  <a:cs typeface="Arial" pitchFamily="34" charset="0"/>
                </a:rPr>
                <a:t>при предоставлении которых может осуществляться получение согласований 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/>
              </a:r>
              <a:b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</a:b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в </a:t>
              </a:r>
              <a:r>
                <a:rPr lang="ru-RU" sz="2000" dirty="0">
                  <a:latin typeface="Sylfaen" panose="010A0502050306030303" pitchFamily="18" charset="0"/>
                  <a:cs typeface="Arial" pitchFamily="34" charset="0"/>
                </a:rPr>
                <a:t>электронном виде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;</a:t>
              </a: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ru-RU" sz="2000" dirty="0" smtClean="0">
                <a:latin typeface="Sylfaen" panose="010A0502050306030303" pitchFamily="18" charset="0"/>
                <a:cs typeface="Arial" pitchFamily="34" charset="0"/>
              </a:endParaRP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2000" dirty="0">
                  <a:latin typeface="Sylfaen" panose="010A0502050306030303" pitchFamily="18" charset="0"/>
                  <a:cs typeface="Arial" pitchFamily="34" charset="0"/>
                </a:rPr>
                <a:t>перевод на </a:t>
              </a:r>
              <a:r>
                <a:rPr lang="ru-RU" sz="2000" b="1" dirty="0">
                  <a:latin typeface="Sylfaen" panose="010A0502050306030303" pitchFamily="18" charset="0"/>
                  <a:cs typeface="Arial" pitchFamily="34" charset="0"/>
                </a:rPr>
                <a:t>свободное программное обеспечение</a:t>
              </a:r>
              <a:r>
                <a:rPr lang="ru-RU" sz="2000" dirty="0">
                  <a:latin typeface="Sylfaen" panose="010A0502050306030303" pitchFamily="18" charset="0"/>
                  <a:cs typeface="Arial" pitchFamily="34" charset="0"/>
                </a:rPr>
                <a:t>;</a:t>
              </a: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ru-RU" sz="2000" dirty="0">
                <a:latin typeface="Sylfaen" panose="010A0502050306030303" pitchFamily="18" charset="0"/>
                <a:cs typeface="Arial" pitchFamily="34" charset="0"/>
              </a:endParaRP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2000" dirty="0">
                  <a:latin typeface="Sylfaen" panose="010A0502050306030303" pitchFamily="18" charset="0"/>
                  <a:cs typeface="Arial" pitchFamily="34" charset="0"/>
                </a:rPr>
                <a:t>разработка «</a:t>
              </a:r>
              <a:r>
                <a:rPr lang="ru-RU" sz="2000" b="1" dirty="0">
                  <a:latin typeface="Sylfaen" panose="010A0502050306030303" pitchFamily="18" charset="0"/>
                  <a:cs typeface="Arial" pitchFamily="34" charset="0"/>
                </a:rPr>
                <a:t>Конструктора услуг</a:t>
              </a:r>
              <a:r>
                <a:rPr lang="ru-RU" sz="2000" dirty="0">
                  <a:latin typeface="Sylfaen" panose="010A0502050306030303" pitchFamily="18" charset="0"/>
                  <a:cs typeface="Arial" pitchFamily="34" charset="0"/>
                </a:rPr>
                <a:t>».</a:t>
              </a: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ru-RU" sz="2000" dirty="0" smtClean="0">
                <a:latin typeface="Sylfaen" panose="010A0502050306030303" pitchFamily="18" charset="0"/>
                <a:cs typeface="Arial" pitchFamily="34" charset="0"/>
              </a:endParaRPr>
            </a:p>
            <a:p>
              <a:pPr algn="just">
                <a:spcBef>
                  <a:spcPts val="600"/>
                </a:spcBef>
              </a:pPr>
              <a:r>
                <a:rPr lang="ru-RU" sz="2000" b="1" spc="300" dirty="0" smtClean="0">
                  <a:latin typeface="Sylfaen" panose="010A0502050306030303" pitchFamily="18" charset="0"/>
                  <a:cs typeface="Arial" pitchFamily="34" charset="0"/>
                </a:rPr>
                <a:t>Планируемые работы:</a:t>
              </a:r>
              <a:endParaRPr lang="ru-RU" sz="2000" b="1" spc="300" dirty="0">
                <a:latin typeface="Sylfaen" panose="010A0502050306030303" pitchFamily="18" charset="0"/>
                <a:cs typeface="Arial" pitchFamily="34" charset="0"/>
              </a:endParaRP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2000" b="1" dirty="0" smtClean="0">
                  <a:latin typeface="Sylfaen" panose="010A0502050306030303" pitchFamily="18" charset="0"/>
                  <a:cs typeface="Arial" pitchFamily="34" charset="0"/>
                </a:rPr>
                <a:t>интеграция </a:t>
              </a:r>
              <a:r>
                <a:rPr lang="ru-RU" sz="2000" b="1" dirty="0">
                  <a:latin typeface="Sylfaen" panose="010A0502050306030303" pitchFamily="18" charset="0"/>
                  <a:cs typeface="Arial" pitchFamily="34" charset="0"/>
                </a:rPr>
                <a:t>с новыми информационными системами </a:t>
              </a:r>
              <a:r>
                <a:rPr lang="ru-RU" sz="2000" dirty="0">
                  <a:latin typeface="Sylfaen" panose="010A0502050306030303" pitchFamily="18" charset="0"/>
                  <a:cs typeface="Arial" pitchFamily="34" charset="0"/>
                </a:rPr>
                <a:t>ответственных органов, принимающих участие 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/>
              </a:r>
              <a:b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</a:b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в согласованиях</a:t>
              </a:r>
              <a:r>
                <a:rPr lang="ru-RU" sz="2000" dirty="0">
                  <a:latin typeface="Sylfaen" panose="010A0502050306030303" pitchFamily="18" charset="0"/>
                  <a:cs typeface="Arial" pitchFamily="34" charset="0"/>
                </a:rPr>
                <a:t>.</a:t>
              </a:r>
              <a:endParaRPr lang="ru-RU" sz="2000" dirty="0" smtClean="0">
                <a:latin typeface="Sylfaen" panose="010A0502050306030303" pitchFamily="18" charset="0"/>
                <a:cs typeface="Arial" pitchFamily="34" charset="0"/>
              </a:endParaRP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ru-RU" sz="2000" dirty="0">
                <a:latin typeface="Sylfaen" panose="010A0502050306030303" pitchFamily="18" charset="0"/>
                <a:cs typeface="Arial" pitchFamily="34" charset="0"/>
              </a:endParaRPr>
            </a:p>
          </p:txBody>
        </p:sp>
        <p:pic>
          <p:nvPicPr>
            <p:cNvPr id="1026" name="Picture 2" descr="http://www.pogostite.ru/admin/images/news/445/_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75" y="1196752"/>
              <a:ext cx="900212" cy="597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io.vyatsu.ru/files/upload/inet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978" y="4564496"/>
              <a:ext cx="1043509" cy="8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smt.ua/files/menu_content/new/1360237164_1356638080_8d245e4c4c1d80b3001b3efefa0803d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132" y="2655202"/>
              <a:ext cx="917814" cy="917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9570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eremetev\Desktop\Исакий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5"/>
          <a:stretch/>
        </p:blipFill>
        <p:spPr bwMode="auto">
          <a:xfrm>
            <a:off x="0" y="0"/>
            <a:ext cx="9111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395" y="6505599"/>
            <a:ext cx="9112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Санкт-Петербургский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информационно-аналитический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центр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5" y="908720"/>
            <a:ext cx="8224018" cy="482453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67545" y="260648"/>
            <a:ext cx="82240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Constantia" panose="02030602050306030303" pitchFamily="18" charset="0"/>
                <a:cs typeface="Arial" pitchFamily="34" charset="0"/>
              </a:rPr>
              <a:t>Права собственности</a:t>
            </a:r>
            <a:endParaRPr lang="ru-RU" sz="2200" b="1" dirty="0">
              <a:solidFill>
                <a:schemeClr val="tx2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89288" y="725617"/>
            <a:ext cx="7311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8532440" y="6505599"/>
            <a:ext cx="540123" cy="31445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9EEF5580-310E-4342-B1F8-DE8AD428DAA6}" type="slidenum">
              <a:rPr lang="ru-RU" sz="200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pPr algn="r">
                <a:defRPr/>
              </a:pPr>
              <a:t>11</a:t>
            </a:fld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0492" y="1844824"/>
            <a:ext cx="6564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Герб СПб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17" y="44624"/>
            <a:ext cx="521861" cy="53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4200000" algn="tl" rotWithShape="0">
              <a:schemeClr val="bg1"/>
            </a:outerShdw>
          </a:effectLst>
        </p:spPr>
      </p:pic>
      <p:pic>
        <p:nvPicPr>
          <p:cNvPr id="12" name="Picture 3" descr="E:\Работа\СПб ГУП СПб ИАЦ\All\МАИС МФЦ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336" y="119866"/>
            <a:ext cx="275784" cy="50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7978" y="764704"/>
            <a:ext cx="8123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endParaRPr lang="ru-RU" sz="2000" dirty="0" smtClean="0">
              <a:latin typeface="Sylfaen" panose="010A0502050306030303" pitchFamily="18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endParaRPr lang="ru-RU" sz="2000" dirty="0">
              <a:latin typeface="Sylfaen" panose="010A0502050306030303" pitchFamily="18" charset="0"/>
              <a:cs typeface="Arial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2000" dirty="0" smtClean="0">
                <a:latin typeface="Sylfaen" panose="010A0502050306030303" pitchFamily="18" charset="0"/>
                <a:cs typeface="Arial" pitchFamily="34" charset="0"/>
              </a:rPr>
              <a:t>Все права на программный комплекс принадлежат </a:t>
            </a:r>
            <a:r>
              <a:rPr lang="ru-RU" sz="2000" b="1" dirty="0" smtClean="0">
                <a:latin typeface="Sylfaen" panose="010A0502050306030303" pitchFamily="18" charset="0"/>
                <a:cs typeface="Arial" pitchFamily="34" charset="0"/>
              </a:rPr>
              <a:t>Санкт-Петербургу, </a:t>
            </a:r>
            <a:r>
              <a:rPr lang="ru-RU" sz="2000" dirty="0" smtClean="0">
                <a:latin typeface="Sylfaen" panose="010A0502050306030303" pitchFamily="18" charset="0"/>
                <a:cs typeface="Arial" pitchFamily="34" charset="0"/>
              </a:rPr>
              <a:t> в лице Комитета по информатизации и связи.</a:t>
            </a:r>
            <a:endParaRPr lang="ru-RU" sz="2000" dirty="0" smtClean="0">
              <a:latin typeface="Sylfaen" panose="010A0502050306030303" pitchFamily="18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73138"/>
            <a:ext cx="2319363" cy="21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04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heremetev\Desktop\Исакий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" t="-193" r="10700" b="193"/>
          <a:stretch/>
        </p:blipFill>
        <p:spPr bwMode="auto">
          <a:xfrm>
            <a:off x="13517" y="0"/>
            <a:ext cx="9130483" cy="684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395" y="6290156"/>
            <a:ext cx="911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г. Рязань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29-30 Мая 2014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3528" y="2323703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nstantia" panose="02030602050306030303" pitchFamily="18" charset="0"/>
                <a:cs typeface="Arial" pitchFamily="34" charset="0"/>
              </a:rPr>
              <a:t>Спасибо за внимание!</a:t>
            </a:r>
            <a:endParaRPr lang="ru-RU" sz="2000" dirty="0">
              <a:solidFill>
                <a:srgbClr val="0070C0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1396" y="404664"/>
            <a:ext cx="91126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Правительство Санкт-Петербурга</a:t>
            </a:r>
            <a:b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</a:b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Комитет по информатизации и связи</a:t>
            </a:r>
          </a:p>
          <a:p>
            <a:pPr algn="ctr"/>
            <a:endParaRPr lang="ru-RU" sz="1900" b="1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  <a:p>
            <a:pPr algn="ctr"/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/>
            </a:r>
            <a:b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</a:b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Санкт-Петербургский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информационно-аналитический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центр</a:t>
            </a:r>
            <a:endParaRPr lang="ru-RU" sz="1900" dirty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pic>
        <p:nvPicPr>
          <p:cNvPr id="15" name="Picture 4" descr="Герб СПб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978" y="188640"/>
            <a:ext cx="796404" cy="81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4200000" algn="tl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1599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eremetev\Desktop\Исакий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5"/>
          <a:stretch/>
        </p:blipFill>
        <p:spPr bwMode="auto">
          <a:xfrm>
            <a:off x="-1" y="0"/>
            <a:ext cx="9111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395" y="6505599"/>
            <a:ext cx="9112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Санкт-Петербургский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информационно-аналитический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центр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5" y="908720"/>
            <a:ext cx="8224018" cy="482453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89289" y="260648"/>
            <a:ext cx="74193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Constantia" panose="02030602050306030303" pitchFamily="18" charset="0"/>
                <a:cs typeface="Arial" pitchFamily="34" charset="0"/>
              </a:rPr>
              <a:t>ПК «Кабинет согласований»</a:t>
            </a:r>
            <a:endParaRPr lang="ru-RU" sz="2200" b="1" dirty="0">
              <a:solidFill>
                <a:schemeClr val="tx2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89288" y="725617"/>
            <a:ext cx="7311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8691563" y="6505599"/>
            <a:ext cx="381000" cy="31445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9EEF5580-310E-4342-B1F8-DE8AD428DAA6}" type="slidenum">
              <a:rPr lang="ru-RU" sz="200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pPr algn="r">
                <a:defRPr/>
              </a:pPr>
              <a:t>2</a:t>
            </a:fld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0492" y="1844824"/>
            <a:ext cx="6564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Герб СПб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17" y="44624"/>
            <a:ext cx="521861" cy="53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4200000" algn="tl" rotWithShape="0">
              <a:schemeClr val="bg1"/>
            </a:outerShdw>
          </a:effectLst>
        </p:spPr>
      </p:pic>
      <p:pic>
        <p:nvPicPr>
          <p:cNvPr id="19" name="Picture 3" descr="E:\Работа\СПб ГУП СПб ИАЦ\All\МАИС МФЦ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336" y="119866"/>
            <a:ext cx="275784" cy="50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67544" y="548680"/>
            <a:ext cx="6768753" cy="4093428"/>
            <a:chOff x="467544" y="548680"/>
            <a:chExt cx="6768753" cy="4093428"/>
          </a:xfrm>
        </p:grpSpPr>
        <p:sp>
          <p:nvSpPr>
            <p:cNvPr id="21" name="TextBox 20"/>
            <p:cNvSpPr txBox="1"/>
            <p:nvPr/>
          </p:nvSpPr>
          <p:spPr>
            <a:xfrm>
              <a:off x="966449" y="548680"/>
              <a:ext cx="6269848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 smtClean="0">
                <a:latin typeface="Sylfaen" panose="010A0502050306030303" pitchFamily="18" charset="0"/>
                <a:cs typeface="Arial" pitchFamily="34" charset="0"/>
              </a:endParaRPr>
            </a:p>
            <a:p>
              <a:pPr algn="just"/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Программный комплекс согласования документов и действий органов власти и организаций в процессе предоставления государственных и муниципальных услуг.</a:t>
              </a:r>
            </a:p>
            <a:p>
              <a:pPr algn="just"/>
              <a:endParaRPr lang="ru-RU" sz="2000" dirty="0" smtClean="0">
                <a:latin typeface="Sylfaen" panose="010A0502050306030303" pitchFamily="18" charset="0"/>
                <a:cs typeface="Arial" pitchFamily="34" charset="0"/>
              </a:endParaRPr>
            </a:p>
            <a:p>
              <a:pPr algn="just"/>
              <a:r>
                <a:rPr lang="ru-RU" sz="2000" b="1" spc="300" dirty="0" smtClean="0">
                  <a:latin typeface="Sylfaen" panose="010A0502050306030303" pitchFamily="18" charset="0"/>
                  <a:cs typeface="Arial" pitchFamily="34" charset="0"/>
                </a:rPr>
                <a:t>Процесс предоставления услуги:</a:t>
              </a: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получение документов от заявителя;</a:t>
              </a: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2000" dirty="0">
                  <a:latin typeface="Sylfaen" panose="010A0502050306030303" pitchFamily="18" charset="0"/>
                  <a:cs typeface="Arial" pitchFamily="34" charset="0"/>
                </a:rPr>
                <a:t>ф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ормирование межведомственных запросов;</a:t>
              </a: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2000" b="1" dirty="0" smtClean="0">
                  <a:latin typeface="Sylfaen" panose="010A0502050306030303" pitchFamily="18" charset="0"/>
                  <a:cs typeface="Arial" pitchFamily="34" charset="0"/>
                </a:rPr>
                <a:t>согласование предоставления услуги с иными органами власти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;</a:t>
              </a: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2000" dirty="0">
                  <a:latin typeface="Sylfaen" panose="010A0502050306030303" pitchFamily="18" charset="0"/>
                  <a:cs typeface="Arial" pitchFamily="34" charset="0"/>
                </a:rPr>
                <a:t>п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ринятие решения о предоставлении услуги.</a:t>
              </a:r>
              <a:endParaRPr lang="ru-RU" sz="2000" dirty="0">
                <a:latin typeface="Sylfaen" panose="010A0502050306030303" pitchFamily="18" charset="0"/>
                <a:cs typeface="Arial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908720"/>
              <a:ext cx="369405" cy="371307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409621"/>
              <a:ext cx="369405" cy="371307"/>
            </a:xfrm>
            <a:prstGeom prst="rect">
              <a:avLst/>
            </a:prstGeom>
          </p:spPr>
        </p:pic>
      </p:grpSp>
      <p:pic>
        <p:nvPicPr>
          <p:cNvPr id="22" name="Picture 2" descr="http://www.stroypod.ru/assets/images/photos/soglasovan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119" y="3573016"/>
            <a:ext cx="933126" cy="6181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doctor54.ru/images/newspost_images/117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2" y="2376945"/>
            <a:ext cx="923104" cy="76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magic-led.ru/static/img/0000/0001/8006/18006470.8fnhahfaju.W6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4656284"/>
            <a:ext cx="877096" cy="6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378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eremetev\Desktop\Исакий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5"/>
          <a:stretch/>
        </p:blipFill>
        <p:spPr bwMode="auto">
          <a:xfrm>
            <a:off x="-1" y="0"/>
            <a:ext cx="9111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395" y="6505599"/>
            <a:ext cx="9112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Санкт-Петербургский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информационно-аналитический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центр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5" y="908720"/>
            <a:ext cx="8224018" cy="482453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89289" y="260648"/>
            <a:ext cx="74193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Constantia" panose="02030602050306030303" pitchFamily="18" charset="0"/>
                <a:cs typeface="Arial" pitchFamily="34" charset="0"/>
              </a:rPr>
              <a:t>Традиционная форма осуществления согласований</a:t>
            </a:r>
            <a:endParaRPr lang="ru-RU" sz="2200" b="1" dirty="0">
              <a:solidFill>
                <a:schemeClr val="tx2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89288" y="725617"/>
            <a:ext cx="7311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8691563" y="6505599"/>
            <a:ext cx="381000" cy="31445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9EEF5580-310E-4342-B1F8-DE8AD428DAA6}" type="slidenum">
              <a:rPr lang="ru-RU" sz="200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pPr algn="r">
                <a:defRPr/>
              </a:pPr>
              <a:t>3</a:t>
            </a:fld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0492" y="1844824"/>
            <a:ext cx="6564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Герб СПб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17" y="44624"/>
            <a:ext cx="521861" cy="53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4200000" algn="tl" rotWithShape="0">
              <a:schemeClr val="bg1"/>
            </a:outerShdw>
          </a:effectLst>
        </p:spPr>
      </p:pic>
      <p:pic>
        <p:nvPicPr>
          <p:cNvPr id="24" name="Picture 3" descr="E:\Работа\СПб ГУП СПб ИАЦ\All\МАИС МФЦ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336" y="119866"/>
            <a:ext cx="275784" cy="50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 descr="https://encrypted-tbn2.gstatic.com/images?q=tbn:ANd9GcRf3twfH6l8wcpfmbSKRtob8xGGv3mz6SYE4nRCAwgnyIQTFGDNew"/>
          <p:cNvSpPr>
            <a:spLocks noChangeAspect="1" noChangeArrowheads="1"/>
          </p:cNvSpPr>
          <p:nvPr/>
        </p:nvSpPr>
        <p:spPr bwMode="auto">
          <a:xfrm>
            <a:off x="155575" y="-1241425"/>
            <a:ext cx="3048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encrypted-tbn2.gstatic.com/images?q=tbn:ANd9GcRf3twfH6l8wcpfmbSKRtob8xGGv3mz6SYE4nRCAwgnyIQTFGDNew"/>
          <p:cNvSpPr>
            <a:spLocks noChangeAspect="1" noChangeArrowheads="1"/>
          </p:cNvSpPr>
          <p:nvPr/>
        </p:nvSpPr>
        <p:spPr bwMode="auto">
          <a:xfrm>
            <a:off x="307975" y="-1089025"/>
            <a:ext cx="3048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encrypted-tbn2.gstatic.com/images?q=tbn:ANd9GcRf3twfH6l8wcpfmbSKRtob8xGGv3mz6SYE4nRCAwgnyIQTFGDNew"/>
          <p:cNvSpPr>
            <a:spLocks noChangeAspect="1" noChangeArrowheads="1"/>
          </p:cNvSpPr>
          <p:nvPr/>
        </p:nvSpPr>
        <p:spPr bwMode="auto">
          <a:xfrm>
            <a:off x="460375" y="-936625"/>
            <a:ext cx="3048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11559" y="1124744"/>
            <a:ext cx="7984984" cy="4543474"/>
            <a:chOff x="611559" y="1124744"/>
            <a:chExt cx="7984984" cy="454347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11560" y="1124744"/>
              <a:ext cx="7984983" cy="4543474"/>
              <a:chOff x="611560" y="1124744"/>
              <a:chExt cx="7984983" cy="4543474"/>
            </a:xfrm>
          </p:grpSpPr>
          <p:grpSp>
            <p:nvGrpSpPr>
              <p:cNvPr id="4" name="Группа 3"/>
              <p:cNvGrpSpPr/>
              <p:nvPr/>
            </p:nvGrpSpPr>
            <p:grpSpPr>
              <a:xfrm>
                <a:off x="611560" y="1267013"/>
                <a:ext cx="6912768" cy="4401205"/>
                <a:chOff x="611560" y="1267013"/>
                <a:chExt cx="6912768" cy="440120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1079361" y="1267013"/>
                  <a:ext cx="6444967" cy="4401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000" dirty="0" smtClean="0">
                      <a:latin typeface="Sylfaen" panose="010A0502050306030303" pitchFamily="18" charset="0"/>
                      <a:cs typeface="Arial" pitchFamily="34" charset="0"/>
                    </a:rPr>
                    <a:t>осуществляется </a:t>
                  </a:r>
                  <a:r>
                    <a:rPr lang="ru-RU" sz="2000" b="1" dirty="0" smtClean="0">
                      <a:latin typeface="Sylfaen" panose="010A0502050306030303" pitchFamily="18" charset="0"/>
                      <a:cs typeface="Arial" pitchFamily="34" charset="0"/>
                    </a:rPr>
                    <a:t>заявителем</a:t>
                  </a:r>
                  <a:r>
                    <a:rPr lang="ru-RU" sz="2000" dirty="0" smtClean="0">
                      <a:latin typeface="Sylfaen" panose="010A0502050306030303" pitchFamily="18" charset="0"/>
                      <a:cs typeface="Arial" pitchFamily="34" charset="0"/>
                    </a:rPr>
                    <a:t>;</a:t>
                  </a:r>
                  <a:endParaRPr lang="ru-RU" sz="2000" dirty="0">
                    <a:latin typeface="Sylfaen" panose="010A0502050306030303" pitchFamily="18" charset="0"/>
                    <a:cs typeface="Arial" pitchFamily="34" charset="0"/>
                  </a:endParaRPr>
                </a:p>
                <a:p>
                  <a:pPr algn="just"/>
                  <a:endParaRPr lang="ru-RU" sz="2000" dirty="0" smtClean="0">
                    <a:latin typeface="Sylfaen" panose="010A0502050306030303" pitchFamily="18" charset="0"/>
                    <a:cs typeface="Arial" pitchFamily="34" charset="0"/>
                  </a:endParaRPr>
                </a:p>
                <a:p>
                  <a:r>
                    <a:rPr lang="ru-RU" sz="2000" b="1" dirty="0" smtClean="0">
                      <a:latin typeface="Sylfaen" panose="010A0502050306030303" pitchFamily="18" charset="0"/>
                      <a:cs typeface="Arial" pitchFamily="34" charset="0"/>
                    </a:rPr>
                    <a:t>длительный срок </a:t>
                  </a:r>
                  <a:r>
                    <a:rPr lang="ru-RU" sz="2000" dirty="0" smtClean="0">
                      <a:latin typeface="Sylfaen" panose="010A0502050306030303" pitchFamily="18" charset="0"/>
                      <a:cs typeface="Arial" pitchFamily="34" charset="0"/>
                    </a:rPr>
                    <a:t>проведения согласований </a:t>
                  </a:r>
                  <a:br>
                    <a:rPr lang="ru-RU" sz="2000" dirty="0" smtClean="0">
                      <a:latin typeface="Sylfaen" panose="010A0502050306030303" pitchFamily="18" charset="0"/>
                      <a:cs typeface="Arial" pitchFamily="34" charset="0"/>
                    </a:rPr>
                  </a:br>
                  <a:r>
                    <a:rPr lang="ru-RU" sz="2000" dirty="0" smtClean="0">
                      <a:latin typeface="Sylfaen" panose="010A0502050306030303" pitchFamily="18" charset="0"/>
                      <a:cs typeface="Arial" pitchFamily="34" charset="0"/>
                    </a:rPr>
                    <a:t>(в ряде случаев более 2-х месяцев);</a:t>
                  </a:r>
                </a:p>
                <a:p>
                  <a:pPr algn="just"/>
                  <a:endParaRPr lang="ru-RU" sz="2000" dirty="0" smtClean="0">
                    <a:latin typeface="Sylfaen" panose="010A0502050306030303" pitchFamily="18" charset="0"/>
                    <a:cs typeface="Arial" pitchFamily="34" charset="0"/>
                  </a:endParaRPr>
                </a:p>
                <a:p>
                  <a:pPr algn="just"/>
                  <a:r>
                    <a:rPr lang="ru-RU" sz="2000" dirty="0" smtClean="0">
                      <a:latin typeface="Sylfaen" panose="010A0502050306030303" pitchFamily="18" charset="0"/>
                      <a:cs typeface="Arial" pitchFamily="34" charset="0"/>
                    </a:rPr>
                    <a:t>возможность </a:t>
                  </a:r>
                  <a:r>
                    <a:rPr lang="ru-RU" sz="2000" b="1" dirty="0" smtClean="0">
                      <a:latin typeface="Sylfaen" panose="010A0502050306030303" pitchFamily="18" charset="0"/>
                      <a:cs typeface="Arial" pitchFamily="34" charset="0"/>
                    </a:rPr>
                    <a:t>подделать</a:t>
                  </a:r>
                  <a:r>
                    <a:rPr lang="ru-RU" sz="2000" dirty="0" smtClean="0">
                      <a:latin typeface="Sylfaen" panose="010A0502050306030303" pitchFamily="18" charset="0"/>
                      <a:cs typeface="Arial" pitchFamily="34" charset="0"/>
                    </a:rPr>
                    <a:t> документы;</a:t>
                  </a:r>
                </a:p>
                <a:p>
                  <a:pPr algn="just"/>
                  <a:endParaRPr lang="ru-RU" sz="2000" dirty="0">
                    <a:latin typeface="Sylfaen" panose="010A0502050306030303" pitchFamily="18" charset="0"/>
                    <a:cs typeface="Arial" pitchFamily="34" charset="0"/>
                  </a:endParaRPr>
                </a:p>
                <a:p>
                  <a:pPr algn="just"/>
                  <a:r>
                    <a:rPr lang="ru-RU" sz="2000" dirty="0" smtClean="0">
                      <a:latin typeface="Sylfaen" panose="010A0502050306030303" pitchFamily="18" charset="0"/>
                      <a:cs typeface="Arial" pitchFamily="34" charset="0"/>
                    </a:rPr>
                    <a:t>проведение работ, результаты которых </a:t>
                  </a:r>
                  <a:r>
                    <a:rPr lang="ru-RU" sz="2000" b="1" dirty="0" smtClean="0">
                      <a:latin typeface="Sylfaen" panose="010A0502050306030303" pitchFamily="18" charset="0"/>
                      <a:cs typeface="Arial" pitchFamily="34" charset="0"/>
                    </a:rPr>
                    <a:t>нивелируют</a:t>
                  </a:r>
                  <a:r>
                    <a:rPr lang="ru-RU" sz="2000" dirty="0" smtClean="0">
                      <a:latin typeface="Sylfaen" panose="010A0502050306030303" pitchFamily="18" charset="0"/>
                      <a:cs typeface="Arial" pitchFamily="34" charset="0"/>
                    </a:rPr>
                    <a:t> ранее проведенные работы;</a:t>
                  </a:r>
                </a:p>
                <a:p>
                  <a:pPr algn="just"/>
                  <a:endParaRPr lang="ru-RU" sz="2000" dirty="0" smtClean="0">
                    <a:latin typeface="Sylfaen" panose="010A0502050306030303" pitchFamily="18" charset="0"/>
                    <a:cs typeface="Arial" pitchFamily="34" charset="0"/>
                  </a:endParaRPr>
                </a:p>
                <a:p>
                  <a:pPr algn="just"/>
                  <a:r>
                    <a:rPr lang="ru-RU" sz="2000" b="1" dirty="0" smtClean="0">
                      <a:solidFill>
                        <a:srgbClr val="C00000"/>
                      </a:solidFill>
                      <a:latin typeface="Sylfaen" panose="010A0502050306030303" pitchFamily="18" charset="0"/>
                      <a:cs typeface="Arial" pitchFamily="34" charset="0"/>
                    </a:rPr>
                    <a:t>коррупция</a:t>
                  </a:r>
                  <a:r>
                    <a:rPr lang="ru-RU" sz="2000" b="1" dirty="0" smtClean="0">
                      <a:latin typeface="Sylfaen" panose="010A0502050306030303" pitchFamily="18" charset="0"/>
                      <a:cs typeface="Arial" pitchFamily="34" charset="0"/>
                    </a:rPr>
                    <a:t>;</a:t>
                  </a:r>
                  <a:endParaRPr lang="ru-RU" sz="2000" b="1" dirty="0">
                    <a:latin typeface="Sylfaen" panose="010A0502050306030303" pitchFamily="18" charset="0"/>
                    <a:cs typeface="Arial" pitchFamily="34" charset="0"/>
                  </a:endParaRPr>
                </a:p>
                <a:p>
                  <a:pPr algn="just"/>
                  <a:endParaRPr lang="ru-RU" sz="2000" dirty="0">
                    <a:latin typeface="Sylfaen" panose="010A0502050306030303" pitchFamily="18" charset="0"/>
                    <a:cs typeface="Arial" pitchFamily="34" charset="0"/>
                  </a:endParaRPr>
                </a:p>
                <a:p>
                  <a:pPr algn="just"/>
                  <a:r>
                    <a:rPr lang="ru-RU" sz="2000" dirty="0" smtClean="0">
                      <a:latin typeface="Sylfaen" panose="010A0502050306030303" pitchFamily="18" charset="0"/>
                      <a:cs typeface="Arial" pitchFamily="34" charset="0"/>
                    </a:rPr>
                    <a:t>самостоятельное </a:t>
                  </a:r>
                  <a:r>
                    <a:rPr lang="ru-RU" sz="2000" dirty="0">
                      <a:latin typeface="Sylfaen" panose="010A0502050306030303" pitchFamily="18" charset="0"/>
                      <a:cs typeface="Arial" pitchFamily="34" charset="0"/>
                    </a:rPr>
                    <a:t>получение согласований </a:t>
                  </a:r>
                  <a:r>
                    <a:rPr lang="ru-RU" sz="2000" b="1" dirty="0">
                      <a:latin typeface="Sylfaen" panose="010A0502050306030303" pitchFamily="18" charset="0"/>
                      <a:cs typeface="Arial" pitchFamily="34" charset="0"/>
                    </a:rPr>
                    <a:t>противоречит </a:t>
                  </a:r>
                  <a:r>
                    <a:rPr lang="ru-RU" sz="2000" b="1" dirty="0" smtClean="0">
                      <a:latin typeface="Sylfaen" panose="010A0502050306030303" pitchFamily="18" charset="0"/>
                      <a:cs typeface="Arial" pitchFamily="34" charset="0"/>
                    </a:rPr>
                    <a:t>ФЗ </a:t>
                  </a:r>
                  <a:r>
                    <a:rPr lang="ru-RU" sz="2000" dirty="0" smtClean="0">
                      <a:latin typeface="Sylfaen" panose="010A0502050306030303" pitchFamily="18" charset="0"/>
                      <a:cs typeface="Arial" pitchFamily="34" charset="0"/>
                    </a:rPr>
                    <a:t>от </a:t>
                  </a:r>
                  <a:r>
                    <a:rPr lang="ru-RU" sz="2000" dirty="0">
                      <a:latin typeface="Sylfaen" panose="010A0502050306030303" pitchFamily="18" charset="0"/>
                      <a:cs typeface="Arial" pitchFamily="34" charset="0"/>
                    </a:rPr>
                    <a:t>27.07.2010  №</a:t>
                  </a:r>
                  <a:r>
                    <a:rPr lang="ru-RU" sz="2000" dirty="0" smtClean="0">
                      <a:latin typeface="Sylfaen" panose="010A0502050306030303" pitchFamily="18" charset="0"/>
                      <a:cs typeface="Arial" pitchFamily="34" charset="0"/>
                    </a:rPr>
                    <a:t>210-ФЗ.</a:t>
                  </a:r>
                </a:p>
              </p:txBody>
            </p:sp>
            <p:pic>
              <p:nvPicPr>
                <p:cNvPr id="22" name="Рисунок 21"/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1560" y="1290815"/>
                  <a:ext cx="369405" cy="371307"/>
                </a:xfrm>
                <a:prstGeom prst="rect">
                  <a:avLst/>
                </a:prstGeom>
              </p:spPr>
            </p:pic>
            <p:pic>
              <p:nvPicPr>
                <p:cNvPr id="15" name="Рисунок 14"/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712" y="2097081"/>
                  <a:ext cx="369405" cy="371307"/>
                </a:xfrm>
                <a:prstGeom prst="rect">
                  <a:avLst/>
                </a:prstGeom>
              </p:spPr>
            </p:pic>
            <p:pic>
              <p:nvPicPr>
                <p:cNvPr id="18" name="Рисунок 17"/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712" y="2829262"/>
                  <a:ext cx="369405" cy="371307"/>
                </a:xfrm>
                <a:prstGeom prst="rect">
                  <a:avLst/>
                </a:prstGeom>
              </p:spPr>
            </p:pic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712" y="3561749"/>
                  <a:ext cx="369405" cy="371307"/>
                </a:xfrm>
                <a:prstGeom prst="rect">
                  <a:avLst/>
                </a:prstGeom>
              </p:spPr>
            </p:pic>
          </p:grpSp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6652" y="1533918"/>
                <a:ext cx="715832" cy="974864"/>
              </a:xfrm>
              <a:prstGeom prst="rect">
                <a:avLst/>
              </a:prstGeom>
            </p:spPr>
          </p:pic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0648" y="1124744"/>
                <a:ext cx="897271" cy="672087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6122" y="2533779"/>
                <a:ext cx="1296144" cy="891099"/>
              </a:xfrm>
              <a:prstGeom prst="rect">
                <a:avLst/>
              </a:prstGeom>
            </p:spPr>
          </p:pic>
          <p:pic>
            <p:nvPicPr>
              <p:cNvPr id="13324" name="Picture 12" descr="http://doctor54.ru/images/newspost_images/1171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3439" y="3325867"/>
                <a:ext cx="923104" cy="767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59" y="5073917"/>
              <a:ext cx="369405" cy="371307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8816" y="4793707"/>
              <a:ext cx="977603" cy="787709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5104"/>
            <a:ext cx="369405" cy="3713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86" y="4197221"/>
            <a:ext cx="1209202" cy="6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3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eremetev\Desktop\Исакий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5"/>
          <a:stretch/>
        </p:blipFill>
        <p:spPr bwMode="auto">
          <a:xfrm>
            <a:off x="-1" y="0"/>
            <a:ext cx="9111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395" y="6505599"/>
            <a:ext cx="9112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Санкт-Петербургский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информационно-аналитический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центр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5" y="908719"/>
            <a:ext cx="8224018" cy="496449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89289" y="260648"/>
            <a:ext cx="74193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Constantia" panose="02030602050306030303" pitchFamily="18" charset="0"/>
                <a:cs typeface="Arial" pitchFamily="34" charset="0"/>
              </a:rPr>
              <a:t>Цель </a:t>
            </a:r>
            <a:r>
              <a:rPr lang="ru-RU" sz="2200" b="1" dirty="0" smtClean="0">
                <a:solidFill>
                  <a:schemeClr val="tx2"/>
                </a:solidFill>
                <a:latin typeface="Constantia" panose="02030602050306030303" pitchFamily="18" charset="0"/>
                <a:cs typeface="Arial" pitchFamily="34" charset="0"/>
              </a:rPr>
              <a:t>проекта</a:t>
            </a:r>
            <a:endParaRPr lang="ru-RU" sz="2200" b="1" dirty="0">
              <a:solidFill>
                <a:schemeClr val="tx2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89288" y="725617"/>
            <a:ext cx="7311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8691563" y="6505599"/>
            <a:ext cx="381000" cy="31445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9EEF5580-310E-4342-B1F8-DE8AD428DAA6}" type="slidenum">
              <a:rPr lang="ru-RU" sz="200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pPr algn="r">
                <a:defRPr/>
              </a:pPr>
              <a:t>4</a:t>
            </a:fld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0492" y="1844824"/>
            <a:ext cx="6564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Герб СПб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17" y="44624"/>
            <a:ext cx="521861" cy="53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4200000" algn="tl" rotWithShape="0">
              <a:schemeClr val="bg1"/>
            </a:outerShdw>
          </a:effectLst>
        </p:spPr>
      </p:pic>
      <p:pic>
        <p:nvPicPr>
          <p:cNvPr id="19" name="Picture 3" descr="E:\Работа\СПб ГУП СПб ИАЦ\All\МАИС МФЦ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336" y="119866"/>
            <a:ext cx="275784" cy="50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67544" y="548680"/>
            <a:ext cx="8465286" cy="5324535"/>
            <a:chOff x="467544" y="548680"/>
            <a:chExt cx="8465286" cy="5324535"/>
          </a:xfrm>
        </p:grpSpPr>
        <p:sp>
          <p:nvSpPr>
            <p:cNvPr id="21" name="TextBox 20"/>
            <p:cNvSpPr txBox="1"/>
            <p:nvPr/>
          </p:nvSpPr>
          <p:spPr>
            <a:xfrm>
              <a:off x="966449" y="548680"/>
              <a:ext cx="6269848" cy="532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 smtClean="0">
                <a:latin typeface="Sylfaen" panose="010A0502050306030303" pitchFamily="18" charset="0"/>
                <a:cs typeface="Arial" pitchFamily="34" charset="0"/>
              </a:endParaRPr>
            </a:p>
            <a:p>
              <a:pPr algn="just"/>
              <a:r>
                <a:rPr lang="ru-RU" sz="2000" b="1" spc="300" dirty="0" smtClean="0">
                  <a:latin typeface="Sylfaen" panose="010A0502050306030303" pitchFamily="18" charset="0"/>
                  <a:cs typeface="Arial" pitchFamily="34" charset="0"/>
                </a:rPr>
                <a:t>Цель проекта:</a:t>
              </a:r>
            </a:p>
            <a:p>
              <a:pPr algn="just"/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Создание </a:t>
              </a:r>
              <a:r>
                <a:rPr lang="ru-RU" sz="2000" b="1" dirty="0" smtClean="0">
                  <a:latin typeface="Sylfaen" panose="010A0502050306030303" pitchFamily="18" charset="0"/>
                  <a:cs typeface="Arial" pitchFamily="34" charset="0"/>
                </a:rPr>
                <a:t>универсального решения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, обеспечивающего возможность 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проведения согласования 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любого пакета документов в режиме параллельных запросов.</a:t>
              </a:r>
            </a:p>
            <a:p>
              <a:pPr algn="just"/>
              <a:endParaRPr lang="ru-RU" sz="2000" dirty="0" smtClean="0">
                <a:latin typeface="Sylfaen" panose="010A0502050306030303" pitchFamily="18" charset="0"/>
                <a:cs typeface="Arial" pitchFamily="34" charset="0"/>
              </a:endParaRPr>
            </a:p>
            <a:p>
              <a:pPr algn="just"/>
              <a:r>
                <a:rPr lang="ru-RU" sz="2000" b="1" spc="300" dirty="0" smtClean="0">
                  <a:latin typeface="Sylfaen" panose="010A0502050306030303" pitchFamily="18" charset="0"/>
                  <a:cs typeface="Arial" pitchFamily="34" charset="0"/>
                </a:rPr>
                <a:t>Проблема:</a:t>
              </a:r>
              <a:endParaRPr lang="ru-RU" sz="2000" b="1" spc="300" dirty="0" smtClean="0">
                <a:latin typeface="Sylfaen" panose="010A0502050306030303" pitchFamily="18" charset="0"/>
                <a:cs typeface="Arial" pitchFamily="34" charset="0"/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«Зависание» процесса согласования.</a:t>
              </a:r>
            </a:p>
            <a:p>
              <a:pPr algn="just"/>
              <a:r>
                <a:rPr lang="ru-RU" sz="2000" b="1" spc="300" dirty="0" smtClean="0">
                  <a:latin typeface="Sylfaen" panose="010A0502050306030303" pitchFamily="18" charset="0"/>
                  <a:cs typeface="Arial" pitchFamily="34" charset="0"/>
                </a:rPr>
                <a:t>Решение:</a:t>
              </a:r>
              <a:endParaRPr lang="ru-RU" sz="2000" b="1" spc="300" dirty="0">
                <a:latin typeface="Sylfaen" panose="010A0502050306030303" pitchFamily="18" charset="0"/>
                <a:cs typeface="Arial" pitchFamily="34" charset="0"/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Нормативное обоснование автоматизированного согласования по «тайм-ауту».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ru-RU" sz="2000" dirty="0" smtClean="0">
                <a:latin typeface="Sylfaen" panose="010A0502050306030303" pitchFamily="18" charset="0"/>
                <a:cs typeface="Arial" pitchFamily="34" charset="0"/>
              </a:endParaRPr>
            </a:p>
            <a:p>
              <a:pPr algn="just"/>
              <a:r>
                <a:rPr lang="ru-RU" sz="2000" b="1" spc="300" dirty="0" smtClean="0">
                  <a:latin typeface="Sylfaen" panose="010A0502050306030303" pitchFamily="18" charset="0"/>
                  <a:cs typeface="Arial" pitchFamily="34" charset="0"/>
                </a:rPr>
                <a:t>Проблема</a:t>
              </a:r>
              <a:r>
                <a:rPr lang="ru-RU" sz="2000" b="1" spc="300" dirty="0">
                  <a:latin typeface="Sylfaen" panose="010A0502050306030303" pitchFamily="18" charset="0"/>
                  <a:cs typeface="Arial" pitchFamily="34" charset="0"/>
                </a:rPr>
                <a:t>: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Большой объем картографических данных.</a:t>
              </a:r>
              <a:endParaRPr lang="ru-RU" sz="2000" dirty="0">
                <a:latin typeface="Sylfaen" panose="010A0502050306030303" pitchFamily="18" charset="0"/>
                <a:cs typeface="Arial" pitchFamily="34" charset="0"/>
              </a:endParaRPr>
            </a:p>
            <a:p>
              <a:pPr algn="just"/>
              <a:r>
                <a:rPr lang="ru-RU" sz="2000" b="1" spc="300" dirty="0">
                  <a:latin typeface="Sylfaen" panose="010A0502050306030303" pitchFamily="18" charset="0"/>
                  <a:cs typeface="Arial" pitchFamily="34" charset="0"/>
                </a:rPr>
                <a:t>Решение: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Поддержка файлов пространственных данных, полученных из геоинформационной системы.</a:t>
              </a:r>
              <a:endParaRPr lang="ru-RU" sz="2000" dirty="0">
                <a:latin typeface="Sylfaen" panose="010A0502050306030303" pitchFamily="18" charset="0"/>
                <a:cs typeface="Arial" pitchFamily="34" charset="0"/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908720"/>
              <a:ext cx="369405" cy="371307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409621"/>
              <a:ext cx="369405" cy="371307"/>
            </a:xfrm>
            <a:prstGeom prst="rect">
              <a:avLst/>
            </a:prstGeom>
          </p:spPr>
        </p:pic>
        <p:pic>
          <p:nvPicPr>
            <p:cNvPr id="11266" name="Picture 2" descr="http://zabersoft.com/uploads/posts/2013-08/1376918507_113904.jpe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173" y="1196752"/>
              <a:ext cx="1488304" cy="1013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http://www.hr-portal.ru/img/vart/picture-just-in-time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1194" y="2702371"/>
              <a:ext cx="1059238" cy="1158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4425845"/>
              <a:ext cx="369405" cy="37130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7391" y="4653136"/>
              <a:ext cx="1585439" cy="1109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3264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eremetev\Desktop\Исакий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5"/>
          <a:stretch/>
        </p:blipFill>
        <p:spPr bwMode="auto">
          <a:xfrm>
            <a:off x="-1" y="0"/>
            <a:ext cx="9111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395" y="6505599"/>
            <a:ext cx="9112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Санкт-Петербургский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информационно-аналитический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центр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5" y="908719"/>
            <a:ext cx="8224018" cy="4964495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89289" y="260648"/>
            <a:ext cx="74193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Constantia" panose="02030602050306030303" pitchFamily="18" charset="0"/>
                <a:cs typeface="Arial" pitchFamily="34" charset="0"/>
              </a:rPr>
              <a:t>Цель </a:t>
            </a:r>
            <a:r>
              <a:rPr lang="ru-RU" sz="2200" b="1" dirty="0" smtClean="0">
                <a:solidFill>
                  <a:schemeClr val="tx2"/>
                </a:solidFill>
                <a:latin typeface="Constantia" panose="02030602050306030303" pitchFamily="18" charset="0"/>
                <a:cs typeface="Arial" pitchFamily="34" charset="0"/>
              </a:rPr>
              <a:t>проекта</a:t>
            </a:r>
            <a:endParaRPr lang="ru-RU" sz="2200" b="1" dirty="0">
              <a:solidFill>
                <a:schemeClr val="tx2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89288" y="725617"/>
            <a:ext cx="7311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8691563" y="6505599"/>
            <a:ext cx="381000" cy="31445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9EEF5580-310E-4342-B1F8-DE8AD428DAA6}" type="slidenum">
              <a:rPr lang="ru-RU" sz="200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pPr algn="r">
                <a:defRPr/>
              </a:pPr>
              <a:t>5</a:t>
            </a:fld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0492" y="1844824"/>
            <a:ext cx="6564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Герб СПб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17" y="44624"/>
            <a:ext cx="521861" cy="53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4200000" algn="tl" rotWithShape="0">
              <a:schemeClr val="bg1"/>
            </a:outerShdw>
          </a:effectLst>
        </p:spPr>
      </p:pic>
      <p:pic>
        <p:nvPicPr>
          <p:cNvPr id="19" name="Picture 3" descr="E:\Работа\СПб ГУП СПб ИАЦ\All\МАИС МФЦ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336" y="119866"/>
            <a:ext cx="275784" cy="50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467544" y="548680"/>
            <a:ext cx="8347933" cy="4708981"/>
            <a:chOff x="467544" y="548680"/>
            <a:chExt cx="8347933" cy="4708981"/>
          </a:xfrm>
        </p:grpSpPr>
        <p:sp>
          <p:nvSpPr>
            <p:cNvPr id="21" name="TextBox 20"/>
            <p:cNvSpPr txBox="1"/>
            <p:nvPr/>
          </p:nvSpPr>
          <p:spPr>
            <a:xfrm>
              <a:off x="966449" y="548680"/>
              <a:ext cx="6269848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 smtClean="0">
                <a:latin typeface="Sylfaen" panose="010A0502050306030303" pitchFamily="18" charset="0"/>
                <a:cs typeface="Arial" pitchFamily="34" charset="0"/>
              </a:endParaRPr>
            </a:p>
            <a:p>
              <a:pPr algn="just"/>
              <a:r>
                <a:rPr lang="ru-RU" sz="2000" b="1" spc="300" dirty="0" smtClean="0">
                  <a:latin typeface="Sylfaen" panose="010A0502050306030303" pitchFamily="18" charset="0"/>
                  <a:cs typeface="Arial" pitchFamily="34" charset="0"/>
                </a:rPr>
                <a:t>Цель проекта:</a:t>
              </a:r>
            </a:p>
            <a:p>
              <a:pPr algn="just"/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Создание </a:t>
              </a:r>
              <a:r>
                <a:rPr lang="ru-RU" sz="2000" b="1" dirty="0" smtClean="0">
                  <a:latin typeface="Sylfaen" panose="010A0502050306030303" pitchFamily="18" charset="0"/>
                  <a:cs typeface="Arial" pitchFamily="34" charset="0"/>
                </a:rPr>
                <a:t>универсального решения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, обеспечивающего возможность 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проведения согласования 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любого пакета документов в режиме параллельных запросов.</a:t>
              </a:r>
            </a:p>
            <a:p>
              <a:pPr algn="just"/>
              <a:endParaRPr lang="ru-RU" sz="2000" dirty="0" smtClean="0">
                <a:latin typeface="Sylfaen" panose="010A0502050306030303" pitchFamily="18" charset="0"/>
                <a:cs typeface="Arial" pitchFamily="34" charset="0"/>
              </a:endParaRPr>
            </a:p>
            <a:p>
              <a:pPr algn="just"/>
              <a:r>
                <a:rPr lang="ru-RU" sz="2000" b="1" spc="300" dirty="0" smtClean="0">
                  <a:latin typeface="Sylfaen" panose="010A0502050306030303" pitchFamily="18" charset="0"/>
                  <a:cs typeface="Arial" pitchFamily="34" charset="0"/>
                </a:rPr>
                <a:t>Дополнительные преимущества:</a:t>
              </a:r>
              <a:endParaRPr lang="ru-RU" sz="2000" b="1" spc="300" dirty="0" smtClean="0">
                <a:latin typeface="Sylfaen" panose="010A0502050306030303" pitchFamily="18" charset="0"/>
                <a:cs typeface="Arial" pitchFamily="34" charset="0"/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ru-RU" sz="2000" dirty="0">
                  <a:latin typeface="Sylfaen" panose="010A0502050306030303" pitchFamily="18" charset="0"/>
                  <a:cs typeface="Arial" pitchFamily="34" charset="0"/>
                </a:rPr>
                <a:t>в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озможность создать согласование и согласовать предоставление услуги с использованием отраслевой информационной системы органа власти;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привлечение к процессу согласования организаций, владеющих информацией, значимой для принятия решения;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обеспечение защиты и достоверности данных.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908720"/>
              <a:ext cx="369405" cy="371307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409621"/>
              <a:ext cx="369405" cy="371307"/>
            </a:xfrm>
            <a:prstGeom prst="rect">
              <a:avLst/>
            </a:prstGeom>
          </p:spPr>
        </p:pic>
        <p:pic>
          <p:nvPicPr>
            <p:cNvPr id="11266" name="Picture 2" descr="http://zabersoft.com/uploads/posts/2013-08/1376918507_113904.jpe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173" y="1196752"/>
              <a:ext cx="1488304" cy="1013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Группа 21"/>
            <p:cNvGrpSpPr/>
            <p:nvPr/>
          </p:nvGrpSpPr>
          <p:grpSpPr>
            <a:xfrm>
              <a:off x="7434595" y="2703180"/>
              <a:ext cx="1292487" cy="941424"/>
              <a:chOff x="4375398" y="1239396"/>
              <a:chExt cx="3797002" cy="2765668"/>
            </a:xfrm>
          </p:grpSpPr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5398" y="1239396"/>
                <a:ext cx="1008112" cy="1069748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5671" y="2935316"/>
                <a:ext cx="1008112" cy="1069748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4288" y="1309950"/>
                <a:ext cx="1008112" cy="1069748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2052" y="1270998"/>
                <a:ext cx="1662236" cy="1645274"/>
              </a:xfrm>
              <a:prstGeom prst="rect">
                <a:avLst/>
              </a:prstGeom>
            </p:spPr>
          </p:pic>
        </p:grpSp>
        <p:pic>
          <p:nvPicPr>
            <p:cNvPr id="30" name="Picture 8" descr="http://www.enmark.ua/sites/default/files/ckeditor/22_p_0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933056"/>
              <a:ext cx="787588" cy="55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797152"/>
            <a:ext cx="734795" cy="73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67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eremetev\Desktop\Исакий2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5"/>
          <a:stretch/>
        </p:blipFill>
        <p:spPr bwMode="auto">
          <a:xfrm>
            <a:off x="-1" y="0"/>
            <a:ext cx="9111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395" y="6505599"/>
            <a:ext cx="9112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Санкт-Петербургский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информационно-аналитический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центр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5" y="908720"/>
            <a:ext cx="8224018" cy="482453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78" y="994203"/>
            <a:ext cx="7360030" cy="465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89289" y="260648"/>
            <a:ext cx="74193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Constantia" panose="02030602050306030303" pitchFamily="18" charset="0"/>
                <a:cs typeface="Arial" pitchFamily="34" charset="0"/>
              </a:rPr>
              <a:t>Общая архитектура комплекса</a:t>
            </a:r>
            <a:endParaRPr lang="ru-RU" sz="2200" b="1" dirty="0">
              <a:solidFill>
                <a:schemeClr val="tx2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89288" y="725617"/>
            <a:ext cx="7311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8460432" y="6505599"/>
            <a:ext cx="612131" cy="31445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9EEF5580-310E-4342-B1F8-DE8AD428DAA6}" type="slidenum">
              <a:rPr lang="ru-RU" sz="200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pPr algn="r">
                <a:defRPr/>
              </a:pPr>
              <a:t>6</a:t>
            </a:fld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0492" y="1844824"/>
            <a:ext cx="6564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Герб СПб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17" y="44624"/>
            <a:ext cx="521861" cy="53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4200000" algn="tl" rotWithShape="0">
              <a:schemeClr val="bg1"/>
            </a:outerShdw>
          </a:effectLst>
        </p:spPr>
      </p:pic>
      <p:pic>
        <p:nvPicPr>
          <p:cNvPr id="12" name="Picture 3" descr="E:\Работа\СПб ГУП СПб ИАЦ\All\МАИС МФЦ\Рисунок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336" y="119866"/>
            <a:ext cx="275784" cy="50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267744" y="1088558"/>
            <a:ext cx="5562452" cy="4788714"/>
            <a:chOff x="2267744" y="1088558"/>
            <a:chExt cx="5562452" cy="478871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5157192"/>
              <a:ext cx="720080" cy="720080"/>
            </a:xfrm>
            <a:prstGeom prst="rect">
              <a:avLst/>
            </a:prstGeom>
          </p:spPr>
        </p:pic>
        <p:pic>
          <p:nvPicPr>
            <p:cNvPr id="6146" name="Picture 2" descr="http://io.vyatsu.ru/files/upload/inet4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9839" y="4509118"/>
              <a:ext cx="1470357" cy="1139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://komplife.com/images/stories/ukrcomp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788" y="1088558"/>
              <a:ext cx="1711336" cy="1249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135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eremetev\Desktop\Исакий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5"/>
          <a:stretch/>
        </p:blipFill>
        <p:spPr bwMode="auto">
          <a:xfrm>
            <a:off x="-1" y="0"/>
            <a:ext cx="9111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395" y="6505599"/>
            <a:ext cx="9112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Санкт-Петербургский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информационно-аналитический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центр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5" y="908720"/>
            <a:ext cx="8224018" cy="482453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89289" y="260648"/>
            <a:ext cx="74193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Constantia" panose="02030602050306030303" pitchFamily="18" charset="0"/>
                <a:cs typeface="Arial" pitchFamily="34" charset="0"/>
              </a:rPr>
              <a:t>Опыт использования программного комплекса</a:t>
            </a:r>
            <a:endParaRPr lang="ru-RU" sz="2200" b="1" dirty="0">
              <a:solidFill>
                <a:schemeClr val="tx2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89288" y="725617"/>
            <a:ext cx="7311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8208655" y="6505599"/>
            <a:ext cx="863908" cy="31445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9EEF5580-310E-4342-B1F8-DE8AD428DAA6}" type="slidenum">
              <a:rPr lang="ru-RU" sz="200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pPr algn="r">
                <a:defRPr/>
              </a:pPr>
              <a:t>7</a:t>
            </a:fld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0492" y="1844824"/>
            <a:ext cx="6564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Герб СПб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17" y="44624"/>
            <a:ext cx="521861" cy="53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4200000" algn="tl" rotWithShape="0">
              <a:schemeClr val="bg1"/>
            </a:outerShdw>
          </a:effectLst>
        </p:spPr>
      </p:pic>
      <p:pic>
        <p:nvPicPr>
          <p:cNvPr id="14" name="Picture 3" descr="E:\Работа\СПб ГУП СПб ИАЦ\All\МАИС МФЦ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336" y="119866"/>
            <a:ext cx="275784" cy="50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67545" y="908720"/>
            <a:ext cx="8136903" cy="4893647"/>
            <a:chOff x="467545" y="908720"/>
            <a:chExt cx="8136903" cy="4893647"/>
          </a:xfrm>
        </p:grpSpPr>
        <p:sp>
          <p:nvSpPr>
            <p:cNvPr id="21" name="TextBox 20"/>
            <p:cNvSpPr txBox="1"/>
            <p:nvPr/>
          </p:nvSpPr>
          <p:spPr>
            <a:xfrm>
              <a:off x="467545" y="908720"/>
              <a:ext cx="8136903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 smtClean="0">
                <a:latin typeface="Sylfaen" panose="010A0502050306030303" pitchFamily="18" charset="0"/>
                <a:cs typeface="Arial" pitchFamily="34" charset="0"/>
              </a:endParaRPr>
            </a:p>
            <a:p>
              <a:pPr algn="just"/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С </a:t>
              </a:r>
              <a:r>
                <a:rPr lang="ru-RU" sz="2000" b="1" spc="300" dirty="0" smtClean="0">
                  <a:latin typeface="Sylfaen" panose="010A0502050306030303" pitchFamily="18" charset="0"/>
                  <a:cs typeface="Arial" pitchFamily="34" charset="0"/>
                </a:rPr>
                <a:t>01.07.2012 </a:t>
              </a:r>
              <a:r>
                <a:rPr lang="ru-RU" sz="2000" dirty="0">
                  <a:latin typeface="Sylfaen" panose="010A0502050306030303" pitchFamily="18" charset="0"/>
                  <a:cs typeface="Arial" pitchFamily="34" charset="0"/>
                </a:rPr>
                <a:t>обеспечено предоставление </a:t>
              </a:r>
              <a:r>
                <a:rPr lang="ru-RU" sz="2000" b="1" dirty="0" smtClean="0">
                  <a:latin typeface="Sylfaen" panose="010A0502050306030303" pitchFamily="18" charset="0"/>
                  <a:cs typeface="Arial" pitchFamily="34" charset="0"/>
                </a:rPr>
                <a:t>5 государственных </a:t>
              </a:r>
              <a:r>
                <a:rPr lang="ru-RU" sz="2000" b="1" dirty="0" smtClean="0">
                  <a:latin typeface="Sylfaen" panose="010A0502050306030303" pitchFamily="18" charset="0"/>
                  <a:cs typeface="Arial" pitchFamily="34" charset="0"/>
                </a:rPr>
                <a:t>услуг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;</a:t>
              </a:r>
              <a:r>
                <a:rPr lang="ru-RU" sz="2000" b="1" dirty="0" smtClean="0">
                  <a:latin typeface="Sylfaen" panose="010A0502050306030303" pitchFamily="18" charset="0"/>
                  <a:cs typeface="Arial" pitchFamily="34" charset="0"/>
                </a:rPr>
                <a:t> 2 государственные услуги 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разработаны, готовятся к внедрению в промышленную эксплуатацию.</a:t>
              </a:r>
              <a:endParaRPr lang="ru-RU" sz="2000" b="1" dirty="0" smtClean="0">
                <a:latin typeface="Sylfaen" panose="010A0502050306030303" pitchFamily="18" charset="0"/>
                <a:cs typeface="Arial" pitchFamily="34" charset="0"/>
              </a:endParaRPr>
            </a:p>
            <a:p>
              <a:pPr algn="just"/>
              <a:endParaRPr lang="ru-RU" sz="2000" dirty="0">
                <a:latin typeface="Sylfaen" panose="010A0502050306030303" pitchFamily="18" charset="0"/>
                <a:cs typeface="Arial" pitchFamily="34" charset="0"/>
              </a:endParaRPr>
            </a:p>
            <a:p>
              <a:pPr algn="just"/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Для обеспечения согласования при предоставлении услуг программный комплекс установлен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:</a:t>
              </a:r>
            </a:p>
            <a:p>
              <a:pPr algn="just"/>
              <a:endParaRPr lang="ru-RU" sz="2000" dirty="0" smtClean="0">
                <a:latin typeface="Sylfaen" panose="010A0502050306030303" pitchFamily="18" charset="0"/>
                <a:cs typeface="Arial" pitchFamily="34" charset="0"/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в </a:t>
              </a:r>
              <a:r>
                <a:rPr lang="en-US" sz="2000" b="1" dirty="0" smtClean="0">
                  <a:latin typeface="Sylfaen" panose="010A0502050306030303" pitchFamily="18" charset="0"/>
                  <a:cs typeface="Arial" pitchFamily="34" charset="0"/>
                </a:rPr>
                <a:t>139</a:t>
              </a:r>
              <a:r>
                <a:rPr lang="en-US" sz="2000" dirty="0" smtClean="0">
                  <a:latin typeface="Sylfaen" panose="010A0502050306030303" pitchFamily="18" charset="0"/>
                  <a:cs typeface="Arial" pitchFamily="34" charset="0"/>
                </a:rPr>
                <a:t> 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согласующих 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организациях,</a:t>
              </a:r>
            </a:p>
            <a:p>
              <a:pPr marL="447675" indent="-87313" algn="just"/>
              <a:r>
                <a:rPr lang="ru-RU" dirty="0" smtClean="0">
                  <a:latin typeface="Sylfaen" panose="010A0502050306030303" pitchFamily="18" charset="0"/>
                  <a:cs typeface="Arial" pitchFamily="34" charset="0"/>
                </a:rPr>
                <a:t>в том числе </a:t>
              </a:r>
              <a:r>
                <a:rPr lang="ru-RU" b="1" dirty="0" smtClean="0">
                  <a:latin typeface="Sylfaen" panose="010A0502050306030303" pitchFamily="18" charset="0"/>
                  <a:cs typeface="Arial" pitchFamily="34" charset="0"/>
                </a:rPr>
                <a:t>ГУ МВД, ФСО</a:t>
              </a:r>
              <a:r>
                <a:rPr lang="ru-RU" dirty="0" smtClean="0">
                  <a:latin typeface="Sylfaen" panose="010A0502050306030303" pitchFamily="18" charset="0"/>
                  <a:cs typeface="Arial" pitchFamily="34" charset="0"/>
                </a:rPr>
                <a:t> и другие.</a:t>
              </a:r>
            </a:p>
            <a:p>
              <a:pPr algn="just"/>
              <a:endParaRPr lang="ru-RU" sz="2000" dirty="0" smtClean="0">
                <a:latin typeface="Sylfaen" panose="010A0502050306030303" pitchFamily="18" charset="0"/>
                <a:cs typeface="Arial" pitchFamily="34" charset="0"/>
              </a:endParaRP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в </a:t>
              </a:r>
              <a:r>
                <a:rPr lang="ru-RU" sz="2000" b="1" dirty="0" smtClean="0">
                  <a:latin typeface="Sylfaen" panose="010A0502050306030303" pitchFamily="18" charset="0"/>
                  <a:cs typeface="Arial" pitchFamily="34" charset="0"/>
                </a:rPr>
                <a:t>21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 уведомляемой 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организации, </a:t>
              </a:r>
            </a:p>
            <a:p>
              <a:pPr indent="360363" algn="just"/>
              <a:r>
                <a:rPr lang="ru-RU" dirty="0">
                  <a:latin typeface="Sylfaen" panose="010A0502050306030303" pitchFamily="18" charset="0"/>
                  <a:cs typeface="Arial" pitchFamily="34" charset="0"/>
                </a:rPr>
                <a:t>в том </a:t>
              </a:r>
              <a:r>
                <a:rPr lang="ru-RU" dirty="0" smtClean="0">
                  <a:latin typeface="Sylfaen" panose="010A0502050306030303" pitchFamily="18" charset="0"/>
                  <a:cs typeface="Arial" pitchFamily="34" charset="0"/>
                </a:rPr>
                <a:t>числе </a:t>
              </a:r>
              <a:r>
                <a:rPr lang="ru-RU" b="1" dirty="0" smtClean="0">
                  <a:latin typeface="Sylfaen" panose="010A0502050306030303" pitchFamily="18" charset="0"/>
                  <a:cs typeface="Arial" pitchFamily="34" charset="0"/>
                </a:rPr>
                <a:t>Ленэнерго, </a:t>
              </a:r>
              <a:r>
                <a:rPr lang="ru-RU" b="1" dirty="0" err="1" smtClean="0">
                  <a:latin typeface="Sylfaen" panose="010A0502050306030303" pitchFamily="18" charset="0"/>
                  <a:cs typeface="Arial" pitchFamily="34" charset="0"/>
                </a:rPr>
                <a:t>Горэлектротранс</a:t>
              </a:r>
              <a:r>
                <a:rPr lang="ru-RU" b="1" dirty="0" smtClean="0">
                  <a:latin typeface="Sylfaen" panose="010A0502050306030303" pitchFamily="18" charset="0"/>
                  <a:cs typeface="Arial" pitchFamily="34" charset="0"/>
                </a:rPr>
                <a:t>,</a:t>
              </a:r>
            </a:p>
            <a:p>
              <a:pPr indent="360363" algn="just"/>
              <a:r>
                <a:rPr lang="ru-RU" b="1" dirty="0" smtClean="0">
                  <a:latin typeface="Sylfaen" panose="010A0502050306030303" pitchFamily="18" charset="0"/>
                  <a:cs typeface="Arial" pitchFamily="34" charset="0"/>
                </a:rPr>
                <a:t>Петербургский метрополитен, Водоканал,</a:t>
              </a:r>
            </a:p>
            <a:p>
              <a:pPr indent="360363" algn="just"/>
              <a:r>
                <a:rPr lang="ru-RU" b="1" dirty="0" smtClean="0">
                  <a:latin typeface="Sylfaen" panose="010A0502050306030303" pitchFamily="18" charset="0"/>
                  <a:cs typeface="Arial" pitchFamily="34" charset="0"/>
                </a:rPr>
                <a:t>Теплосеть</a:t>
              </a:r>
              <a:r>
                <a:rPr lang="ru-RU" dirty="0" smtClean="0">
                  <a:latin typeface="Sylfaen" panose="010A0502050306030303" pitchFamily="18" charset="0"/>
                  <a:cs typeface="Arial" pitchFamily="34" charset="0"/>
                </a:rPr>
                <a:t> и другие.</a:t>
              </a:r>
              <a:endParaRPr lang="ru-RU" dirty="0">
                <a:latin typeface="Sylfaen" panose="010A0502050306030303" pitchFamily="18" charset="0"/>
                <a:cs typeface="Arial" pitchFamily="34" charset="0"/>
              </a:endParaRPr>
            </a:p>
            <a:p>
              <a:pPr algn="just"/>
              <a:endParaRPr lang="ru-RU" sz="2000" dirty="0">
                <a:latin typeface="Sylfaen" panose="010A0502050306030303" pitchFamily="18" charset="0"/>
                <a:cs typeface="Arial" pitchFamily="34" charset="0"/>
              </a:endParaRPr>
            </a:p>
          </p:txBody>
        </p:sp>
        <p:pic>
          <p:nvPicPr>
            <p:cNvPr id="5122" name="Picture 2" descr="http://depstroy.tomsk.ru/upload/medialibrary/8cb/statistika_economika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3573016"/>
              <a:ext cx="2592288" cy="1943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9082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eremetev\Desktop\Исакий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5"/>
          <a:stretch/>
        </p:blipFill>
        <p:spPr bwMode="auto">
          <a:xfrm>
            <a:off x="-1" y="0"/>
            <a:ext cx="9111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395" y="6505599"/>
            <a:ext cx="9112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Санкт-Петербургский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информационно-аналитический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центр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5" y="908720"/>
            <a:ext cx="8224018" cy="482453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89289" y="260648"/>
            <a:ext cx="74193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Constantia" panose="02030602050306030303" pitchFamily="18" charset="0"/>
                <a:cs typeface="Arial" pitchFamily="34" charset="0"/>
              </a:rPr>
              <a:t>Статистика использования</a:t>
            </a:r>
            <a:endParaRPr lang="ru-RU" sz="2200" b="1" dirty="0">
              <a:solidFill>
                <a:schemeClr val="tx2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89288" y="725617"/>
            <a:ext cx="7311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8208655" y="6505599"/>
            <a:ext cx="863908" cy="31445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9EEF5580-310E-4342-B1F8-DE8AD428DAA6}" type="slidenum">
              <a:rPr lang="ru-RU" sz="200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pPr algn="r">
                <a:defRPr/>
              </a:pPr>
              <a:t>8</a:t>
            </a:fld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0492" y="1844824"/>
            <a:ext cx="6564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1" y="908720"/>
            <a:ext cx="81010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Sylfaen" panose="010A0502050306030303" pitchFamily="18" charset="0"/>
                <a:cs typeface="Arial" pitchFamily="34" charset="0"/>
              </a:rPr>
              <a:t>Еженедельно в программном комплексе формируется </a:t>
            </a:r>
            <a:br>
              <a:rPr lang="ru-RU" sz="2000" dirty="0" smtClean="0">
                <a:latin typeface="Sylfaen" panose="010A0502050306030303" pitchFamily="18" charset="0"/>
                <a:cs typeface="Arial" pitchFamily="34" charset="0"/>
              </a:rPr>
            </a:br>
            <a:r>
              <a:rPr lang="ru-RU" sz="2000" dirty="0" smtClean="0">
                <a:latin typeface="Sylfaen" panose="010A0502050306030303" pitchFamily="18" charset="0"/>
                <a:cs typeface="Arial" pitchFamily="34" charset="0"/>
              </a:rPr>
              <a:t>более</a:t>
            </a:r>
            <a:r>
              <a:rPr lang="ru-RU" sz="2000" b="1" dirty="0" smtClean="0"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ru-RU" sz="2000" b="1" spc="300" dirty="0" smtClean="0">
                <a:latin typeface="Sylfaen" panose="010A0502050306030303" pitchFamily="18" charset="0"/>
                <a:cs typeface="Arial" pitchFamily="34" charset="0"/>
              </a:rPr>
              <a:t>4000</a:t>
            </a:r>
            <a:r>
              <a:rPr lang="ru-RU" sz="2000" b="1" dirty="0" smtClean="0"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Sylfaen" panose="010A0502050306030303" pitchFamily="18" charset="0"/>
                <a:cs typeface="Arial" pitchFamily="34" charset="0"/>
              </a:rPr>
              <a:t>согласований, с начала работ сформировано </a:t>
            </a:r>
            <a:br>
              <a:rPr lang="ru-RU" sz="2000" dirty="0" smtClean="0">
                <a:latin typeface="Sylfaen" panose="010A0502050306030303" pitchFamily="18" charset="0"/>
                <a:cs typeface="Arial" pitchFamily="34" charset="0"/>
              </a:rPr>
            </a:br>
            <a:r>
              <a:rPr lang="ru-RU" sz="2000" dirty="0" smtClean="0">
                <a:latin typeface="Sylfaen" panose="010A0502050306030303" pitchFamily="18" charset="0"/>
                <a:cs typeface="Arial" pitchFamily="34" charset="0"/>
              </a:rPr>
              <a:t>более </a:t>
            </a:r>
            <a:r>
              <a:rPr lang="ru-RU" sz="2000" b="1" spc="300" dirty="0" smtClean="0">
                <a:latin typeface="Sylfaen" panose="010A0502050306030303" pitchFamily="18" charset="0"/>
                <a:cs typeface="Arial" pitchFamily="34" charset="0"/>
              </a:rPr>
              <a:t>380 000</a:t>
            </a:r>
            <a:r>
              <a:rPr lang="ru-RU" sz="2000" dirty="0" smtClean="0"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Sylfaen" panose="010A0502050306030303" pitchFamily="18" charset="0"/>
                <a:cs typeface="Arial" pitchFamily="34" charset="0"/>
              </a:rPr>
              <a:t>согласований. Реализация без использования программных компонентов потребовала бы:</a:t>
            </a:r>
          </a:p>
          <a:p>
            <a:pPr marL="342900" indent="-342900" algn="just">
              <a:buFontTx/>
              <a:buChar char="-"/>
            </a:pPr>
            <a:r>
              <a:rPr lang="ru-RU" sz="2000" b="1" spc="300" dirty="0">
                <a:latin typeface="Sylfaen" panose="010A0502050306030303" pitchFamily="18" charset="0"/>
                <a:cs typeface="Arial" pitchFamily="34" charset="0"/>
              </a:rPr>
              <a:t>более 200 000</a:t>
            </a:r>
            <a:r>
              <a:rPr lang="ru-RU" sz="2000" spc="300" dirty="0">
                <a:latin typeface="Sylfaen" panose="010A0502050306030303" pitchFamily="18" charset="0"/>
                <a:cs typeface="Arial" pitchFamily="34" charset="0"/>
              </a:rPr>
              <a:t> </a:t>
            </a:r>
            <a:r>
              <a:rPr lang="ru-RU" sz="2000" dirty="0" smtClean="0">
                <a:latin typeface="Sylfaen" panose="010A0502050306030303" pitchFamily="18" charset="0"/>
                <a:cs typeface="Arial" pitchFamily="34" charset="0"/>
              </a:rPr>
              <a:t>копий комплектов </a:t>
            </a:r>
            <a:r>
              <a:rPr lang="ru-RU" sz="2000" dirty="0">
                <a:latin typeface="Sylfaen" panose="010A0502050306030303" pitchFamily="18" charset="0"/>
                <a:cs typeface="Arial" pitchFamily="34" charset="0"/>
              </a:rPr>
              <a:t>документов в год;</a:t>
            </a:r>
          </a:p>
          <a:p>
            <a:pPr marL="342900" indent="-342900" algn="just">
              <a:buFontTx/>
              <a:buChar char="-"/>
            </a:pPr>
            <a:r>
              <a:rPr lang="ru-RU" sz="2000" b="1" spc="300" dirty="0">
                <a:latin typeface="Sylfaen" panose="010A0502050306030303" pitchFamily="18" charset="0"/>
                <a:cs typeface="Arial" pitchFamily="34" charset="0"/>
              </a:rPr>
              <a:t>более 40 000 </a:t>
            </a:r>
            <a:r>
              <a:rPr lang="ru-RU" sz="2000" dirty="0">
                <a:latin typeface="Sylfaen" panose="010A0502050306030303" pitchFamily="18" charset="0"/>
                <a:cs typeface="Arial" pitchFamily="34" charset="0"/>
              </a:rPr>
              <a:t>курьерских </a:t>
            </a:r>
            <a:r>
              <a:rPr lang="ru-RU" sz="2000" dirty="0" smtClean="0">
                <a:latin typeface="Sylfaen" panose="010A0502050306030303" pitchFamily="18" charset="0"/>
                <a:cs typeface="Arial" pitchFamily="34" charset="0"/>
              </a:rPr>
              <a:t>доставок в год.</a:t>
            </a:r>
            <a:endParaRPr lang="ru-RU" sz="2000" b="1" dirty="0">
              <a:latin typeface="Sylfaen" panose="010A0502050306030303" pitchFamily="18" charset="0"/>
              <a:cs typeface="Arial" pitchFamily="34" charset="0"/>
            </a:endParaRPr>
          </a:p>
          <a:p>
            <a:pPr algn="just"/>
            <a:endParaRPr lang="ru-RU" sz="2000" dirty="0" smtClean="0">
              <a:latin typeface="Sylfaen" panose="010A0502050306030303" pitchFamily="18" charset="0"/>
              <a:cs typeface="Arial" pitchFamily="34" charset="0"/>
            </a:endParaRPr>
          </a:p>
        </p:txBody>
      </p:sp>
      <p:pic>
        <p:nvPicPr>
          <p:cNvPr id="15" name="Picture 4" descr="Герб СПб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17" y="44624"/>
            <a:ext cx="521861" cy="53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4200000" algn="tl" rotWithShape="0">
              <a:schemeClr val="bg1"/>
            </a:outerShdw>
          </a:effectLst>
        </p:spPr>
      </p:pic>
      <p:pic>
        <p:nvPicPr>
          <p:cNvPr id="18" name="Picture 3" descr="E:\Работа\СПб ГУП СПб ИАЦ\All\МАИС МФЦ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336" y="119866"/>
            <a:ext cx="275784" cy="50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433989"/>
              </p:ext>
            </p:extLst>
          </p:nvPr>
        </p:nvGraphicFramePr>
        <p:xfrm>
          <a:off x="3923928" y="286742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502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eremetev\Desktop\Исакий2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35"/>
          <a:stretch/>
        </p:blipFill>
        <p:spPr bwMode="auto">
          <a:xfrm>
            <a:off x="0" y="0"/>
            <a:ext cx="9111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395" y="6505599"/>
            <a:ext cx="9112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Санкт-Петербургский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информационно-аналитический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t>центр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545" y="908720"/>
            <a:ext cx="8224018" cy="482453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67545" y="260648"/>
            <a:ext cx="82240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Constantia" panose="02030602050306030303" pitchFamily="18" charset="0"/>
                <a:cs typeface="Arial" pitchFamily="34" charset="0"/>
              </a:rPr>
              <a:t>Социальный эффект</a:t>
            </a:r>
            <a:endParaRPr lang="ru-RU" sz="2200" b="1" dirty="0">
              <a:solidFill>
                <a:schemeClr val="tx2"/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89288" y="725617"/>
            <a:ext cx="7311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3"/>
          <p:cNvSpPr txBox="1">
            <a:spLocks noGrp="1"/>
          </p:cNvSpPr>
          <p:nvPr/>
        </p:nvSpPr>
        <p:spPr>
          <a:xfrm>
            <a:off x="8691563" y="6505599"/>
            <a:ext cx="381000" cy="31445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9EEF5580-310E-4342-B1F8-DE8AD428DAA6}" type="slidenum">
              <a:rPr lang="ru-RU" sz="200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  <a:cs typeface="Arial" pitchFamily="34" charset="0"/>
              </a:rPr>
              <a:pPr algn="r">
                <a:defRPr/>
              </a:pPr>
              <a:t>9</a:t>
            </a:fld>
            <a:endParaRPr lang="ru-RU" sz="2000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0492" y="1844824"/>
            <a:ext cx="6564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Герб СПб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17" y="44624"/>
            <a:ext cx="521861" cy="53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4200000" algn="tl" rotWithShape="0">
              <a:schemeClr val="bg1"/>
            </a:outerShdw>
          </a:effectLst>
        </p:spPr>
      </p:pic>
      <p:pic>
        <p:nvPicPr>
          <p:cNvPr id="12" name="Picture 3" descr="E:\Работа\СПб ГУП СПб ИАЦ\All\МАИС МФЦ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336" y="119866"/>
            <a:ext cx="275784" cy="50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s://st.fl.ru/users/Shisgara/upload/f_4ef8514c34037.png"/>
          <p:cNvSpPr>
            <a:spLocks noChangeAspect="1" noChangeArrowheads="1"/>
          </p:cNvSpPr>
          <p:nvPr/>
        </p:nvSpPr>
        <p:spPr bwMode="auto">
          <a:xfrm>
            <a:off x="155575" y="-1265238"/>
            <a:ext cx="285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st.fl.ru/users/Shisgara/upload/f_4ef8514c34037.png"/>
          <p:cNvSpPr>
            <a:spLocks noChangeAspect="1" noChangeArrowheads="1"/>
          </p:cNvSpPr>
          <p:nvPr/>
        </p:nvSpPr>
        <p:spPr bwMode="auto">
          <a:xfrm>
            <a:off x="307975" y="-1112838"/>
            <a:ext cx="285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11561" y="908720"/>
            <a:ext cx="7871507" cy="4324261"/>
            <a:chOff x="611561" y="908720"/>
            <a:chExt cx="7871507" cy="4324261"/>
          </a:xfrm>
        </p:grpSpPr>
        <p:sp>
          <p:nvSpPr>
            <p:cNvPr id="21" name="TextBox 20"/>
            <p:cNvSpPr txBox="1"/>
            <p:nvPr/>
          </p:nvSpPr>
          <p:spPr>
            <a:xfrm>
              <a:off x="1547666" y="908720"/>
              <a:ext cx="5886930" cy="432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endParaRPr lang="ru-RU" sz="2000" dirty="0" smtClean="0">
                <a:latin typeface="Sylfaen" panose="010A0502050306030303" pitchFamily="18" charset="0"/>
                <a:cs typeface="Arial" pitchFamily="34" charset="0"/>
              </a:endParaRP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сокращение </a:t>
              </a:r>
              <a:r>
                <a:rPr lang="ru-RU" sz="2000" b="1" dirty="0" smtClean="0">
                  <a:latin typeface="Sylfaen" panose="010A0502050306030303" pitchFamily="18" charset="0"/>
                  <a:cs typeface="Arial" pitchFamily="34" charset="0"/>
                </a:rPr>
                <a:t>финансовых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 издержек;</a:t>
              </a: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сокращение общего </a:t>
              </a:r>
              <a:r>
                <a:rPr lang="ru-RU" sz="2000" b="1" dirty="0" smtClean="0">
                  <a:latin typeface="Sylfaen" panose="010A0502050306030303" pitchFamily="18" charset="0"/>
                  <a:cs typeface="Arial" pitchFamily="34" charset="0"/>
                </a:rPr>
                <a:t>времени 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согласования;</a:t>
              </a: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2000" dirty="0">
                  <a:latin typeface="Sylfaen" panose="010A0502050306030303" pitchFamily="18" charset="0"/>
                  <a:cs typeface="Arial" pitchFamily="34" charset="0"/>
                </a:rPr>
                <a:t>с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окращение </a:t>
              </a:r>
              <a:r>
                <a:rPr lang="ru-RU" sz="2000" b="1" dirty="0" smtClean="0">
                  <a:latin typeface="Sylfaen" panose="010A0502050306030303" pitchFamily="18" charset="0"/>
                  <a:cs typeface="Arial" pitchFamily="34" charset="0"/>
                </a:rPr>
                <a:t>сроков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 предоставления услуги;</a:t>
              </a: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повышение </a:t>
              </a:r>
              <a:r>
                <a:rPr lang="ru-RU" sz="2000" b="1" dirty="0" smtClean="0">
                  <a:latin typeface="Sylfaen" panose="010A0502050306030303" pitchFamily="18" charset="0"/>
                  <a:cs typeface="Arial" pitchFamily="34" charset="0"/>
                </a:rPr>
                <a:t>достоверности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 данных;</a:t>
              </a: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улучшение </a:t>
              </a:r>
              <a:r>
                <a:rPr lang="ru-RU" sz="2000" b="1" dirty="0" smtClean="0">
                  <a:latin typeface="Sylfaen" panose="010A0502050306030303" pitchFamily="18" charset="0"/>
                  <a:cs typeface="Arial" pitchFamily="34" charset="0"/>
                </a:rPr>
                <a:t>качества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 предоставления услуг;</a:t>
              </a: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2000" dirty="0">
                  <a:latin typeface="Sylfaen" panose="010A0502050306030303" pitchFamily="18" charset="0"/>
                  <a:cs typeface="Arial" pitchFamily="34" charset="0"/>
                </a:rPr>
                <a:t>с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окращение </a:t>
              </a:r>
              <a:r>
                <a:rPr lang="ru-RU" sz="2000" b="1" dirty="0" smtClean="0">
                  <a:latin typeface="Sylfaen" panose="010A0502050306030303" pitchFamily="18" charset="0"/>
                  <a:cs typeface="Arial" pitchFamily="34" charset="0"/>
                </a:rPr>
                <a:t>количества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 работ в области благоустройства нивелирующих ранее проведенные работы;</a:t>
              </a:r>
            </a:p>
            <a:p>
              <a:pPr marL="342900" indent="-3429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повышение </a:t>
              </a:r>
              <a:r>
                <a:rPr lang="ru-RU" sz="2000" b="1" dirty="0" smtClean="0">
                  <a:latin typeface="Sylfaen" panose="010A0502050306030303" pitchFamily="18" charset="0"/>
                  <a:cs typeface="Arial" pitchFamily="34" charset="0"/>
                </a:rPr>
                <a:t>прозрачности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 </a:t>
              </a:r>
              <a:r>
                <a:rPr lang="ru-RU" sz="2000" b="1" dirty="0" smtClean="0">
                  <a:latin typeface="Sylfaen" panose="010A0502050306030303" pitchFamily="18" charset="0"/>
                  <a:cs typeface="Arial" pitchFamily="34" charset="0"/>
                </a:rPr>
                <a:t>и подконтрольности </a:t>
              </a:r>
              <a:r>
                <a:rPr lang="ru-RU" sz="2000" dirty="0" smtClean="0">
                  <a:latin typeface="Sylfaen" panose="010A0502050306030303" pitchFamily="18" charset="0"/>
                  <a:cs typeface="Arial" pitchFamily="34" charset="0"/>
                </a:rPr>
                <a:t>деятельности органов власти.</a:t>
              </a:r>
            </a:p>
            <a:p>
              <a:pPr marL="342900" indent="-342900" algn="just">
                <a:buFont typeface="Arial" panose="020B0604020202020204" pitchFamily="34" charset="0"/>
                <a:buChar char="•"/>
              </a:pPr>
              <a:endParaRPr lang="ru-RU" sz="2000" dirty="0">
                <a:latin typeface="Sylfaen" panose="010A0502050306030303" pitchFamily="18" charset="0"/>
                <a:cs typeface="Arial" pitchFamily="34" charset="0"/>
              </a:endParaRPr>
            </a:p>
          </p:txBody>
        </p:sp>
        <p:pic>
          <p:nvPicPr>
            <p:cNvPr id="2" name="Picture 2" descr="http://www.ckrs.ru/raspisanie/leontieva_finansi_dlya_nefinansovih_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1" y="1107218"/>
              <a:ext cx="936103" cy="672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www.hr-portal.ru/img/vart/picture-just-in-tim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482" y="1685734"/>
              <a:ext cx="655738" cy="71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goodkolesa.ru/images/Pictures%20for%20webdesign/Informati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276872"/>
              <a:ext cx="576064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all4tur.ru/upload/medialibrary/d6f/zelenaja-galochka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988" y="2426607"/>
              <a:ext cx="461697" cy="426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gold-nm.ru/images2/Garantii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5980" y="2636348"/>
              <a:ext cx="971600" cy="77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static.eva.ru/eva/90000-100000/93759/channel/Zhenshchiny_poluchayut_men_she,_a_ustayut_bol_she_muzhchin_24267318523932772.png?H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50" r="9722"/>
            <a:stretch/>
          </p:blipFill>
          <p:spPr bwMode="auto">
            <a:xfrm>
              <a:off x="665599" y="3274876"/>
              <a:ext cx="872777" cy="675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http://all4tur.ru/upload/medialibrary/d6f/zelenaja-galochka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799" y="3612733"/>
              <a:ext cx="461697" cy="426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http://www.naim.ru/uploads/notice_photos/1271694410_b_8d477c247ea93bdfcd3e195708e659d9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2157" y="4039062"/>
              <a:ext cx="899247" cy="899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0" descr="http://all4tur.ru/upload/medialibrary/d6f/zelenaja-galochka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1371" y="4725144"/>
              <a:ext cx="461697" cy="426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6046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9365</TotalTime>
  <Words>408</Words>
  <Application>Microsoft Office PowerPoint</Application>
  <PresentationFormat>Экран (4:3)</PresentationFormat>
  <Paragraphs>125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Sylfaen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Шереметьев</dc:creator>
  <cp:lastModifiedBy>Alexander Sheremetyev</cp:lastModifiedBy>
  <cp:revision>410</cp:revision>
  <cp:lastPrinted>2014-05-14T15:14:16Z</cp:lastPrinted>
  <dcterms:created xsi:type="dcterms:W3CDTF">2013-12-02T12:09:56Z</dcterms:created>
  <dcterms:modified xsi:type="dcterms:W3CDTF">2014-05-29T22:42:42Z</dcterms:modified>
</cp:coreProperties>
</file>