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sldIdLst>
    <p:sldId id="287" r:id="rId2"/>
    <p:sldId id="293" r:id="rId3"/>
    <p:sldId id="295" r:id="rId4"/>
    <p:sldId id="301" r:id="rId5"/>
    <p:sldId id="297" r:id="rId6"/>
    <p:sldId id="302" r:id="rId7"/>
    <p:sldId id="298" r:id="rId8"/>
    <p:sldId id="304" r:id="rId9"/>
    <p:sldId id="303" r:id="rId10"/>
    <p:sldId id="292" r:id="rId11"/>
    <p:sldId id="296" r:id="rId12"/>
    <p:sldId id="289" r:id="rId13"/>
  </p:sldIdLst>
  <p:sldSz cx="13430250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4274"/>
    <a:srgbClr val="66FF33"/>
    <a:srgbClr val="99CCFF"/>
    <a:srgbClr val="FFCC99"/>
    <a:srgbClr val="FF9900"/>
    <a:srgbClr val="FFFF99"/>
    <a:srgbClr val="3A086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39" autoAdjust="0"/>
  </p:normalViewPr>
  <p:slideViewPr>
    <p:cSldViewPr>
      <p:cViewPr varScale="1">
        <p:scale>
          <a:sx n="74" d="100"/>
          <a:sy n="74" d="100"/>
        </p:scale>
        <p:origin x="-206" y="-72"/>
      </p:cViewPr>
      <p:guideLst>
        <p:guide orient="horz" pos="2160"/>
        <p:guide pos="3837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20663" y="812800"/>
            <a:ext cx="711358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icrosoft YaHei" charset="-122"/>
              </a:defRPr>
            </a:lvl1pPr>
          </a:lstStyle>
          <a:p>
            <a:pPr>
              <a:defRPr/>
            </a:pPr>
            <a:fld id="{13B6E8D2-95CA-4800-8CF6-C00222F97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6823216-3774-4B12-959A-9BD08B22638D}" type="slidenum">
              <a:rPr lang="ru-RU" smtClean="0">
                <a:ea typeface="Microsoft YaHei" pitchFamily="34" charset="-122"/>
              </a:rPr>
              <a:pPr/>
              <a:t>1</a:t>
            </a:fld>
            <a:endParaRPr lang="ru-RU" smtClean="0">
              <a:ea typeface="Microsoft YaHei" pitchFamily="34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9938" cy="4008438"/>
          </a:xfrm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8465CE4-5E57-4B23-8F6E-9CD0021A8625}" type="slidenum">
              <a:rPr lang="ru-RU" smtClean="0">
                <a:ea typeface="Microsoft YaHei" pitchFamily="34" charset="-122"/>
              </a:rPr>
              <a:pPr/>
              <a:t>8</a:t>
            </a:fld>
            <a:endParaRPr lang="ru-RU" smtClean="0">
              <a:ea typeface="Microsoft YaHei" pitchFamily="34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9938" cy="4008438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3B6E8D2-95CA-4800-8CF6-C00222F977C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600" y="2347913"/>
            <a:ext cx="979487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788" y="4283075"/>
            <a:ext cx="806450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DDE89-5CDF-412B-9C13-C3D8EE6A7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48B7-A159-4ADA-BCBA-53AEAC5D0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48663" y="301625"/>
            <a:ext cx="25908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4675" y="301625"/>
            <a:ext cx="7621588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08F-10A5-4072-AB99-DE2E2C146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1625"/>
            <a:ext cx="10364788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CBF9-CA8E-4238-BB9E-D29A97721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74675" y="301625"/>
            <a:ext cx="10364788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9464A-BBBE-43EB-BD03-4DB5603C6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A0658B-709D-4763-BCC5-883CF758A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24F5-1431-4A3B-B548-D837242AD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4857750"/>
            <a:ext cx="979487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638" y="3203575"/>
            <a:ext cx="979487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0E81-150D-48FD-8705-B0F03CA7A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4675" y="1768475"/>
            <a:ext cx="51054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2475" y="1768475"/>
            <a:ext cx="510698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1CD7E-3AD1-4EB0-82E0-B160BCB5D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303213"/>
            <a:ext cx="10369550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263" y="1692275"/>
            <a:ext cx="509111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263" y="2397125"/>
            <a:ext cx="5091112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113" y="1692275"/>
            <a:ext cx="50927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113" y="2397125"/>
            <a:ext cx="50927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0CFF-AF38-41A3-9013-7A461D357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55B4-1501-4B33-8567-1C8A70159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DCEBB-39B8-4E51-8C8E-5A4024A03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301625"/>
            <a:ext cx="379095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325" y="301625"/>
            <a:ext cx="6440488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263" y="1581150"/>
            <a:ext cx="379095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A26A-E592-4DA3-94E7-33101886E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013" y="5291138"/>
            <a:ext cx="6911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9013" y="674688"/>
            <a:ext cx="69119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9013" y="5916613"/>
            <a:ext cx="69119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C492-9555-483F-9BCB-87FED10F2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301625"/>
            <a:ext cx="12080875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1768475"/>
            <a:ext cx="12080875" cy="438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9925" y="6886575"/>
            <a:ext cx="31257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594225" y="6886575"/>
            <a:ext cx="4252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629775" y="6886575"/>
            <a:ext cx="31226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fld id="{D1CA2622-7119-4C24-85E8-2F2D5F493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emf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5"/>
          <p:cNvSpPr>
            <a:spLocks noGrp="1"/>
          </p:cNvSpPr>
          <p:nvPr>
            <p:ph type="sldNum" sz="quarter" idx="12"/>
          </p:nvPr>
        </p:nvSpPr>
        <p:spPr>
          <a:xfrm>
            <a:off x="12654111" y="6804173"/>
            <a:ext cx="325710" cy="5175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A8F6A3A-DD33-4F04-AEF6-3D6A58E1F29F}" type="slidenum">
              <a:rPr lang="ru-RU" smtClean="0">
                <a:ea typeface="Microsoft YaHei" pitchFamily="34" charset="-122"/>
              </a:rPr>
              <a:pPr/>
              <a:t>1</a:t>
            </a:fld>
            <a:endParaRPr lang="ru-RU" dirty="0" smtClean="0">
              <a:ea typeface="Microsoft YaHei" pitchFamily="34" charset="-122"/>
            </a:endParaRPr>
          </a:p>
        </p:txBody>
      </p:sp>
      <p:sp>
        <p:nvSpPr>
          <p:cNvPr id="57" name="Заголовок 56"/>
          <p:cNvSpPr>
            <a:spLocks noGrp="1"/>
          </p:cNvSpPr>
          <p:nvPr>
            <p:ph type="title"/>
          </p:nvPr>
        </p:nvSpPr>
        <p:spPr>
          <a:xfrm>
            <a:off x="669925" y="301625"/>
            <a:ext cx="12080875" cy="6357938"/>
          </a:xfrm>
        </p:spPr>
        <p:txBody>
          <a:bodyPr/>
          <a:lstStyle/>
          <a:p>
            <a:r>
              <a:rPr lang="ru-RU" b="1" dirty="0" smtClean="0">
                <a:solidFill>
                  <a:srgbClr val="004274"/>
                </a:solidFill>
                <a:latin typeface="Bookman Old Style" pitchFamily="18" charset="0"/>
                <a:cs typeface="BrowalliaUPC" pitchFamily="34" charset="-34"/>
              </a:rPr>
              <a:t/>
            </a:r>
            <a:br>
              <a:rPr lang="ru-RU" b="1" dirty="0" smtClean="0">
                <a:solidFill>
                  <a:srgbClr val="004274"/>
                </a:solidFill>
                <a:latin typeface="Bookman Old Style" pitchFamily="18" charset="0"/>
                <a:cs typeface="BrowalliaUPC" pitchFamily="34" charset="-34"/>
              </a:rPr>
            </a:br>
            <a:r>
              <a:rPr lang="ru-RU" dirty="0" smtClean="0">
                <a:solidFill>
                  <a:schemeClr val="accent2"/>
                </a:solidFill>
                <a:cs typeface="BrowalliaUPC" pitchFamily="34" charset="-34"/>
              </a:rPr>
              <a:t> </a:t>
            </a:r>
            <a:r>
              <a:rPr lang="ru-RU" dirty="0" smtClean="0">
                <a:solidFill>
                  <a:srgbClr val="0070C0"/>
                </a:solidFill>
                <a:cs typeface="BrowalliaUPC" pitchFamily="34" charset="-34"/>
              </a:rPr>
              <a:t>«Автоматизированная информационная система взаимодействия муниципальных служащих города Комсомольска-на-Амуре (АИС ВМС)»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4274"/>
                </a:solidFill>
                <a:latin typeface="Bookman Old Style" pitchFamily="18" charset="0"/>
                <a:cs typeface="BrowalliaUPC" pitchFamily="34" charset="-34"/>
              </a:rPr>
              <a:t/>
            </a:r>
            <a:br>
              <a:rPr lang="ru-RU" dirty="0" smtClean="0">
                <a:solidFill>
                  <a:srgbClr val="004274"/>
                </a:solidFill>
                <a:latin typeface="Bookman Old Style" pitchFamily="18" charset="0"/>
                <a:cs typeface="BrowalliaUPC" pitchFamily="34" charset="-34"/>
              </a:rPr>
            </a:br>
            <a:r>
              <a:rPr lang="ru-RU" sz="2000" dirty="0" smtClean="0">
                <a:solidFill>
                  <a:srgbClr val="A6A6A6"/>
                </a:solidFill>
                <a:latin typeface="Bookman Old Style" pitchFamily="18" charset="0"/>
                <a:cs typeface="BrowalliaUPC" pitchFamily="34" charset="-34"/>
              </a:rPr>
              <a:t> </a:t>
            </a:r>
            <a:r>
              <a:rPr lang="ru-RU" sz="2400" dirty="0" smtClean="0">
                <a:solidFill>
                  <a:srgbClr val="A6A6A6"/>
                </a:solidFill>
                <a:latin typeface="Bookman Old Style" pitchFamily="18" charset="0"/>
                <a:cs typeface="BrowalliaUPC" pitchFamily="34" charset="-34"/>
              </a:rPr>
              <a:t>__________________________________________________________</a:t>
            </a:r>
            <a:r>
              <a:rPr lang="ru-RU" sz="2000" dirty="0" smtClean="0">
                <a:solidFill>
                  <a:srgbClr val="A6A6A6"/>
                </a:solidFill>
                <a:latin typeface="Bookman Old Style" pitchFamily="18" charset="0"/>
                <a:cs typeface="BrowalliaUPC" pitchFamily="34" charset="-34"/>
              </a:rPr>
              <a:t/>
            </a:r>
            <a:br>
              <a:rPr lang="ru-RU" sz="2000" dirty="0" smtClean="0">
                <a:solidFill>
                  <a:srgbClr val="A6A6A6"/>
                </a:solidFill>
                <a:latin typeface="Bookman Old Style" pitchFamily="18" charset="0"/>
                <a:cs typeface="BrowalliaUPC" pitchFamily="34" charset="-34"/>
              </a:rPr>
            </a:br>
            <a:r>
              <a:rPr lang="ru-RU" sz="2000" b="1" dirty="0" smtClean="0">
                <a:solidFill>
                  <a:srgbClr val="A6A6A6"/>
                </a:solidFill>
                <a:latin typeface="Bookman Old Style" pitchFamily="18" charset="0"/>
                <a:cs typeface="BrowalliaUPC" pitchFamily="34" charset="-34"/>
              </a:rPr>
              <a:t>.</a:t>
            </a:r>
            <a:r>
              <a:rPr lang="ru-RU" b="1" dirty="0" smtClean="0">
                <a:solidFill>
                  <a:srgbClr val="7F7F7F"/>
                </a:solidFill>
              </a:rPr>
              <a:t/>
            </a:r>
            <a:br>
              <a:rPr lang="ru-RU" b="1" dirty="0" smtClean="0">
                <a:solidFill>
                  <a:srgbClr val="7F7F7F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Уханов Сергей Владимирович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к.т.н.,  начальник Управления информатизации </a:t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администрации г. Комсомольска-на-Амуре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0429" y="335878"/>
            <a:ext cx="12381098" cy="58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799" tIns="54400" rIns="108799" bIns="54400">
            <a:spAutoFit/>
          </a:bodyPr>
          <a:lstStyle/>
          <a:p>
            <a:pPr algn="ctr">
              <a:lnSpc>
                <a:spcPts val="4066"/>
              </a:lnSpc>
            </a:pPr>
            <a:r>
              <a:rPr lang="ru-RU" sz="3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Служба предоставления услуг по </a:t>
            </a:r>
            <a:r>
              <a:rPr lang="ru-RU" sz="3000" b="1" i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принципу «одного окна» </a:t>
            </a:r>
          </a:p>
        </p:txBody>
      </p:sp>
      <p:pic>
        <p:nvPicPr>
          <p:cNvPr id="44034" name="Picture 2" descr="\\Srv06\уинф\КОЛЛЕГИЯ\коллегия май 2013\foto\_DSC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855" y="1259557"/>
            <a:ext cx="4348262" cy="2880000"/>
          </a:xfrm>
          <a:prstGeom prst="rect">
            <a:avLst/>
          </a:prstGeom>
          <a:noFill/>
        </p:spPr>
      </p:pic>
      <p:pic>
        <p:nvPicPr>
          <p:cNvPr id="44035" name="Picture 3" descr="\\Srv06\уинф\КОЛЛЕГИЯ\коллегия май 2013\foto\_DSC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141" y="1259557"/>
            <a:ext cx="4348262" cy="2880000"/>
          </a:xfrm>
          <a:prstGeom prst="rect">
            <a:avLst/>
          </a:prstGeom>
          <a:noFill/>
        </p:spPr>
      </p:pic>
      <p:pic>
        <p:nvPicPr>
          <p:cNvPr id="44036" name="Picture 4" descr="\\Srv06\уинф\КОЛЛЕГИЯ\коллегия май 2013\foto\_DSC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4855" y="4284213"/>
            <a:ext cx="4348262" cy="2880000"/>
          </a:xfrm>
          <a:prstGeom prst="rect">
            <a:avLst/>
          </a:prstGeom>
          <a:noFill/>
        </p:spPr>
      </p:pic>
      <p:pic>
        <p:nvPicPr>
          <p:cNvPr id="44037" name="Picture 5" descr="\\Srv06\уинф\VD\ПРОФ-IT\DSC_1956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9141" y="4284213"/>
            <a:ext cx="4348262" cy="2880000"/>
          </a:xfrm>
          <a:prstGeom prst="rect">
            <a:avLst/>
          </a:prstGeom>
          <a:noFill/>
        </p:spPr>
      </p:pic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12631190" y="6804173"/>
            <a:ext cx="34863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12824F5-1431-4A3B-B548-D837242AD722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pPr marL="0" marR="0" lvl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0429" y="251445"/>
            <a:ext cx="12673408" cy="50405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Краевое МФЦ в г. Комсомольске-на-Амуре</a:t>
            </a:r>
            <a:endParaRPr lang="ru-RU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Z:\VD\ПРОФ-IT\фото 2\IMAG0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525" y="1115541"/>
            <a:ext cx="10081120" cy="5682984"/>
          </a:xfrm>
          <a:prstGeom prst="rect">
            <a:avLst/>
          </a:prstGeom>
          <a:noFill/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12631190" y="6804173"/>
            <a:ext cx="420639" cy="517525"/>
          </a:xfrm>
        </p:spPr>
        <p:txBody>
          <a:bodyPr/>
          <a:lstStyle/>
          <a:p>
            <a:pPr>
              <a:defRPr/>
            </a:pPr>
            <a:fld id="{112824F5-1431-4A3B-B548-D837242AD72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>
            <a:off x="3978821" y="683493"/>
            <a:ext cx="6840760" cy="2551065"/>
            <a:chOff x="3978821" y="683493"/>
            <a:chExt cx="6840760" cy="2551065"/>
          </a:xfrm>
        </p:grpSpPr>
        <p:sp>
          <p:nvSpPr>
            <p:cNvPr id="47" name="CustomShape 26"/>
            <p:cNvSpPr>
              <a:spLocks noChangeArrowheads="1"/>
            </p:cNvSpPr>
            <p:nvPr/>
          </p:nvSpPr>
          <p:spPr bwMode="auto">
            <a:xfrm>
              <a:off x="4290754" y="683493"/>
              <a:ext cx="6528827" cy="2232861"/>
            </a:xfrm>
            <a:prstGeom prst="flowChartProcess">
              <a:avLst/>
            </a:prstGeom>
            <a:solidFill>
              <a:schemeClr val="bg1"/>
            </a:solidFill>
            <a:ln w="254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lIns="108799" tIns="54400" rIns="108799" bIns="54400"/>
            <a:lstStyle/>
            <a:p>
              <a:endParaRPr lang="ru-RU"/>
            </a:p>
          </p:txBody>
        </p:sp>
        <p:sp>
          <p:nvSpPr>
            <p:cNvPr id="43" name="CustomShape 26"/>
            <p:cNvSpPr>
              <a:spLocks noChangeArrowheads="1"/>
            </p:cNvSpPr>
            <p:nvPr/>
          </p:nvSpPr>
          <p:spPr bwMode="auto">
            <a:xfrm>
              <a:off x="4146738" y="827509"/>
              <a:ext cx="6528827" cy="2232861"/>
            </a:xfrm>
            <a:prstGeom prst="flowChartProcess">
              <a:avLst/>
            </a:prstGeom>
            <a:solidFill>
              <a:schemeClr val="bg1"/>
            </a:solidFill>
            <a:ln w="254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lIns="108799" tIns="54400" rIns="108799" bIns="54400"/>
            <a:lstStyle/>
            <a:p>
              <a:endParaRPr lang="ru-RU"/>
            </a:p>
          </p:txBody>
        </p:sp>
        <p:sp>
          <p:nvSpPr>
            <p:cNvPr id="66" name="CustomShape 26"/>
            <p:cNvSpPr>
              <a:spLocks noChangeArrowheads="1"/>
            </p:cNvSpPr>
            <p:nvPr/>
          </p:nvSpPr>
          <p:spPr bwMode="auto">
            <a:xfrm>
              <a:off x="3978821" y="1001697"/>
              <a:ext cx="6528827" cy="2232861"/>
            </a:xfrm>
            <a:prstGeom prst="flowChartProcess">
              <a:avLst/>
            </a:prstGeom>
            <a:solidFill>
              <a:schemeClr val="bg1"/>
            </a:solidFill>
            <a:ln w="25400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lIns="108799" tIns="54400" rIns="108799" bIns="54400"/>
            <a:lstStyle/>
            <a:p>
              <a:endParaRPr lang="ru-RU"/>
            </a:p>
          </p:txBody>
        </p:sp>
      </p:grpSp>
      <p:sp>
        <p:nvSpPr>
          <p:cNvPr id="65589" name="Прямоугольник 56"/>
          <p:cNvSpPr>
            <a:spLocks noChangeArrowheads="1"/>
          </p:cNvSpPr>
          <p:nvPr/>
        </p:nvSpPr>
        <p:spPr bwMode="auto">
          <a:xfrm>
            <a:off x="378421" y="107429"/>
            <a:ext cx="12854970" cy="56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799" tIns="54400" rIns="108799" bIns="54400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ОКАЗАНИЕ УСЛУГИ</a:t>
            </a:r>
            <a:r>
              <a:rPr lang="en-US" sz="3200" b="1" i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200" b="1" i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 </a:t>
            </a:r>
            <a:r>
              <a:rPr lang="ru-RU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ИСПОЛЬЗОВАНИЕМ</a:t>
            </a:r>
            <a:r>
              <a:rPr lang="en-US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ru-RU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АИС ВМС</a:t>
            </a:r>
            <a:endParaRPr lang="ru-RU" sz="32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42"/>
          <p:cNvGrpSpPr/>
          <p:nvPr/>
        </p:nvGrpSpPr>
        <p:grpSpPr>
          <a:xfrm>
            <a:off x="7029899" y="6044185"/>
            <a:ext cx="1898389" cy="1120028"/>
            <a:chOff x="4636801" y="4484632"/>
            <a:chExt cx="740159" cy="610623"/>
          </a:xfrm>
        </p:grpSpPr>
        <p:sp>
          <p:nvSpPr>
            <p:cNvPr id="44" name="CustomShape 2"/>
            <p:cNvSpPr>
              <a:spLocks noChangeArrowheads="1"/>
            </p:cNvSpPr>
            <p:nvPr/>
          </p:nvSpPr>
          <p:spPr bwMode="auto">
            <a:xfrm>
              <a:off x="4767840" y="4595523"/>
              <a:ext cx="609120" cy="499732"/>
            </a:xfrm>
            <a:prstGeom prst="flowChartProcess">
              <a:avLst/>
            </a:prstGeom>
            <a:solidFill>
              <a:srgbClr val="FFFFFF"/>
            </a:solidFill>
            <a:ln w="36000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ru-RU"/>
            </a:p>
          </p:txBody>
        </p:sp>
        <p:sp>
          <p:nvSpPr>
            <p:cNvPr id="45" name="CustomShape 3"/>
            <p:cNvSpPr>
              <a:spLocks noChangeArrowheads="1"/>
            </p:cNvSpPr>
            <p:nvPr/>
          </p:nvSpPr>
          <p:spPr bwMode="auto">
            <a:xfrm>
              <a:off x="4703041" y="4540798"/>
              <a:ext cx="609120" cy="498292"/>
            </a:xfrm>
            <a:prstGeom prst="flowChartProcess">
              <a:avLst/>
            </a:prstGeom>
            <a:solidFill>
              <a:srgbClr val="FFFFFF"/>
            </a:solidFill>
            <a:ln w="36000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ru-RU"/>
            </a:p>
          </p:txBody>
        </p:sp>
        <p:sp>
          <p:nvSpPr>
            <p:cNvPr id="46" name="CustomShape 4"/>
            <p:cNvSpPr>
              <a:spLocks noChangeArrowheads="1"/>
            </p:cNvSpPr>
            <p:nvPr/>
          </p:nvSpPr>
          <p:spPr bwMode="auto">
            <a:xfrm>
              <a:off x="4636801" y="4484632"/>
              <a:ext cx="610560" cy="499733"/>
            </a:xfrm>
            <a:prstGeom prst="flowChartProcess">
              <a:avLst/>
            </a:prstGeom>
            <a:solidFill>
              <a:srgbClr val="FFFFFF"/>
            </a:solidFill>
            <a:ln w="36000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wrap="none" lIns="97967" tIns="57147" rIns="97967" bIns="57147" anchor="ctr"/>
            <a:lstStyle/>
            <a:p>
              <a:pPr algn="ctr"/>
              <a:r>
                <a:rPr lang="ru-RU" sz="2400" b="1" dirty="0" smtClean="0">
                  <a:solidFill>
                    <a:srgbClr val="0070C0"/>
                  </a:solidFill>
                </a:rPr>
                <a:t>Органы</a:t>
              </a:r>
            </a:p>
            <a:p>
              <a:pPr algn="ctr"/>
              <a:r>
                <a:rPr lang="ru-RU" sz="2400" b="1" dirty="0" smtClean="0">
                  <a:solidFill>
                    <a:srgbClr val="0070C0"/>
                  </a:solidFill>
                </a:rPr>
                <a:t>власти</a:t>
              </a:r>
              <a:endParaRPr lang="ru-RU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2" name="CustomShape 10"/>
          <p:cNvSpPr>
            <a:spLocks noChangeArrowheads="1"/>
          </p:cNvSpPr>
          <p:nvPr/>
        </p:nvSpPr>
        <p:spPr bwMode="auto">
          <a:xfrm>
            <a:off x="4266853" y="5292005"/>
            <a:ext cx="8010889" cy="1980354"/>
          </a:xfrm>
          <a:prstGeom prst="flowChartProcess">
            <a:avLst/>
          </a:prstGeom>
          <a:noFill/>
          <a:ln w="22225" cmpd="dbl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sp>
        <p:nvSpPr>
          <p:cNvPr id="53" name="CustomShape 11"/>
          <p:cNvSpPr>
            <a:spLocks noChangeArrowheads="1"/>
          </p:cNvSpPr>
          <p:nvPr/>
        </p:nvSpPr>
        <p:spPr bwMode="auto">
          <a:xfrm>
            <a:off x="11107613" y="971525"/>
            <a:ext cx="2016224" cy="1872208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07086" tIns="53544" rIns="107086" bIns="53544" anchor="ctr"/>
          <a:lstStyle/>
          <a:p>
            <a:pPr algn="ctr"/>
            <a:r>
              <a:rPr lang="ru-RU" sz="1500" b="1" dirty="0" smtClean="0">
                <a:solidFill>
                  <a:srgbClr val="0070C0"/>
                </a:solidFill>
              </a:rPr>
              <a:t>Муниципальные</a:t>
            </a:r>
          </a:p>
          <a:p>
            <a:pPr algn="ctr"/>
            <a:r>
              <a:rPr lang="ru-RU" sz="1500" b="1" dirty="0" smtClean="0">
                <a:solidFill>
                  <a:srgbClr val="0070C0"/>
                </a:solidFill>
              </a:rPr>
              <a:t>информационные</a:t>
            </a:r>
          </a:p>
          <a:p>
            <a:pPr algn="ctr"/>
            <a:r>
              <a:rPr lang="ru-RU" sz="1500" b="1" dirty="0" smtClean="0">
                <a:solidFill>
                  <a:srgbClr val="0070C0"/>
                </a:solidFill>
              </a:rPr>
              <a:t>системы</a:t>
            </a:r>
            <a:endParaRPr lang="ru-RU" sz="1500" b="1" dirty="0">
              <a:solidFill>
                <a:srgbClr val="0070C0"/>
              </a:solidFill>
            </a:endParaRPr>
          </a:p>
        </p:txBody>
      </p:sp>
      <p:sp>
        <p:nvSpPr>
          <p:cNvPr id="54" name="CustomShape 12"/>
          <p:cNvSpPr>
            <a:spLocks noChangeArrowheads="1"/>
          </p:cNvSpPr>
          <p:nvPr/>
        </p:nvSpPr>
        <p:spPr bwMode="auto">
          <a:xfrm>
            <a:off x="4517884" y="5652045"/>
            <a:ext cx="2413265" cy="679154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128503" tIns="74960" rIns="128503" bIns="74960" anchor="ctr"/>
          <a:lstStyle/>
          <a:p>
            <a:pPr algn="ctr"/>
            <a:r>
              <a:rPr lang="ru-RU" sz="3700" b="1" dirty="0">
                <a:solidFill>
                  <a:srgbClr val="0070C0"/>
                </a:solidFill>
              </a:rPr>
              <a:t>СМЭВ</a:t>
            </a:r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 flipV="1">
            <a:off x="10819581" y="1907629"/>
            <a:ext cx="288032" cy="1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V="1">
            <a:off x="666452" y="2915740"/>
            <a:ext cx="504057" cy="1152127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8" name="Line 19"/>
          <p:cNvSpPr>
            <a:spLocks noChangeShapeType="1"/>
          </p:cNvSpPr>
          <p:nvPr/>
        </p:nvSpPr>
        <p:spPr bwMode="auto">
          <a:xfrm flipH="1">
            <a:off x="8054788" y="2271703"/>
            <a:ext cx="460537" cy="0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 flipH="1" flipV="1">
            <a:off x="954483" y="5364011"/>
            <a:ext cx="792089" cy="1368153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sp>
        <p:nvSpPr>
          <p:cNvPr id="67" name="CustomShape 28"/>
          <p:cNvSpPr>
            <a:spLocks noChangeArrowheads="1"/>
          </p:cNvSpPr>
          <p:nvPr/>
        </p:nvSpPr>
        <p:spPr bwMode="auto">
          <a:xfrm>
            <a:off x="3042717" y="3923853"/>
            <a:ext cx="7559471" cy="827088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128503" tIns="74960" rIns="128503" bIns="74960" anchor="ctr"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АИС ВМС</a:t>
            </a:r>
            <a:endParaRPr lang="ru-RU" sz="5200" b="1" dirty="0"/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 flipH="1">
            <a:off x="7075165" y="2987749"/>
            <a:ext cx="0" cy="903430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sp>
        <p:nvSpPr>
          <p:cNvPr id="71" name="Line 37"/>
          <p:cNvSpPr>
            <a:spLocks noChangeShapeType="1"/>
          </p:cNvSpPr>
          <p:nvPr/>
        </p:nvSpPr>
        <p:spPr bwMode="auto">
          <a:xfrm flipV="1">
            <a:off x="10243517" y="3059757"/>
            <a:ext cx="360040" cy="1080120"/>
          </a:xfrm>
          <a:prstGeom prst="line">
            <a:avLst/>
          </a:prstGeom>
          <a:noFill/>
          <a:ln w="25200">
            <a:solidFill>
              <a:srgbClr val="0066CC"/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sp>
        <p:nvSpPr>
          <p:cNvPr id="72" name="Line 39"/>
          <p:cNvSpPr>
            <a:spLocks noChangeShapeType="1"/>
          </p:cNvSpPr>
          <p:nvPr/>
        </p:nvSpPr>
        <p:spPr bwMode="auto">
          <a:xfrm flipV="1">
            <a:off x="10387533" y="2915741"/>
            <a:ext cx="432048" cy="1296144"/>
          </a:xfrm>
          <a:prstGeom prst="line">
            <a:avLst/>
          </a:prstGeom>
          <a:noFill/>
          <a:ln w="25200">
            <a:solidFill>
              <a:srgbClr val="0066CC"/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sp>
        <p:nvSpPr>
          <p:cNvPr id="74" name="TextShape 22"/>
          <p:cNvSpPr txBox="1">
            <a:spLocks noChangeArrowheads="1"/>
          </p:cNvSpPr>
          <p:nvPr/>
        </p:nvSpPr>
        <p:spPr bwMode="auto">
          <a:xfrm>
            <a:off x="6715125" y="5436021"/>
            <a:ext cx="6048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086" tIns="53544" rIns="107086" bIns="53544"/>
          <a:lstStyle/>
          <a:p>
            <a:r>
              <a:rPr lang="ru-RU" sz="2200" b="1" i="1" dirty="0" smtClean="0">
                <a:solidFill>
                  <a:srgbClr val="0066CC"/>
                </a:solidFill>
              </a:rPr>
              <a:t>Межведомственное взаимодействие</a:t>
            </a:r>
            <a:endParaRPr lang="ru-RU" sz="2200" b="1" i="1" dirty="0"/>
          </a:p>
        </p:txBody>
      </p:sp>
      <p:sp>
        <p:nvSpPr>
          <p:cNvPr id="75" name="TextShape 9"/>
          <p:cNvSpPr txBox="1">
            <a:spLocks noChangeArrowheads="1"/>
          </p:cNvSpPr>
          <p:nvPr/>
        </p:nvSpPr>
        <p:spPr bwMode="auto">
          <a:xfrm>
            <a:off x="10747573" y="3419797"/>
            <a:ext cx="24482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086" tIns="53544" rIns="107086" bIns="53544"/>
          <a:lstStyle/>
          <a:p>
            <a:r>
              <a:rPr lang="ru-RU" sz="2000" b="1" i="1" dirty="0" err="1" smtClean="0">
                <a:solidFill>
                  <a:srgbClr val="0066CC"/>
                </a:solidFill>
              </a:rPr>
              <a:t>Внутриведом</a:t>
            </a:r>
            <a:r>
              <a:rPr lang="ru-RU" sz="2000" b="1" i="1" dirty="0" smtClean="0">
                <a:solidFill>
                  <a:srgbClr val="0066CC"/>
                </a:solidFill>
              </a:rPr>
              <a:t>-</a:t>
            </a:r>
          </a:p>
          <a:p>
            <a:r>
              <a:rPr lang="ru-RU" sz="2000" b="1" i="1" dirty="0" err="1" smtClean="0">
                <a:solidFill>
                  <a:srgbClr val="0066CC"/>
                </a:solidFill>
              </a:rPr>
              <a:t>ственное</a:t>
            </a:r>
            <a:endParaRPr lang="ru-RU" sz="2000" b="1" i="1" dirty="0">
              <a:solidFill>
                <a:srgbClr val="0066CC"/>
              </a:solidFill>
            </a:endParaRPr>
          </a:p>
          <a:p>
            <a:r>
              <a:rPr lang="ru-RU" sz="2000" b="1" i="1" dirty="0">
                <a:solidFill>
                  <a:srgbClr val="0066CC"/>
                </a:solidFill>
              </a:rPr>
              <a:t>взаимодействие</a:t>
            </a:r>
          </a:p>
        </p:txBody>
      </p:sp>
      <p:sp>
        <p:nvSpPr>
          <p:cNvPr id="76" name="TextShape 5"/>
          <p:cNvSpPr txBox="1">
            <a:spLocks noChangeArrowheads="1"/>
          </p:cNvSpPr>
          <p:nvPr/>
        </p:nvSpPr>
        <p:spPr bwMode="auto">
          <a:xfrm>
            <a:off x="5157952" y="997959"/>
            <a:ext cx="4301907" cy="69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086" tIns="53544" rIns="107086" bIns="53544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Органы </a:t>
            </a:r>
            <a:r>
              <a:rPr lang="ru-RU" sz="2000" b="1" i="1" dirty="0">
                <a:solidFill>
                  <a:srgbClr val="C00000"/>
                </a:solidFill>
              </a:rPr>
              <a:t>власти,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оказывающие услуги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77" name="Номер слайда 56"/>
          <p:cNvSpPr>
            <a:spLocks noGrp="1"/>
          </p:cNvSpPr>
          <p:nvPr>
            <p:ph type="sldNum" sz="quarter" idx="10"/>
          </p:nvPr>
        </p:nvSpPr>
        <p:spPr>
          <a:xfrm>
            <a:off x="12624840" y="6804173"/>
            <a:ext cx="354981" cy="402483"/>
          </a:xfrm>
        </p:spPr>
        <p:txBody>
          <a:bodyPr/>
          <a:lstStyle/>
          <a:p>
            <a:pPr>
              <a:defRPr/>
            </a:pPr>
            <a:fld id="{2BC61FE4-896C-4095-8B72-B48465D8BB14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8" name="TextShape 5"/>
          <p:cNvSpPr txBox="1">
            <a:spLocks noChangeArrowheads="1"/>
          </p:cNvSpPr>
          <p:nvPr/>
        </p:nvSpPr>
        <p:spPr bwMode="auto">
          <a:xfrm>
            <a:off x="157896" y="1001696"/>
            <a:ext cx="4018947" cy="119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086" tIns="53544" rIns="107086" bIns="53544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Сектор </a:t>
            </a:r>
            <a:endParaRPr lang="en-US" sz="20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«ОДНОГО ОКНА»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или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филиал краевого МФЦ</a:t>
            </a:r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>
            <a:off x="2970709" y="2987749"/>
            <a:ext cx="1728192" cy="1008112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stealth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pic>
        <p:nvPicPr>
          <p:cNvPr id="81" name="Рисунок 13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827" y="2561276"/>
            <a:ext cx="28129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Рисунок 13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9566" y="2466969"/>
            <a:ext cx="23899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7" y="4062069"/>
            <a:ext cx="1482923" cy="1301944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08" y="1685805"/>
            <a:ext cx="1706761" cy="1301944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0" name="Рисунок 59" descr="Контроле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15325" y="1619597"/>
            <a:ext cx="1656184" cy="1414130"/>
          </a:xfrm>
          <a:prstGeom prst="rect">
            <a:avLst/>
          </a:prstGeom>
        </p:spPr>
      </p:pic>
      <p:sp>
        <p:nvSpPr>
          <p:cNvPr id="61" name="Line 19"/>
          <p:cNvSpPr>
            <a:spLocks noChangeShapeType="1"/>
          </p:cNvSpPr>
          <p:nvPr/>
        </p:nvSpPr>
        <p:spPr bwMode="auto">
          <a:xfrm flipH="1">
            <a:off x="5822540" y="2267669"/>
            <a:ext cx="460537" cy="0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pic>
        <p:nvPicPr>
          <p:cNvPr id="64" name="Рисунок 63" descr="Директо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6853" y="1619597"/>
            <a:ext cx="1584176" cy="1403498"/>
          </a:xfrm>
          <a:prstGeom prst="rect">
            <a:avLst/>
          </a:prstGeom>
        </p:spPr>
      </p:pic>
      <p:pic>
        <p:nvPicPr>
          <p:cNvPr id="88" name="Рисунок 87" descr="Выдающий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70509" y="2195661"/>
            <a:ext cx="1800200" cy="1828800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1746573" y="4982051"/>
            <a:ext cx="2376264" cy="2398186"/>
            <a:chOff x="1890589" y="4931965"/>
            <a:chExt cx="2376264" cy="2398186"/>
          </a:xfrm>
        </p:grpSpPr>
        <p:sp>
          <p:nvSpPr>
            <p:cNvPr id="42" name="Прямоугольник 41"/>
            <p:cNvSpPr/>
            <p:nvPr/>
          </p:nvSpPr>
          <p:spPr bwMode="auto">
            <a:xfrm>
              <a:off x="2106613" y="4931965"/>
              <a:ext cx="2160240" cy="21602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1962597" y="5075981"/>
              <a:ext cx="2160240" cy="21602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pic>
          <p:nvPicPr>
            <p:cNvPr id="40" name="Рисунок 39" descr="Порталы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90589" y="5219997"/>
              <a:ext cx="2110154" cy="21101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0" name="Line 39"/>
          <p:cNvSpPr>
            <a:spLocks noChangeShapeType="1"/>
          </p:cNvSpPr>
          <p:nvPr/>
        </p:nvSpPr>
        <p:spPr bwMode="auto">
          <a:xfrm flipV="1">
            <a:off x="10027493" y="3275781"/>
            <a:ext cx="288032" cy="864096"/>
          </a:xfrm>
          <a:prstGeom prst="line">
            <a:avLst/>
          </a:prstGeom>
          <a:noFill/>
          <a:ln w="25200">
            <a:solidFill>
              <a:srgbClr val="0066CC"/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sp>
        <p:nvSpPr>
          <p:cNvPr id="69" name="Line 32"/>
          <p:cNvSpPr>
            <a:spLocks noChangeShapeType="1"/>
          </p:cNvSpPr>
          <p:nvPr/>
        </p:nvSpPr>
        <p:spPr bwMode="auto">
          <a:xfrm>
            <a:off x="4986933" y="2987749"/>
            <a:ext cx="432048" cy="975438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sp>
        <p:nvSpPr>
          <p:cNvPr id="73" name="Line 32"/>
          <p:cNvSpPr>
            <a:spLocks noChangeShapeType="1"/>
          </p:cNvSpPr>
          <p:nvPr/>
        </p:nvSpPr>
        <p:spPr bwMode="auto">
          <a:xfrm flipH="1">
            <a:off x="8803357" y="2987749"/>
            <a:ext cx="504056" cy="975438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sp>
        <p:nvSpPr>
          <p:cNvPr id="80" name="Line 39"/>
          <p:cNvSpPr>
            <a:spLocks noChangeShapeType="1"/>
          </p:cNvSpPr>
          <p:nvPr/>
        </p:nvSpPr>
        <p:spPr bwMode="auto">
          <a:xfrm flipV="1">
            <a:off x="5995045" y="4787949"/>
            <a:ext cx="0" cy="864096"/>
          </a:xfrm>
          <a:prstGeom prst="line">
            <a:avLst/>
          </a:prstGeom>
          <a:noFill/>
          <a:ln w="25200">
            <a:solidFill>
              <a:srgbClr val="0066CC"/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 flipH="1" flipV="1">
            <a:off x="6571109" y="6228109"/>
            <a:ext cx="432048" cy="504056"/>
          </a:xfrm>
          <a:prstGeom prst="line">
            <a:avLst/>
          </a:prstGeom>
          <a:noFill/>
          <a:ln w="25200">
            <a:solidFill>
              <a:srgbClr val="0066CC"/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 flipV="1">
            <a:off x="3834805" y="6228109"/>
            <a:ext cx="1008112" cy="432048"/>
          </a:xfrm>
          <a:prstGeom prst="line">
            <a:avLst/>
          </a:prstGeom>
          <a:noFill/>
          <a:ln w="25200">
            <a:solidFill>
              <a:srgbClr val="0066CC"/>
            </a:solidFill>
            <a:prstDash val="sysDash"/>
            <a:round/>
            <a:headEnd type="triangle"/>
            <a:tailEnd type="triangle" w="med" len="med"/>
          </a:ln>
        </p:spPr>
        <p:txBody>
          <a:bodyPr lIns="108799" tIns="54400" rIns="108799" bIns="5440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2654111" y="6804173"/>
            <a:ext cx="325710" cy="517525"/>
          </a:xfrm>
        </p:spPr>
        <p:txBody>
          <a:bodyPr/>
          <a:lstStyle/>
          <a:p>
            <a:pPr>
              <a:defRPr/>
            </a:pPr>
            <a:fld id="{E90DCEBB-39B8-4E51-8C8E-5A4024A03D7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4" name="Рисунок 3" descr="комсомольск cop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437" y="251445"/>
            <a:ext cx="11890139" cy="69254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925" y="179437"/>
            <a:ext cx="12080875" cy="6696744"/>
          </a:xfrm>
        </p:spPr>
        <p:txBody>
          <a:bodyPr/>
          <a:lstStyle/>
          <a:p>
            <a:r>
              <a:rPr lang="ru-RU" sz="3200" dirty="0" smtClean="0">
                <a:latin typeface="Tahoma" pitchFamily="34" charset="0"/>
                <a:cs typeface="Tahoma" pitchFamily="34" charset="0"/>
              </a:rPr>
              <a:t>Постановление администрации города Комсомольска-на-Амуре от 24.10.2011 №3080-па «Об утверждении комплексной муниципальной целевой программы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/>
              <a:t>  </a:t>
            </a:r>
            <a:r>
              <a:rPr lang="en-US" sz="4000" i="1" dirty="0" smtClean="0">
                <a:solidFill>
                  <a:schemeClr val="accent2"/>
                </a:solidFill>
              </a:rPr>
              <a:t/>
            </a:r>
            <a:br>
              <a:rPr lang="en-US" sz="4000" i="1" dirty="0" smtClean="0">
                <a:solidFill>
                  <a:schemeClr val="accent2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36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Формирование электронного муниципалитета на основе </a:t>
            </a:r>
            <a:r>
              <a:rPr lang="ru-RU" sz="3600" b="1" i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межструктурной</a:t>
            </a:r>
            <a:r>
              <a:rPr lang="ru-RU" sz="36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информатизации и автоматизации предоставления услуг, внедрение технологии предоставления муниципальных услуг и функций в электронном виде на 2011 – 2015г.г.»</a:t>
            </a:r>
            <a:br>
              <a:rPr lang="ru-RU" sz="36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 2013 году программа   продлена до 2020 года </a:t>
            </a:r>
            <a:endParaRPr lang="ru-RU" sz="3600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12547773" y="6804173"/>
            <a:ext cx="204615" cy="517525"/>
          </a:xfrm>
        </p:spPr>
        <p:txBody>
          <a:bodyPr/>
          <a:lstStyle/>
          <a:p>
            <a:pPr algn="r">
              <a:defRPr/>
            </a:pPr>
            <a:fld id="{B1EC55B4-1501-4B33-8567-1C8A70159F2A}" type="slidenum">
              <a:rPr lang="ru-RU" smtClean="0"/>
              <a:pPr algn="r"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Первоочередные задачи по формированию электронного муниципалитета:</a:t>
            </a:r>
            <a:endParaRPr lang="ru-RU" sz="4000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12631190" y="6804173"/>
            <a:ext cx="276623" cy="517525"/>
          </a:xfrm>
        </p:spPr>
        <p:txBody>
          <a:bodyPr/>
          <a:lstStyle/>
          <a:p>
            <a:pPr>
              <a:defRPr/>
            </a:pPr>
            <a:fld id="{B1EC55B4-1501-4B33-8567-1C8A70159F2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22437" y="1619597"/>
            <a:ext cx="12241360" cy="54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</a:rPr>
              <a:t> создание муниципального центра обработки данных (ЦОД);</a:t>
            </a:r>
          </a:p>
          <a:p>
            <a:pPr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</a:rPr>
              <a:t> создание муниципальной сети передачи данных (МСПД), </a:t>
            </a:r>
          </a:p>
          <a:p>
            <a:pPr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</a:rPr>
              <a:t> внедрение системы регистрации заявок пользователей и системы удаленного  доступа к рабочим местам специалистов органов администрации города; </a:t>
            </a:r>
          </a:p>
          <a:p>
            <a:pPr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</a:rPr>
              <a:t> приобретение типовых рабочих мест исполнителей муниципальных услуг; </a:t>
            </a:r>
          </a:p>
          <a:p>
            <a:pPr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</a:rPr>
              <a:t> обеспечение защиты информации при обработке персональных данных и для защиты каналов передачи данных в МСПД</a:t>
            </a:r>
            <a:endParaRPr lang="ru-RU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925" y="301625"/>
            <a:ext cx="12080875" cy="6699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Нормативно-правовая база</a:t>
            </a:r>
            <a:endParaRPr lang="ru-RU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453" y="1115541"/>
            <a:ext cx="12080875" cy="5976664"/>
          </a:xfrm>
        </p:spPr>
        <p:txBody>
          <a:bodyPr/>
          <a:lstStyle/>
          <a:p>
            <a:r>
              <a:rPr lang="ru-RU" sz="2200" dirty="0" smtClean="0"/>
              <a:t>Распоряжение администрации города от 27.06.2011 №262-ра </a:t>
            </a:r>
            <a:r>
              <a:rPr lang="ru-RU" sz="2200" b="1" dirty="0" smtClean="0"/>
              <a:t>«Об утверждении плана мероприятий по развитию информационного общества и формированию электронного муниципалитета</a:t>
            </a:r>
            <a:r>
              <a:rPr lang="en-US" sz="2200" b="1" dirty="0" smtClean="0"/>
              <a:t> …</a:t>
            </a:r>
            <a:r>
              <a:rPr lang="ru-RU" sz="2200" b="1" dirty="0" smtClean="0"/>
              <a:t> »</a:t>
            </a:r>
          </a:p>
          <a:p>
            <a:r>
              <a:rPr lang="ru-RU" sz="2200" dirty="0" smtClean="0"/>
              <a:t>Постановление администрации города от 14.06.2011 №1519-па </a:t>
            </a:r>
            <a:r>
              <a:rPr lang="ru-RU" sz="2200" b="1" dirty="0" smtClean="0"/>
              <a:t>«Об утверждении реестра муниципальных услуг</a:t>
            </a:r>
            <a:r>
              <a:rPr lang="en-US" sz="2200" b="1" dirty="0" smtClean="0"/>
              <a:t>…</a:t>
            </a:r>
            <a:r>
              <a:rPr lang="ru-RU" sz="2200" b="1" dirty="0" smtClean="0"/>
              <a:t>»</a:t>
            </a:r>
          </a:p>
          <a:p>
            <a:r>
              <a:rPr lang="ru-RU" sz="2200" dirty="0" smtClean="0"/>
              <a:t>Распоряжение главы города от 27.06.2011 №138-р </a:t>
            </a:r>
            <a:r>
              <a:rPr lang="ru-RU" sz="2200" b="1" dirty="0" smtClean="0"/>
              <a:t>«О разработке мероприятий по переходу к предоставлению муниципальных услуг на базе межведомственного … взаимодействия»</a:t>
            </a:r>
          </a:p>
          <a:p>
            <a:r>
              <a:rPr lang="ru-RU" sz="2200" dirty="0" smtClean="0"/>
              <a:t>Постановление администрации города от 10.12.2012 № 3965-па </a:t>
            </a:r>
            <a:r>
              <a:rPr lang="ru-RU" sz="2200" b="1" dirty="0" smtClean="0"/>
              <a:t>«Об утверждении Порядка взаимодействия органов администрации города Комсомольска-на-Амуре при предоставлении муниципальных услуг по принципу «одного окна»</a:t>
            </a:r>
          </a:p>
          <a:p>
            <a:r>
              <a:rPr lang="ru-RU" sz="2200" dirty="0" smtClean="0"/>
              <a:t>Постановление администрации города Комсомольска-на-Амуре от 28 декабря 2012 г. № 4193-па </a:t>
            </a:r>
            <a:r>
              <a:rPr lang="ru-RU" sz="2200" b="1" dirty="0" smtClean="0"/>
              <a:t>«Об АИС ВМС»</a:t>
            </a:r>
          </a:p>
          <a:p>
            <a:r>
              <a:rPr lang="ru-RU" sz="2200" dirty="0" smtClean="0"/>
              <a:t>Постановление администрации города от 05.06.2013 № 1732-па </a:t>
            </a:r>
            <a:r>
              <a:rPr lang="ru-RU" sz="2200" b="1" dirty="0" smtClean="0"/>
              <a:t>«Об утверждении перечня муниципальных услуг, предоставление которых организуется в филиале краевого МФЦ»</a:t>
            </a:r>
            <a:endParaRPr lang="ru-RU" sz="2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12631190" y="6804173"/>
            <a:ext cx="204615" cy="517525"/>
          </a:xfrm>
        </p:spPr>
        <p:txBody>
          <a:bodyPr/>
          <a:lstStyle/>
          <a:p>
            <a:pPr>
              <a:defRPr/>
            </a:pPr>
            <a:fld id="{112824F5-1431-4A3B-B548-D837242AD72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90DCEBB-39B8-4E51-8C8E-5A4024A03D7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14525" y="323453"/>
            <a:ext cx="11005898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Критерии выбора информационной системы</a:t>
            </a:r>
            <a:endParaRPr lang="ru-RU" sz="3600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210ф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509" y="1115541"/>
            <a:ext cx="2808000" cy="2808000"/>
          </a:xfrm>
          <a:prstGeom prst="rect">
            <a:avLst/>
          </a:prstGeom>
        </p:spPr>
      </p:pic>
      <p:pic>
        <p:nvPicPr>
          <p:cNvPr id="5" name="Рисунок 4" descr="смэ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7245" y="1115541"/>
            <a:ext cx="2808000" cy="2808000"/>
          </a:xfrm>
          <a:prstGeom prst="rect">
            <a:avLst/>
          </a:prstGeom>
        </p:spPr>
      </p:pic>
      <p:pic>
        <p:nvPicPr>
          <p:cNvPr id="6" name="Рисунок 5" descr="сроки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1661" y="1115541"/>
            <a:ext cx="2808000" cy="2808000"/>
          </a:xfrm>
          <a:prstGeom prst="rect">
            <a:avLst/>
          </a:prstGeom>
        </p:spPr>
      </p:pic>
      <p:pic>
        <p:nvPicPr>
          <p:cNvPr id="7" name="Рисунок 6" descr="контроль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5037" y="4211885"/>
            <a:ext cx="2808000" cy="2808000"/>
          </a:xfrm>
          <a:prstGeom prst="rect">
            <a:avLst/>
          </a:prstGeom>
        </p:spPr>
      </p:pic>
      <p:pic>
        <p:nvPicPr>
          <p:cNvPr id="8" name="Рисунок 7" descr="затраты 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1149" y="4211885"/>
            <a:ext cx="2808312" cy="2808312"/>
          </a:xfrm>
          <a:prstGeom prst="rect">
            <a:avLst/>
          </a:prstGeom>
        </p:spPr>
      </p:pic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12631190" y="6804173"/>
            <a:ext cx="20461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12824F5-1431-4A3B-B548-D837242AD722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pPr marL="0" marR="0" lvl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925" y="301625"/>
            <a:ext cx="12381904" cy="1258888"/>
          </a:xfrm>
        </p:spPr>
        <p:txBody>
          <a:bodyPr/>
          <a:lstStyle/>
          <a:p>
            <a:r>
              <a:rPr lang="ru-RU" sz="3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Задачи, решаемые информационной системой «Взаимодействие муниципальных служащих» (АИС «ВМС»)</a:t>
            </a:r>
            <a:endParaRPr lang="ru-RU" sz="30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453" y="1619597"/>
            <a:ext cx="12080875" cy="576064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/>
              <a:t>регистрация и учет заявителей;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/>
              <a:t>ведение электронного архива обращений, документов и результатов услуг;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/>
              <a:t>автоматизация процесса оказания муниципальных услуг;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/>
              <a:t>автоматизация контроля качества оказания услуг;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/>
              <a:t>автоматическое информирование о статусах оказания муниципальных услуг;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/>
              <a:t>межведомственное взаимодействие в электронном виде через СМЭВ;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/>
              <a:t>внутриведомственное взаимодействие внутри муниципалитета;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/>
              <a:t>прием заявлений на предоставление услуг с использованием муниципального портала;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/>
              <a:t>идентификация заявителей на портале с использованием ЕСИА;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/>
              <a:t>подтверждение соответствия электронной копии физическим копиям документов с помощью ЭЦП.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/>
              <a:t>в перспективе прием обращений с портала ЕПГУ.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12631190" y="6804173"/>
            <a:ext cx="20461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12824F5-1431-4A3B-B548-D837242AD722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pPr marL="0" marR="0" lvl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35113" y="2699718"/>
            <a:ext cx="3357562" cy="1296144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/>
          </p:nvPr>
        </p:nvSpPr>
        <p:spPr>
          <a:xfrm>
            <a:off x="671513" y="1187450"/>
            <a:ext cx="12085637" cy="54022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3200" dirty="0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3200" dirty="0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3200" dirty="0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3200" dirty="0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3200" dirty="0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3200" dirty="0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3200" dirty="0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3200" dirty="0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3200" dirty="0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3200" dirty="0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3200" dirty="0" smtClean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686050" y="1763613"/>
            <a:ext cx="2109788" cy="863600"/>
          </a:xfrm>
          <a:prstGeom prst="rect">
            <a:avLst/>
          </a:prstGeom>
          <a:solidFill>
            <a:srgbClr val="00B0F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ru-RU" b="1" dirty="0">
                <a:solidFill>
                  <a:srgbClr val="FFFF99"/>
                </a:solidFill>
              </a:rPr>
              <a:t>Формирование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ru-RU" b="1" dirty="0">
                <a:solidFill>
                  <a:srgbClr val="FFFF99"/>
                </a:solidFill>
              </a:rPr>
              <a:t>электронного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ru-RU" b="1" dirty="0">
                <a:solidFill>
                  <a:srgbClr val="FFFF99"/>
                </a:solidFill>
              </a:rPr>
              <a:t>дела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113838" y="2700338"/>
            <a:ext cx="7667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741739" y="1547813"/>
            <a:ext cx="0" cy="21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686050" y="1116013"/>
            <a:ext cx="2095500" cy="431800"/>
          </a:xfrm>
          <a:prstGeom prst="rect">
            <a:avLst/>
          </a:prstGeom>
          <a:solidFill>
            <a:srgbClr val="00B0F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ru-RU" b="1" dirty="0" smtClean="0">
                <a:solidFill>
                  <a:srgbClr val="FFFF99"/>
                </a:solidFill>
              </a:rPr>
              <a:t>Регистратор</a:t>
            </a:r>
            <a:endParaRPr lang="ru-RU" b="1" dirty="0">
              <a:solidFill>
                <a:srgbClr val="FFFF99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9590088" y="1116013"/>
            <a:ext cx="1249362" cy="431800"/>
          </a:xfrm>
          <a:prstGeom prst="rect">
            <a:avLst/>
          </a:prstGeom>
          <a:solidFill>
            <a:srgbClr val="CFE7E5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>
                <a:solidFill>
                  <a:srgbClr val="000000"/>
                </a:solidFill>
              </a:rPr>
              <a:t>Портал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1318875" y="1116013"/>
            <a:ext cx="1727200" cy="431800"/>
          </a:xfrm>
          <a:prstGeom prst="rect">
            <a:avLst/>
          </a:prstGeom>
          <a:solidFill>
            <a:srgbClr val="92D05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>
                <a:solidFill>
                  <a:srgbClr val="000000"/>
                </a:solidFill>
              </a:rPr>
              <a:t>Заявитель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686050" y="6516688"/>
            <a:ext cx="2095500" cy="431800"/>
          </a:xfrm>
          <a:prstGeom prst="rect">
            <a:avLst/>
          </a:prstGeom>
          <a:solidFill>
            <a:srgbClr val="00B0F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ru-RU" b="1" dirty="0" smtClean="0">
                <a:solidFill>
                  <a:srgbClr val="FFFF99"/>
                </a:solidFill>
              </a:rPr>
              <a:t>Выдающий</a:t>
            </a:r>
            <a:endParaRPr lang="ru-RU" b="1" dirty="0">
              <a:solidFill>
                <a:srgbClr val="FFFF99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1318875" y="6516688"/>
            <a:ext cx="1727200" cy="431800"/>
          </a:xfrm>
          <a:prstGeom prst="rect">
            <a:avLst/>
          </a:prstGeom>
          <a:solidFill>
            <a:srgbClr val="92D05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>
                <a:solidFill>
                  <a:srgbClr val="000000"/>
                </a:solidFill>
              </a:rPr>
              <a:t>Заявитель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879725" y="2987749"/>
            <a:ext cx="1533525" cy="431800"/>
          </a:xfrm>
          <a:prstGeom prst="rect">
            <a:avLst/>
          </a:prstGeom>
          <a:solidFill>
            <a:srgbClr val="00B0F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 b="1">
                <a:solidFill>
                  <a:srgbClr val="FFFF99"/>
                </a:solidFill>
              </a:rPr>
              <a:t>ИС1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9879013" y="3311525"/>
            <a:ext cx="1438275" cy="431800"/>
          </a:xfrm>
          <a:prstGeom prst="rect">
            <a:avLst/>
          </a:prstGeom>
          <a:solidFill>
            <a:srgbClr val="CFE7E5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>
                <a:solidFill>
                  <a:srgbClr val="000000"/>
                </a:solidFill>
              </a:rPr>
              <a:t>ОГВ 2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467350" y="1116013"/>
            <a:ext cx="576263" cy="597535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b="1" i="1" dirty="0">
                <a:solidFill>
                  <a:srgbClr val="000000"/>
                </a:solidFill>
              </a:rPr>
              <a:t>АИС «ВМС»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8537575" y="1116013"/>
            <a:ext cx="576263" cy="5975350"/>
          </a:xfrm>
          <a:prstGeom prst="rect">
            <a:avLst/>
          </a:prstGeom>
          <a:solidFill>
            <a:srgbClr val="CFE7E5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eaVert"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>
                <a:solidFill>
                  <a:srgbClr val="000000"/>
                </a:solidFill>
              </a:rPr>
              <a:t>СМЭВ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4795838" y="2195661"/>
            <a:ext cx="671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9879013" y="2592388"/>
            <a:ext cx="1438275" cy="431800"/>
          </a:xfrm>
          <a:prstGeom prst="rect">
            <a:avLst/>
          </a:prstGeom>
          <a:solidFill>
            <a:srgbClr val="CFE7E5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>
                <a:solidFill>
                  <a:srgbClr val="000000"/>
                </a:solidFill>
              </a:rPr>
              <a:t>ОГВ 1</a:t>
            </a: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>
            <a:off x="9109075" y="2916238"/>
            <a:ext cx="771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10839450" y="6732588"/>
            <a:ext cx="4794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 flipV="1">
            <a:off x="4770909" y="4283893"/>
            <a:ext cx="7200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>
            <a:off x="9109075" y="1352550"/>
            <a:ext cx="4857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6523038" y="2484438"/>
            <a:ext cx="1535112" cy="223202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  <a:defRPr/>
            </a:pPr>
            <a:r>
              <a:rPr lang="ru-RU" dirty="0" err="1">
                <a:solidFill>
                  <a:srgbClr val="000000"/>
                </a:solidFill>
              </a:rPr>
              <a:t>Автома</a:t>
            </a:r>
            <a:r>
              <a:rPr lang="ru-RU" dirty="0">
                <a:solidFill>
                  <a:srgbClr val="000000"/>
                </a:solidFill>
              </a:rPr>
              <a:t>-</a:t>
            </a:r>
          </a:p>
          <a:p>
            <a:pPr algn="ctr">
              <a:tabLst>
                <a:tab pos="723900" algn="l"/>
              </a:tabLst>
              <a:defRPr/>
            </a:pPr>
            <a:r>
              <a:rPr lang="ru-RU" dirty="0" err="1">
                <a:solidFill>
                  <a:srgbClr val="000000"/>
                </a:solidFill>
              </a:rPr>
              <a:t>тизиро</a:t>
            </a:r>
            <a:r>
              <a:rPr lang="ru-RU" dirty="0">
                <a:solidFill>
                  <a:srgbClr val="000000"/>
                </a:solidFill>
              </a:rPr>
              <a:t>-</a:t>
            </a:r>
          </a:p>
          <a:p>
            <a:pPr algn="ctr">
              <a:tabLst>
                <a:tab pos="7239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ванное</a:t>
            </a:r>
          </a:p>
          <a:p>
            <a:pPr algn="ctr">
              <a:tabLst>
                <a:tab pos="723900" algn="l"/>
              </a:tabLst>
              <a:defRPr/>
            </a:pPr>
            <a:r>
              <a:rPr lang="ru-RU" dirty="0" err="1">
                <a:solidFill>
                  <a:srgbClr val="000000"/>
                </a:solidFill>
              </a:rPr>
              <a:t>форми</a:t>
            </a:r>
            <a:r>
              <a:rPr lang="ru-RU" dirty="0">
                <a:solidFill>
                  <a:srgbClr val="000000"/>
                </a:solidFill>
              </a:rPr>
              <a:t>-</a:t>
            </a:r>
          </a:p>
          <a:p>
            <a:pPr algn="ctr">
              <a:tabLst>
                <a:tab pos="723900" algn="l"/>
              </a:tabLst>
              <a:defRPr/>
            </a:pPr>
            <a:r>
              <a:rPr lang="ru-RU" dirty="0" err="1">
                <a:solidFill>
                  <a:srgbClr val="000000"/>
                </a:solidFill>
              </a:rPr>
              <a:t>рование</a:t>
            </a:r>
            <a:endParaRPr lang="ru-RU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запросов</a:t>
            </a:r>
          </a:p>
          <a:p>
            <a:pPr algn="ctr">
              <a:tabLst>
                <a:tab pos="7239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в другие</a:t>
            </a:r>
          </a:p>
          <a:p>
            <a:pPr algn="ctr">
              <a:tabLst>
                <a:tab pos="7239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ОГВ</a:t>
            </a: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79425" y="1116013"/>
            <a:ext cx="1725613" cy="431800"/>
          </a:xfrm>
          <a:prstGeom prst="rect">
            <a:avLst/>
          </a:prstGeom>
          <a:solidFill>
            <a:srgbClr val="92D05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>
                <a:solidFill>
                  <a:srgbClr val="000000"/>
                </a:solidFill>
              </a:rPr>
              <a:t>Заявитель</a:t>
            </a: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79425" y="6516688"/>
            <a:ext cx="1725613" cy="431800"/>
          </a:xfrm>
          <a:prstGeom prst="rect">
            <a:avLst/>
          </a:prstGeom>
          <a:solidFill>
            <a:srgbClr val="92D05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>
                <a:solidFill>
                  <a:srgbClr val="000000"/>
                </a:solidFill>
              </a:rPr>
              <a:t>Заявитель</a:t>
            </a: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4795838" y="4426321"/>
            <a:ext cx="671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9113838" y="6732588"/>
            <a:ext cx="4810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10837863" y="1352550"/>
            <a:ext cx="482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>
            <a:off x="4794250" y="6732588"/>
            <a:ext cx="676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2205038" y="1352550"/>
            <a:ext cx="4810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H="1">
            <a:off x="2203450" y="6732588"/>
            <a:ext cx="485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 flipH="1">
            <a:off x="4410075" y="3203773"/>
            <a:ext cx="10604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4411663" y="3131765"/>
            <a:ext cx="1055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9113838" y="3419475"/>
            <a:ext cx="7667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 flipH="1">
            <a:off x="9109075" y="3635375"/>
            <a:ext cx="771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6043613" y="6732588"/>
            <a:ext cx="24923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535113" y="2699717"/>
            <a:ext cx="2878137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7347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 sz="1400" dirty="0">
                <a:solidFill>
                  <a:srgbClr val="000000"/>
                </a:solidFill>
              </a:rPr>
              <a:t>Муниципальные ИС</a:t>
            </a:r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 flipH="1">
            <a:off x="5992813" y="1352550"/>
            <a:ext cx="2498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6808788" y="1062038"/>
            <a:ext cx="1057275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7347" rIns="90000" bIns="45000"/>
          <a:lstStyle/>
          <a:p>
            <a:pPr>
              <a:tabLst>
                <a:tab pos="723900" algn="l"/>
              </a:tabLst>
            </a:pPr>
            <a:r>
              <a:rPr lang="ru-RU" sz="1400">
                <a:solidFill>
                  <a:srgbClr val="000000"/>
                </a:solidFill>
              </a:rPr>
              <a:t>заявка</a:t>
            </a:r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 flipH="1">
            <a:off x="4794250" y="1352550"/>
            <a:ext cx="676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2879725" y="3491805"/>
            <a:ext cx="1533525" cy="431800"/>
          </a:xfrm>
          <a:prstGeom prst="rect">
            <a:avLst/>
          </a:prstGeom>
          <a:solidFill>
            <a:srgbClr val="00B0F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 b="1">
                <a:solidFill>
                  <a:srgbClr val="FFFF99"/>
                </a:solidFill>
              </a:rPr>
              <a:t>ИС2</a:t>
            </a:r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 flipH="1">
            <a:off x="4410075" y="3707829"/>
            <a:ext cx="10604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4411663" y="3635821"/>
            <a:ext cx="1055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6043613" y="3384550"/>
            <a:ext cx="479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>
            <a:off x="8058150" y="3384550"/>
            <a:ext cx="479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 flipH="1">
            <a:off x="8056563" y="3671888"/>
            <a:ext cx="482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 flipH="1">
            <a:off x="6040438" y="3671888"/>
            <a:ext cx="4841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9590088" y="6516688"/>
            <a:ext cx="1249362" cy="431800"/>
          </a:xfrm>
          <a:prstGeom prst="rect">
            <a:avLst/>
          </a:prstGeom>
          <a:solidFill>
            <a:srgbClr val="CFE7E5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>
                <a:solidFill>
                  <a:srgbClr val="000000"/>
                </a:solidFill>
              </a:rPr>
              <a:t>Портал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9879013" y="4140200"/>
            <a:ext cx="1438275" cy="431800"/>
          </a:xfrm>
          <a:prstGeom prst="rect">
            <a:avLst/>
          </a:prstGeom>
          <a:solidFill>
            <a:srgbClr val="CFE7E5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>
                <a:solidFill>
                  <a:srgbClr val="000000"/>
                </a:solidFill>
              </a:rPr>
              <a:t>ОГВ N</a:t>
            </a:r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10358438" y="3743325"/>
            <a:ext cx="576262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r>
              <a:rPr lang="ru-RU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>
            <a:off x="9113838" y="4248150"/>
            <a:ext cx="7667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 flipH="1">
            <a:off x="9109075" y="4464050"/>
            <a:ext cx="771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9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336550" y="202034"/>
            <a:ext cx="12590463" cy="625475"/>
          </a:xfrm>
        </p:spPr>
        <p:txBody>
          <a:bodyPr tIns="38808"/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Оказание услуги с использованием «АИС ВМС»</a:t>
            </a:r>
            <a:endParaRPr lang="ru-RU" sz="3200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93" name="Text Box 41"/>
          <p:cNvSpPr txBox="1">
            <a:spLocks noChangeArrowheads="1"/>
          </p:cNvSpPr>
          <p:nvPr/>
        </p:nvSpPr>
        <p:spPr bwMode="auto">
          <a:xfrm>
            <a:off x="6211888" y="6443663"/>
            <a:ext cx="2181225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7347" rIns="90000" bIns="45000"/>
          <a:lstStyle/>
          <a:p>
            <a:pPr>
              <a:tabLst>
                <a:tab pos="723900" algn="l"/>
              </a:tabLst>
            </a:pPr>
            <a:r>
              <a:rPr lang="ru-RU" sz="1400">
                <a:solidFill>
                  <a:srgbClr val="000000"/>
                </a:solidFill>
              </a:rPr>
              <a:t>исполнение услуги</a:t>
            </a: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2682677" y="4139877"/>
            <a:ext cx="2095500" cy="431800"/>
          </a:xfrm>
          <a:prstGeom prst="rect">
            <a:avLst/>
          </a:prstGeom>
          <a:solidFill>
            <a:srgbClr val="00B0F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ru-RU" b="1" dirty="0" smtClean="0">
                <a:solidFill>
                  <a:srgbClr val="FFFF99"/>
                </a:solidFill>
              </a:rPr>
              <a:t>Директор</a:t>
            </a:r>
            <a:endParaRPr lang="ru-RU" b="1" dirty="0">
              <a:solidFill>
                <a:srgbClr val="FFFF99"/>
              </a:solidFill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2682677" y="4787949"/>
            <a:ext cx="2095500" cy="431800"/>
          </a:xfrm>
          <a:prstGeom prst="rect">
            <a:avLst/>
          </a:prstGeom>
          <a:solidFill>
            <a:srgbClr val="00B0F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ru-RU" b="1" dirty="0" smtClean="0">
                <a:solidFill>
                  <a:srgbClr val="FFFF99"/>
                </a:solidFill>
              </a:rPr>
              <a:t>Исполнитель</a:t>
            </a:r>
            <a:endParaRPr lang="ru-RU" b="1" dirty="0">
              <a:solidFill>
                <a:srgbClr val="FFFF99"/>
              </a:solidFill>
            </a:endParaRP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2682677" y="5364013"/>
            <a:ext cx="2095500" cy="431800"/>
          </a:xfrm>
          <a:prstGeom prst="rect">
            <a:avLst/>
          </a:prstGeom>
          <a:solidFill>
            <a:srgbClr val="00B0F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ru-RU" b="1" dirty="0" smtClean="0">
                <a:solidFill>
                  <a:srgbClr val="FFFF99"/>
                </a:solidFill>
              </a:rPr>
              <a:t>Контролер</a:t>
            </a:r>
            <a:endParaRPr lang="ru-RU" b="1" dirty="0">
              <a:solidFill>
                <a:srgbClr val="FFFF99"/>
              </a:solidFill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 flipH="1" flipV="1">
            <a:off x="4770909" y="4931965"/>
            <a:ext cx="7200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>
            <a:off x="4795838" y="5074393"/>
            <a:ext cx="671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 flipH="1" flipV="1">
            <a:off x="4770909" y="5508029"/>
            <a:ext cx="7200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>
            <a:off x="4795838" y="5650457"/>
            <a:ext cx="671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" name="Номер слайда 3"/>
          <p:cNvSpPr>
            <a:spLocks noGrp="1"/>
          </p:cNvSpPr>
          <p:nvPr>
            <p:ph type="sldNum" idx="12"/>
          </p:nvPr>
        </p:nvSpPr>
        <p:spPr>
          <a:xfrm>
            <a:off x="12631190" y="7006728"/>
            <a:ext cx="204615" cy="517525"/>
          </a:xfrm>
        </p:spPr>
        <p:txBody>
          <a:bodyPr/>
          <a:lstStyle/>
          <a:p>
            <a:pPr>
              <a:defRPr/>
            </a:pPr>
            <a:fld id="{112824F5-1431-4A3B-B548-D837242AD72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рхитектура_АИС_ВМС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89" y="1043533"/>
            <a:ext cx="13212509" cy="6192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06813" y="323453"/>
            <a:ext cx="5997155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Архитектура системы</a:t>
            </a:r>
            <a:endParaRPr lang="ru-RU" sz="4000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12631190" y="6804173"/>
            <a:ext cx="204615" cy="5175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112824F5-1431-4A3B-B548-D837242AD722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Microsoft YaHei" pitchFamily="34" charset="-122"/>
                <a:cs typeface="+mn-cs"/>
              </a:rPr>
              <a:pPr marL="0" marR="0" lvl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Microsoft YaHei" pitchFamily="34" charset="-122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idx="4294967295"/>
          </p:nvPr>
        </p:nvSpPr>
        <p:spPr>
          <a:xfrm>
            <a:off x="12783590" y="6948189"/>
            <a:ext cx="204615" cy="5175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2824F5-1431-4A3B-B548-D837242AD7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19285</TotalTime>
  <Words>431</Words>
  <Application>Microsoft Office PowerPoint</Application>
  <PresentationFormat>Произвольный</PresentationFormat>
  <Paragraphs>109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  «Автоматизированная информационная система взаимодействия муниципальных служащих города Комсомольска-на-Амуре (АИС ВМС)»   __________________________________________________________ .  Уханов Сергей Владимирович  к.т.н.,  начальник Управления информатизации  администрации г. Комсомольска-на-Амуре </vt:lpstr>
      <vt:lpstr>Слайд 2</vt:lpstr>
      <vt:lpstr>Постановление администрации города Комсомольска-на-Амуре от 24.10.2011 №3080-па «Об утверждении комплексной муниципальной целевой программы    «Формирование электронного муниципалитета на основе межструктурной информатизации и автоматизации предоставления услуг, внедрение технологии предоставления муниципальных услуг и функций в электронном виде на 2011 – 2015г.г.»  в 2013 году программа   продлена до 2020 года </vt:lpstr>
      <vt:lpstr>Первоочередные задачи по формированию электронного муниципалитета:</vt:lpstr>
      <vt:lpstr>Нормативно-правовая база</vt:lpstr>
      <vt:lpstr>Слайд 6</vt:lpstr>
      <vt:lpstr>Задачи, решаемые информационной системой «Взаимодействие муниципальных служащих» (АИС «ВМС»)</vt:lpstr>
      <vt:lpstr>Оказание услуги с использованием «АИС ВМС»</vt:lpstr>
      <vt:lpstr>Слайд 9</vt:lpstr>
      <vt:lpstr>Слайд 10</vt:lpstr>
      <vt:lpstr>Краевое МФЦ в г. Комсомольске-на-Амуре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Перевод услуг в электронный вид</dc:title>
  <dc:creator>Павлов Максим Витальевич</dc:creator>
  <cp:lastModifiedBy>Гордина</cp:lastModifiedBy>
  <cp:revision>243</cp:revision>
  <cp:lastPrinted>1601-01-01T00:00:00Z</cp:lastPrinted>
  <dcterms:created xsi:type="dcterms:W3CDTF">2011-12-25T12:58:15Z</dcterms:created>
  <dcterms:modified xsi:type="dcterms:W3CDTF">2014-05-23T01:00:58Z</dcterms:modified>
</cp:coreProperties>
</file>