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7" r:id="rId5"/>
    <p:sldId id="259" r:id="rId6"/>
    <p:sldId id="258" r:id="rId7"/>
    <p:sldId id="260" r:id="rId8"/>
    <p:sldId id="266" r:id="rId9"/>
    <p:sldId id="264" r:id="rId10"/>
    <p:sldId id="265" r:id="rId11"/>
    <p:sldId id="268" r:id="rId12"/>
    <p:sldId id="267" r:id="rId13"/>
    <p:sldId id="270" r:id="rId14"/>
    <p:sldId id="271" r:id="rId15"/>
    <p:sldId id="274" r:id="rId16"/>
    <p:sldId id="269" r:id="rId17"/>
    <p:sldId id="261" r:id="rId18"/>
    <p:sldId id="263" r:id="rId19"/>
    <p:sldId id="275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3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6" y="6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492A0-B0F5-4429-8FDB-F78BE1260139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56819-1C53-4128-B24E-B7E526F3E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1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6819-1C53-4128-B24E-B7E526F3EC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7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ogo-Deco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86400" y="1490400"/>
            <a:ext cx="2160000" cy="2160000"/>
          </a:xfrm>
          <a:prstGeom prst="rect">
            <a:avLst/>
          </a:prstGeom>
        </p:spPr>
      </p:pic>
      <p:pic>
        <p:nvPicPr>
          <p:cNvPr id="9" name="Рисунок 8" descr="Logo-Blue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27200" y="2570400"/>
            <a:ext cx="293077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1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968" y="1599642"/>
            <a:ext cx="8105472" cy="1620180"/>
          </a:xfrm>
        </p:spPr>
        <p:txBody>
          <a:bodyPr>
            <a:normAutofit/>
          </a:bodyPr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000" y="3921900"/>
            <a:ext cx="6400800" cy="66150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877500"/>
            <a:ext cx="2133600" cy="163607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17F913-5AA8-450F-B88C-EEB1FB946F26}" type="datetime1">
              <a:rPr lang="ru-RU" smtClean="0"/>
              <a:t>23.05.2014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877500"/>
            <a:ext cx="2133600" cy="163607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FD15C0-A5E7-415B-A6B1-363F26F49D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270000"/>
            <a:ext cx="9144000" cy="594000"/>
            <a:chOff x="0" y="360000"/>
            <a:chExt cx="9144000" cy="792000"/>
          </a:xfrm>
        </p:grpSpPr>
        <p:sp>
          <p:nvSpPr>
            <p:cNvPr id="8" name="Прямоугольник 7"/>
            <p:cNvSpPr/>
            <p:nvPr/>
          </p:nvSpPr>
          <p:spPr>
            <a:xfrm flipH="1">
              <a:off x="0" y="360000"/>
              <a:ext cx="6768000" cy="792000"/>
            </a:xfrm>
            <a:prstGeom prst="rect">
              <a:avLst/>
            </a:prstGeom>
            <a:solidFill>
              <a:srgbClr val="FF82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180000" rIns="180000" bIns="180000" rtlCol="0" anchor="ctr" anchorCtr="0">
              <a:noAutofit/>
            </a:bodyPr>
            <a:lstStyle/>
            <a:p>
              <a:endParaRPr lang="ru-RU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flipH="1">
              <a:off x="6768000" y="360000"/>
              <a:ext cx="792000" cy="792000"/>
            </a:xfrm>
            <a:prstGeom prst="rect">
              <a:avLst/>
            </a:prstGeom>
            <a:solidFill>
              <a:srgbClr val="FC4C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flipH="1">
              <a:off x="7560000" y="360000"/>
              <a:ext cx="792000" cy="792000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 flipH="1">
              <a:off x="8352000" y="360000"/>
              <a:ext cx="792000" cy="792000"/>
            </a:xfrm>
            <a:prstGeom prst="rect">
              <a:avLst/>
            </a:prstGeom>
            <a:solidFill>
              <a:srgbClr val="BF0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>
            <a:off x="0" y="4742500"/>
            <a:ext cx="9144000" cy="135000"/>
            <a:chOff x="0" y="4963500"/>
            <a:chExt cx="9144000" cy="180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376000" y="4963500"/>
              <a:ext cx="6768000" cy="180000"/>
            </a:xfrm>
            <a:prstGeom prst="rect">
              <a:avLst/>
            </a:prstGeom>
            <a:solidFill>
              <a:srgbClr val="BB16A3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noAutofit/>
            </a:bodyPr>
            <a:lstStyle/>
            <a:p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84000" y="4963500"/>
              <a:ext cx="792000" cy="180000"/>
            </a:xfrm>
            <a:prstGeom prst="rect">
              <a:avLst/>
            </a:prstGeom>
            <a:solidFill>
              <a:srgbClr val="871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92000" y="4963500"/>
              <a:ext cx="792000" cy="180000"/>
            </a:xfrm>
            <a:prstGeom prst="rect">
              <a:avLst/>
            </a:prstGeom>
            <a:solidFill>
              <a:srgbClr val="5C0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0" y="4963500"/>
              <a:ext cx="792000" cy="180000"/>
            </a:xfrm>
            <a:prstGeom prst="rect">
              <a:avLst/>
            </a:prstGeom>
            <a:solidFill>
              <a:srgbClr val="171C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75856" y="4877500"/>
            <a:ext cx="2895600" cy="163607"/>
          </a:xfrm>
        </p:spPr>
        <p:txBody>
          <a:bodyPr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pic>
        <p:nvPicPr>
          <p:cNvPr id="22" name="Рисунок 21" descr="Logo-Color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61787" y="3867894"/>
            <a:ext cx="178842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1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52"/>
          <p:cNvGrpSpPr/>
          <p:nvPr userDrawn="1"/>
        </p:nvGrpSpPr>
        <p:grpSpPr>
          <a:xfrm>
            <a:off x="0" y="-260"/>
            <a:ext cx="9144000" cy="540260"/>
            <a:chOff x="0" y="0"/>
            <a:chExt cx="9144000" cy="540260"/>
          </a:xfrm>
        </p:grpSpPr>
        <p:sp>
          <p:nvSpPr>
            <p:cNvPr id="29" name="Прямоугольник 28"/>
            <p:cNvSpPr/>
            <p:nvPr/>
          </p:nvSpPr>
          <p:spPr>
            <a:xfrm flipH="1">
              <a:off x="0" y="0"/>
              <a:ext cx="6768000" cy="540000"/>
            </a:xfrm>
            <a:prstGeom prst="rect">
              <a:avLst/>
            </a:prstGeom>
            <a:solidFill>
              <a:srgbClr val="171C8F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180000" rIns="180000" bIns="180000" rtlCol="0" anchor="ctr" anchorCtr="0">
              <a:noAutofit/>
            </a:bodyPr>
            <a:lstStyle/>
            <a:p>
              <a:endPara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flipH="1">
              <a:off x="6768000" y="260"/>
              <a:ext cx="792000" cy="540000"/>
            </a:xfrm>
            <a:prstGeom prst="rect">
              <a:avLst/>
            </a:prstGeom>
            <a:solidFill>
              <a:srgbClr val="5C0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 flipH="1">
              <a:off x="7560000" y="260"/>
              <a:ext cx="792000" cy="540000"/>
            </a:xfrm>
            <a:prstGeom prst="rect">
              <a:avLst/>
            </a:prstGeom>
            <a:solidFill>
              <a:srgbClr val="871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 flipH="1">
              <a:off x="8352000" y="0"/>
              <a:ext cx="792000" cy="540000"/>
            </a:xfrm>
            <a:prstGeom prst="rect">
              <a:avLst/>
            </a:prstGeom>
            <a:solidFill>
              <a:srgbClr val="BB1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 descr="EOS-White-RGB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0000" y="72000"/>
              <a:ext cx="396000" cy="396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60" y="139971"/>
            <a:ext cx="7801632" cy="25953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08" y="627534"/>
            <a:ext cx="8229600" cy="4104456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5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5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5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180752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161BD2-CD30-4966-B71A-51179F7B3340}" type="datetime1">
              <a:rPr lang="ru-RU" smtClean="0"/>
              <a:t>23.05.2014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180752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180752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FD15C0-A5E7-415B-A6B1-363F26F49D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3" name="Группа 22"/>
          <p:cNvGrpSpPr/>
          <p:nvPr userDrawn="1"/>
        </p:nvGrpSpPr>
        <p:grpSpPr>
          <a:xfrm flipH="1">
            <a:off x="0" y="5019436"/>
            <a:ext cx="9144000" cy="124064"/>
            <a:chOff x="0" y="360000"/>
            <a:chExt cx="9144000" cy="792000"/>
          </a:xfrm>
        </p:grpSpPr>
        <p:sp>
          <p:nvSpPr>
            <p:cNvPr id="24" name="Прямоугольник 23"/>
            <p:cNvSpPr/>
            <p:nvPr/>
          </p:nvSpPr>
          <p:spPr>
            <a:xfrm flipH="1">
              <a:off x="0" y="360000"/>
              <a:ext cx="6768000" cy="792000"/>
            </a:xfrm>
            <a:prstGeom prst="rect">
              <a:avLst/>
            </a:prstGeom>
            <a:solidFill>
              <a:srgbClr val="FF82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180000" rIns="180000" bIns="180000" rtlCol="0" anchor="ctr" anchorCtr="0">
              <a:noAutofit/>
            </a:bodyPr>
            <a:lstStyle/>
            <a:p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flipH="1">
              <a:off x="6768000" y="360000"/>
              <a:ext cx="792000" cy="792000"/>
            </a:xfrm>
            <a:prstGeom prst="rect">
              <a:avLst/>
            </a:prstGeom>
            <a:solidFill>
              <a:srgbClr val="FC4C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 flipH="1">
              <a:off x="7560000" y="360000"/>
              <a:ext cx="792000" cy="792000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 flipH="1">
              <a:off x="8352000" y="360000"/>
              <a:ext cx="792000" cy="792000"/>
            </a:xfrm>
            <a:prstGeom prst="rect">
              <a:avLst/>
            </a:prstGeom>
            <a:solidFill>
              <a:srgbClr val="BF0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90048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5"/>
          <p:cNvGrpSpPr/>
          <p:nvPr userDrawn="1"/>
        </p:nvGrpSpPr>
        <p:grpSpPr>
          <a:xfrm>
            <a:off x="0" y="2248425"/>
            <a:ext cx="9144000" cy="594000"/>
            <a:chOff x="0" y="2175750"/>
            <a:chExt cx="9144000" cy="792000"/>
          </a:xfrm>
        </p:grpSpPr>
        <p:sp>
          <p:nvSpPr>
            <p:cNvPr id="8" name="Прямоугольник 7"/>
            <p:cNvSpPr/>
            <p:nvPr/>
          </p:nvSpPr>
          <p:spPr>
            <a:xfrm flipH="1">
              <a:off x="0" y="2175750"/>
              <a:ext cx="6768000" cy="792000"/>
            </a:xfrm>
            <a:prstGeom prst="rect">
              <a:avLst/>
            </a:prstGeom>
            <a:solidFill>
              <a:srgbClr val="171C8F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180000" rIns="180000" bIns="180000" rtlCol="0" anchor="ctr" anchorCtr="0">
              <a:noAutofit/>
            </a:bodyPr>
            <a:lstStyle/>
            <a:p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flipH="1">
              <a:off x="6768000" y="2175750"/>
              <a:ext cx="792000" cy="792000"/>
            </a:xfrm>
            <a:prstGeom prst="rect">
              <a:avLst/>
            </a:prstGeom>
            <a:solidFill>
              <a:srgbClr val="5C0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H="1">
              <a:off x="7560000" y="2175750"/>
              <a:ext cx="792000" cy="792000"/>
            </a:xfrm>
            <a:prstGeom prst="rect">
              <a:avLst/>
            </a:prstGeom>
            <a:solidFill>
              <a:srgbClr val="871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 flipH="1">
              <a:off x="8352000" y="2175750"/>
              <a:ext cx="792000" cy="792000"/>
            </a:xfrm>
            <a:prstGeom prst="rect">
              <a:avLst/>
            </a:prstGeom>
            <a:solidFill>
              <a:srgbClr val="BB1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664" y="2331647"/>
            <a:ext cx="7772400" cy="348116"/>
          </a:xfrm>
        </p:spPr>
        <p:txBody>
          <a:bodyPr anchor="t">
            <a:normAutofit/>
          </a:bodyPr>
          <a:lstStyle>
            <a:lvl1pPr algn="l"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B528B8-3504-44F0-BBF0-F9B6978DA326}" type="datetime1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FD15C0-A5E7-415B-A6B1-363F26F49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1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0" y="2225813"/>
            <a:ext cx="9144000" cy="594000"/>
            <a:chOff x="0" y="360000"/>
            <a:chExt cx="9144000" cy="792000"/>
          </a:xfrm>
        </p:grpSpPr>
        <p:sp>
          <p:nvSpPr>
            <p:cNvPr id="13" name="Прямоугольник 12"/>
            <p:cNvSpPr/>
            <p:nvPr/>
          </p:nvSpPr>
          <p:spPr>
            <a:xfrm flipH="1">
              <a:off x="0" y="360000"/>
              <a:ext cx="6768000" cy="792000"/>
            </a:xfrm>
            <a:prstGeom prst="rect">
              <a:avLst/>
            </a:prstGeom>
            <a:solidFill>
              <a:srgbClr val="FF82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180000" rIns="180000" bIns="180000" rtlCol="0" anchor="ctr" anchorCtr="0">
              <a:noAutofit/>
            </a:bodyPr>
            <a:lstStyle/>
            <a:p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 flipH="1">
              <a:off x="6768000" y="360000"/>
              <a:ext cx="792000" cy="792000"/>
            </a:xfrm>
            <a:prstGeom prst="rect">
              <a:avLst/>
            </a:prstGeom>
            <a:solidFill>
              <a:srgbClr val="FC4C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flipH="1">
              <a:off x="7560000" y="360000"/>
              <a:ext cx="792000" cy="792000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H="1">
              <a:off x="8352000" y="360000"/>
              <a:ext cx="792000" cy="792000"/>
            </a:xfrm>
            <a:prstGeom prst="rect">
              <a:avLst/>
            </a:prstGeom>
            <a:solidFill>
              <a:srgbClr val="BF0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664" y="2331647"/>
            <a:ext cx="7772400" cy="348116"/>
          </a:xfrm>
        </p:spPr>
        <p:txBody>
          <a:bodyPr anchor="t">
            <a:normAutofit/>
          </a:bodyPr>
          <a:lstStyle>
            <a:lvl1pPr algn="l"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ABC351-C665-4BCA-8B40-FD3F76E3545E}" type="datetime1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FD15C0-A5E7-415B-A6B1-363F26F49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A9C35-C4C3-4438-9959-3A3B6AE2A9F1}" type="datetime1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15C0-A5E7-415B-A6B1-363F26F49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1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9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Система электронного документооборота исполнительных органов государственной власти Республики Бурятия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конкурс региональной и муниципальной информатизации  «</a:t>
            </a:r>
            <a:r>
              <a:rPr lang="ru-RU" dirty="0" smtClean="0"/>
              <a:t>ПРОФ-IТ»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15C0-A5E7-415B-A6B1-363F26F49D2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52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Рабочее место руководителя на </a:t>
            </a:r>
            <a:r>
              <a:rPr lang="ru-RU" dirty="0" err="1" smtClean="0"/>
              <a:t>iPad</a:t>
            </a:r>
            <a:r>
              <a:rPr lang="en-US" dirty="0" smtClean="0"/>
              <a:t> </a:t>
            </a:r>
            <a:r>
              <a:rPr lang="ru-RU" dirty="0" smtClean="0"/>
              <a:t>(приложение </a:t>
            </a:r>
            <a:r>
              <a:rPr lang="ru-RU" dirty="0" err="1" smtClean="0"/>
              <a:t>iEOS</a:t>
            </a:r>
            <a:r>
              <a:rPr lang="ru-RU" dirty="0" smtClean="0"/>
              <a:t>)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39552" y="699542"/>
            <a:ext cx="7848872" cy="1174567"/>
            <a:chOff x="107504" y="699542"/>
            <a:chExt cx="7848872" cy="117456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7504" y="699542"/>
              <a:ext cx="7848872" cy="1174567"/>
            </a:xfrm>
            <a:prstGeom prst="rect">
              <a:avLst/>
            </a:prstGeom>
            <a:solidFill>
              <a:srgbClr val="5C30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32" y="825160"/>
              <a:ext cx="927431" cy="92743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03648" y="825160"/>
              <a:ext cx="64087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+mj-lt"/>
                </a:rPr>
                <a:t>П</a:t>
              </a: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редназначено </a:t>
              </a:r>
              <a:r>
                <a:rPr lang="ru-RU" dirty="0">
                  <a:solidFill>
                    <a:schemeClr val="bg1"/>
                  </a:solidFill>
                  <a:latin typeface="+mj-lt"/>
                </a:rPr>
                <a:t>для руководителя, который находится вне локальной сети организации, позволяет ему работать на мобильном устройстве </a:t>
              </a:r>
              <a:r>
                <a:rPr lang="ru-RU" dirty="0" err="1">
                  <a:solidFill>
                    <a:schemeClr val="bg1"/>
                  </a:solidFill>
                  <a:latin typeface="+mj-lt"/>
                </a:rPr>
                <a:t>iPad</a:t>
              </a:r>
              <a:r>
                <a:rPr lang="ru-RU" dirty="0">
                  <a:solidFill>
                    <a:schemeClr val="bg1"/>
                  </a:solidFill>
                  <a:latin typeface="+mj-lt"/>
                </a:rPr>
                <a:t> с документами </a:t>
              </a: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СЭД</a:t>
              </a: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39552" y="2067694"/>
            <a:ext cx="7848872" cy="2736304"/>
            <a:chOff x="539552" y="1995686"/>
            <a:chExt cx="7848872" cy="273630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39552" y="1995686"/>
              <a:ext cx="7848872" cy="273630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C30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0340" y="2067694"/>
              <a:ext cx="7727295" cy="2477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b="1" dirty="0">
                  <a:solidFill>
                    <a:srgbClr val="5C3092"/>
                  </a:solidFill>
                  <a:latin typeface="+mj-lt"/>
                </a:rPr>
                <a:t>Приложение используется для</a:t>
              </a:r>
              <a:r>
                <a:rPr lang="ru-RU" b="1" dirty="0" smtClean="0">
                  <a:solidFill>
                    <a:srgbClr val="5C3092"/>
                  </a:solidFill>
                  <a:latin typeface="+mj-lt"/>
                </a:rPr>
                <a:t>: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5C3092"/>
                  </a:solidFill>
                  <a:latin typeface="+mj-lt"/>
                </a:rPr>
                <a:t>получения электронных документов, направленных из СЭД на рассмотрение, исполнение, согласование или </a:t>
              </a:r>
              <a:r>
                <a:rPr lang="ru-RU" sz="1400" dirty="0" smtClean="0">
                  <a:solidFill>
                    <a:srgbClr val="5C3092"/>
                  </a:solidFill>
                  <a:latin typeface="+mj-lt"/>
                </a:rPr>
                <a:t>подпись</a:t>
              </a:r>
              <a:endParaRPr lang="ru-RU" sz="1400" dirty="0">
                <a:solidFill>
                  <a:srgbClr val="5C3092"/>
                </a:solidFill>
                <a:latin typeface="+mj-lt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5C3092"/>
                  </a:solidFill>
                  <a:latin typeface="+mj-lt"/>
                </a:rPr>
                <a:t>наложения на документы резолюций, виз, подписей с применением электронной </a:t>
              </a:r>
              <a:r>
                <a:rPr lang="ru-RU" sz="1400" dirty="0" smtClean="0">
                  <a:solidFill>
                    <a:srgbClr val="5C3092"/>
                  </a:solidFill>
                  <a:latin typeface="+mj-lt"/>
                </a:rPr>
                <a:t>подписи</a:t>
              </a:r>
              <a:endParaRPr lang="ru-RU" sz="1400" dirty="0">
                <a:solidFill>
                  <a:srgbClr val="5C3092"/>
                </a:solidFill>
                <a:latin typeface="+mj-lt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5C3092"/>
                  </a:solidFill>
                  <a:latin typeface="+mj-lt"/>
                </a:rPr>
                <a:t>нанесения на документы текстовых, графических и звуковых пометок и </a:t>
              </a:r>
              <a:r>
                <a:rPr lang="ru-RU" sz="1400" dirty="0" smtClean="0">
                  <a:solidFill>
                    <a:srgbClr val="5C3092"/>
                  </a:solidFill>
                  <a:latin typeface="+mj-lt"/>
                </a:rPr>
                <a:t>замечаний</a:t>
              </a:r>
              <a:endParaRPr lang="ru-RU" sz="1400" dirty="0">
                <a:solidFill>
                  <a:srgbClr val="5C3092"/>
                </a:solidFill>
                <a:latin typeface="+mj-lt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5C3092"/>
                  </a:solidFill>
                  <a:latin typeface="+mj-lt"/>
                </a:rPr>
                <a:t>отправки документов с результатами рассмотрения, визирования, подписания обратно в СЭД ИОГВ </a:t>
              </a:r>
              <a:r>
                <a:rPr lang="ru-RU" sz="1400" dirty="0" smtClean="0">
                  <a:solidFill>
                    <a:srgbClr val="5C3092"/>
                  </a:solidFill>
                  <a:latin typeface="+mj-lt"/>
                </a:rPr>
                <a:t>РБ</a:t>
              </a:r>
              <a:endParaRPr lang="ru-RU" sz="1400" dirty="0">
                <a:solidFill>
                  <a:srgbClr val="5C3092"/>
                </a:solidFill>
                <a:latin typeface="+mj-lt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5C3092"/>
                  </a:solidFill>
                  <a:latin typeface="+mj-lt"/>
                </a:rPr>
                <a:t>ввод отчетов по исполненным поручениям и отправка их в СЭД</a:t>
              </a:r>
              <a:endParaRPr lang="ru-RU" sz="1600" dirty="0">
                <a:solidFill>
                  <a:srgbClr val="5C3092"/>
                </a:solidFill>
                <a:latin typeface="+mj-lt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15C0-A5E7-415B-A6B1-363F26F49D2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1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Рабочее место руководителя на </a:t>
            </a:r>
            <a:r>
              <a:rPr lang="ru-RU" dirty="0" err="1"/>
              <a:t>iPad</a:t>
            </a:r>
            <a:r>
              <a:rPr lang="en-US" dirty="0"/>
              <a:t> </a:t>
            </a:r>
            <a:r>
              <a:rPr lang="ru-RU" dirty="0"/>
              <a:t>(приложение </a:t>
            </a:r>
            <a:r>
              <a:rPr lang="ru-RU" dirty="0" err="1"/>
              <a:t>iEOS</a:t>
            </a:r>
            <a:r>
              <a:rPr lang="ru-RU" dirty="0"/>
              <a:t>)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1" y="555526"/>
            <a:ext cx="2882803" cy="4377590"/>
          </a:xfrm>
          <a:prstGeom prst="rect">
            <a:avLst/>
          </a:prstGeom>
          <a:ln>
            <a:solidFill>
              <a:srgbClr val="5C3092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61876"/>
            <a:ext cx="3096344" cy="4377590"/>
          </a:xfrm>
          <a:prstGeom prst="rect">
            <a:avLst/>
          </a:prstGeom>
          <a:ln>
            <a:solidFill>
              <a:srgbClr val="5C3092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15C0-A5E7-415B-A6B1-363F26F49D2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Рабочее место руководителя на </a:t>
            </a:r>
            <a:r>
              <a:rPr lang="ru-RU" dirty="0" err="1"/>
              <a:t>iPad</a:t>
            </a:r>
            <a:r>
              <a:rPr lang="en-US" dirty="0"/>
              <a:t> </a:t>
            </a:r>
            <a:r>
              <a:rPr lang="ru-RU" dirty="0"/>
              <a:t>(приложение </a:t>
            </a:r>
            <a:r>
              <a:rPr lang="ru-RU" dirty="0" err="1"/>
              <a:t>iEOS</a:t>
            </a:r>
            <a:r>
              <a:rPr lang="ru-RU" dirty="0"/>
              <a:t>)</a:t>
            </a:r>
          </a:p>
        </p:txBody>
      </p:sp>
      <p:pic>
        <p:nvPicPr>
          <p:cNvPr id="6" name="Рисунок 5" descr="image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6522"/>
            <a:ext cx="3206927" cy="4423348"/>
          </a:xfrm>
          <a:prstGeom prst="rect">
            <a:avLst/>
          </a:prstGeom>
          <a:noFill/>
          <a:ln>
            <a:solidFill>
              <a:srgbClr val="5C3092"/>
            </a:solidFill>
          </a:ln>
        </p:spPr>
      </p:pic>
      <p:pic>
        <p:nvPicPr>
          <p:cNvPr id="7" name="Рисунок 6" descr="image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6523"/>
            <a:ext cx="3096344" cy="4423348"/>
          </a:xfrm>
          <a:prstGeom prst="rect">
            <a:avLst/>
          </a:prstGeom>
          <a:noFill/>
          <a:ln>
            <a:solidFill>
              <a:srgbClr val="5C3092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15C0-A5E7-415B-A6B1-363F26F49D2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09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Электронная подпись в СЭД ИОГВ РБ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6" y="627534"/>
            <a:ext cx="5053971" cy="329944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53" y="2427734"/>
            <a:ext cx="6131098" cy="249425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15C0-A5E7-415B-A6B1-363F26F49D2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6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Возможные пути реализации </a:t>
            </a:r>
            <a:r>
              <a:rPr lang="ru-RU" dirty="0" smtClean="0"/>
              <a:t>проекта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67544" y="771550"/>
            <a:ext cx="2160240" cy="656784"/>
            <a:chOff x="395536" y="771550"/>
            <a:chExt cx="2160240" cy="6567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5536" y="771550"/>
              <a:ext cx="2088232" cy="6567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600" dirty="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7544" y="930665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Заказные решения</a:t>
              </a:r>
              <a:endParaRPr lang="ru-RU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43808" y="771550"/>
            <a:ext cx="2664296" cy="656784"/>
            <a:chOff x="395536" y="771550"/>
            <a:chExt cx="2664296" cy="65678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95536" y="771550"/>
              <a:ext cx="2664296" cy="6567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600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544" y="930665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Собственные разработки</a:t>
              </a:r>
              <a:endParaRPr lang="ru-RU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796136" y="771550"/>
            <a:ext cx="2808312" cy="656784"/>
            <a:chOff x="395536" y="771550"/>
            <a:chExt cx="2808312" cy="65678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5536" y="771550"/>
              <a:ext cx="2808312" cy="6567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600" dirty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7544" y="930665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Платформенные </a:t>
              </a:r>
              <a:r>
                <a:rPr lang="ru-RU" sz="1600" dirty="0">
                  <a:solidFill>
                    <a:schemeClr val="bg1"/>
                  </a:solidFill>
                  <a:latin typeface="+mj-lt"/>
                </a:rPr>
                <a:t>решения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39552" y="2013105"/>
            <a:ext cx="8064896" cy="2070813"/>
            <a:chOff x="539552" y="2013105"/>
            <a:chExt cx="8064896" cy="207081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39552" y="2013105"/>
              <a:ext cx="7989688" cy="2070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9552" y="2052593"/>
              <a:ext cx="806489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accent1"/>
                  </a:solidFill>
                  <a:latin typeface="+mj-lt"/>
                </a:rPr>
                <a:t>высока степень адаптируемости к процессам </a:t>
              </a:r>
              <a:r>
                <a:rPr lang="ru-RU" sz="1400" dirty="0" smtClean="0">
                  <a:solidFill>
                    <a:schemeClr val="accent1"/>
                  </a:solidFill>
                  <a:latin typeface="+mj-lt"/>
                </a:rPr>
                <a:t>заказчика</a:t>
              </a:r>
              <a:endParaRPr lang="ru-RU" sz="1400" dirty="0">
                <a:solidFill>
                  <a:schemeClr val="accent1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accent1"/>
                  </a:solidFill>
                  <a:latin typeface="+mj-lt"/>
                </a:rPr>
                <a:t>относительно короткие сроки реализации (по сравнению с заказными системами</a:t>
              </a:r>
              <a:r>
                <a:rPr lang="ru-RU" sz="1400" dirty="0" smtClean="0">
                  <a:solidFill>
                    <a:schemeClr val="accent1"/>
                  </a:solidFill>
                  <a:latin typeface="+mj-lt"/>
                </a:rPr>
                <a:t>)</a:t>
              </a:r>
              <a:endParaRPr lang="ru-RU" sz="1400" dirty="0">
                <a:solidFill>
                  <a:schemeClr val="accent1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accent1"/>
                  </a:solidFill>
                  <a:latin typeface="+mj-lt"/>
                </a:rPr>
                <a:t>существуют гибкие средства настройки системы в соответствии с требованиями </a:t>
              </a:r>
              <a:r>
                <a:rPr lang="ru-RU" sz="1400" dirty="0" smtClean="0">
                  <a:solidFill>
                    <a:schemeClr val="accent1"/>
                  </a:solidFill>
                  <a:latin typeface="+mj-lt"/>
                </a:rPr>
                <a:t>заказчика</a:t>
              </a:r>
              <a:endParaRPr lang="ru-RU" sz="1400" dirty="0">
                <a:solidFill>
                  <a:schemeClr val="accent1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accent1"/>
                  </a:solidFill>
                  <a:latin typeface="+mj-lt"/>
                </a:rPr>
                <a:t>относительно невысока стоимость реализации </a:t>
              </a:r>
              <a:r>
                <a:rPr lang="ru-RU" sz="1400" dirty="0" smtClean="0">
                  <a:solidFill>
                    <a:schemeClr val="accent1"/>
                  </a:solidFill>
                  <a:latin typeface="+mj-lt"/>
                </a:rPr>
                <a:t>проекта</a:t>
              </a:r>
              <a:endParaRPr lang="ru-RU" sz="1400" dirty="0">
                <a:solidFill>
                  <a:schemeClr val="accent1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accent1"/>
                  </a:solidFill>
                  <a:latin typeface="+mj-lt"/>
                </a:rPr>
                <a:t>прогнозируемы сроки и время реализации </a:t>
              </a:r>
              <a:r>
                <a:rPr lang="ru-RU" sz="1400" dirty="0" smtClean="0">
                  <a:solidFill>
                    <a:schemeClr val="accent1"/>
                  </a:solidFill>
                  <a:latin typeface="+mj-lt"/>
                </a:rPr>
                <a:t>проекта</a:t>
              </a:r>
              <a:endParaRPr lang="ru-RU" sz="1400" dirty="0">
                <a:solidFill>
                  <a:schemeClr val="accent1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accent1"/>
                  </a:solidFill>
                  <a:latin typeface="+mj-lt"/>
                </a:rPr>
                <a:t>результат </a:t>
              </a:r>
              <a:r>
                <a:rPr lang="ru-RU" sz="1400" dirty="0" smtClean="0">
                  <a:solidFill>
                    <a:schemeClr val="accent1"/>
                  </a:solidFill>
                  <a:latin typeface="+mj-lt"/>
                </a:rPr>
                <a:t>предсказуем</a:t>
              </a:r>
              <a:endParaRPr lang="ru-RU" sz="1400" dirty="0">
                <a:solidFill>
                  <a:schemeClr val="accent1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accent1"/>
                  </a:solidFill>
                  <a:latin typeface="+mj-lt"/>
                </a:rPr>
                <a:t>система постоянно может </a:t>
              </a:r>
              <a:r>
                <a:rPr lang="ru-RU" sz="1400" dirty="0" smtClean="0">
                  <a:solidFill>
                    <a:schemeClr val="accent1"/>
                  </a:solidFill>
                  <a:latin typeface="+mj-lt"/>
                </a:rPr>
                <a:t>развиваться</a:t>
              </a:r>
              <a:endParaRPr lang="ru-RU" sz="1400" dirty="0">
                <a:solidFill>
                  <a:schemeClr val="accent1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accent1"/>
                  </a:solidFill>
                  <a:latin typeface="+mj-lt"/>
                </a:rPr>
                <a:t>не существует зависимости от конкретного подрядчика при внедрении и </a:t>
              </a:r>
              <a:r>
                <a:rPr lang="ru-RU" sz="1400" dirty="0" smtClean="0">
                  <a:solidFill>
                    <a:schemeClr val="accent1"/>
                  </a:solidFill>
                  <a:latin typeface="+mj-lt"/>
                </a:rPr>
                <a:t>сопровождении</a:t>
              </a:r>
              <a:endParaRPr lang="ru-RU" sz="1400" dirty="0">
                <a:solidFill>
                  <a:schemeClr val="accent1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accent1"/>
                  </a:solidFill>
                  <a:latin typeface="+mj-lt"/>
                </a:rPr>
                <a:t>существует гарантия вложенных инвестиций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67544" y="1663808"/>
            <a:ext cx="8136904" cy="360040"/>
            <a:chOff x="467544" y="1663808"/>
            <a:chExt cx="8136904" cy="36004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67544" y="1663808"/>
              <a:ext cx="8136904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0744" y="1674551"/>
              <a:ext cx="8058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+mj-lt"/>
                </a:rPr>
                <a:t>Достоинства платформенных решений</a:t>
              </a: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:</a:t>
              </a:r>
              <a:endParaRPr lang="ru-RU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67544" y="4350238"/>
            <a:ext cx="8136904" cy="328392"/>
            <a:chOff x="392336" y="771550"/>
            <a:chExt cx="8136904" cy="32839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95536" y="771550"/>
              <a:ext cx="8133704" cy="3283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600" dirty="0"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2336" y="781051"/>
              <a:ext cx="80616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kern="900" spc="-10" dirty="0">
                  <a:solidFill>
                    <a:schemeClr val="bg1"/>
                  </a:solidFill>
                  <a:latin typeface="+mj-lt"/>
                </a:rPr>
                <a:t>Разработчик СЭД ИОГВ РБ </a:t>
              </a:r>
              <a:r>
                <a:rPr lang="ru-RU" sz="1200" kern="900" spc="-10" dirty="0">
                  <a:solidFill>
                    <a:schemeClr val="bg1"/>
                  </a:solidFill>
                  <a:latin typeface="+mj-lt"/>
                </a:rPr>
                <a:t>– </a:t>
              </a:r>
              <a:r>
                <a:rPr lang="ru-RU" sz="1200" kern="900" spc="-10" dirty="0" smtClean="0">
                  <a:solidFill>
                    <a:schemeClr val="bg1"/>
                  </a:solidFill>
                  <a:latin typeface="+mj-lt"/>
                </a:rPr>
                <a:t>ООО </a:t>
              </a:r>
              <a:r>
                <a:rPr lang="ru-RU" sz="1200" kern="900" spc="-10" dirty="0">
                  <a:solidFill>
                    <a:schemeClr val="bg1"/>
                  </a:solidFill>
                  <a:latin typeface="+mj-lt"/>
                </a:rPr>
                <a:t>«Электронные офисные </a:t>
              </a:r>
              <a:r>
                <a:rPr lang="ru-RU" sz="1200" kern="900" spc="-10" dirty="0" smtClean="0">
                  <a:solidFill>
                    <a:schemeClr val="bg1"/>
                  </a:solidFill>
                  <a:latin typeface="+mj-lt"/>
                </a:rPr>
                <a:t>системы (</a:t>
              </a:r>
              <a:r>
                <a:rPr lang="ru-RU" sz="1200" kern="900" spc="-10" dirty="0">
                  <a:solidFill>
                    <a:schemeClr val="bg1"/>
                  </a:solidFill>
                  <a:latin typeface="+mj-lt"/>
                </a:rPr>
                <a:t>Проектирование и внедрение) г. Москва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15C0-A5E7-415B-A6B1-363F26F49D2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9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Итоги реализации </a:t>
            </a:r>
            <a:r>
              <a:rPr lang="ru-RU" dirty="0" smtClean="0"/>
              <a:t>проекта</a:t>
            </a:r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549152" y="1298764"/>
            <a:ext cx="3669208" cy="2291842"/>
            <a:chOff x="549152" y="1298764"/>
            <a:chExt cx="3669208" cy="229184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49152" y="1298764"/>
              <a:ext cx="3669208" cy="2291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9152" y="1386972"/>
              <a:ext cx="345318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b="1" dirty="0">
                  <a:solidFill>
                    <a:schemeClr val="accent2"/>
                  </a:solidFill>
                  <a:latin typeface="+mj-lt"/>
                </a:rPr>
                <a:t>31</a:t>
              </a:r>
              <a:r>
                <a:rPr lang="ru-RU" sz="1400" dirty="0">
                  <a:solidFill>
                    <a:schemeClr val="accent1"/>
                  </a:solidFill>
                  <a:latin typeface="+mj-lt"/>
                </a:rPr>
                <a:t> исполнительный орган государственной власти Республики </a:t>
              </a:r>
              <a:r>
                <a:rPr lang="ru-RU" sz="1400" dirty="0" smtClean="0">
                  <a:solidFill>
                    <a:schemeClr val="accent1"/>
                  </a:solidFill>
                  <a:latin typeface="+mj-lt"/>
                </a:rPr>
                <a:t>Бурятия</a:t>
              </a:r>
              <a:endParaRPr lang="ru-RU" sz="1400" dirty="0">
                <a:solidFill>
                  <a:schemeClr val="accent1"/>
                </a:solidFill>
                <a:latin typeface="+mj-lt"/>
              </a:endParaRPr>
            </a:p>
            <a:p>
              <a:pPr>
                <a:spcAft>
                  <a:spcPts val="1200"/>
                </a:spcAft>
              </a:pPr>
              <a:r>
                <a:rPr lang="ru-RU" b="1" dirty="0">
                  <a:solidFill>
                    <a:schemeClr val="accent2"/>
                  </a:solidFill>
                  <a:latin typeface="+mj-lt"/>
                </a:rPr>
                <a:t>26</a:t>
              </a:r>
              <a:r>
                <a:rPr lang="ru-RU" sz="1400" dirty="0">
                  <a:solidFill>
                    <a:schemeClr val="accent1"/>
                  </a:solidFill>
                  <a:latin typeface="+mj-lt"/>
                </a:rPr>
                <a:t> органов местного самоуправления в Республике </a:t>
              </a:r>
              <a:r>
                <a:rPr lang="ru-RU" sz="1400" dirty="0" smtClean="0">
                  <a:solidFill>
                    <a:schemeClr val="accent1"/>
                  </a:solidFill>
                  <a:latin typeface="+mj-lt"/>
                </a:rPr>
                <a:t>Бурятия</a:t>
              </a:r>
              <a:endParaRPr lang="ru-RU" sz="1400" dirty="0">
                <a:solidFill>
                  <a:schemeClr val="accent1"/>
                </a:solidFill>
                <a:latin typeface="+mj-lt"/>
              </a:endParaRPr>
            </a:p>
            <a:p>
              <a:pPr>
                <a:spcAft>
                  <a:spcPts val="1200"/>
                </a:spcAft>
              </a:pPr>
              <a:r>
                <a:rPr lang="ru-RU" sz="1400" dirty="0">
                  <a:solidFill>
                    <a:schemeClr val="accent1"/>
                  </a:solidFill>
                  <a:latin typeface="+mj-lt"/>
                </a:rPr>
                <a:t>Многофункциональный центр Республики Бурятия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01936" y="1010732"/>
            <a:ext cx="3960440" cy="349297"/>
            <a:chOff x="401936" y="1010732"/>
            <a:chExt cx="3960440" cy="34929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01936" y="1010732"/>
              <a:ext cx="3960440" cy="3492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5136" y="1021475"/>
              <a:ext cx="2520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+mj-lt"/>
                </a:rPr>
                <a:t>В СЭД ИОГВ работают: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794424" y="1309507"/>
            <a:ext cx="3741216" cy="1800200"/>
            <a:chOff x="4794424" y="1309507"/>
            <a:chExt cx="3741216" cy="18002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794424" y="1309507"/>
              <a:ext cx="3741216" cy="18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94424" y="1397715"/>
              <a:ext cx="3669208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b="1" dirty="0">
                  <a:solidFill>
                    <a:schemeClr val="accent2"/>
                  </a:solidFill>
                  <a:latin typeface="+mj-lt"/>
                </a:rPr>
                <a:t>59</a:t>
              </a:r>
              <a:r>
                <a:rPr lang="ru-RU" sz="1400" dirty="0">
                  <a:solidFill>
                    <a:schemeClr val="accent1"/>
                  </a:solidFill>
                  <a:latin typeface="+mj-lt"/>
                </a:rPr>
                <a:t> рабочих мест </a:t>
              </a:r>
              <a:r>
                <a:rPr lang="ru-RU" sz="1400" dirty="0" smtClean="0">
                  <a:solidFill>
                    <a:schemeClr val="accent1"/>
                  </a:solidFill>
                  <a:latin typeface="+mj-lt"/>
                </a:rPr>
                <a:t>регистраторов</a:t>
              </a:r>
              <a:endParaRPr lang="ru-RU" sz="1400" dirty="0">
                <a:solidFill>
                  <a:schemeClr val="accent1"/>
                </a:solidFill>
                <a:latin typeface="+mj-lt"/>
              </a:endParaRPr>
            </a:p>
            <a:p>
              <a:pPr>
                <a:spcAft>
                  <a:spcPts val="1200"/>
                </a:spcAft>
              </a:pPr>
              <a:r>
                <a:rPr lang="ru-RU" b="1" dirty="0">
                  <a:solidFill>
                    <a:schemeClr val="accent2"/>
                  </a:solidFill>
                  <a:latin typeface="+mj-lt"/>
                </a:rPr>
                <a:t>10</a:t>
              </a:r>
              <a:r>
                <a:rPr lang="ru-RU" sz="1400" dirty="0">
                  <a:solidFill>
                    <a:schemeClr val="accent1"/>
                  </a:solidFill>
                  <a:latin typeface="+mj-lt"/>
                </a:rPr>
                <a:t> рабочих мест </a:t>
              </a:r>
              <a:r>
                <a:rPr lang="ru-RU" sz="1400" dirty="0" smtClean="0">
                  <a:solidFill>
                    <a:schemeClr val="accent1"/>
                  </a:solidFill>
                  <a:latin typeface="+mj-lt"/>
                </a:rPr>
                <a:t>контролеров</a:t>
              </a:r>
              <a:endParaRPr lang="ru-RU" sz="1400" dirty="0">
                <a:solidFill>
                  <a:schemeClr val="accent1"/>
                </a:solidFill>
                <a:latin typeface="+mj-lt"/>
              </a:endParaRPr>
            </a:p>
            <a:p>
              <a:pPr>
                <a:spcAft>
                  <a:spcPts val="1200"/>
                </a:spcAft>
              </a:pPr>
              <a:r>
                <a:rPr lang="ru-RU" b="1" dirty="0">
                  <a:solidFill>
                    <a:schemeClr val="accent2"/>
                  </a:solidFill>
                  <a:latin typeface="+mj-lt"/>
                </a:rPr>
                <a:t>33</a:t>
              </a:r>
              <a:r>
                <a:rPr lang="ru-RU" sz="1400" dirty="0">
                  <a:solidFill>
                    <a:schemeClr val="accent1"/>
                  </a:solidFill>
                  <a:latin typeface="+mj-lt"/>
                </a:rPr>
                <a:t> рабочих места для </a:t>
              </a:r>
              <a:r>
                <a:rPr lang="ru-RU" sz="1400" dirty="0" smtClean="0">
                  <a:solidFill>
                    <a:schemeClr val="accent1"/>
                  </a:solidFill>
                  <a:latin typeface="+mj-lt"/>
                </a:rPr>
                <a:t>руководителя</a:t>
              </a:r>
              <a:endParaRPr lang="ru-RU" sz="1400" dirty="0">
                <a:solidFill>
                  <a:schemeClr val="accent1"/>
                </a:solidFill>
                <a:latin typeface="+mj-lt"/>
              </a:endParaRPr>
            </a:p>
            <a:p>
              <a:pPr>
                <a:spcAft>
                  <a:spcPts val="1200"/>
                </a:spcAft>
              </a:pPr>
              <a:r>
                <a:rPr lang="ru-RU" b="1" dirty="0">
                  <a:solidFill>
                    <a:schemeClr val="accent2"/>
                  </a:solidFill>
                  <a:latin typeface="+mj-lt"/>
                </a:rPr>
                <a:t>1598</a:t>
              </a:r>
              <a:r>
                <a:rPr lang="ru-RU" sz="1400" dirty="0">
                  <a:solidFill>
                    <a:schemeClr val="accent1"/>
                  </a:solidFill>
                  <a:latin typeface="+mj-lt"/>
                </a:rPr>
                <a:t> рабочих мест пользователей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47208" y="1021475"/>
            <a:ext cx="3960440" cy="349297"/>
            <a:chOff x="4647208" y="1021475"/>
            <a:chExt cx="3960440" cy="34929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647208" y="1021475"/>
              <a:ext cx="3960440" cy="3492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50408" y="1032218"/>
              <a:ext cx="388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Развернуто</a:t>
              </a:r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sz="16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</a:rPr>
                <a:t>1700</a:t>
              </a: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+mj-lt"/>
                </a:rPr>
                <a:t>рабочих мест, в </a:t>
              </a:r>
              <a:r>
                <a:rPr lang="ru-RU" sz="1600" dirty="0" err="1">
                  <a:solidFill>
                    <a:schemeClr val="bg1"/>
                  </a:solidFill>
                  <a:latin typeface="+mj-lt"/>
                </a:rPr>
                <a:t>т.ч</a:t>
              </a:r>
              <a:r>
                <a:rPr lang="ru-RU" sz="1600" dirty="0">
                  <a:solidFill>
                    <a:schemeClr val="bg1"/>
                  </a:solidFill>
                  <a:latin typeface="+mj-lt"/>
                </a:rPr>
                <a:t>.: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15C0-A5E7-415B-A6B1-363F26F49D2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0" y="206769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+mj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6888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Предпосылки создания </a:t>
            </a:r>
            <a:r>
              <a:rPr lang="ru-RU" dirty="0" smtClean="0"/>
              <a:t>СЭД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5526"/>
            <a:ext cx="8712968" cy="43204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4"/>
                </a:solidFill>
              </a:rPr>
              <a:t>Отсутствие единой системы, обработка документов в бумажной </a:t>
            </a:r>
            <a:r>
              <a:rPr lang="ru-RU" dirty="0" smtClean="0">
                <a:solidFill>
                  <a:schemeClr val="accent4"/>
                </a:solidFill>
              </a:rPr>
              <a:t>форме</a:t>
            </a:r>
            <a:endParaRPr lang="ru-RU" dirty="0">
              <a:solidFill>
                <a:schemeClr val="accent4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23528" y="987574"/>
            <a:ext cx="8496944" cy="432048"/>
            <a:chOff x="323528" y="987574"/>
            <a:chExt cx="8496944" cy="4320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23528" y="987574"/>
              <a:ext cx="8496944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0744" y="1034321"/>
              <a:ext cx="8280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+mj-lt"/>
                </a:rPr>
                <a:t>В некоторых органах власти СЭД отсутствовали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70744" y="1845862"/>
            <a:ext cx="8280920" cy="830997"/>
            <a:chOff x="470744" y="1845862"/>
            <a:chExt cx="8280920" cy="83099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70744" y="1902191"/>
              <a:ext cx="8280920" cy="7746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0744" y="1845862"/>
              <a:ext cx="8280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chemeClr val="accent1"/>
                  </a:solidFill>
                  <a:latin typeface="+mj-lt"/>
                </a:rPr>
                <a:t>морально </a:t>
              </a:r>
              <a:r>
                <a:rPr lang="ru-RU" sz="1600" dirty="0">
                  <a:solidFill>
                    <a:schemeClr val="accent1"/>
                  </a:solidFill>
                  <a:latin typeface="+mj-lt"/>
                </a:rPr>
                <a:t>устарели и </a:t>
              </a:r>
              <a:r>
                <a:rPr lang="ru-RU" sz="1600" dirty="0" smtClean="0">
                  <a:solidFill>
                    <a:schemeClr val="accent1"/>
                  </a:solidFill>
                  <a:latin typeface="+mj-lt"/>
                </a:rPr>
                <a:t>разрозненны</a:t>
              </a:r>
              <a:endParaRPr lang="ru-RU" sz="1600" dirty="0">
                <a:solidFill>
                  <a:schemeClr val="accent1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accent1"/>
                  </a:solidFill>
                  <a:latin typeface="+mj-lt"/>
                </a:rPr>
                <a:t>позволяли только регистрировать документ и вводить по нему поручения без полноценной обработки в электронном виде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23528" y="1552894"/>
            <a:ext cx="8496944" cy="360040"/>
            <a:chOff x="323528" y="1552894"/>
            <a:chExt cx="8496944" cy="36004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3528" y="1552894"/>
              <a:ext cx="8496944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0744" y="1563637"/>
              <a:ext cx="8280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+mj-lt"/>
                </a:rPr>
                <a:t>Существующие  системы: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0744" y="3075807"/>
            <a:ext cx="8280920" cy="1872208"/>
            <a:chOff x="470744" y="3075807"/>
            <a:chExt cx="8280920" cy="181588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70744" y="3075807"/>
              <a:ext cx="8280920" cy="18158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0744" y="3075807"/>
              <a:ext cx="828092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accent1"/>
                  </a:solidFill>
                  <a:latin typeface="+mj-lt"/>
                </a:rPr>
                <a:t>электронное хранилище документов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accent1"/>
                  </a:solidFill>
                  <a:latin typeface="+mj-lt"/>
                </a:rPr>
                <a:t>уведомления исполнителя о поступивших документах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accent1"/>
                  </a:solidFill>
                  <a:latin typeface="+mj-lt"/>
                </a:rPr>
                <a:t>электронное согласование проектов документов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accent1"/>
                  </a:solidFill>
                  <a:latin typeface="+mj-lt"/>
                </a:rPr>
                <a:t>возможность организовать учет, контроль и мониторинг исполнения </a:t>
              </a:r>
              <a:br>
                <a:rPr lang="ru-RU" sz="1600" dirty="0">
                  <a:solidFill>
                    <a:schemeClr val="accent1"/>
                  </a:solidFill>
                  <a:latin typeface="+mj-lt"/>
                </a:rPr>
              </a:br>
              <a:r>
                <a:rPr lang="ru-RU" sz="1600" dirty="0">
                  <a:solidFill>
                    <a:schemeClr val="accent1"/>
                  </a:solidFill>
                  <a:latin typeface="+mj-lt"/>
                </a:rPr>
                <a:t>поручений и задач по документам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accent1"/>
                  </a:solidFill>
                  <a:latin typeface="+mj-lt"/>
                </a:rPr>
                <a:t>средства защиты информации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accent1"/>
                  </a:solidFill>
                  <a:latin typeface="+mj-lt"/>
                </a:rPr>
                <a:t>поддержка Системы МЭДО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23528" y="2787774"/>
            <a:ext cx="8496944" cy="360040"/>
            <a:chOff x="323528" y="2787774"/>
            <a:chExt cx="8496944" cy="36004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23528" y="2787774"/>
              <a:ext cx="8496944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0744" y="2798517"/>
              <a:ext cx="8280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+mj-lt"/>
                </a:rPr>
                <a:t>В системах отсутствовали:</a:t>
              </a:r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15C0-A5E7-415B-A6B1-363F26F49D2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Краткое описание </a:t>
            </a:r>
            <a:r>
              <a:rPr lang="ru-RU" dirty="0" smtClean="0"/>
              <a:t>проекта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2139702"/>
            <a:ext cx="8352928" cy="2448272"/>
            <a:chOff x="395536" y="1923678"/>
            <a:chExt cx="8352928" cy="24482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5536" y="1923678"/>
              <a:ext cx="8352928" cy="24482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1995687"/>
              <a:ext cx="813690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accent5"/>
                  </a:solidFill>
                  <a:latin typeface="+mj-lt"/>
                </a:rPr>
                <a:t>СЭД обеспечивает: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accent5"/>
                  </a:solidFill>
                  <a:latin typeface="+mj-lt"/>
                </a:rPr>
                <a:t>ввод документов с бумажных и электронных носителей;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accent5"/>
                  </a:solidFill>
                  <a:latin typeface="+mj-lt"/>
                </a:rPr>
                <a:t>хранение электронных документов;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accent5"/>
                  </a:solidFill>
                  <a:latin typeface="+mj-lt"/>
                </a:rPr>
                <a:t>доступ пользователей к электронным документам;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accent5"/>
                  </a:solidFill>
                  <a:latin typeface="+mj-lt"/>
                </a:rPr>
                <a:t>получение, обработку и доставку электронных документов;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accent5"/>
                  </a:solidFill>
                  <a:latin typeface="+mj-lt"/>
                </a:rPr>
                <a:t>согласование проектов документов;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accent5"/>
                  </a:solidFill>
                  <a:latin typeface="+mj-lt"/>
                </a:rPr>
                <a:t>контроль исполнения поручений по документам;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accent5"/>
                  </a:solidFill>
                  <a:latin typeface="+mj-lt"/>
                </a:rPr>
                <a:t>защиту информации от несанкционированного доступа;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accent5"/>
                  </a:solidFill>
                  <a:latin typeface="+mj-lt"/>
                </a:rPr>
                <a:t>перенос в архив и обработку архивных документов.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95536" y="843557"/>
            <a:ext cx="8352928" cy="1008113"/>
            <a:chOff x="395536" y="771549"/>
            <a:chExt cx="8352928" cy="100811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95536" y="771549"/>
              <a:ext cx="8352928" cy="10081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600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544" y="843558"/>
              <a:ext cx="82089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>
                  <a:solidFill>
                    <a:schemeClr val="bg1"/>
                  </a:solidFill>
                  <a:latin typeface="+mj-lt"/>
                </a:rPr>
                <a:t>СЭД ИОГВ РБ </a:t>
              </a:r>
              <a:r>
                <a:rPr lang="ru-RU" sz="1600" dirty="0">
                  <a:solidFill>
                    <a:schemeClr val="bg1"/>
                  </a:solidFill>
                  <a:latin typeface="+mj-lt"/>
                </a:rPr>
                <a:t>– внутренняя информационная система органов исполнительной власти, предназначенная для комплексной автоматизации работы с электронными </a:t>
              </a: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документами</a:t>
              </a:r>
              <a:endParaRPr lang="ru-RU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15C0-A5E7-415B-A6B1-363F26F49D2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08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Цели </a:t>
            </a:r>
            <a:r>
              <a:rPr lang="ru-RU" dirty="0" smtClean="0"/>
              <a:t>проекта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1700105"/>
            <a:ext cx="8352928" cy="584775"/>
            <a:chOff x="395536" y="1923678"/>
            <a:chExt cx="8352928" cy="58477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5536" y="1923678"/>
              <a:ext cx="8352928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5536" y="1923678"/>
              <a:ext cx="8280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accent5"/>
                  </a:solidFill>
                  <a:latin typeface="+mj-lt"/>
                </a:rPr>
                <a:t>Создание </a:t>
              </a:r>
              <a:r>
                <a:rPr lang="ru-RU" sz="1600" dirty="0">
                  <a:solidFill>
                    <a:schemeClr val="accent5"/>
                  </a:solidFill>
                  <a:latin typeface="+mj-lt"/>
                </a:rPr>
                <a:t>единого централизованного хранилища электронных документов </a:t>
              </a:r>
              <a:r>
                <a:rPr lang="ru-RU" sz="1600" dirty="0" smtClean="0">
                  <a:solidFill>
                    <a:schemeClr val="accent5"/>
                  </a:solidFill>
                  <a:latin typeface="+mj-lt"/>
                </a:rPr>
                <a:t/>
              </a:r>
              <a:br>
                <a:rPr lang="ru-RU" sz="1600" dirty="0" smtClean="0">
                  <a:solidFill>
                    <a:schemeClr val="accent5"/>
                  </a:solidFill>
                  <a:latin typeface="+mj-lt"/>
                </a:rPr>
              </a:br>
              <a:r>
                <a:rPr lang="ru-RU" sz="1600" dirty="0" smtClean="0">
                  <a:solidFill>
                    <a:schemeClr val="accent5"/>
                  </a:solidFill>
                  <a:latin typeface="+mj-lt"/>
                </a:rPr>
                <a:t>(</a:t>
              </a:r>
              <a:r>
                <a:rPr lang="ru-RU" sz="1600" dirty="0">
                  <a:solidFill>
                    <a:schemeClr val="accent5"/>
                  </a:solidFill>
                  <a:latin typeface="+mj-lt"/>
                </a:rPr>
                <a:t>как оперативного, так и архивного)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95536" y="843558"/>
            <a:ext cx="8352928" cy="656784"/>
            <a:chOff x="395536" y="771550"/>
            <a:chExt cx="8352928" cy="65678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95536" y="771550"/>
              <a:ext cx="8352928" cy="6567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600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544" y="807554"/>
              <a:ext cx="82089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>
                  <a:solidFill>
                    <a:schemeClr val="bg1"/>
                  </a:solidFill>
                  <a:latin typeface="+mj-lt"/>
                </a:rPr>
                <a:t>П</a:t>
              </a: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остроение </a:t>
              </a:r>
              <a:r>
                <a:rPr lang="ru-RU" sz="1600" dirty="0">
                  <a:solidFill>
                    <a:schemeClr val="bg1"/>
                  </a:solidFill>
                  <a:latin typeface="+mj-lt"/>
                </a:rPr>
                <a:t>целостной информационной инфраструктуры</a:t>
              </a: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, охватывающей </a:t>
              </a:r>
              <a:r>
                <a:rPr lang="ru-RU" sz="1600" dirty="0">
                  <a:solidFill>
                    <a:schemeClr val="bg1"/>
                  </a:solidFill>
                  <a:latin typeface="+mj-lt"/>
                </a:rPr>
                <a:t>все ИОГВ РБ, органы местного самоуправления и организации, подключаемые к СЭД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95536" y="2484643"/>
            <a:ext cx="8352928" cy="584775"/>
            <a:chOff x="395536" y="1923678"/>
            <a:chExt cx="8352928" cy="58477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5536" y="1923678"/>
              <a:ext cx="8352928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5536" y="1923678"/>
              <a:ext cx="83529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accent5"/>
                  </a:solidFill>
                  <a:latin typeface="+mj-lt"/>
                </a:rPr>
                <a:t>Комплексная </a:t>
              </a:r>
              <a:r>
                <a:rPr lang="ru-RU" sz="1600" dirty="0">
                  <a:solidFill>
                    <a:schemeClr val="accent5"/>
                  </a:solidFill>
                  <a:latin typeface="+mj-lt"/>
                </a:rPr>
                <a:t>автоматизация внутренних процессов управления электронными документами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95536" y="3269181"/>
            <a:ext cx="8352928" cy="830997"/>
            <a:chOff x="395536" y="1923678"/>
            <a:chExt cx="8352928" cy="83099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5536" y="1923678"/>
              <a:ext cx="8352928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36" y="1923678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accent5"/>
                  </a:solidFill>
                  <a:latin typeface="+mj-lt"/>
                </a:rPr>
                <a:t>Организация </a:t>
              </a:r>
              <a:r>
                <a:rPr lang="ru-RU" sz="1600" dirty="0">
                  <a:solidFill>
                    <a:schemeClr val="accent5"/>
                  </a:solidFill>
                  <a:latin typeface="+mj-lt"/>
                </a:rPr>
                <a:t>эффективного межведомственного информационного взаимодействия ИОГВ РБ как между собой, так и с федеральными ОИВ (в том числе через Систему МЭДО</a:t>
              </a:r>
              <a:r>
                <a:rPr lang="ru-RU" sz="1600" dirty="0" smtClean="0">
                  <a:solidFill>
                    <a:schemeClr val="accent5"/>
                  </a:solidFill>
                  <a:latin typeface="+mj-lt"/>
                </a:rPr>
                <a:t>)</a:t>
              </a:r>
              <a:endParaRPr lang="ru-RU" sz="1600" dirty="0">
                <a:solidFill>
                  <a:schemeClr val="accent5"/>
                </a:solidFill>
                <a:latin typeface="+mj-lt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95536" y="4299942"/>
            <a:ext cx="8352928" cy="432048"/>
            <a:chOff x="395536" y="771550"/>
            <a:chExt cx="8352928" cy="37455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5536" y="771550"/>
              <a:ext cx="8352928" cy="3745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600" dirty="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7544" y="807554"/>
              <a:ext cx="8208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Придание </a:t>
              </a:r>
              <a:r>
                <a:rPr lang="ru-RU" sz="1600" dirty="0">
                  <a:solidFill>
                    <a:schemeClr val="bg1"/>
                  </a:solidFill>
                  <a:latin typeface="+mj-lt"/>
                </a:rPr>
                <a:t>юридической значимости электронным документам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15C0-A5E7-415B-A6B1-363F26F49D2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6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Процессы, автоматизированные </a:t>
            </a:r>
            <a:r>
              <a:rPr lang="ru-RU" dirty="0" smtClean="0"/>
              <a:t>СЭД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69120" y="966292"/>
            <a:ext cx="2664296" cy="877826"/>
            <a:chOff x="467544" y="728681"/>
            <a:chExt cx="2664296" cy="87782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67544" y="771550"/>
              <a:ext cx="2664296" cy="7920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600" dirty="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87984" y="867675"/>
              <a:ext cx="17718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создание электронного хранилища документов </a:t>
              </a:r>
              <a:r>
                <a:rPr lang="ru-RU" sz="1000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ru-RU" sz="10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ru-RU" sz="1000" dirty="0" smtClean="0">
                  <a:solidFill>
                    <a:schemeClr val="bg1"/>
                  </a:solidFill>
                  <a:latin typeface="+mj-lt"/>
                </a:rPr>
                <a:t>с </a:t>
              </a:r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возможностью поиска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728681"/>
              <a:ext cx="877826" cy="877826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2977432" y="942877"/>
            <a:ext cx="3096344" cy="877826"/>
            <a:chOff x="467544" y="705266"/>
            <a:chExt cx="3096344" cy="87782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7544" y="771550"/>
              <a:ext cx="2952328" cy="7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600" dirty="0">
                <a:latin typeface="+mj-lt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705266"/>
              <a:ext cx="877826" cy="87782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70398" y="813651"/>
              <a:ext cx="22934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регистрация документов, автоматическое формирование номера, создание связей между документами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083152" y="965486"/>
            <a:ext cx="2941562" cy="877826"/>
            <a:chOff x="467544" y="727875"/>
            <a:chExt cx="2941562" cy="87782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67544" y="771550"/>
              <a:ext cx="2941562" cy="7920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600" dirty="0">
                <a:latin typeface="+mj-lt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727875"/>
              <a:ext cx="877826" cy="87782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200150" y="790731"/>
              <a:ext cx="2208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подготовка, согласование, подписание, регистрация проектов исходящих, внутренних документов и договоров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69120" y="2089281"/>
            <a:ext cx="2664296" cy="877826"/>
            <a:chOff x="467544" y="728681"/>
            <a:chExt cx="2664296" cy="87782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67544" y="771550"/>
              <a:ext cx="2664296" cy="7920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600" dirty="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87984" y="814607"/>
              <a:ext cx="18438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рассмотрение входящих документов, </a:t>
              </a:r>
              <a:r>
                <a:rPr lang="ru-RU" sz="1000" dirty="0" smtClean="0">
                  <a:solidFill>
                    <a:schemeClr val="bg1"/>
                  </a:solidFill>
                  <a:latin typeface="+mj-lt"/>
                </a:rPr>
                <a:t>формирование </a:t>
              </a:r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поручений и контроль их исполнения</a:t>
              </a: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728681"/>
              <a:ext cx="877826" cy="877826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2977432" y="2023802"/>
            <a:ext cx="3096344" cy="1037251"/>
            <a:chOff x="467544" y="771549"/>
            <a:chExt cx="3096344" cy="103725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67544" y="771549"/>
              <a:ext cx="2952328" cy="10372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600" dirty="0">
                <a:latin typeface="+mj-lt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872697"/>
              <a:ext cx="877826" cy="87782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270398" y="859287"/>
              <a:ext cx="229349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контроль за исполнением нормативных актов Главы Республики, документов от Президента РФ и федеральных органов власти РФ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083152" y="2088475"/>
            <a:ext cx="2941562" cy="877826"/>
            <a:chOff x="467544" y="727875"/>
            <a:chExt cx="2941562" cy="87782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67544" y="771550"/>
              <a:ext cx="2941562" cy="7920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600" dirty="0">
                <a:latin typeface="+mj-lt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727875"/>
              <a:ext cx="877826" cy="87782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200150" y="790731"/>
              <a:ext cx="2208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формирование форм оперативной отчетности по документообороту и исполнению поручений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69120" y="3212269"/>
            <a:ext cx="2664296" cy="1015665"/>
            <a:chOff x="467544" y="771549"/>
            <a:chExt cx="2664296" cy="1015665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67544" y="771550"/>
              <a:ext cx="2664296" cy="10156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600" dirty="0"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87984" y="771550"/>
              <a:ext cx="18438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применение средств электронной подписи для защиты информации документов и для придания им юридической значимости</a:t>
              </a: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771549"/>
              <a:ext cx="877826" cy="877826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2977432" y="3350107"/>
            <a:ext cx="2952328" cy="877826"/>
            <a:chOff x="467544" y="705266"/>
            <a:chExt cx="2952328" cy="877826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67544" y="771550"/>
              <a:ext cx="2952328" cy="7920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600" dirty="0">
                <a:latin typeface="+mj-lt"/>
              </a:endParaRPr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705266"/>
              <a:ext cx="877826" cy="877826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70398" y="867437"/>
              <a:ext cx="20878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списание документов в дела </a:t>
              </a:r>
              <a:r>
                <a:rPr lang="en-US" sz="1000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sz="10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ru-RU" sz="1000" dirty="0" smtClean="0">
                  <a:solidFill>
                    <a:schemeClr val="bg1"/>
                  </a:solidFill>
                  <a:latin typeface="+mj-lt"/>
                </a:rPr>
                <a:t>и </a:t>
              </a:r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передача на архивное хранение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15C0-A5E7-415B-A6B1-363F26F49D24}" type="slidenum">
              <a:rPr lang="ru-RU" smtClean="0"/>
              <a:pPr/>
              <a:t>5</a:t>
            </a:fld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6073776" y="3130899"/>
            <a:ext cx="2797241" cy="516937"/>
            <a:chOff x="-74215" y="624976"/>
            <a:chExt cx="4652475" cy="1172688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-74215" y="624976"/>
              <a:ext cx="4635191" cy="117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60500" y="836442"/>
              <a:ext cx="3317760" cy="907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bg1"/>
                  </a:solidFill>
                  <a:latin typeface="+mj-lt"/>
                </a:rPr>
                <a:t>Взаимодействие с Федеральной системой </a:t>
              </a:r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МЭДО</a:t>
              </a:r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03" y="1067399"/>
              <a:ext cx="576064" cy="576064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6084168" y="3812435"/>
            <a:ext cx="2859873" cy="586807"/>
            <a:chOff x="4573356" y="2531100"/>
            <a:chExt cx="3816424" cy="586807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4573356" y="2531100"/>
              <a:ext cx="3816424" cy="5868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26469" y="2622930"/>
              <a:ext cx="20321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bg1"/>
                  </a:solidFill>
                  <a:latin typeface="+mj-lt"/>
                </a:rPr>
                <a:t>Взаимодействие с ПС «Архивное дело»</a:t>
              </a:r>
              <a:endParaRPr lang="ru-RU" sz="10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48" name="Группа 47"/>
            <p:cNvGrpSpPr/>
            <p:nvPr/>
          </p:nvGrpSpPr>
          <p:grpSpPr>
            <a:xfrm>
              <a:off x="4669680" y="2539112"/>
              <a:ext cx="506190" cy="506190"/>
              <a:chOff x="4644008" y="2513440"/>
              <a:chExt cx="576064" cy="576064"/>
            </a:xfrm>
          </p:grpSpPr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4008" y="2513440"/>
                <a:ext cx="576064" cy="576064"/>
              </a:xfrm>
              <a:prstGeom prst="rect">
                <a:avLst/>
              </a:prstGeom>
            </p:spPr>
          </p:pic>
          <p:sp>
            <p:nvSpPr>
              <p:cNvPr id="50" name="Овал 49"/>
              <p:cNvSpPr/>
              <p:nvPr/>
            </p:nvSpPr>
            <p:spPr>
              <a:xfrm>
                <a:off x="4671814" y="2572475"/>
                <a:ext cx="504056" cy="50405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011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Рабочее место </a:t>
            </a:r>
            <a:r>
              <a:rPr lang="ru-RU" dirty="0" smtClean="0"/>
              <a:t>сотрудника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9"/>
          <a:stretch/>
        </p:blipFill>
        <p:spPr>
          <a:xfrm>
            <a:off x="395535" y="555526"/>
            <a:ext cx="7075343" cy="439248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15C0-A5E7-415B-A6B1-363F26F49D2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4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Регистрационная карточка </a:t>
            </a:r>
            <a:r>
              <a:rPr lang="ru-RU" dirty="0" smtClean="0"/>
              <a:t>документа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5526"/>
            <a:ext cx="8136904" cy="4345772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15C0-A5E7-415B-A6B1-363F26F49D2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69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Карточка </a:t>
            </a:r>
            <a:r>
              <a:rPr lang="ru-RU" dirty="0" smtClean="0"/>
              <a:t>поручения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5526"/>
            <a:ext cx="7724472" cy="439248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15C0-A5E7-415B-A6B1-363F26F49D2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4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Дерево поручений по документу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2"/>
          <a:stretch/>
        </p:blipFill>
        <p:spPr>
          <a:xfrm>
            <a:off x="349052" y="545604"/>
            <a:ext cx="6640634" cy="446449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15C0-A5E7-415B-A6B1-363F26F49D2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0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ЭОС СТИЛЬ">
  <a:themeElements>
    <a:clrScheme name="ЭОС СТИЛЬ">
      <a:dk1>
        <a:sysClr val="windowText" lastClr="000000"/>
      </a:dk1>
      <a:lt1>
        <a:sysClr val="window" lastClr="FFFFFF"/>
      </a:lt1>
      <a:dk2>
        <a:srgbClr val="2D3494"/>
      </a:dk2>
      <a:lt2>
        <a:srgbClr val="F2F2F2"/>
      </a:lt2>
      <a:accent1>
        <a:srgbClr val="7030A0"/>
      </a:accent1>
      <a:accent2>
        <a:srgbClr val="BF0D3E"/>
      </a:accent2>
      <a:accent3>
        <a:srgbClr val="440099"/>
      </a:accent3>
      <a:accent4>
        <a:srgbClr val="5C068C"/>
      </a:accent4>
      <a:accent5>
        <a:srgbClr val="87189D"/>
      </a:accent5>
      <a:accent6>
        <a:srgbClr val="BB16A3"/>
      </a:accent6>
      <a:hlink>
        <a:srgbClr val="21266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nnotation xmlns="d52b8869-8df7-4377-a35c-e66121d263e7" xsi:nil="true"/>
    <DocStatus xmlns="12c300ca-645c-440f-9605-65e980d3e339">В разработке (проект)</DocStatus>
    <Related xmlns="12c300ca-645c-440f-9605-65e980d3e339">
      <Url xsi:nil="true"/>
      <Description xsi:nil="true"/>
    </Related>
    <RubricLink xmlns="3e0903d6-22b5-4d0c-b0c4-c398f31a1896"/>
    <_DCDateCreated xmlns="http://schemas.microsoft.com/sharepoint/v3/fields">2014-05-18T20:00:00+00:00</_DCDateCreated>
    <CreatedBy xmlns="12c300ca-645c-440f-9605-65e980d3e339">
      <UserInfo>
        <DisplayName/>
        <AccountId xsi:nil="true"/>
        <AccountType/>
      </UserInfo>
    </CreatedBy>
    <Product xmlns="12c300ca-645c-440f-9605-65e980d3e339">Нет</Product>
    <FileFormat xmlns="12c300ca-645c-440f-9605-65e980d3e339">другой</FileFormat>
    <SourceProject xmlns="12c300ca-645c-440f-9605-65e980d3e339" xsi:nil="true"/>
    <Weight xmlns="12c300ca-645c-440f-9605-65e980d3e33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 (с описанием)" ma:contentTypeID="0x01010029FBBB66871D684B9CDED24E852604F500A28CB4B10F8ACB4591A465A0923E45F7" ma:contentTypeVersion="49" ma:contentTypeDescription="" ma:contentTypeScope="" ma:versionID="4c63e59983b5082f16eb4318ca243521">
  <xsd:schema xmlns:xsd="http://www.w3.org/2001/XMLSchema" xmlns:xs="http://www.w3.org/2001/XMLSchema" xmlns:p="http://schemas.microsoft.com/office/2006/metadata/properties" xmlns:ns2="12c300ca-645c-440f-9605-65e980d3e339" xmlns:ns3="d52b8869-8df7-4377-a35c-e66121d263e7" xmlns:ns4="http://schemas.microsoft.com/sharepoint/v3/fields" xmlns:ns5="3e0903d6-22b5-4d0c-b0c4-c398f31a1896" targetNamespace="http://schemas.microsoft.com/office/2006/metadata/properties" ma:root="true" ma:fieldsID="97fee7be6ac73bfdb6276c9d4f962af2" ns2:_="" ns3:_="" ns4:_="" ns5:_="">
    <xsd:import namespace="12c300ca-645c-440f-9605-65e980d3e339"/>
    <xsd:import namespace="d52b8869-8df7-4377-a35c-e66121d263e7"/>
    <xsd:import namespace="http://schemas.microsoft.com/sharepoint/v3/fields"/>
    <xsd:import namespace="3e0903d6-22b5-4d0c-b0c4-c398f31a1896"/>
    <xsd:element name="properties">
      <xsd:complexType>
        <xsd:sequence>
          <xsd:element name="documentManagement">
            <xsd:complexType>
              <xsd:all>
                <xsd:element ref="ns2:DocStatus" minOccurs="0"/>
                <xsd:element ref="ns3:Annotation" minOccurs="0"/>
                <xsd:element ref="ns2:CreatedBy" minOccurs="0"/>
                <xsd:element ref="ns4:_DCDateCreated" minOccurs="0"/>
                <xsd:element ref="ns2:Product" minOccurs="0"/>
                <xsd:element ref="ns2:SourceProject" minOccurs="0"/>
                <xsd:element ref="ns5:RubricLink" minOccurs="0"/>
                <xsd:element ref="ns2:Related" minOccurs="0"/>
                <xsd:element ref="ns2:FileFormat" minOccurs="0"/>
                <xsd:element ref="ns2:Weigh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300ca-645c-440f-9605-65e980d3e339" elementFormDefault="qualified">
    <xsd:import namespace="http://schemas.microsoft.com/office/2006/documentManagement/types"/>
    <xsd:import namespace="http://schemas.microsoft.com/office/infopath/2007/PartnerControls"/>
    <xsd:element name="DocStatus" ma:index="2" nillable="true" ma:displayName="Статус" ma:default="В разработке (проект)" ma:format="Dropdown" ma:internalName="DocStatus">
      <xsd:simpleType>
        <xsd:restriction base="dms:Choice">
          <xsd:enumeration value="В разработке (проект)"/>
          <xsd:enumeration value="На согласовании"/>
          <xsd:enumeration value="Итоговая версия"/>
          <xsd:enumeration value="Типовые материалы"/>
        </xsd:restriction>
      </xsd:simpleType>
    </xsd:element>
    <xsd:element name="CreatedBy" ma:index="4" nillable="true" ma:displayName="Автор (кем создано)" ma:list="UserInfo" ma:SharePointGroup="0" ma:internalName="CreatedBy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duct" ma:index="6" nillable="true" ma:displayName="Продукт / услуга" ma:default="Нет" ma:format="Dropdown" ma:internalName="Product" ma:readOnly="false">
      <xsd:simpleType>
        <xsd:restriction base="dms:Choice">
          <xsd:enumeration value="Нет"/>
          <xsd:enumeration value="Все системы"/>
          <xsd:enumeration value="Дело"/>
          <xsd:enumeration value="EOS for SharePoint"/>
          <xsd:enumeration value="eDocLib"/>
          <xsd:enumeration value="Архив"/>
          <xsd:enumeration value="Кадры"/>
          <xsd:enumeration value="КАРМА"/>
          <xsd:enumeration value="SIGNificant"/>
          <xsd:enumeration value="Консалтинг ЭОС"/>
          <xsd:enumeration value="Консалтинг /другое/"/>
        </xsd:restriction>
      </xsd:simpleType>
    </xsd:element>
    <xsd:element name="SourceProject" ma:index="7" nillable="true" ma:displayName="Проект" ma:list="{dd4d00c9-024d-4b3f-a350-35e8c773be63}" ma:internalName="SourceProject0" ma:readOnly="false" ma:showField="ProjectDisplay" ma:web="12c300ca-645c-440f-9605-65e980d3e339">
      <xsd:simpleType>
        <xsd:restriction base="dms:Lookup"/>
      </xsd:simpleType>
    </xsd:element>
    <xsd:element name="Related" ma:index="9" nillable="true" ma:displayName="Ссылка на связанный ресурс" ma:default="" ma:description="Гиперссылка на связанный файл, обсуждение данного документа на форуме или другая связанная информация" ma:format="Hyperlink" ma:internalName="Relate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FileFormat" ma:index="11" nillable="true" ma:displayName="Формат файла" ma:default="другой" ma:format="Dropdown" ma:internalName="FileFormat">
      <xsd:simpleType>
        <xsd:union memberTypes="dms:Text">
          <xsd:simpleType>
            <xsd:restriction base="dms:Choice">
              <xsd:enumeration value="pdf"/>
              <xsd:enumeration value="html"/>
              <xsd:enumeration value="jpg"/>
              <xsd:enumeration value="png"/>
              <xsd:enumeration value="tif"/>
              <xsd:enumeration value="psd"/>
              <xsd:enumeration value="cpt"/>
              <xsd:enumeration value="другой"/>
            </xsd:restriction>
          </xsd:simpleType>
        </xsd:union>
      </xsd:simpleType>
    </xsd:element>
    <xsd:element name="Weight" ma:index="12" nillable="true" ma:displayName="Порядок отображения" ma:decimals="0" ma:default="" ma:internalName="Weight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2b8869-8df7-4377-a35c-e66121d263e7" elementFormDefault="qualified">
    <xsd:import namespace="http://schemas.microsoft.com/office/2006/documentManagement/types"/>
    <xsd:import namespace="http://schemas.microsoft.com/office/infopath/2007/PartnerControls"/>
    <xsd:element name="Annotation" ma:index="3" nillable="true" ma:displayName="Аннотация" ma:internalName="Annota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5" nillable="true" ma:displayName="Дата создания" ma:default="[today]" ma:description="Дата создания этого ресурса" ma:format="DateOnly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903d6-22b5-4d0c-b0c4-c398f31a1896" elementFormDefault="qualified">
    <xsd:import namespace="http://schemas.microsoft.com/office/2006/documentManagement/types"/>
    <xsd:import namespace="http://schemas.microsoft.com/office/infopath/2007/PartnerControls"/>
    <xsd:element name="RubricLink" ma:index="8" nillable="true" ma:displayName="Рубрика" ma:list="7ddee346-6f12-479a-893d-fb7ada286aa3" ma:internalName="RubricLink" ma:showField="RubricDisplay" ma:web="{12c300ca-645c-440f-9605-65e980d3e339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Тип контента"/>
        <xsd:element ref="dc:title" minOccurs="0" maxOccurs="1" ma:index="1" ma:displayName="Наименование"/>
        <xsd:element ref="dc:subject" minOccurs="0" maxOccurs="1"/>
        <xsd:element ref="dc:description" minOccurs="0" maxOccurs="1" ma:index="10" ma:displayName="Примечания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68A2EB-BF4C-4921-9BBB-BDC55EC0EB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180920-DBE4-4F5E-93FC-AFE205AD795E}">
  <ds:schemaRefs>
    <ds:schemaRef ds:uri="3e0903d6-22b5-4d0c-b0c4-c398f31a1896"/>
    <ds:schemaRef ds:uri="http://schemas.microsoft.com/sharepoint/v3/fields"/>
    <ds:schemaRef ds:uri="12c300ca-645c-440f-9605-65e980d3e339"/>
    <ds:schemaRef ds:uri="http://purl.org/dc/elements/1.1/"/>
    <ds:schemaRef ds:uri="d52b8869-8df7-4377-a35c-e66121d263e7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66CDF19-EE96-4F2A-B19B-1DA6696827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c300ca-645c-440f-9605-65e980d3e339"/>
    <ds:schemaRef ds:uri="d52b8869-8df7-4377-a35c-e66121d263e7"/>
    <ds:schemaRef ds:uri="http://schemas.microsoft.com/sharepoint/v3/fields"/>
    <ds:schemaRef ds:uri="3e0903d6-22b5-4d0c-b0c4-c398f31a18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ЭОС СТИЛЬ</Template>
  <TotalTime>4604</TotalTime>
  <Words>611</Words>
  <Application>Microsoft Office PowerPoint</Application>
  <PresentationFormat>Экран (16:9)</PresentationFormat>
  <Paragraphs>100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ЭОС СТИЛЬ</vt:lpstr>
      <vt:lpstr>Система электронного документооборота исполнительных органов государственной власти Республики Бурятия</vt:lpstr>
      <vt:lpstr>Предпосылки создания СЭД</vt:lpstr>
      <vt:lpstr>Краткое описание проекта</vt:lpstr>
      <vt:lpstr>Цели проекта</vt:lpstr>
      <vt:lpstr>Процессы, автоматизированные СЭД</vt:lpstr>
      <vt:lpstr>Рабочее место сотрудника</vt:lpstr>
      <vt:lpstr>Регистрационная карточка документа</vt:lpstr>
      <vt:lpstr>Карточка поручения</vt:lpstr>
      <vt:lpstr>Дерево поручений по документу</vt:lpstr>
      <vt:lpstr>Рабочее место руководителя на iPad (приложение iEOS)</vt:lpstr>
      <vt:lpstr>Рабочее место руководителя на iPad (приложение iEOS)</vt:lpstr>
      <vt:lpstr>Рабочее место руководителя на iPad (приложение iEOS)</vt:lpstr>
      <vt:lpstr>Электронная подпись в СЭД ИОГВ РБ</vt:lpstr>
      <vt:lpstr>Возможные пути реализации проекта</vt:lpstr>
      <vt:lpstr>Итоги реализации проекта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Голикова Ольга Станиславовна</dc:creator>
  <cp:lastModifiedBy>Камкова Наталья Николаевна</cp:lastModifiedBy>
  <cp:revision>102</cp:revision>
  <dcterms:created xsi:type="dcterms:W3CDTF">2014-05-19T08:23:24Z</dcterms:created>
  <dcterms:modified xsi:type="dcterms:W3CDTF">2014-05-26T05:49:08Z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0x01010029FBBB66871D684B9CDED24E852604F500A28CB4B10F8ACB4591A465A0923E45F7</vt:lpwstr>
  </property>
</Properties>
</file>