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3" r:id="rId4"/>
    <p:sldId id="265" r:id="rId5"/>
    <p:sldId id="264" r:id="rId6"/>
    <p:sldId id="262" r:id="rId7"/>
    <p:sldId id="266" r:id="rId8"/>
    <p:sldId id="267" r:id="rId9"/>
    <p:sldId id="268" r:id="rId10"/>
    <p:sldId id="261" r:id="rId11"/>
    <p:sldId id="270" r:id="rId12"/>
    <p:sldId id="269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D028"/>
    <a:srgbClr val="41DEDA"/>
    <a:srgbClr val="39CAE8"/>
    <a:srgbClr val="2AA5D3"/>
    <a:srgbClr val="37CEE7"/>
    <a:srgbClr val="38C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0BFBB-5875-42BB-A9EC-7D770669F97F}" type="datetimeFigureOut">
              <a:rPr lang="ru-RU" smtClean="0"/>
              <a:t>27.05.2014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801E0-C8C4-4689-8F45-EF8AAEDCB4C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5860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D2465-6844-4E5D-841F-34DE39353249}" type="datetimeFigureOut">
              <a:rPr lang="ru-RU" smtClean="0"/>
              <a:t>27.05.2014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C576B-7872-49A9-A0DB-BAD728C811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7823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C576B-7872-49A9-A0DB-BAD728C81132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6949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C576B-7872-49A9-A0DB-BAD728C81132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2641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C576B-7872-49A9-A0DB-BAD728C81132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1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C576B-7872-49A9-A0DB-BAD728C81132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058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C576B-7872-49A9-A0DB-BAD728C81132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2346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C576B-7872-49A9-A0DB-BAD728C81132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153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C576B-7872-49A9-A0DB-BAD728C81132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8418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C576B-7872-49A9-A0DB-BAD728C81132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678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C576B-7872-49A9-A0DB-BAD728C81132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32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C576B-7872-49A9-A0DB-BAD728C81132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024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C576B-7872-49A9-A0DB-BAD728C81132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0258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C576B-7872-49A9-A0DB-BAD728C81132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763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C576B-7872-49A9-A0DB-BAD728C81132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26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2D3A708-DBAE-420F-9876-18C7F4FD8DBA}" type="datetime1">
              <a:rPr lang="en-US" smtClean="0"/>
              <a:t>5/27/2014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5AF9-B23C-4FA5-B7AA-6CA47DE633FA}" type="datetime1">
              <a:rPr lang="en-US" smtClean="0"/>
              <a:t>5/27/2014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A4D78B53-5D41-454E-9A39-8C90C01B4B8B}" type="datetime1">
              <a:rPr lang="en-US" smtClean="0"/>
              <a:t>5/27/2014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D1A1-5741-4388-9D84-1A20EDBC9F9F}" type="datetime1">
              <a:rPr lang="en-US" smtClean="0"/>
              <a:t>5/27/2014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7C47877-F3AB-4599-90AC-D7E9A1652A88}" type="datetime1">
              <a:rPr lang="en-US" smtClean="0"/>
              <a:t>5/27/2014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45BD-3B3C-47FF-AB00-AA772586B343}" type="datetime1">
              <a:rPr lang="en-US" smtClean="0"/>
              <a:t>5/27/2014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95DC1-972B-4D46-A54F-39ABE56A18BD}" type="datetime1">
              <a:rPr lang="en-US" smtClean="0"/>
              <a:t>5/27/2014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1426-1581-45EA-AA6B-D87C7647B580}" type="datetime1">
              <a:rPr lang="en-US" smtClean="0"/>
              <a:t>5/27/2014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6BA7-1C05-40BA-BE9F-8235392E5763}" type="datetime1">
              <a:rPr lang="en-US" smtClean="0"/>
              <a:t>5/27/2014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2E66-09B4-4AFF-8428-266796957F15}" type="datetime1">
              <a:rPr lang="en-US" smtClean="0"/>
              <a:t>5/27/2014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06CC-A2C2-486A-B97A-DD5AAB72FD81}" type="datetime1">
              <a:rPr lang="en-US" smtClean="0"/>
              <a:t>5/27/2014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EE00BDC-2532-45A6-B5CE-021AEA806E36}" type="datetime1">
              <a:rPr lang="en-US" smtClean="0"/>
              <a:t>5/27/2014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6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4.png"/><Relationship Id="rId5" Type="http://schemas.openxmlformats.org/officeDocument/2006/relationships/image" Target="../media/image6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5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4.png"/><Relationship Id="rId3" Type="http://schemas.openxmlformats.org/officeDocument/2006/relationships/image" Target="../media/image41.png"/><Relationship Id="rId7" Type="http://schemas.openxmlformats.org/officeDocument/2006/relationships/image" Target="../media/image5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openxmlformats.org/officeDocument/2006/relationships/image" Target="../media/image42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47.png"/><Relationship Id="rId5" Type="http://schemas.openxmlformats.org/officeDocument/2006/relationships/image" Target="../media/image6.png"/><Relationship Id="rId10" Type="http://schemas.openxmlformats.org/officeDocument/2006/relationships/image" Target="../media/image46.png"/><Relationship Id="rId4" Type="http://schemas.openxmlformats.org/officeDocument/2006/relationships/image" Target="../media/image5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49.png"/><Relationship Id="rId5" Type="http://schemas.openxmlformats.org/officeDocument/2006/relationships/image" Target="../media/image6.png"/><Relationship Id="rId10" Type="http://schemas.openxmlformats.org/officeDocument/2006/relationships/image" Target="../media/image47.png"/><Relationship Id="rId4" Type="http://schemas.openxmlformats.org/officeDocument/2006/relationships/image" Target="../media/image5.png"/><Relationship Id="rId9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3.png"/><Relationship Id="rId5" Type="http://schemas.openxmlformats.org/officeDocument/2006/relationships/image" Target="../media/image5.png"/><Relationship Id="rId10" Type="http://schemas.openxmlformats.org/officeDocument/2006/relationships/image" Target="../media/image22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8.png"/><Relationship Id="rId5" Type="http://schemas.openxmlformats.org/officeDocument/2006/relationships/image" Target="../media/image6.png"/><Relationship Id="rId10" Type="http://schemas.openxmlformats.org/officeDocument/2006/relationships/image" Target="../media/image27.png"/><Relationship Id="rId4" Type="http://schemas.openxmlformats.org/officeDocument/2006/relationships/image" Target="../media/image5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0.png"/><Relationship Id="rId5" Type="http://schemas.openxmlformats.org/officeDocument/2006/relationships/image" Target="../media/image6.pn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Единая информационная система жилищно-коммунального хозяйства Астраханской области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396" y="4913464"/>
            <a:ext cx="9228611" cy="1285455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Брыкин Сергей Павлович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Директор ГБУ АО «Инфраструктурный центр электронного правительства»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12" descr="C:\Users\designer\Desktop\ТЕКУЩЕЕ\Корпоративные презентации\логотип жкх.png"/>
          <p:cNvPicPr>
            <a:picLocks noChangeAspect="1" noChangeArrowheads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47388">
            <a:off x="9810120" y="4220675"/>
            <a:ext cx="2096851" cy="209685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555" y="194680"/>
            <a:ext cx="3902275" cy="1349112"/>
          </a:xfrm>
          <a:prstGeom prst="rect">
            <a:avLst/>
          </a:prstGeom>
        </p:spPr>
      </p:pic>
      <p:sp>
        <p:nvSpPr>
          <p:cNvPr id="6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1734815" y="6387228"/>
            <a:ext cx="285045" cy="365125"/>
          </a:xfrm>
        </p:spPr>
        <p:txBody>
          <a:bodyPr/>
          <a:lstStyle/>
          <a:p>
            <a:pPr algn="ctr"/>
            <a:fld id="{4FAB73BC-B049-4115-A692-8D63A059BFB8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2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7734430" cy="15087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электронная</a:t>
            </a:r>
            <a:r>
              <a:rPr lang="en-US" dirty="0" smtClean="0"/>
              <a:t> </a:t>
            </a:r>
            <a:r>
              <a:rPr lang="ru-RU" dirty="0" smtClean="0"/>
              <a:t>Паспортизация </a:t>
            </a:r>
            <a:r>
              <a:rPr lang="ru-RU" dirty="0"/>
              <a:t>объектов жкх</a:t>
            </a:r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6999" y="5343201"/>
            <a:ext cx="993734" cy="993734"/>
          </a:xfrm>
          <a:prstGeom prst="rect">
            <a:avLst/>
          </a:prstGeom>
        </p:spPr>
      </p:pic>
      <p:pic>
        <p:nvPicPr>
          <p:cNvPr id="4" name="Picture 3" descr="C:\Users\Адель\Desktop\Работа\еЖКХ\01.КОМЕРЧЕСКИЙ ПАКЕТ О7.ЖКХ\03.Презентации\Для презентации О7\дома круглые\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3972" y="4159744"/>
            <a:ext cx="993297" cy="9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Адель\Desktop\Работа\еЖКХ\01.КОМЕРЧЕСКИЙ ПАКЕТ О7.ЖКХ\03.Презентации\Для презентации О7\дома круглые\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8015" y="1764301"/>
            <a:ext cx="993297" cy="9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Адель\Desktop\Работа\еЖКХ\01.КОМЕРЧЕСКИЙ ПАКЕТ О7.ЖКХ\03.Презентации\Для презентации О7\дома круглые\5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84041" y="2944520"/>
            <a:ext cx="993297" cy="9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Адель\Desktop\Работа\еЖКХ\01.КОМЕРЧЕСКИЙ ПАКЕТ О7.ЖКХ\03.Презентации\Для презентации О7\дома круглые\8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7349" y="284176"/>
            <a:ext cx="993297" cy="9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Users\Адель\Desktop\Работа\еЖКХ\01.КОМЕРЧЕСКИЙ ПАКЕТ О7.ЖКХ\03.Презентации\Для презентации О7\дома круглые\3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7211" y="735498"/>
            <a:ext cx="985843" cy="98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pic>
        <p:nvPicPr>
          <p:cNvPr id="13" name="Объект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78" y="2001848"/>
            <a:ext cx="10053084" cy="4538480"/>
          </a:xfrm>
          <a:prstGeom prst="rect">
            <a:avLst/>
          </a:prstGeom>
        </p:spPr>
      </p:pic>
      <p:sp>
        <p:nvSpPr>
          <p:cNvPr id="12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1614069" y="6387228"/>
            <a:ext cx="405792" cy="365125"/>
          </a:xfrm>
        </p:spPr>
        <p:txBody>
          <a:bodyPr/>
          <a:lstStyle/>
          <a:p>
            <a:pPr algn="ctr"/>
            <a:fld id="{4FAB73BC-B049-4115-A692-8D63A059BFB8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10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65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200" y="284176"/>
            <a:ext cx="8607149" cy="1508760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Организация процесса сбора информации</a:t>
            </a:r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6999" y="5343201"/>
            <a:ext cx="993734" cy="993734"/>
          </a:xfrm>
          <a:prstGeom prst="rect">
            <a:avLst/>
          </a:prstGeom>
        </p:spPr>
      </p:pic>
      <p:pic>
        <p:nvPicPr>
          <p:cNvPr id="4" name="Picture 3" descr="C:\Users\Адель\Desktop\Работа\еЖКХ\01.КОМЕРЧЕСКИЙ ПАКЕТ О7.ЖКХ\03.Презентации\Для презентации О7\дома круглые\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3972" y="4159744"/>
            <a:ext cx="993297" cy="9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Адель\Desktop\Работа\еЖКХ\01.КОМЕРЧЕСКИЙ ПАКЕТ О7.ЖКХ\03.Презентации\Для презентации О7\дома круглые\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8015" y="1764301"/>
            <a:ext cx="993297" cy="9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Адель\Desktop\Работа\еЖКХ\01.КОМЕРЧЕСКИЙ ПАКЕТ О7.ЖКХ\03.Презентации\Для презентации О7\дома круглые\5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84041" y="2944520"/>
            <a:ext cx="993297" cy="9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Адель\Desktop\Работа\еЖКХ\01.КОМЕРЧЕСКИЙ ПАКЕТ О7.ЖКХ\03.Презентации\Для презентации О7\дома круглые\8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7349" y="284176"/>
            <a:ext cx="993297" cy="9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Users\Адель\Desktop\Работа\еЖКХ\01.КОМЕРЧЕСКИЙ ПАКЕТ О7.ЖКХ\03.Презентации\Для презентации О7\дома круглые\3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7211" y="735498"/>
            <a:ext cx="985843" cy="98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8" descr="C:\Users\Albina\Desktop\dd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7056" y="2336361"/>
            <a:ext cx="3704317" cy="196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E:\Tanya\WORK WORK\КОНФЕРЕНЦИИ\К партнерской 2013\Шаблон презентации 2013\иконушки\08_набор иконок\11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319" y="2971688"/>
            <a:ext cx="1008925" cy="10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20"/>
          <p:cNvSpPr txBox="1">
            <a:spLocks noChangeArrowheads="1"/>
          </p:cNvSpPr>
          <p:nvPr/>
        </p:nvSpPr>
        <p:spPr bwMode="auto">
          <a:xfrm>
            <a:off x="5355398" y="3338470"/>
            <a:ext cx="2089614" cy="73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Паспорта </a:t>
            </a:r>
            <a:r>
              <a:rPr lang="ru-RU" sz="1400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жилых домов</a:t>
            </a:r>
            <a:endParaRPr lang="ru-RU" sz="1400" dirty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Астраханской области</a:t>
            </a: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5383004" y="2834414"/>
            <a:ext cx="2089614" cy="40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180975" indent="-1809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База данных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 bwMode="auto">
          <a:xfrm>
            <a:off x="5420997" y="3266462"/>
            <a:ext cx="1692799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</p:cxnSp>
      <p:sp>
        <p:nvSpPr>
          <p:cNvPr id="19" name="Стрелка вправо 18"/>
          <p:cNvSpPr/>
          <p:nvPr/>
        </p:nvSpPr>
        <p:spPr>
          <a:xfrm>
            <a:off x="2556226" y="3352650"/>
            <a:ext cx="1256071" cy="379930"/>
          </a:xfrm>
          <a:prstGeom prst="rightArrow">
            <a:avLst/>
          </a:prstGeom>
          <a:solidFill>
            <a:srgbClr val="3B42C5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20" name="Круговая стрелка 19"/>
          <p:cNvSpPr/>
          <p:nvPr/>
        </p:nvSpPr>
        <p:spPr>
          <a:xfrm rot="899372">
            <a:off x="7221443" y="2783834"/>
            <a:ext cx="1289650" cy="1276986"/>
          </a:xfrm>
          <a:prstGeom prst="circularArrow">
            <a:avLst>
              <a:gd name="adj1" fmla="val 14413"/>
              <a:gd name="adj2" fmla="val 953850"/>
              <a:gd name="adj3" fmla="val 19250491"/>
              <a:gd name="adj4" fmla="val 10800000"/>
              <a:gd name="adj5" fmla="val 14887"/>
            </a:avLst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21" name="Круговая стрелка 20"/>
          <p:cNvSpPr/>
          <p:nvPr/>
        </p:nvSpPr>
        <p:spPr>
          <a:xfrm rot="11776442">
            <a:off x="7280544" y="2792277"/>
            <a:ext cx="1226329" cy="1234771"/>
          </a:xfrm>
          <a:prstGeom prst="circularArrow">
            <a:avLst>
              <a:gd name="adj1" fmla="val 14413"/>
              <a:gd name="adj2" fmla="val 953850"/>
              <a:gd name="adj3" fmla="val 19250491"/>
              <a:gd name="adj4" fmla="val 10800000"/>
              <a:gd name="adj5" fmla="val 14887"/>
            </a:avLst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pic>
        <p:nvPicPr>
          <p:cNvPr id="22" name="Picture 6" descr="E:\Tanya\WORK WORK\КОНФЕРЕНЦИИ\К партнерской 2013\Шаблон презентации 2013\иконушки\02_набор иконок\86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4693" y="2642415"/>
            <a:ext cx="1534495" cy="153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Стрелка вправо 22"/>
          <p:cNvSpPr/>
          <p:nvPr/>
        </p:nvSpPr>
        <p:spPr>
          <a:xfrm rot="16200000">
            <a:off x="3690881" y="4565342"/>
            <a:ext cx="759860" cy="379930"/>
          </a:xfrm>
          <a:prstGeom prst="rightArrow">
            <a:avLst/>
          </a:prstGeom>
          <a:solidFill>
            <a:srgbClr val="1C583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pic>
        <p:nvPicPr>
          <p:cNvPr id="24" name="Picture 8" descr="E:\Tanya\WORK WORK\КОНФЕРЕНЦИИ\К партнерской 2013\Шаблон презентации 2013\иконушки\10_набор иконок\182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305" y="5420184"/>
            <a:ext cx="1728680" cy="155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3595899" y="5420184"/>
            <a:ext cx="949825" cy="37993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pic>
        <p:nvPicPr>
          <p:cNvPr id="26" name="Picture 7" descr="E:\Tanya\WORK WORK\КОНФЕРЕНЦИИ\К партнерской 2013\Шаблон презентации 2013\иконушки\10_набор иконок\40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2266" y="5147901"/>
            <a:ext cx="1304426" cy="130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Стрелка вправо 26"/>
          <p:cNvSpPr/>
          <p:nvPr/>
        </p:nvSpPr>
        <p:spPr>
          <a:xfrm rot="5400000">
            <a:off x="6166758" y="4565342"/>
            <a:ext cx="759860" cy="379930"/>
          </a:xfrm>
          <a:prstGeom prst="rightArrow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pic>
        <p:nvPicPr>
          <p:cNvPr id="28" name="Picture 9" descr="C:\Users\Albina\Desktop\u90[jpo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5859" y="5230219"/>
            <a:ext cx="1899649" cy="150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34"/>
          <p:cNvSpPr txBox="1">
            <a:spLocks noChangeArrowheads="1"/>
          </p:cNvSpPr>
          <p:nvPr/>
        </p:nvSpPr>
        <p:spPr bwMode="auto">
          <a:xfrm>
            <a:off x="2306992" y="2873282"/>
            <a:ext cx="1705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3B42C5"/>
                </a:solidFill>
                <a:latin typeface="Tahoma" pitchFamily="34" charset="0"/>
                <a:cs typeface="Tahoma" pitchFamily="34" charset="0"/>
              </a:rPr>
              <a:t>Контроль и </a:t>
            </a:r>
            <a:r>
              <a:rPr lang="ru-RU" sz="1400" dirty="0">
                <a:solidFill>
                  <a:srgbClr val="3B42C5"/>
                </a:solidFill>
                <a:latin typeface="Tahoma" pitchFamily="34" charset="0"/>
                <a:cs typeface="Tahoma" pitchFamily="34" charset="0"/>
              </a:rPr>
              <a:t>анализ </a:t>
            </a:r>
            <a:r>
              <a:rPr lang="ru-RU" sz="1400" dirty="0" smtClean="0">
                <a:solidFill>
                  <a:srgbClr val="3B42C5"/>
                </a:solidFill>
                <a:latin typeface="Tahoma" pitchFamily="34" charset="0"/>
                <a:cs typeface="Tahoma" pitchFamily="34" charset="0"/>
              </a:rPr>
              <a:t>данных</a:t>
            </a:r>
            <a:endParaRPr lang="ru-RU" sz="1400" dirty="0">
              <a:solidFill>
                <a:srgbClr val="3B42C5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TextBox 34"/>
          <p:cNvSpPr txBox="1">
            <a:spLocks noChangeArrowheads="1"/>
          </p:cNvSpPr>
          <p:nvPr/>
        </p:nvSpPr>
        <p:spPr bwMode="auto">
          <a:xfrm>
            <a:off x="1810608" y="4551954"/>
            <a:ext cx="20896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1C5833"/>
                </a:solidFill>
                <a:latin typeface="Tahoma" pitchFamily="34" charset="0"/>
                <a:cs typeface="Tahoma" pitchFamily="34" charset="0"/>
              </a:rPr>
              <a:t>Внесение данных по </a:t>
            </a:r>
            <a:r>
              <a:rPr lang="ru-RU" sz="1400" dirty="0" smtClean="0">
                <a:solidFill>
                  <a:srgbClr val="1C5833"/>
                </a:solidFill>
                <a:latin typeface="Tahoma" pitchFamily="34" charset="0"/>
                <a:cs typeface="Tahoma" pitchFamily="34" charset="0"/>
              </a:rPr>
              <a:t>жилому фонду</a:t>
            </a:r>
            <a:endParaRPr lang="ru-RU" sz="1400" dirty="0">
              <a:solidFill>
                <a:srgbClr val="1C5833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1" name="Picture 8" descr="E:\Tanya\WORK WORK\КОНФЕРЕНЦИИ\К партнерской 2013\Шаблон презентации 2013\иконушки\10_набор иконок\182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918" y="2889370"/>
            <a:ext cx="1551381" cy="155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1338862" y="2889370"/>
            <a:ext cx="949825" cy="37993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pic>
        <p:nvPicPr>
          <p:cNvPr id="33" name="Picture 7" descr="E:\Tanya\WORK WORK\КОНФЕРЕНЦИИ\К партнерской 2013\Шаблон презентации 2013\иконушки\10_набор иконок\40.pn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6890" y="2971688"/>
            <a:ext cx="793631" cy="79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2" descr="\\ds\Отдел маркетинга\Общедоступные документы\2_Маркетинговый материал 2013\БАРС.ЖКХ\БАРС.ЖКХ\Презентация\Шаблон для презентации (2013)\ИКОНКИ\14_набор иконок\332.pn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4778" y="3269300"/>
            <a:ext cx="582559" cy="58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890902" y="1890759"/>
            <a:ext cx="2181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3B42C5"/>
                </a:solidFill>
                <a:latin typeface="Tahoma" pitchFamily="34" charset="0"/>
                <a:cs typeface="Tahoma" pitchFamily="34" charset="0"/>
              </a:rPr>
              <a:t>Министерство ЖКХ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3B42C5"/>
                </a:solidFill>
                <a:latin typeface="Tahoma" pitchFamily="34" charset="0"/>
                <a:cs typeface="Tahoma" pitchFamily="34" charset="0"/>
              </a:rPr>
              <a:t>Служба строительного и жилищного надзора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3B42C5"/>
                </a:solidFill>
                <a:latin typeface="Tahoma" pitchFamily="34" charset="0"/>
                <a:cs typeface="Tahoma" pitchFamily="34" charset="0"/>
              </a:rPr>
              <a:t>Органы местного самоуправления</a:t>
            </a:r>
            <a:endParaRPr lang="ru-RU" sz="1200" dirty="0">
              <a:solidFill>
                <a:srgbClr val="3B42C5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412159" y="5198916"/>
            <a:ext cx="201277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1C5833"/>
                </a:solidFill>
                <a:latin typeface="Tahoma" pitchFamily="34" charset="0"/>
                <a:cs typeface="Tahoma" pitchFamily="34" charset="0"/>
              </a:rPr>
              <a:t>Органы местного самоуправления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1C5833"/>
                </a:solidFill>
                <a:latin typeface="Tahoma" pitchFamily="34" charset="0"/>
                <a:cs typeface="Tahoma" pitchFamily="34" charset="0"/>
              </a:rPr>
              <a:t>Управляющие организации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1C5833"/>
                </a:solidFill>
                <a:latin typeface="Tahoma" pitchFamily="34" charset="0"/>
                <a:cs typeface="Tahoma" pitchFamily="34" charset="0"/>
              </a:rPr>
              <a:t>Ресурсоснабжающие организации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1C5833"/>
                </a:solidFill>
                <a:latin typeface="Tahoma" pitchFamily="34" charset="0"/>
                <a:cs typeface="Tahoma" pitchFamily="34" charset="0"/>
              </a:rPr>
              <a:t>Подрядные организации</a:t>
            </a:r>
            <a:endParaRPr lang="ru-RU" sz="1200" dirty="0">
              <a:solidFill>
                <a:srgbClr val="1C5833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7" name="TextBox 34"/>
          <p:cNvSpPr txBox="1">
            <a:spLocks noChangeArrowheads="1"/>
          </p:cNvSpPr>
          <p:nvPr/>
        </p:nvSpPr>
        <p:spPr bwMode="auto">
          <a:xfrm>
            <a:off x="7627756" y="2003417"/>
            <a:ext cx="21814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Внешние информационные системы: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2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АИС «Реформа ЖКХ»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2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ГИС ЖКХ</a:t>
            </a:r>
            <a:endParaRPr lang="ru-RU" sz="1200" dirty="0">
              <a:solidFill>
                <a:schemeClr val="accent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8" name="TextBox 34"/>
          <p:cNvSpPr txBox="1">
            <a:spLocks noChangeArrowheads="1"/>
          </p:cNvSpPr>
          <p:nvPr/>
        </p:nvSpPr>
        <p:spPr bwMode="auto">
          <a:xfrm>
            <a:off x="7433034" y="3914534"/>
            <a:ext cx="1090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Выгрузка данных</a:t>
            </a:r>
            <a:endParaRPr lang="ru-RU" sz="1400" dirty="0">
              <a:solidFill>
                <a:schemeClr val="accent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9" name="TextBox 34"/>
          <p:cNvSpPr txBox="1">
            <a:spLocks noChangeArrowheads="1"/>
          </p:cNvSpPr>
          <p:nvPr/>
        </p:nvSpPr>
        <p:spPr bwMode="auto">
          <a:xfrm>
            <a:off x="4851860" y="4490253"/>
            <a:ext cx="17138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Информирование</a:t>
            </a:r>
            <a:endParaRPr lang="ru-RU" sz="14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0" name="TextBox 34"/>
          <p:cNvSpPr txBox="1">
            <a:spLocks noChangeArrowheads="1"/>
          </p:cNvSpPr>
          <p:nvPr/>
        </p:nvSpPr>
        <p:spPr bwMode="auto">
          <a:xfrm>
            <a:off x="7538151" y="5267179"/>
            <a:ext cx="160722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Информационные ресурсы для граждан по раскрытию информации и информированию</a:t>
            </a:r>
            <a:endParaRPr lang="ru-RU" sz="12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1649693" y="6387228"/>
            <a:ext cx="370167" cy="365125"/>
          </a:xfrm>
        </p:spPr>
        <p:txBody>
          <a:bodyPr/>
          <a:lstStyle/>
          <a:p>
            <a:pPr algn="ctr"/>
            <a:fld id="{4FAB73BC-B049-4115-A692-8D63A059BFB8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11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42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0606" y="4911968"/>
            <a:ext cx="1463855" cy="825734"/>
          </a:xfrm>
          <a:prstGeom prst="rect">
            <a:avLst/>
          </a:prstGeom>
        </p:spPr>
      </p:pic>
      <p:sp>
        <p:nvSpPr>
          <p:cNvPr id="30" name="Круговая стрелка 29"/>
          <p:cNvSpPr/>
          <p:nvPr/>
        </p:nvSpPr>
        <p:spPr>
          <a:xfrm rot="899372">
            <a:off x="7859562" y="5000816"/>
            <a:ext cx="1289650" cy="1276986"/>
          </a:xfrm>
          <a:prstGeom prst="circularArrow">
            <a:avLst>
              <a:gd name="adj1" fmla="val 14413"/>
              <a:gd name="adj2" fmla="val 953850"/>
              <a:gd name="adj3" fmla="val 19250491"/>
              <a:gd name="adj4" fmla="val 10800000"/>
              <a:gd name="adj5" fmla="val 14887"/>
            </a:avLst>
          </a:prstGeom>
          <a:solidFill>
            <a:srgbClr val="A5D028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6704362" y="4951709"/>
            <a:ext cx="1563256" cy="1497128"/>
          </a:xfrm>
          <a:prstGeom prst="ellipse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6800210" y="5043045"/>
            <a:ext cx="1372515" cy="13144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Круговая стрелка 30"/>
          <p:cNvSpPr/>
          <p:nvPr/>
        </p:nvSpPr>
        <p:spPr>
          <a:xfrm rot="11776442">
            <a:off x="7918663" y="5009259"/>
            <a:ext cx="1226329" cy="1234771"/>
          </a:xfrm>
          <a:prstGeom prst="circularArrow">
            <a:avLst>
              <a:gd name="adj1" fmla="val 14413"/>
              <a:gd name="adj2" fmla="val 953850"/>
              <a:gd name="adj3" fmla="val 19250491"/>
              <a:gd name="adj4" fmla="val 10800000"/>
              <a:gd name="adj5" fmla="val 14887"/>
            </a:avLst>
          </a:prstGeom>
          <a:solidFill>
            <a:srgbClr val="A5D028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pic>
        <p:nvPicPr>
          <p:cNvPr id="13" name="Picture 5" descr="E:\Tanya\WORK WORK\КОНФЕРЕНЦИИ\К партнерской 2013\Шаблон презентации 2013\монитор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5289" y="4829781"/>
            <a:ext cx="1651303" cy="1329963"/>
          </a:xfrm>
          <a:prstGeom prst="rect">
            <a:avLst/>
          </a:prstGeom>
          <a:noFill/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1054450" y="2056624"/>
            <a:ext cx="5866369" cy="4206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Система построена на платформе комплексного решения «БАРС.ЖКХ», компании «БАРС Груп» – ведущего российского разработчика и интегратора систем управления для государственных и коммерческих заказчиков</a:t>
            </a:r>
            <a:r>
              <a:rPr lang="ru-RU" dirty="0" smtClean="0"/>
              <a:t>.</a:t>
            </a:r>
          </a:p>
          <a:p>
            <a:r>
              <a:rPr lang="ru-RU" dirty="0"/>
              <a:t>Сервер базы данных: Ubuntu Server, </a:t>
            </a:r>
            <a:r>
              <a:rPr lang="ru-RU" dirty="0" err="1" smtClean="0"/>
              <a:t>Postgre</a:t>
            </a:r>
            <a:r>
              <a:rPr lang="en-US" dirty="0" smtClean="0"/>
              <a:t>SQL;</a:t>
            </a:r>
            <a:endParaRPr lang="ru-RU" dirty="0"/>
          </a:p>
          <a:p>
            <a:r>
              <a:rPr lang="ru-RU" dirty="0"/>
              <a:t>Сервер приложения: MS Windows Server 2008 R2</a:t>
            </a:r>
            <a:r>
              <a:rPr lang="ru-RU" dirty="0" smtClean="0"/>
              <a:t>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Internet </a:t>
            </a:r>
            <a:r>
              <a:rPr lang="en-US" dirty="0"/>
              <a:t>Information </a:t>
            </a:r>
            <a:r>
              <a:rPr lang="en-US" dirty="0" smtClean="0"/>
              <a:t>Services</a:t>
            </a:r>
            <a:r>
              <a:rPr lang="ru-RU" dirty="0" smtClean="0"/>
              <a:t> (</a:t>
            </a:r>
            <a:r>
              <a:rPr lang="en-US" dirty="0" smtClean="0"/>
              <a:t>IIS</a:t>
            </a:r>
            <a:r>
              <a:rPr lang="ru-RU" dirty="0" smtClean="0"/>
              <a:t>).</a:t>
            </a:r>
            <a:endParaRPr lang="en-US" dirty="0" smtClean="0"/>
          </a:p>
          <a:p>
            <a:pPr marL="0" indent="0">
              <a:buNone/>
            </a:pPr>
            <a:r>
              <a:rPr lang="ru-RU" dirty="0"/>
              <a:t>В системе обеспечена возможность использования открытых форматов данных - XML, JSON. Это позволяет осуществлять обмен информацией со сторонними системами.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en-US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200" y="284176"/>
            <a:ext cx="8607149" cy="1508760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Архитектура СИСТЕМЫ</a:t>
            </a:r>
            <a:endParaRPr lang="ru-RU" dirty="0"/>
          </a:p>
        </p:txBody>
      </p:sp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5254" y="5240040"/>
            <a:ext cx="976620" cy="935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28"/>
          <p:cNvSpPr/>
          <p:nvPr/>
        </p:nvSpPr>
        <p:spPr bwMode="auto">
          <a:xfrm>
            <a:off x="6498494" y="5382717"/>
            <a:ext cx="1970139" cy="646331"/>
          </a:xfrm>
          <a:prstGeom prst="rect">
            <a:avLst/>
          </a:prstGeom>
          <a:effectLst>
            <a:outerShdw blurRad="25400" dist="38100" dir="5400000" algn="t" rotWithShape="0">
              <a:prstClr val="black">
                <a:alpha val="5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bg1"/>
                    </a:gs>
                    <a:gs pos="100000">
                      <a:srgbClr val="BECDE4"/>
                    </a:gs>
                  </a:gsLst>
                  <a:lin ang="5400000"/>
                </a:gradFill>
                <a:latin typeface="+mj-lt"/>
                <a:cs typeface="Segoe UI" pitchFamily="34" charset="0"/>
              </a:rPr>
              <a:t>ЕИС</a:t>
            </a:r>
            <a:br>
              <a:rPr lang="ru-RU" b="1" dirty="0" smtClean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bg1"/>
                    </a:gs>
                    <a:gs pos="100000">
                      <a:srgbClr val="BECDE4"/>
                    </a:gs>
                  </a:gsLst>
                  <a:lin ang="5400000"/>
                </a:gradFill>
                <a:latin typeface="+mj-lt"/>
                <a:cs typeface="Segoe UI" pitchFamily="34" charset="0"/>
              </a:rPr>
            </a:br>
            <a:r>
              <a:rPr lang="ru-RU" b="1" dirty="0" smtClean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bg1"/>
                    </a:gs>
                    <a:gs pos="100000">
                      <a:srgbClr val="BECDE4"/>
                    </a:gs>
                  </a:gsLst>
                  <a:lin ang="5400000"/>
                </a:gradFill>
                <a:latin typeface="+mj-lt"/>
                <a:cs typeface="Segoe UI" pitchFamily="34" charset="0"/>
              </a:rPr>
              <a:t>«ЖКХ»</a:t>
            </a:r>
            <a:endParaRPr lang="ru-RU" b="1" dirty="0">
              <a:ln w="10541" cmpd="sng">
                <a:noFill/>
                <a:prstDash val="solid"/>
              </a:ln>
              <a:gradFill>
                <a:gsLst>
                  <a:gs pos="0">
                    <a:schemeClr val="bg1"/>
                  </a:gs>
                  <a:gs pos="100000">
                    <a:srgbClr val="BECDE4"/>
                  </a:gs>
                </a:gsLst>
                <a:lin ang="5400000"/>
              </a:gradFill>
              <a:latin typeface="+mj-lt"/>
              <a:cs typeface="Segoe UI" pitchFamily="34" charset="0"/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6999" y="5343201"/>
            <a:ext cx="993734" cy="993734"/>
          </a:xfrm>
          <a:prstGeom prst="rect">
            <a:avLst/>
          </a:prstGeom>
        </p:spPr>
      </p:pic>
      <p:pic>
        <p:nvPicPr>
          <p:cNvPr id="4" name="Picture 3" descr="C:\Users\Адель\Desktop\Работа\еЖКХ\01.КОМЕРЧЕСКИЙ ПАКЕТ О7.ЖКХ\03.Презентации\Для презентации О7\дома круглые\2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3972" y="4159744"/>
            <a:ext cx="993297" cy="9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Адель\Desktop\Работа\еЖКХ\01.КОМЕРЧЕСКИЙ ПАКЕТ О7.ЖКХ\03.Презентации\Для презентации О7\дома круглые\4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8015" y="1764301"/>
            <a:ext cx="993297" cy="9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Адель\Desktop\Работа\еЖКХ\01.КОМЕРЧЕСКИЙ ПАКЕТ О7.ЖКХ\03.Презентации\Для презентации О7\дома круглые\5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84041" y="2944520"/>
            <a:ext cx="993297" cy="9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Адель\Desktop\Работа\еЖКХ\01.КОМЕРЧЕСКИЙ ПАКЕТ О7.ЖКХ\03.Презентации\Для презентации О7\дома круглые\8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7349" y="284176"/>
            <a:ext cx="993297" cy="9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Users\Адель\Desktop\Работа\еЖКХ\01.КОМЕРЧЕСКИЙ ПАКЕТ О7.ЖКХ\03.Презентации\Для презентации О7\дома круглые\3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7211" y="735498"/>
            <a:ext cx="985843" cy="98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E:\Tanya\WORK WORK\фирм стиль\Брендбук\Набор\Логотип\Логотип БАРС Груп_кристаллический\Логотип БАРС Груп_кристаллический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58" y="1397419"/>
            <a:ext cx="864610" cy="105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1841" y="2009557"/>
            <a:ext cx="3522484" cy="237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1649695" y="6387228"/>
            <a:ext cx="370166" cy="365125"/>
          </a:xfrm>
        </p:spPr>
        <p:txBody>
          <a:bodyPr/>
          <a:lstStyle/>
          <a:p>
            <a:pPr algn="ctr"/>
            <a:fld id="{4FAB73BC-B049-4115-A692-8D63A059BFB8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12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62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200" y="284176"/>
            <a:ext cx="8607149" cy="1508760"/>
          </a:xfrm>
        </p:spPr>
        <p:txBody>
          <a:bodyPr>
            <a:noAutofit/>
          </a:bodyPr>
          <a:lstStyle/>
          <a:p>
            <a:pPr marL="0" lvl="1" algn="ctr" rtl="0" fontAlgn="auto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360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Текущие результаты </a:t>
            </a:r>
            <a:r>
              <a:rPr lang="ru-RU" sz="3600" kern="1200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внедрения</a:t>
            </a:r>
            <a:endParaRPr lang="ru-RU" sz="3600" kern="1200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6999" y="5343201"/>
            <a:ext cx="993734" cy="993734"/>
          </a:xfrm>
          <a:prstGeom prst="rect">
            <a:avLst/>
          </a:prstGeom>
        </p:spPr>
      </p:pic>
      <p:pic>
        <p:nvPicPr>
          <p:cNvPr id="4" name="Picture 3" descr="C:\Users\Адель\Desktop\Работа\еЖКХ\01.КОМЕРЧЕСКИЙ ПАКЕТ О7.ЖКХ\03.Презентации\Для презентации О7\дома круглые\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3972" y="4159744"/>
            <a:ext cx="993297" cy="9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Адель\Desktop\Работа\еЖКХ\01.КОМЕРЧЕСКИЙ ПАКЕТ О7.ЖКХ\03.Презентации\Для презентации О7\дома круглые\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8015" y="1764301"/>
            <a:ext cx="993297" cy="9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Адель\Desktop\Работа\еЖКХ\01.КОМЕРЧЕСКИЙ ПАКЕТ О7.ЖКХ\03.Презентации\Для презентации О7\дома круглые\5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84041" y="2944520"/>
            <a:ext cx="993297" cy="9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Адель\Desktop\Работа\еЖКХ\01.КОМЕРЧЕСКИЙ ПАКЕТ О7.ЖКХ\03.Презентации\Для презентации О7\дома круглые\8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7349" y="284176"/>
            <a:ext cx="993297" cy="9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Users\Адель\Desktop\Работа\еЖКХ\01.КОМЕРЧЕСКИЙ ПАКЕТ О7.ЖКХ\03.Презентации\Для презентации О7\дома круглые\3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7211" y="735498"/>
            <a:ext cx="985843" cy="98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</p:txBody>
      </p:sp>
      <p:sp>
        <p:nvSpPr>
          <p:cNvPr id="31" name="Прямоугольник 4"/>
          <p:cNvSpPr>
            <a:spLocks noChangeArrowheads="1"/>
          </p:cNvSpPr>
          <p:nvPr/>
        </p:nvSpPr>
        <p:spPr bwMode="auto">
          <a:xfrm rot="10800000" flipV="1">
            <a:off x="1338409" y="2776695"/>
            <a:ext cx="9064118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</a:pPr>
            <a:r>
              <a:rPr lang="ru-RU" altLang="ru-RU" dirty="0"/>
              <a:t>Проводится обучение специалистов из министерства ЖКХ, службы строительного и жилищного надзора, органов местного самоуправления, управляющих компаний, товариществ собственников жилья</a:t>
            </a:r>
          </a:p>
        </p:txBody>
      </p:sp>
      <p:sp>
        <p:nvSpPr>
          <p:cNvPr id="32" name="Прямоугольник 5"/>
          <p:cNvSpPr>
            <a:spLocks noChangeArrowheads="1"/>
          </p:cNvSpPr>
          <p:nvPr/>
        </p:nvSpPr>
        <p:spPr bwMode="auto">
          <a:xfrm>
            <a:off x="1338409" y="5494759"/>
            <a:ext cx="9164688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</a:pPr>
            <a:r>
              <a:rPr lang="ru-RU" altLang="ru-RU" dirty="0">
                <a:latin typeface="+mn-lt"/>
              </a:rPr>
              <a:t>Обеспечено подключение к информационной системе пользователей: созданы учетные записи для операторов всех муниципальных образований (180 операторов), управляющих компаний и ТСЖ (более 450 операторов)</a:t>
            </a:r>
          </a:p>
        </p:txBody>
      </p:sp>
      <p:sp>
        <p:nvSpPr>
          <p:cNvPr id="33" name="Прямоугольник 6"/>
          <p:cNvSpPr>
            <a:spLocks noChangeArrowheads="1"/>
          </p:cNvSpPr>
          <p:nvPr/>
        </p:nvSpPr>
        <p:spPr bwMode="auto">
          <a:xfrm>
            <a:off x="1330474" y="3797778"/>
            <a:ext cx="9072053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</a:pPr>
            <a:r>
              <a:rPr lang="ru-RU" altLang="ru-RU" dirty="0"/>
              <a:t>В ЕИС ЖКХ загружены все необходимые справочники и классификаторы</a:t>
            </a:r>
          </a:p>
        </p:txBody>
      </p:sp>
      <p:sp>
        <p:nvSpPr>
          <p:cNvPr id="34" name="Прямоугольник 7"/>
          <p:cNvSpPr>
            <a:spLocks noChangeArrowheads="1"/>
          </p:cNvSpPr>
          <p:nvPr/>
        </p:nvSpPr>
        <p:spPr bwMode="auto">
          <a:xfrm>
            <a:off x="1343174" y="4312028"/>
            <a:ext cx="9059353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</a:pPr>
            <a:r>
              <a:rPr lang="ru-RU" altLang="ru-RU" dirty="0"/>
              <a:t>В информационной базе жилищного фонда Астраханской области сформирован реестр по более 7000 многоквартирным домам (примерно 90% многоквартирных домов региона). Реализуется электронная паспортизация объектов жилого фонда и формирование долгосрочной программы капитального ремонта</a:t>
            </a:r>
          </a:p>
        </p:txBody>
      </p:sp>
      <p:sp>
        <p:nvSpPr>
          <p:cNvPr id="35" name="Прямоугольник 8"/>
          <p:cNvSpPr>
            <a:spLocks noChangeArrowheads="1"/>
          </p:cNvSpPr>
          <p:nvPr/>
        </p:nvSpPr>
        <p:spPr bwMode="auto">
          <a:xfrm>
            <a:off x="1330473" y="2149538"/>
            <a:ext cx="907205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</a:pPr>
            <a:r>
              <a:rPr lang="ru-RU" altLang="ru-RU" dirty="0">
                <a:latin typeface="+mn-lt"/>
              </a:rPr>
              <a:t>ЕИС ЖКХ развёрнута на серверном оборудовании Правительства Астраханской области. Работоспособность системы обеспечивается в режиме "24*7"</a:t>
            </a:r>
          </a:p>
        </p:txBody>
      </p:sp>
      <p:pic>
        <p:nvPicPr>
          <p:cNvPr id="38" name="Picture 45" descr="C:\Users\designer\Desktop\ТЕКУЩЕЕ\Корпоративные презентации\флаг 4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862" y="5557581"/>
            <a:ext cx="96837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Заголовок 1"/>
          <p:cNvSpPr txBox="1">
            <a:spLocks/>
          </p:cNvSpPr>
          <p:nvPr/>
        </p:nvSpPr>
        <p:spPr bwMode="auto">
          <a:xfrm flipH="1">
            <a:off x="733569" y="5548056"/>
            <a:ext cx="4222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FFFFFF"/>
                </a:solidFill>
                <a:latin typeface="PT Sans"/>
              </a:rPr>
              <a:t/>
            </a:r>
            <a:br>
              <a:rPr lang="ru-RU" altLang="ru-RU" sz="2000" b="1" dirty="0">
                <a:solidFill>
                  <a:srgbClr val="FFFFFF"/>
                </a:solidFill>
                <a:latin typeface="PT Sans"/>
              </a:rPr>
            </a:br>
            <a:r>
              <a:rPr lang="ru-RU" altLang="ru-RU" sz="4000" b="1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</a:t>
            </a:r>
            <a:br>
              <a:rPr lang="ru-RU" altLang="ru-RU" sz="4000" b="1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ru-RU" altLang="ru-RU" sz="4000" b="1" dirty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" name="Picture 43" descr="C:\Users\designer\Desktop\ТЕКУЩЕЕ\Корпоративные презентации\флаг 1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861" y="2195890"/>
            <a:ext cx="9715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Заголовок 1"/>
          <p:cNvSpPr txBox="1">
            <a:spLocks/>
          </p:cNvSpPr>
          <p:nvPr/>
        </p:nvSpPr>
        <p:spPr bwMode="auto">
          <a:xfrm>
            <a:off x="727224" y="2040315"/>
            <a:ext cx="4222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4000" b="1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4000" b="1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br>
              <a:rPr lang="ru-RU" altLang="ru-RU" sz="4000" b="1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ru-RU" altLang="ru-RU" sz="4000" b="1" dirty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2" name="Picture 46" descr="C:\Users\designer\Desktop\ТЕКУЩЕЕ\Корпоративные презентации\флаг 3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861" y="3664328"/>
            <a:ext cx="9715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Заголовок 1"/>
          <p:cNvSpPr txBox="1">
            <a:spLocks/>
          </p:cNvSpPr>
          <p:nvPr/>
        </p:nvSpPr>
        <p:spPr bwMode="auto">
          <a:xfrm>
            <a:off x="727224" y="3681790"/>
            <a:ext cx="4222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FFFFFF"/>
                </a:solidFill>
                <a:latin typeface="PT Sans"/>
              </a:rPr>
              <a:t/>
            </a:r>
            <a:br>
              <a:rPr lang="ru-RU" altLang="ru-RU" sz="2000" b="1" dirty="0">
                <a:solidFill>
                  <a:srgbClr val="FFFFFF"/>
                </a:solidFill>
                <a:latin typeface="PT Sans"/>
              </a:rPr>
            </a:br>
            <a:r>
              <a:rPr lang="ru-RU" altLang="ru-RU" sz="4000" b="1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</a:t>
            </a:r>
            <a:br>
              <a:rPr lang="ru-RU" altLang="ru-RU" sz="4000" b="1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ru-RU" altLang="ru-RU" sz="4000" b="1" dirty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47" descr="C:\Users\designer\Desktop\ТЕКУЩЕЕ\Корпоративные презентации\флаг 5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861" y="4413628"/>
            <a:ext cx="9715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Заголовок 1"/>
          <p:cNvSpPr txBox="1">
            <a:spLocks/>
          </p:cNvSpPr>
          <p:nvPr/>
        </p:nvSpPr>
        <p:spPr bwMode="auto">
          <a:xfrm>
            <a:off x="727224" y="4410453"/>
            <a:ext cx="4222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FFFFFF"/>
                </a:solidFill>
                <a:latin typeface="PT Sans"/>
              </a:rPr>
              <a:t/>
            </a:r>
            <a:br>
              <a:rPr lang="ru-RU" altLang="ru-RU" sz="2000" b="1" dirty="0">
                <a:solidFill>
                  <a:srgbClr val="FFFFFF"/>
                </a:solidFill>
                <a:latin typeface="PT Sans"/>
              </a:rPr>
            </a:br>
            <a:r>
              <a:rPr lang="ru-RU" altLang="ru-RU" sz="4000" b="1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</a:t>
            </a:r>
            <a:br>
              <a:rPr lang="ru-RU" altLang="ru-RU" sz="4000" b="1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ru-RU" altLang="ru-RU" sz="4000" b="1" dirty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6" name="Группа 3"/>
          <p:cNvGrpSpPr>
            <a:grpSpLocks/>
          </p:cNvGrpSpPr>
          <p:nvPr/>
        </p:nvGrpSpPr>
        <p:grpSpPr bwMode="auto">
          <a:xfrm>
            <a:off x="366861" y="2781678"/>
            <a:ext cx="971550" cy="733425"/>
            <a:chOff x="-487016" y="3078382"/>
            <a:chExt cx="971550" cy="733249"/>
          </a:xfrm>
        </p:grpSpPr>
        <p:pic>
          <p:nvPicPr>
            <p:cNvPr id="47" name="Picture 44" descr="C:\Users\designer\Desktop\ТЕКУЩЕЕ\Корпоративные презентации\флаг 2.pn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7016" y="3218822"/>
              <a:ext cx="971550" cy="492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Заголовок 1"/>
            <p:cNvSpPr txBox="1">
              <a:spLocks/>
            </p:cNvSpPr>
            <p:nvPr/>
          </p:nvSpPr>
          <p:spPr bwMode="auto">
            <a:xfrm>
              <a:off x="-123956" y="3078382"/>
              <a:ext cx="420868" cy="733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4000" b="1" dirty="0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/>
              </a:r>
              <a:br>
                <a:rPr lang="ru-RU" altLang="ru-RU" sz="4000" b="1" dirty="0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altLang="ru-RU" sz="4000" b="1" dirty="0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2</a:t>
              </a:r>
              <a:br>
                <a:rPr lang="ru-RU" altLang="ru-RU" sz="4000" b="1" dirty="0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</a:br>
              <a:endParaRPr lang="ru-RU" altLang="ru-RU" sz="4000" b="1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1649695" y="6387228"/>
            <a:ext cx="370166" cy="365125"/>
          </a:xfrm>
        </p:spPr>
        <p:txBody>
          <a:bodyPr/>
          <a:lstStyle/>
          <a:p>
            <a:pPr algn="ctr"/>
            <a:fld id="{4FAB73BC-B049-4115-A692-8D63A059BFB8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13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17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200" y="284176"/>
            <a:ext cx="8607149" cy="1508760"/>
          </a:xfrm>
        </p:spPr>
        <p:txBody>
          <a:bodyPr>
            <a:noAutofit/>
          </a:bodyPr>
          <a:lstStyle/>
          <a:p>
            <a:pPr marL="0" lvl="1" algn="ctr" rtl="0" fontAlgn="auto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360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Перспективы развития </a:t>
            </a:r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6999" y="5343201"/>
            <a:ext cx="993734" cy="993734"/>
          </a:xfrm>
          <a:prstGeom prst="rect">
            <a:avLst/>
          </a:prstGeom>
        </p:spPr>
      </p:pic>
      <p:pic>
        <p:nvPicPr>
          <p:cNvPr id="4" name="Picture 3" descr="C:\Users\Адель\Desktop\Работа\еЖКХ\01.КОМЕРЧЕСКИЙ ПАКЕТ О7.ЖКХ\03.Презентации\Для презентации О7\дома круглые\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3972" y="4159744"/>
            <a:ext cx="993297" cy="9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Адель\Desktop\Работа\еЖКХ\01.КОМЕРЧЕСКИЙ ПАКЕТ О7.ЖКХ\03.Презентации\Для презентации О7\дома круглые\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8015" y="1764301"/>
            <a:ext cx="993297" cy="9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Адель\Desktop\Работа\еЖКХ\01.КОМЕРЧЕСКИЙ ПАКЕТ О7.ЖКХ\03.Презентации\Для презентации О7\дома круглые\5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84041" y="2944520"/>
            <a:ext cx="993297" cy="9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Адель\Desktop\Работа\еЖКХ\01.КОМЕРЧЕСКИЙ ПАКЕТ О7.ЖКХ\03.Презентации\Для презентации О7\дома круглые\8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7349" y="284176"/>
            <a:ext cx="993297" cy="9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Users\Адель\Desktop\Работа\еЖКХ\01.КОМЕРЧЕСКИЙ ПАКЕТ О7.ЖКХ\03.Презентации\Для презентации О7\дома круглые\3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7211" y="735498"/>
            <a:ext cx="985843" cy="98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</p:txBody>
      </p:sp>
      <p:sp>
        <p:nvSpPr>
          <p:cNvPr id="31" name="Прямоугольник 4"/>
          <p:cNvSpPr>
            <a:spLocks noChangeArrowheads="1"/>
          </p:cNvSpPr>
          <p:nvPr/>
        </p:nvSpPr>
        <p:spPr bwMode="auto">
          <a:xfrm rot="10800000" flipV="1">
            <a:off x="1330473" y="3310946"/>
            <a:ext cx="9064118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</a:pPr>
            <a:r>
              <a:rPr lang="ru-RU" dirty="0">
                <a:latin typeface="Calibri" panose="020F0502020204030204" pitchFamily="34" charset="0"/>
              </a:rPr>
              <a:t>Интеграция ЕИС ЖКХ с информационными системами органов государственной власти федерального и регионального уровня (например, системами персонифицированного учета граждан, нуждающихся в улучшении жилищных условий)</a:t>
            </a:r>
            <a:endParaRPr lang="ru-RU" altLang="ru-RU" dirty="0">
              <a:latin typeface="Calibri" panose="020F0502020204030204" pitchFamily="34" charset="0"/>
            </a:endParaRPr>
          </a:p>
        </p:txBody>
      </p:sp>
      <p:sp>
        <p:nvSpPr>
          <p:cNvPr id="33" name="Прямоугольник 6"/>
          <p:cNvSpPr>
            <a:spLocks noChangeArrowheads="1"/>
          </p:cNvSpPr>
          <p:nvPr/>
        </p:nvSpPr>
        <p:spPr bwMode="auto">
          <a:xfrm>
            <a:off x="1326505" y="4272124"/>
            <a:ext cx="9072053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</a:pPr>
            <a:r>
              <a:rPr lang="ru-RU" dirty="0"/>
              <a:t>Интеграция ЕИС ЖКХ с процессинговыми (платежными) системами учета перечислений средств за </a:t>
            </a:r>
            <a:r>
              <a:rPr lang="ru-RU" dirty="0">
                <a:latin typeface="Calibri" panose="020F0502020204030204" pitchFamily="34" charset="0"/>
              </a:rPr>
              <a:t>предоставление</a:t>
            </a:r>
            <a:r>
              <a:rPr lang="ru-RU" dirty="0"/>
              <a:t> гражданам жилищных и коммунальных услуг</a:t>
            </a:r>
            <a:endParaRPr lang="ru-RU" altLang="ru-RU" dirty="0"/>
          </a:p>
        </p:txBody>
      </p:sp>
      <p:sp>
        <p:nvSpPr>
          <p:cNvPr id="35" name="Прямоугольник 8"/>
          <p:cNvSpPr>
            <a:spLocks noChangeArrowheads="1"/>
          </p:cNvSpPr>
          <p:nvPr/>
        </p:nvSpPr>
        <p:spPr bwMode="auto">
          <a:xfrm>
            <a:off x="1330473" y="2149538"/>
            <a:ext cx="9072055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</a:pPr>
            <a:r>
              <a:rPr lang="ru-RU" dirty="0"/>
              <a:t>Внедрение портала ГИС ЖКХ и интеграция его с ЕИС ЖКХ, позволяющая публиковать в открытом доступе </a:t>
            </a:r>
            <a:r>
              <a:rPr lang="ru-RU" dirty="0">
                <a:latin typeface="Corbel" panose="020B0503020204020204" pitchFamily="34" charset="0"/>
              </a:rPr>
              <a:t>часть</a:t>
            </a:r>
            <a:r>
              <a:rPr lang="ru-RU" dirty="0"/>
              <a:t> информации по состоянию жилищного фонда региона в удобной для граждан интерактивной форме, в </a:t>
            </a:r>
            <a:r>
              <a:rPr lang="ru-RU" dirty="0" smtClean="0"/>
              <a:t>том числе </a:t>
            </a:r>
            <a:r>
              <a:rPr lang="ru-RU" dirty="0"/>
              <a:t>реализация функционала обратной связи для обработки обращений и жалоб</a:t>
            </a:r>
            <a:endParaRPr lang="ru-RU" altLang="ru-RU" dirty="0">
              <a:latin typeface="+mn-lt"/>
            </a:endParaRPr>
          </a:p>
        </p:txBody>
      </p:sp>
      <p:pic>
        <p:nvPicPr>
          <p:cNvPr id="40" name="Picture 43" descr="C:\Users\designer\Desktop\ТЕКУЩЕЕ\Корпоративные презентации\флаг 1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861" y="2195890"/>
            <a:ext cx="9715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Заголовок 1"/>
          <p:cNvSpPr txBox="1">
            <a:spLocks/>
          </p:cNvSpPr>
          <p:nvPr/>
        </p:nvSpPr>
        <p:spPr bwMode="auto">
          <a:xfrm>
            <a:off x="727224" y="2040315"/>
            <a:ext cx="4222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4000" b="1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4000" b="1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br>
              <a:rPr lang="ru-RU" altLang="ru-RU" sz="4000" b="1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ru-RU" altLang="ru-RU" sz="4000" b="1" dirty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2" name="Picture 46" descr="C:\Users\designer\Desktop\ТЕКУЩЕЕ\Корпоративные презентации\флаг 3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796" y="4308066"/>
            <a:ext cx="9715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Заголовок 1"/>
          <p:cNvSpPr txBox="1">
            <a:spLocks/>
          </p:cNvSpPr>
          <p:nvPr/>
        </p:nvSpPr>
        <p:spPr bwMode="auto">
          <a:xfrm>
            <a:off x="713159" y="4325528"/>
            <a:ext cx="4222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FFFFFF"/>
                </a:solidFill>
                <a:latin typeface="PT Sans"/>
              </a:rPr>
              <a:t/>
            </a:r>
            <a:br>
              <a:rPr lang="ru-RU" altLang="ru-RU" sz="2000" b="1" dirty="0">
                <a:solidFill>
                  <a:srgbClr val="FFFFFF"/>
                </a:solidFill>
                <a:latin typeface="PT Sans"/>
              </a:rPr>
            </a:br>
            <a:r>
              <a:rPr lang="ru-RU" altLang="ru-RU" sz="4000" b="1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</a:t>
            </a:r>
            <a:br>
              <a:rPr lang="ru-RU" altLang="ru-RU" sz="4000" b="1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ru-RU" altLang="ru-RU" sz="4000" b="1" dirty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6" name="Группа 3"/>
          <p:cNvGrpSpPr>
            <a:grpSpLocks/>
          </p:cNvGrpSpPr>
          <p:nvPr/>
        </p:nvGrpSpPr>
        <p:grpSpPr bwMode="auto">
          <a:xfrm>
            <a:off x="358925" y="3315929"/>
            <a:ext cx="971550" cy="733425"/>
            <a:chOff x="-487016" y="3078382"/>
            <a:chExt cx="971550" cy="733249"/>
          </a:xfrm>
        </p:grpSpPr>
        <p:pic>
          <p:nvPicPr>
            <p:cNvPr id="47" name="Picture 44" descr="C:\Users\designer\Desktop\ТЕКУЩЕЕ\Корпоративные презентации\флаг 2.pn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7016" y="3218822"/>
              <a:ext cx="971550" cy="492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Заголовок 1"/>
            <p:cNvSpPr txBox="1">
              <a:spLocks/>
            </p:cNvSpPr>
            <p:nvPr/>
          </p:nvSpPr>
          <p:spPr bwMode="auto">
            <a:xfrm>
              <a:off x="-123956" y="3078382"/>
              <a:ext cx="420868" cy="733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4000" b="1" dirty="0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/>
              </a:r>
              <a:br>
                <a:rPr lang="ru-RU" altLang="ru-RU" sz="4000" b="1" dirty="0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altLang="ru-RU" sz="4000" b="1" dirty="0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2</a:t>
              </a:r>
              <a:br>
                <a:rPr lang="ru-RU" altLang="ru-RU" sz="4000" b="1" dirty="0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</a:br>
              <a:endParaRPr lang="ru-RU" altLang="ru-RU" sz="4000" b="1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1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1625943" y="6387228"/>
            <a:ext cx="393917" cy="365125"/>
          </a:xfrm>
        </p:spPr>
        <p:txBody>
          <a:bodyPr/>
          <a:lstStyle/>
          <a:p>
            <a:pPr algn="ctr"/>
            <a:fld id="{4FAB73BC-B049-4115-A692-8D63A059BFB8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14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97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Единая информационная система жилищно-коммунального хозяйства Астраханской области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397" y="4913464"/>
            <a:ext cx="8575468" cy="1285455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Брыкин Сергей Павлович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Директор ГБУ АО «Инфраструктурный центр электронного правительства»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12" descr="C:\Users\designer\Desktop\ТЕКУЩЕЕ\Корпоративные презентации\логотип жкх.png"/>
          <p:cNvPicPr>
            <a:picLocks noChangeAspect="1" noChangeArrowheads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47388">
            <a:off x="9810120" y="4220675"/>
            <a:ext cx="2096851" cy="209685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1637819" y="6387228"/>
            <a:ext cx="382042" cy="365125"/>
          </a:xfrm>
        </p:spPr>
        <p:txBody>
          <a:bodyPr/>
          <a:lstStyle/>
          <a:p>
            <a:pPr algn="ctr"/>
            <a:fld id="{4FAB73BC-B049-4115-A692-8D63A059BFB8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15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9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7734430" cy="1508760"/>
          </a:xfrm>
        </p:spPr>
        <p:txBody>
          <a:bodyPr/>
          <a:lstStyle/>
          <a:p>
            <a:pPr algn="ctr"/>
            <a:r>
              <a:rPr lang="ru-RU" dirty="0" smtClean="0"/>
              <a:t>Проблематика сферы жкх</a:t>
            </a:r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6999" y="5343201"/>
            <a:ext cx="993734" cy="993734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1734815" y="6387228"/>
            <a:ext cx="285045" cy="365125"/>
          </a:xfrm>
        </p:spPr>
        <p:txBody>
          <a:bodyPr/>
          <a:lstStyle/>
          <a:p>
            <a:pPr algn="ctr"/>
            <a:fld id="{4FAB73BC-B049-4115-A692-8D63A059BFB8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C:\Users\Адель\Desktop\Работа\еЖКХ\01.КОМЕРЧЕСКИЙ ПАКЕТ О7.ЖКХ\03.Презентации\Для презентации О7\дома круглые\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3972" y="4159744"/>
            <a:ext cx="993297" cy="9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Адель\Desktop\Работа\еЖКХ\01.КОМЕРЧЕСКИЙ ПАКЕТ О7.ЖКХ\03.Презентации\Для презентации О7\дома круглые\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8015" y="1764301"/>
            <a:ext cx="993297" cy="9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Адель\Desktop\Работа\еЖКХ\01.КОМЕРЧЕСКИЙ ПАКЕТ О7.ЖКХ\03.Презентации\Для презентации О7\дома круглые\5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84041" y="2944520"/>
            <a:ext cx="993297" cy="9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Адель\Desktop\Работа\еЖКХ\01.КОМЕРЧЕСКИЙ ПАКЕТ О7.ЖКХ\03.Презентации\Для презентации О7\дома круглые\8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7349" y="284176"/>
            <a:ext cx="993297" cy="9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Users\Адель\Desktop\Работа\еЖКХ\01.КОМЕРЧЕСКИЙ ПАКЕТ О7.ЖКХ\03.Презентации\Для презентации О7\дома круглые\3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7211" y="735498"/>
            <a:ext cx="985843" cy="98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110459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/>
              <a:t>Неудовлетворительный уровень удобства и комфортности проживания граждан из-за отсутствия должного контроля за качеством предоставления им спектра жилищно-коммунальных </a:t>
            </a:r>
            <a:r>
              <a:rPr lang="ru-RU" dirty="0" smtClean="0"/>
              <a:t>услуг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/>
              <a:t>Сложный и неэффективный процесс взаимодействия профильных специалистов различных ведомств сферы </a:t>
            </a:r>
            <a:r>
              <a:rPr lang="ru-RU" dirty="0" smtClean="0"/>
              <a:t>ЖКХ</a:t>
            </a:r>
            <a:endParaRPr lang="en-US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Отсутствие единого информационного пространства, объединяющего всех участников сферы ЖКХ, в масштабах Астраханской области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17" name="Стрелка вниз 16"/>
          <p:cNvSpPr/>
          <p:nvPr/>
        </p:nvSpPr>
        <p:spPr>
          <a:xfrm>
            <a:off x="5492955" y="2944520"/>
            <a:ext cx="710159" cy="891535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5492954" y="4570262"/>
            <a:ext cx="710159" cy="891535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53057" y="972777"/>
            <a:ext cx="1563256" cy="1497128"/>
          </a:xfrm>
          <a:prstGeom prst="ellipse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148905" y="1064113"/>
            <a:ext cx="1372515" cy="13144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949" y="1261108"/>
            <a:ext cx="976620" cy="935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Прямоугольник 29"/>
          <p:cNvSpPr/>
          <p:nvPr/>
        </p:nvSpPr>
        <p:spPr bwMode="auto">
          <a:xfrm>
            <a:off x="-152810" y="1440327"/>
            <a:ext cx="1970139" cy="523220"/>
          </a:xfrm>
          <a:prstGeom prst="rect">
            <a:avLst/>
          </a:prstGeom>
          <a:effectLst>
            <a:outerShdw blurRad="25400" dist="38100" dir="5400000" algn="t" rotWithShape="0">
              <a:prstClr val="black">
                <a:alpha val="5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bg1"/>
                    </a:gs>
                    <a:gs pos="100000">
                      <a:srgbClr val="BECDE4"/>
                    </a:gs>
                  </a:gsLst>
                  <a:lin ang="5400000"/>
                </a:gradFill>
                <a:latin typeface="+mj-lt"/>
                <a:cs typeface="Segoe UI" pitchFamily="34" charset="0"/>
              </a:rPr>
              <a:t>ЖКХ</a:t>
            </a:r>
          </a:p>
        </p:txBody>
      </p:sp>
    </p:spTree>
    <p:extLst>
      <p:ext uri="{BB962C8B-B14F-4D97-AF65-F5344CB8AC3E}">
        <p14:creationId xmlns:p14="http://schemas.microsoft.com/office/powerpoint/2010/main" val="297001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7734430" cy="150876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НАЗНАЧЕНИЕ </a:t>
            </a:r>
            <a:r>
              <a:rPr lang="ru-RU" dirty="0" smtClean="0"/>
              <a:t>СИСТЕМЫ</a:t>
            </a:r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6999" y="5343201"/>
            <a:ext cx="993734" cy="993734"/>
          </a:xfrm>
          <a:prstGeom prst="rect">
            <a:avLst/>
          </a:prstGeom>
        </p:spPr>
      </p:pic>
      <p:pic>
        <p:nvPicPr>
          <p:cNvPr id="4" name="Picture 3" descr="C:\Users\Адель\Desktop\Работа\еЖКХ\01.КОМЕРЧЕСКИЙ ПАКЕТ О7.ЖКХ\03.Презентации\Для презентации О7\дома круглые\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3972" y="4159744"/>
            <a:ext cx="993297" cy="9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Адель\Desktop\Работа\еЖКХ\01.КОМЕРЧЕСКИЙ ПАКЕТ О7.ЖКХ\03.Презентации\Для презентации О7\дома круглые\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8015" y="1764301"/>
            <a:ext cx="993297" cy="9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Адель\Desktop\Работа\еЖКХ\01.КОМЕРЧЕСКИЙ ПАКЕТ О7.ЖКХ\03.Презентации\Для презентации О7\дома круглые\5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84041" y="2944520"/>
            <a:ext cx="993297" cy="9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Адель\Desktop\Работа\еЖКХ\01.КОМЕРЧЕСКИЙ ПАКЕТ О7.ЖКХ\03.Презентации\Для презентации О7\дома круглые\8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7349" y="284176"/>
            <a:ext cx="993297" cy="9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Users\Адель\Desktop\Работа\еЖКХ\01.КОМЕРЧЕСКИЙ ПАКЕТ О7.ЖКХ\03.Презентации\Для презентации О7\дома круглые\3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7211" y="735498"/>
            <a:ext cx="985843" cy="98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338295" y="1883605"/>
            <a:ext cx="3506117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Объединение </a:t>
            </a:r>
            <a:r>
              <a:rPr lang="ru-RU" dirty="0"/>
              <a:t>всех участников сферы ЖКХ в единое информационное пространство в масштабах Астраханской </a:t>
            </a:r>
            <a:r>
              <a:rPr lang="ru-RU" dirty="0" smtClean="0"/>
              <a:t>области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5" name="Picture 3" descr="C:\Users\designer\Desktop\ТЕКУЩЕЕ\Корпоративные презентации\Участтники информационного взаимодействия ЖКХ_без надписей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1353" y="2476962"/>
            <a:ext cx="84248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4932987" y="4707596"/>
            <a:ext cx="37798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1400" dirty="0" smtClean="0">
                <a:solidFill>
                  <a:schemeClr val="bg1"/>
                </a:solidFill>
                <a:latin typeface="+mj-lt"/>
                <a:cs typeface="Tahoma" pitchFamily="34" charset="0"/>
              </a:rPr>
              <a:t>Министерство жилищно-коммунального хозяйства Астраханской области</a:t>
            </a:r>
            <a:endParaRPr lang="ru-RU" sz="1400" dirty="0">
              <a:solidFill>
                <a:schemeClr val="bg1"/>
              </a:solidFill>
              <a:latin typeface="+mj-lt"/>
              <a:cs typeface="Tahoma" pitchFamily="34" charset="0"/>
            </a:endParaRP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6024972" y="6268866"/>
            <a:ext cx="1944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1400" dirty="0" smtClean="0">
                <a:solidFill>
                  <a:schemeClr val="bg1"/>
                </a:solidFill>
                <a:latin typeface="+mj-lt"/>
                <a:cs typeface="Tahoma" pitchFamily="34" charset="0"/>
              </a:rPr>
              <a:t>Граждане</a:t>
            </a:r>
            <a:endParaRPr lang="ru-RU" sz="1400" dirty="0">
              <a:solidFill>
                <a:schemeClr val="bg1"/>
              </a:solidFill>
              <a:latin typeface="+mj-lt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51131" y="5340224"/>
            <a:ext cx="23000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37CEE7"/>
                </a:solidFill>
                <a:cs typeface="Tahoma" pitchFamily="34" charset="0"/>
              </a:rPr>
              <a:t>Служба строительного и жилищного надзора</a:t>
            </a:r>
            <a:endParaRPr lang="ru-RU" sz="1400" dirty="0">
              <a:solidFill>
                <a:srgbClr val="37CEE7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05533" y="3202351"/>
            <a:ext cx="18355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cs typeface="Tahoma" pitchFamily="34" charset="0"/>
              </a:rPr>
              <a:t>Управляющие организации и ТСЖ</a:t>
            </a:r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840697" y="5755478"/>
            <a:ext cx="18603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2AA5D3"/>
                </a:solidFill>
                <a:cs typeface="Tahoma" pitchFamily="34" charset="0"/>
              </a:rPr>
              <a:t>Органы местного самоуправления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70954" y="2215352"/>
            <a:ext cx="1851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39CAE8"/>
                </a:solidFill>
                <a:cs typeface="Tahoma" pitchFamily="34" charset="0"/>
              </a:rPr>
              <a:t>Ресурсоснабжающие организации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146110" y="3849838"/>
            <a:ext cx="18822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41DEDA"/>
                </a:solidFill>
                <a:cs typeface="Tahoma" pitchFamily="34" charset="0"/>
              </a:rPr>
              <a:t>Региональный оператор капитального ремонта</a:t>
            </a:r>
          </a:p>
        </p:txBody>
      </p:sp>
      <p:sp>
        <p:nvSpPr>
          <p:cNvPr id="24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1734815" y="6387228"/>
            <a:ext cx="285045" cy="365125"/>
          </a:xfrm>
        </p:spPr>
        <p:txBody>
          <a:bodyPr/>
          <a:lstStyle/>
          <a:p>
            <a:pPr algn="ctr"/>
            <a:fld id="{4FAB73BC-B049-4115-A692-8D63A059BFB8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67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7734430" cy="15087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участники </a:t>
            </a:r>
            <a:r>
              <a:rPr lang="ru-RU" dirty="0"/>
              <a:t>сферы </a:t>
            </a:r>
            <a:r>
              <a:rPr lang="ru-RU" dirty="0" smtClean="0"/>
              <a:t>ЖКХ</a:t>
            </a:r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6999" y="5343201"/>
            <a:ext cx="993734" cy="993734"/>
          </a:xfrm>
          <a:prstGeom prst="rect">
            <a:avLst/>
          </a:prstGeom>
        </p:spPr>
      </p:pic>
      <p:pic>
        <p:nvPicPr>
          <p:cNvPr id="4" name="Picture 3" descr="C:\Users\Адель\Desktop\Работа\еЖКХ\01.КОМЕРЧЕСКИЙ ПАКЕТ О7.ЖКХ\03.Презентации\Для презентации О7\дома круглые\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3972" y="4159744"/>
            <a:ext cx="993297" cy="9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Адель\Desktop\Работа\еЖКХ\01.КОМЕРЧЕСКИЙ ПАКЕТ О7.ЖКХ\03.Презентации\Для презентации О7\дома круглые\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8015" y="1764301"/>
            <a:ext cx="993297" cy="9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Адель\Desktop\Работа\еЖКХ\01.КОМЕРЧЕСКИЙ ПАКЕТ О7.ЖКХ\03.Презентации\Для презентации О7\дома круглые\5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84041" y="2944520"/>
            <a:ext cx="993297" cy="9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Адель\Desktop\Работа\еЖКХ\01.КОМЕРЧЕСКИЙ ПАКЕТ О7.ЖКХ\03.Презентации\Для презентации О7\дома круглые\8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7349" y="284176"/>
            <a:ext cx="993297" cy="9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Users\Адель\Desktop\Работа\еЖКХ\01.КОМЕРЧЕСКИЙ ПАКЕТ О7.ЖКХ\03.Презентации\Для презентации О7\дома круглые\3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7211" y="735498"/>
            <a:ext cx="985843" cy="98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471712" y="4939803"/>
            <a:ext cx="0" cy="752005"/>
          </a:xfrm>
          <a:prstGeom prst="line">
            <a:avLst/>
          </a:prstGeom>
          <a:ln w="28575">
            <a:solidFill>
              <a:srgbClr val="8BE1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816651" y="2426825"/>
            <a:ext cx="1604923" cy="1601802"/>
          </a:xfrm>
          <a:prstGeom prst="line">
            <a:avLst/>
          </a:prstGeom>
          <a:ln w="28575">
            <a:solidFill>
              <a:srgbClr val="8BE1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5421574" y="2388974"/>
            <a:ext cx="1443980" cy="1639652"/>
          </a:xfrm>
          <a:prstGeom prst="line">
            <a:avLst/>
          </a:prstGeom>
          <a:ln w="28575">
            <a:solidFill>
              <a:srgbClr val="8BE1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3251092" y="4028627"/>
            <a:ext cx="2170482" cy="0"/>
          </a:xfrm>
          <a:prstGeom prst="line">
            <a:avLst/>
          </a:prstGeom>
          <a:ln w="28575">
            <a:solidFill>
              <a:srgbClr val="8BE1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421574" y="4028627"/>
            <a:ext cx="2009539" cy="0"/>
          </a:xfrm>
          <a:prstGeom prst="line">
            <a:avLst/>
          </a:prstGeom>
          <a:ln w="28575">
            <a:solidFill>
              <a:srgbClr val="8BE1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3885842" y="4028627"/>
            <a:ext cx="1535732" cy="1532159"/>
          </a:xfrm>
          <a:prstGeom prst="line">
            <a:avLst/>
          </a:prstGeom>
          <a:ln w="28575">
            <a:solidFill>
              <a:srgbClr val="8BE1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421574" y="4028627"/>
            <a:ext cx="1510162" cy="1532159"/>
          </a:xfrm>
          <a:prstGeom prst="line">
            <a:avLst/>
          </a:prstGeom>
          <a:ln w="28575">
            <a:solidFill>
              <a:srgbClr val="8BE1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C:\Users\Адель\Desktop\Для презентации О7\Кругляши\Администрация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269" y="3503272"/>
            <a:ext cx="1000257" cy="1006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C:\Users\Адель\Desktop\Для презентации О7\Кругляши\ГЖИ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0118" y="3503272"/>
            <a:ext cx="998753" cy="1006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32360" y="5059654"/>
            <a:ext cx="998753" cy="100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 descr="C:\Users\Адель\Desktop\Для презентации О7\Кругляши\Люди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9550" y="1899956"/>
            <a:ext cx="998753" cy="100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85713" y="5059654"/>
            <a:ext cx="998753" cy="100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" descr="C:\Users\Адель\Desktop\Для презентации О7\Кругляши\Флаг РФ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7274" y="1924180"/>
            <a:ext cx="998753" cy="100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"/>
          <p:cNvSpPr>
            <a:spLocks noChangeArrowheads="1"/>
          </p:cNvSpPr>
          <p:nvPr/>
        </p:nvSpPr>
        <p:spPr bwMode="auto">
          <a:xfrm>
            <a:off x="360338" y="2037729"/>
            <a:ext cx="293287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400" cap="all" dirty="0" smtClean="0">
                <a:solidFill>
                  <a:srgbClr val="5A646E"/>
                </a:solidFill>
                <a:latin typeface="+mj-lt"/>
                <a:cs typeface="Segoe UI" pitchFamily="34" charset="0"/>
              </a:rPr>
              <a:t>Министерство жилищно-коммунального хозяйства астраханской области</a:t>
            </a:r>
          </a:p>
          <a:p>
            <a:pPr algn="r">
              <a:defRPr/>
            </a:pPr>
            <a:r>
              <a:rPr lang="ru-RU" sz="1400" b="1" i="1" dirty="0"/>
              <a:t>6 операторов</a:t>
            </a:r>
            <a:endParaRPr lang="en-US" sz="1400" cap="all" dirty="0">
              <a:solidFill>
                <a:srgbClr val="5A646E"/>
              </a:solidFill>
              <a:latin typeface="+mj-lt"/>
              <a:cs typeface="Segoe UI" pitchFamily="34" charset="0"/>
            </a:endParaRPr>
          </a:p>
        </p:txBody>
      </p:sp>
      <p:sp>
        <p:nvSpPr>
          <p:cNvPr id="29" name="Прямоугольник 2"/>
          <p:cNvSpPr>
            <a:spLocks noChangeArrowheads="1"/>
          </p:cNvSpPr>
          <p:nvPr/>
        </p:nvSpPr>
        <p:spPr bwMode="auto">
          <a:xfrm>
            <a:off x="1110693" y="5314724"/>
            <a:ext cx="2251707" cy="49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400" cap="all" dirty="0" smtClean="0">
                <a:solidFill>
                  <a:srgbClr val="5A646E"/>
                </a:solidFill>
                <a:latin typeface="+mj-lt"/>
                <a:cs typeface="Segoe UI" pitchFamily="34" charset="0"/>
              </a:rPr>
              <a:t>Региональный оператор капитального ремонта</a:t>
            </a:r>
            <a:endParaRPr lang="en-US" sz="1400" cap="all" dirty="0">
              <a:solidFill>
                <a:srgbClr val="5A646E"/>
              </a:solidFill>
              <a:latin typeface="+mj-lt"/>
              <a:cs typeface="Segoe UI" pitchFamily="34" charset="0"/>
            </a:endParaRPr>
          </a:p>
        </p:txBody>
      </p:sp>
      <p:sp>
        <p:nvSpPr>
          <p:cNvPr id="30" name="Прямоугольник 2"/>
          <p:cNvSpPr>
            <a:spLocks noChangeArrowheads="1"/>
          </p:cNvSpPr>
          <p:nvPr/>
        </p:nvSpPr>
        <p:spPr bwMode="auto">
          <a:xfrm>
            <a:off x="7455179" y="5312491"/>
            <a:ext cx="201254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1400" cap="all" dirty="0" smtClean="0">
                <a:solidFill>
                  <a:srgbClr val="5A646E"/>
                </a:solidFill>
                <a:latin typeface="+mj-lt"/>
                <a:cs typeface="Segoe UI" pitchFamily="34" charset="0"/>
              </a:rPr>
              <a:t>Управляющие организации (УК и ТСЖ)</a:t>
            </a:r>
          </a:p>
          <a:p>
            <a:pPr>
              <a:defRPr/>
            </a:pPr>
            <a:r>
              <a:rPr lang="ru-RU" sz="1400" b="1" i="1" dirty="0"/>
              <a:t>более 450 операторов</a:t>
            </a:r>
            <a:endParaRPr lang="en-US" sz="1400" cap="all" dirty="0">
              <a:solidFill>
                <a:srgbClr val="5A646E"/>
              </a:solidFill>
              <a:latin typeface="+mj-lt"/>
              <a:cs typeface="Segoe UI" pitchFamily="34" charset="0"/>
            </a:endParaRPr>
          </a:p>
        </p:txBody>
      </p:sp>
      <p:sp>
        <p:nvSpPr>
          <p:cNvPr id="31" name="Прямоугольник 2"/>
          <p:cNvSpPr>
            <a:spLocks noChangeArrowheads="1"/>
          </p:cNvSpPr>
          <p:nvPr/>
        </p:nvSpPr>
        <p:spPr bwMode="auto">
          <a:xfrm>
            <a:off x="8068871" y="3616821"/>
            <a:ext cx="23757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cap="all" dirty="0" smtClean="0">
                <a:solidFill>
                  <a:srgbClr val="5A646E"/>
                </a:solidFill>
                <a:latin typeface="+mj-lt"/>
                <a:cs typeface="Segoe UI" pitchFamily="34" charset="0"/>
              </a:rPr>
              <a:t>служба </a:t>
            </a:r>
            <a:r>
              <a:rPr lang="ru-RU" sz="1400" cap="all" dirty="0">
                <a:solidFill>
                  <a:srgbClr val="5A646E"/>
                </a:solidFill>
                <a:latin typeface="+mj-lt"/>
                <a:cs typeface="Segoe UI" pitchFamily="34" charset="0"/>
              </a:rPr>
              <a:t>строительного и жилищного </a:t>
            </a:r>
            <a:r>
              <a:rPr lang="ru-RU" sz="1400" cap="all" dirty="0" smtClean="0">
                <a:solidFill>
                  <a:srgbClr val="5A646E"/>
                </a:solidFill>
                <a:latin typeface="+mj-lt"/>
                <a:cs typeface="Segoe UI" pitchFamily="34" charset="0"/>
              </a:rPr>
              <a:t>надзора</a:t>
            </a:r>
          </a:p>
          <a:p>
            <a:pPr>
              <a:defRPr/>
            </a:pPr>
            <a:r>
              <a:rPr lang="ru-RU" sz="1400" cap="all" dirty="0" smtClean="0">
                <a:solidFill>
                  <a:srgbClr val="5A646E"/>
                </a:solidFill>
                <a:latin typeface="+mj-lt"/>
                <a:cs typeface="Segoe UI" pitchFamily="34" charset="0"/>
              </a:rPr>
              <a:t>Астраханской области</a:t>
            </a:r>
          </a:p>
          <a:p>
            <a:pPr>
              <a:defRPr/>
            </a:pPr>
            <a:r>
              <a:rPr lang="ru-RU" sz="1400" b="1" i="1" dirty="0" smtClean="0"/>
              <a:t>15 </a:t>
            </a:r>
            <a:r>
              <a:rPr lang="ru-RU" sz="1400" b="1" i="1" dirty="0"/>
              <a:t>операторов</a:t>
            </a:r>
            <a:r>
              <a:rPr lang="ru-RU" sz="1400" cap="all" dirty="0" smtClean="0">
                <a:solidFill>
                  <a:srgbClr val="5A646E"/>
                </a:solidFill>
                <a:latin typeface="+mj-lt"/>
                <a:cs typeface="Segoe UI" pitchFamily="34" charset="0"/>
              </a:rPr>
              <a:t> </a:t>
            </a:r>
            <a:endParaRPr lang="en-US" sz="1400" cap="all" dirty="0">
              <a:solidFill>
                <a:srgbClr val="5A646E"/>
              </a:solidFill>
              <a:latin typeface="+mj-lt"/>
              <a:cs typeface="Segoe UI" pitchFamily="34" charset="0"/>
            </a:endParaRPr>
          </a:p>
        </p:txBody>
      </p:sp>
      <p:sp>
        <p:nvSpPr>
          <p:cNvPr id="32" name="Прямоугольник 2"/>
          <p:cNvSpPr>
            <a:spLocks noChangeArrowheads="1"/>
          </p:cNvSpPr>
          <p:nvPr/>
        </p:nvSpPr>
        <p:spPr bwMode="auto">
          <a:xfrm>
            <a:off x="7318302" y="2223950"/>
            <a:ext cx="2012547" cy="29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1400" cap="all" dirty="0">
                <a:solidFill>
                  <a:srgbClr val="5A646E"/>
                </a:solidFill>
                <a:latin typeface="+mj-lt"/>
                <a:cs typeface="Segoe UI" pitchFamily="34" charset="0"/>
              </a:rPr>
              <a:t>Граждане</a:t>
            </a:r>
            <a:endParaRPr lang="en-US" sz="1400" cap="all" dirty="0">
              <a:solidFill>
                <a:srgbClr val="5A646E"/>
              </a:solidFill>
              <a:latin typeface="+mj-lt"/>
              <a:cs typeface="Segoe UI" pitchFamily="34" charset="0"/>
            </a:endParaRPr>
          </a:p>
        </p:txBody>
      </p:sp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79937" y="5686280"/>
            <a:ext cx="998753" cy="99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Прямоугольник 2"/>
          <p:cNvSpPr>
            <a:spLocks noChangeArrowheads="1"/>
          </p:cNvSpPr>
          <p:nvPr/>
        </p:nvSpPr>
        <p:spPr bwMode="auto">
          <a:xfrm>
            <a:off x="5976962" y="6202205"/>
            <a:ext cx="22096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cap="all" dirty="0" smtClean="0">
                <a:solidFill>
                  <a:srgbClr val="5A646E"/>
                </a:solidFill>
                <a:latin typeface="+mj-lt"/>
                <a:cs typeface="Segoe UI" pitchFamily="34" charset="0"/>
              </a:rPr>
              <a:t>Ресурсоснабжающие</a:t>
            </a:r>
          </a:p>
          <a:p>
            <a:pPr>
              <a:defRPr/>
            </a:pPr>
            <a:r>
              <a:rPr lang="ru-RU" sz="1400" cap="all" dirty="0" smtClean="0">
                <a:solidFill>
                  <a:srgbClr val="5A646E"/>
                </a:solidFill>
                <a:latin typeface="+mj-lt"/>
                <a:cs typeface="Segoe UI" pitchFamily="34" charset="0"/>
              </a:rPr>
              <a:t>организации</a:t>
            </a:r>
            <a:endParaRPr lang="en-US" sz="1400" cap="all" dirty="0">
              <a:solidFill>
                <a:srgbClr val="5A646E"/>
              </a:solidFill>
              <a:latin typeface="+mj-lt"/>
              <a:cs typeface="Segoe UI" pitchFamily="34" charset="0"/>
            </a:endParaRPr>
          </a:p>
        </p:txBody>
      </p:sp>
      <p:sp>
        <p:nvSpPr>
          <p:cNvPr id="35" name="Прямоугольник 2"/>
          <p:cNvSpPr>
            <a:spLocks noChangeArrowheads="1"/>
          </p:cNvSpPr>
          <p:nvPr/>
        </p:nvSpPr>
        <p:spPr bwMode="auto">
          <a:xfrm>
            <a:off x="-215726" y="3745064"/>
            <a:ext cx="293287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400" cap="all" dirty="0" smtClean="0">
                <a:solidFill>
                  <a:srgbClr val="5A646E"/>
                </a:solidFill>
                <a:latin typeface="+mj-lt"/>
                <a:cs typeface="Segoe UI" pitchFamily="34" charset="0"/>
              </a:rPr>
              <a:t>Орган местного самоуправления</a:t>
            </a:r>
          </a:p>
          <a:p>
            <a:pPr algn="r">
              <a:defRPr/>
            </a:pPr>
            <a:r>
              <a:rPr lang="ru-RU" sz="1400" b="1" i="1" dirty="0" smtClean="0"/>
              <a:t>180 </a:t>
            </a:r>
            <a:r>
              <a:rPr lang="ru-RU" sz="1400" b="1" i="1" dirty="0"/>
              <a:t>операторов</a:t>
            </a:r>
            <a:endParaRPr lang="en-US" sz="1400" cap="all" dirty="0">
              <a:solidFill>
                <a:srgbClr val="5A646E"/>
              </a:solidFill>
              <a:latin typeface="+mj-lt"/>
              <a:cs typeface="Segoe UI" pitchFamily="34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4017301" y="2672142"/>
            <a:ext cx="2903882" cy="2781044"/>
          </a:xfrm>
          <a:prstGeom prst="ellipse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Овал 36"/>
          <p:cNvSpPr/>
          <p:nvPr/>
        </p:nvSpPr>
        <p:spPr>
          <a:xfrm>
            <a:off x="4102659" y="2755336"/>
            <a:ext cx="2738107" cy="26222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8" name="Picture 10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337" y="3048838"/>
            <a:ext cx="2100105" cy="201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 bwMode="auto">
          <a:xfrm>
            <a:off x="4010132" y="3606029"/>
            <a:ext cx="2890330" cy="923330"/>
          </a:xfrm>
          <a:prstGeom prst="rect">
            <a:avLst/>
          </a:prstGeom>
          <a:effectLst>
            <a:outerShdw blurRad="25400" dist="38100" dir="5400000" algn="t" rotWithShape="0">
              <a:prstClr val="black">
                <a:alpha val="5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bg1"/>
                    </a:gs>
                    <a:gs pos="100000">
                      <a:srgbClr val="BECDE4"/>
                    </a:gs>
                  </a:gsLst>
                  <a:lin ang="5400000"/>
                </a:gradFill>
                <a:latin typeface="+mj-lt"/>
                <a:cs typeface="Segoe UI" pitchFamily="34" charset="0"/>
              </a:rPr>
              <a:t>ЖКХ</a:t>
            </a:r>
            <a:endParaRPr lang="ru-RU" sz="5400" b="1" dirty="0">
              <a:ln w="10541" cmpd="sng">
                <a:noFill/>
                <a:prstDash val="solid"/>
              </a:ln>
              <a:gradFill>
                <a:gsLst>
                  <a:gs pos="0">
                    <a:schemeClr val="bg1"/>
                  </a:gs>
                  <a:gs pos="100000">
                    <a:srgbClr val="BECDE4"/>
                  </a:gs>
                </a:gsLst>
                <a:lin ang="5400000"/>
              </a:gradFill>
              <a:latin typeface="+mj-lt"/>
              <a:cs typeface="Segoe UI" pitchFamily="34" charset="0"/>
            </a:endParaRPr>
          </a:p>
        </p:txBody>
      </p:sp>
      <p:sp>
        <p:nvSpPr>
          <p:cNvPr id="39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1734815" y="6387228"/>
            <a:ext cx="285045" cy="365125"/>
          </a:xfrm>
        </p:spPr>
        <p:txBody>
          <a:bodyPr/>
          <a:lstStyle/>
          <a:p>
            <a:pPr algn="ctr"/>
            <a:fld id="{4FAB73BC-B049-4115-A692-8D63A059BFB8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4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53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7734430" cy="150876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Перечень решаемых задач</a:t>
            </a:r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6999" y="5343201"/>
            <a:ext cx="993734" cy="993734"/>
          </a:xfrm>
          <a:prstGeom prst="rect">
            <a:avLst/>
          </a:prstGeom>
        </p:spPr>
      </p:pic>
      <p:pic>
        <p:nvPicPr>
          <p:cNvPr id="4" name="Picture 3" descr="C:\Users\Адель\Desktop\Работа\еЖКХ\01.КОМЕРЧЕСКИЙ ПАКЕТ О7.ЖКХ\03.Презентации\Для презентации О7\дома круглые\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3972" y="4159744"/>
            <a:ext cx="993297" cy="9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Адель\Desktop\Работа\еЖКХ\01.КОМЕРЧЕСКИЙ ПАКЕТ О7.ЖКХ\03.Презентации\Для презентации О7\дома круглые\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8015" y="1764301"/>
            <a:ext cx="993297" cy="9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Адель\Desktop\Работа\еЖКХ\01.КОМЕРЧЕСКИЙ ПАКЕТ О7.ЖКХ\03.Презентации\Для презентации О7\дома круглые\5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84041" y="2944520"/>
            <a:ext cx="993297" cy="9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Адель\Desktop\Работа\еЖКХ\01.КОМЕРЧЕСКИЙ ПАКЕТ О7.ЖКХ\03.Презентации\Для презентации О7\дома круглые\8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7349" y="284176"/>
            <a:ext cx="993297" cy="9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Users\Адель\Desktop\Работа\еЖКХ\01.КОМЕРЧЕСКИЙ ПАКЕТ О7.ЖКХ\03.Презентации\Для презентации О7\дома круглые\3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7211" y="735498"/>
            <a:ext cx="985843" cy="98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В рамках применения ЕИС </a:t>
            </a:r>
            <a:r>
              <a:rPr lang="ru-RU" dirty="0" smtClean="0"/>
              <a:t>ЖКХ Астраханской области </a:t>
            </a:r>
            <a:r>
              <a:rPr lang="ru-RU" dirty="0"/>
              <a:t>решаются следующие задачи:</a:t>
            </a:r>
          </a:p>
          <a:p>
            <a:pPr marL="354013" indent="0">
              <a:buNone/>
            </a:pPr>
            <a:r>
              <a:rPr lang="ru-RU" dirty="0" smtClean="0"/>
              <a:t>Формирование </a:t>
            </a:r>
            <a:r>
              <a:rPr lang="ru-RU" dirty="0"/>
              <a:t>единой базы данных объектов жилищного фонда;</a:t>
            </a:r>
          </a:p>
          <a:p>
            <a:pPr marL="354013" indent="0">
              <a:buNone/>
            </a:pPr>
            <a:r>
              <a:rPr lang="ru-RU" dirty="0" smtClean="0"/>
              <a:t>Формирование </a:t>
            </a:r>
            <a:r>
              <a:rPr lang="ru-RU" dirty="0"/>
              <a:t>единого реестра управляющих организаций, поставщиков коммунальных и жилищных услуг, подрядных организаций;</a:t>
            </a:r>
          </a:p>
          <a:p>
            <a:pPr marL="354013" indent="0">
              <a:buNone/>
            </a:pPr>
            <a:r>
              <a:rPr lang="ru-RU" dirty="0" smtClean="0"/>
              <a:t>Автоматизация </a:t>
            </a:r>
            <a:r>
              <a:rPr lang="ru-RU" dirty="0"/>
              <a:t>процессов формирования и управления долгосрочной программой капитального ремонта объектов жилищного фонда, в </a:t>
            </a:r>
            <a:r>
              <a:rPr lang="ru-RU" dirty="0" smtClean="0"/>
              <a:t>том числе </a:t>
            </a:r>
            <a:r>
              <a:rPr lang="ru-RU" dirty="0"/>
              <a:t>учет получения, распределения и расходования платежей граждан на проведение программы капитального ремонта;</a:t>
            </a:r>
          </a:p>
          <a:p>
            <a:pPr marL="354013" indent="0">
              <a:buNone/>
            </a:pPr>
            <a:r>
              <a:rPr lang="ru-RU" dirty="0" smtClean="0"/>
              <a:t>Планирование </a:t>
            </a:r>
            <a:r>
              <a:rPr lang="ru-RU" dirty="0"/>
              <a:t>и анализ инспекторской деятельности в сфере строительного и жилищного </a:t>
            </a:r>
            <a:r>
              <a:rPr lang="ru-RU" dirty="0" smtClean="0"/>
              <a:t>надзора</a:t>
            </a:r>
            <a:r>
              <a:rPr lang="en-US" dirty="0"/>
              <a:t>.</a:t>
            </a:r>
            <a:endParaRPr lang="ru-RU" dirty="0"/>
          </a:p>
          <a:p>
            <a:pPr algn="ctr"/>
            <a:endParaRPr lang="en-US" dirty="0" smtClean="0"/>
          </a:p>
        </p:txBody>
      </p:sp>
      <p:grpSp>
        <p:nvGrpSpPr>
          <p:cNvPr id="11" name="Группа 10"/>
          <p:cNvGrpSpPr/>
          <p:nvPr/>
        </p:nvGrpSpPr>
        <p:grpSpPr>
          <a:xfrm>
            <a:off x="1032882" y="2656389"/>
            <a:ext cx="695325" cy="576262"/>
            <a:chOff x="239713" y="1528242"/>
            <a:chExt cx="695325" cy="576262"/>
          </a:xfrm>
        </p:grpSpPr>
        <p:pic>
          <p:nvPicPr>
            <p:cNvPr id="12" name="Picture 5" descr="D:\Amir\БАРС\ПРЕЗЕНТАЦИЯ\FORSLIDES\123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13" y="1528242"/>
              <a:ext cx="695325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Заголовок 1"/>
            <p:cNvSpPr txBox="1">
              <a:spLocks/>
            </p:cNvSpPr>
            <p:nvPr/>
          </p:nvSpPr>
          <p:spPr>
            <a:xfrm>
              <a:off x="377825" y="1599679"/>
              <a:ext cx="420688" cy="441325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ans"/>
                  <a:ea typeface="+mj-ea"/>
                  <a:cs typeface="+mj-cs"/>
                </a:rPr>
                <a:t/>
              </a:r>
              <a:b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ans"/>
                  <a:ea typeface="+mj-ea"/>
                  <a:cs typeface="+mj-cs"/>
                </a:rPr>
              </a:b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ans"/>
                  <a:ea typeface="+mj-ea"/>
                  <a:cs typeface="+mj-cs"/>
                </a:rPr>
                <a:t>1</a:t>
              </a:r>
              <a:b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ans"/>
                  <a:ea typeface="+mj-ea"/>
                  <a:cs typeface="+mj-cs"/>
                </a:rPr>
              </a:br>
              <a:endPara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"/>
                <a:ea typeface="+mj-ea"/>
                <a:cs typeface="+mj-cs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032882" y="3163264"/>
            <a:ext cx="695325" cy="576262"/>
            <a:chOff x="239713" y="1528242"/>
            <a:chExt cx="695325" cy="576262"/>
          </a:xfrm>
        </p:grpSpPr>
        <p:pic>
          <p:nvPicPr>
            <p:cNvPr id="17" name="Picture 5" descr="D:\Amir\БАРС\ПРЕЗЕНТАЦИЯ\FORSLIDES\123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13" y="1528242"/>
              <a:ext cx="695325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Заголовок 1"/>
            <p:cNvSpPr txBox="1">
              <a:spLocks/>
            </p:cNvSpPr>
            <p:nvPr/>
          </p:nvSpPr>
          <p:spPr>
            <a:xfrm>
              <a:off x="377825" y="1599679"/>
              <a:ext cx="420688" cy="441325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ans"/>
                  <a:ea typeface="+mj-ea"/>
                  <a:cs typeface="+mj-cs"/>
                </a:rPr>
                <a:t/>
              </a:r>
              <a:b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ans"/>
                  <a:ea typeface="+mj-ea"/>
                  <a:cs typeface="+mj-cs"/>
                </a:rPr>
              </a:b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ans"/>
                  <a:ea typeface="+mj-ea"/>
                  <a:cs typeface="+mj-cs"/>
                </a:rPr>
                <a:t>2</a:t>
              </a: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ans"/>
                  <a:ea typeface="+mj-ea"/>
                  <a:cs typeface="+mj-cs"/>
                </a:rPr>
                <a:t/>
              </a:r>
              <a:b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ans"/>
                  <a:ea typeface="+mj-ea"/>
                  <a:cs typeface="+mj-cs"/>
                </a:rPr>
              </a:br>
              <a:endPara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"/>
                <a:ea typeface="+mj-ea"/>
                <a:cs typeface="+mj-cs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032882" y="3923405"/>
            <a:ext cx="695325" cy="576262"/>
            <a:chOff x="239713" y="1528242"/>
            <a:chExt cx="695325" cy="576262"/>
          </a:xfrm>
        </p:grpSpPr>
        <p:pic>
          <p:nvPicPr>
            <p:cNvPr id="20" name="Picture 5" descr="D:\Amir\БАРС\ПРЕЗЕНТАЦИЯ\FORSLIDES\123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13" y="1528242"/>
              <a:ext cx="695325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Заголовок 1"/>
            <p:cNvSpPr txBox="1">
              <a:spLocks/>
            </p:cNvSpPr>
            <p:nvPr/>
          </p:nvSpPr>
          <p:spPr>
            <a:xfrm>
              <a:off x="377825" y="1599679"/>
              <a:ext cx="420688" cy="441325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ans"/>
                  <a:ea typeface="+mj-ea"/>
                  <a:cs typeface="+mj-cs"/>
                </a:rPr>
                <a:t/>
              </a:r>
              <a:b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ans"/>
                  <a:ea typeface="+mj-ea"/>
                  <a:cs typeface="+mj-cs"/>
                </a:rPr>
              </a:b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ans"/>
                  <a:ea typeface="+mj-ea"/>
                  <a:cs typeface="+mj-cs"/>
                </a:rPr>
                <a:t>3</a:t>
              </a: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ans"/>
                  <a:ea typeface="+mj-ea"/>
                  <a:cs typeface="+mj-cs"/>
                </a:rPr>
                <a:t/>
              </a:r>
              <a:b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ans"/>
                  <a:ea typeface="+mj-ea"/>
                  <a:cs typeface="+mj-cs"/>
                </a:rPr>
              </a:br>
              <a:endPara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"/>
                <a:ea typeface="+mj-ea"/>
                <a:cs typeface="+mj-cs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048754" y="5343201"/>
            <a:ext cx="695325" cy="576262"/>
            <a:chOff x="239713" y="1528242"/>
            <a:chExt cx="695325" cy="576262"/>
          </a:xfrm>
        </p:grpSpPr>
        <p:pic>
          <p:nvPicPr>
            <p:cNvPr id="23" name="Picture 5" descr="D:\Amir\БАРС\ПРЕЗЕНТАЦИЯ\FORSLIDES\123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13" y="1528242"/>
              <a:ext cx="695325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Заголовок 1"/>
            <p:cNvSpPr txBox="1">
              <a:spLocks/>
            </p:cNvSpPr>
            <p:nvPr/>
          </p:nvSpPr>
          <p:spPr>
            <a:xfrm>
              <a:off x="377825" y="1599679"/>
              <a:ext cx="420688" cy="441325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ans"/>
                  <a:ea typeface="+mj-ea"/>
                  <a:cs typeface="+mj-cs"/>
                </a:rPr>
                <a:t/>
              </a:r>
              <a:b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ans"/>
                  <a:ea typeface="+mj-ea"/>
                  <a:cs typeface="+mj-cs"/>
                </a:rPr>
              </a:b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ans"/>
                  <a:ea typeface="+mj-ea"/>
                  <a:cs typeface="+mj-cs"/>
                </a:rPr>
                <a:t>4</a:t>
              </a: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ans"/>
                  <a:ea typeface="+mj-ea"/>
                  <a:cs typeface="+mj-cs"/>
                </a:rPr>
                <a:t/>
              </a:r>
              <a:b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ans"/>
                  <a:ea typeface="+mj-ea"/>
                  <a:cs typeface="+mj-cs"/>
                </a:rPr>
              </a:br>
              <a:endPara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"/>
                <a:ea typeface="+mj-ea"/>
                <a:cs typeface="+mj-cs"/>
              </a:endParaRPr>
            </a:p>
          </p:txBody>
        </p:sp>
      </p:grpSp>
      <p:sp>
        <p:nvSpPr>
          <p:cNvPr id="25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1734815" y="6387228"/>
            <a:ext cx="285045" cy="365125"/>
          </a:xfrm>
        </p:spPr>
        <p:txBody>
          <a:bodyPr/>
          <a:lstStyle/>
          <a:p>
            <a:pPr algn="ctr"/>
            <a:fld id="{4FAB73BC-B049-4115-A692-8D63A059BFB8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5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13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3931" y="2290445"/>
            <a:ext cx="4731449" cy="29081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7734430" cy="150876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Подсистема</a:t>
            </a:r>
            <a:br>
              <a:rPr lang="ru-RU" dirty="0"/>
            </a:br>
            <a:r>
              <a:rPr lang="ru-RU" dirty="0"/>
              <a:t>«Жилищный фонд»</a:t>
            </a:r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6999" y="5343201"/>
            <a:ext cx="993734" cy="993734"/>
          </a:xfrm>
          <a:prstGeom prst="rect">
            <a:avLst/>
          </a:prstGeom>
        </p:spPr>
      </p:pic>
      <p:pic>
        <p:nvPicPr>
          <p:cNvPr id="4" name="Picture 3" descr="C:\Users\Адель\Desktop\Работа\еЖКХ\01.КОМЕРЧЕСКИЙ ПАКЕТ О7.ЖКХ\03.Презентации\Для презентации О7\дома круглые\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3972" y="4159744"/>
            <a:ext cx="993297" cy="9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Адель\Desktop\Работа\еЖКХ\01.КОМЕРЧЕСКИЙ ПАКЕТ О7.ЖКХ\03.Презентации\Для презентации О7\дома круглые\4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8015" y="1764301"/>
            <a:ext cx="993297" cy="9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Адель\Desktop\Работа\еЖКХ\01.КОМЕРЧЕСКИЙ ПАКЕТ О7.ЖКХ\03.Презентации\Для презентации О7\дома круглые\5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84041" y="2944520"/>
            <a:ext cx="993297" cy="9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Адель\Desktop\Работа\еЖКХ\01.КОМЕРЧЕСКИЙ ПАКЕТ О7.ЖКХ\03.Презентации\Для презентации О7\дома круглые\8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7349" y="284176"/>
            <a:ext cx="993297" cy="9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Users\Адель\Desktop\Работа\еЖКХ\01.КОМЕРЧЕСКИЙ ПАКЕТ О7.ЖКХ\03.Презентации\Для презентации О7\дома круглые\3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7211" y="735498"/>
            <a:ext cx="985843" cy="98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ru-RU" dirty="0"/>
          </a:p>
        </p:txBody>
      </p:sp>
      <p:pic>
        <p:nvPicPr>
          <p:cNvPr id="22" name="Picture 2" descr="C:\Users\Адель\Desktop\Работа\еЖКХ\01.КОМЕРЧЕСКИЙ ПАКЕТ О7.ЖКХ\03.Презентации\1 ЭПД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870" y="1946672"/>
            <a:ext cx="4752528" cy="412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7130" y="3508902"/>
            <a:ext cx="729740" cy="729740"/>
          </a:xfrm>
          <a:prstGeom prst="rect">
            <a:avLst/>
          </a:prstGeom>
        </p:spPr>
      </p:pic>
      <p:pic>
        <p:nvPicPr>
          <p:cNvPr id="20" name="Picture 5" descr="E:\Tanya\WORK WORK\КОНФЕРЕНЦИИ\К партнерской 2013\Шаблон презентации 2013\монитор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8470" y="2041847"/>
            <a:ext cx="5184576" cy="4175668"/>
          </a:xfrm>
          <a:prstGeom prst="rect">
            <a:avLst/>
          </a:prstGeom>
          <a:noFill/>
        </p:spPr>
      </p:pic>
      <p:sp>
        <p:nvSpPr>
          <p:cNvPr id="1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1734815" y="6387228"/>
            <a:ext cx="285045" cy="365125"/>
          </a:xfrm>
        </p:spPr>
        <p:txBody>
          <a:bodyPr/>
          <a:lstStyle/>
          <a:p>
            <a:pPr algn="ctr"/>
            <a:fld id="{4FAB73BC-B049-4115-A692-8D63A059BFB8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6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11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200" y="284176"/>
            <a:ext cx="8607149" cy="150876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реализация требований Постановления Правительства РФ от 28.12.2012 № 1468</a:t>
            </a:r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6999" y="5343201"/>
            <a:ext cx="993734" cy="993734"/>
          </a:xfrm>
          <a:prstGeom prst="rect">
            <a:avLst/>
          </a:prstGeom>
        </p:spPr>
      </p:pic>
      <p:pic>
        <p:nvPicPr>
          <p:cNvPr id="4" name="Picture 3" descr="C:\Users\Адель\Desktop\Работа\еЖКХ\01.КОМЕРЧЕСКИЙ ПАКЕТ О7.ЖКХ\03.Презентации\Для презентации О7\дома круглые\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3972" y="4159744"/>
            <a:ext cx="993297" cy="9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Адель\Desktop\Работа\еЖКХ\01.КОМЕРЧЕСКИЙ ПАКЕТ О7.ЖКХ\03.Презентации\Для презентации О7\дома круглые\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8015" y="1764301"/>
            <a:ext cx="993297" cy="9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Адель\Desktop\Работа\еЖКХ\01.КОМЕРЧЕСКИЙ ПАКЕТ О7.ЖКХ\03.Презентации\Для презентации О7\дома круглые\5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84041" y="2944520"/>
            <a:ext cx="993297" cy="9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Адель\Desktop\Работа\еЖКХ\01.КОМЕРЧЕСКИЙ ПАКЕТ О7.ЖКХ\03.Презентации\Для презентации О7\дома круглые\8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7349" y="284176"/>
            <a:ext cx="993297" cy="9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Users\Адель\Desktop\Работа\еЖКХ\01.КОМЕРЧЕСКИЙ ПАКЕТ О7.ЖКХ\03.Презентации\Для презентации О7\дома круглые\3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7211" y="735498"/>
            <a:ext cx="985843" cy="98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В рамках использования подсистемы «</a:t>
            </a:r>
            <a:r>
              <a:rPr lang="ru-RU" dirty="0"/>
              <a:t>Жилищный фонд</a:t>
            </a:r>
            <a:r>
              <a:rPr lang="ru-RU" dirty="0" smtClean="0"/>
              <a:t>» обеспечивается практическая реализация </a:t>
            </a:r>
            <a:r>
              <a:rPr lang="ru-RU" dirty="0"/>
              <a:t>Постановления Правительства РФ № 1468 от 28.12.2012 г.</a:t>
            </a:r>
          </a:p>
          <a:p>
            <a:pPr marL="0" indent="0">
              <a:buNone/>
            </a:pPr>
            <a:r>
              <a:rPr lang="ru-RU" dirty="0"/>
              <a:t>«О порядке предоставления органам местного самоуправления информации лицами, осуществляющими поставки ресурсов, необходимых для предоставления коммунальных услуг, и (или) оказывающими коммунальные услуги в многоквартирных и жилых домах либо услуги (работы) по содержанию и ремонту общего имущества собственников помещений в многоквартирных домах</a:t>
            </a:r>
            <a:r>
              <a:rPr lang="ru-RU" dirty="0" smtClean="0"/>
              <a:t>».</a:t>
            </a:r>
            <a:endParaRPr lang="ru-RU" dirty="0"/>
          </a:p>
          <a:p>
            <a:pPr algn="ctr"/>
            <a:endParaRPr lang="en-US" dirty="0" smtClean="0"/>
          </a:p>
        </p:txBody>
      </p:sp>
      <p:pic>
        <p:nvPicPr>
          <p:cNvPr id="11" name="Picture 3" descr="C:\Users\Адель\Desktop\Для презентации О7\Кругляши\герб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83" y="1277578"/>
            <a:ext cx="1046354" cy="104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1734815" y="6387228"/>
            <a:ext cx="285045" cy="365125"/>
          </a:xfrm>
        </p:spPr>
        <p:txBody>
          <a:bodyPr/>
          <a:lstStyle/>
          <a:p>
            <a:pPr algn="ctr"/>
            <a:fld id="{4FAB73BC-B049-4115-A692-8D63A059BFB8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7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27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200" y="284176"/>
            <a:ext cx="8607149" cy="1508760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Подсистема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«Капитальный ремонт»</a:t>
            </a:r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6999" y="5343201"/>
            <a:ext cx="993734" cy="993734"/>
          </a:xfrm>
          <a:prstGeom prst="rect">
            <a:avLst/>
          </a:prstGeom>
        </p:spPr>
      </p:pic>
      <p:pic>
        <p:nvPicPr>
          <p:cNvPr id="4" name="Picture 3" descr="C:\Users\Адель\Desktop\Работа\еЖКХ\01.КОМЕРЧЕСКИЙ ПАКЕТ О7.ЖКХ\03.Презентации\Для презентации О7\дома круглые\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3972" y="4159744"/>
            <a:ext cx="993297" cy="9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Адель\Desktop\Работа\еЖКХ\01.КОМЕРЧЕСКИЙ ПАКЕТ О7.ЖКХ\03.Презентации\Для презентации О7\дома круглые\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8015" y="1764301"/>
            <a:ext cx="993297" cy="9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Адель\Desktop\Работа\еЖКХ\01.КОМЕРЧЕСКИЙ ПАКЕТ О7.ЖКХ\03.Презентации\Для презентации О7\дома круглые\5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84041" y="2944520"/>
            <a:ext cx="993297" cy="9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Адель\Desktop\Работа\еЖКХ\01.КОМЕРЧЕСКИЙ ПАКЕТ О7.ЖКХ\03.Презентации\Для презентации О7\дома круглые\8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7349" y="284176"/>
            <a:ext cx="993297" cy="9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Users\Адель\Desktop\Работа\еЖКХ\01.КОМЕРЧЕСКИЙ ПАКЕТ О7.ЖКХ\03.Презентации\Для презентации О7\дома круглые\3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7211" y="735498"/>
            <a:ext cx="985843" cy="98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934" y="2036268"/>
            <a:ext cx="5507745" cy="35325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5531" y="2429411"/>
            <a:ext cx="482500" cy="482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9417" y="3709332"/>
            <a:ext cx="362955" cy="36295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34008" y="2232345"/>
            <a:ext cx="4215924" cy="4232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</a:pPr>
            <a:r>
              <a:rPr lang="ru-RU" sz="2200" dirty="0" smtClean="0"/>
              <a:t>Автоматизация </a:t>
            </a:r>
            <a:r>
              <a:rPr lang="ru-RU" sz="2200" dirty="0"/>
              <a:t>учета полного цикла работ по долгосрочной и краткосрочной программе капитального ремонта, включающий учет:</a:t>
            </a:r>
          </a:p>
          <a:p>
            <a:pPr marL="182880" indent="-182880" defTabSz="9144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"/>
            </a:pPr>
            <a:r>
              <a:rPr lang="ru-RU" sz="2200" dirty="0"/>
              <a:t>дефектных </a:t>
            </a:r>
            <a:r>
              <a:rPr lang="ru-RU" sz="2200" dirty="0" smtClean="0"/>
              <a:t>ведомостей,</a:t>
            </a:r>
            <a:endParaRPr lang="en-US" sz="2200" dirty="0"/>
          </a:p>
          <a:p>
            <a:pPr marL="182880" indent="-182880" defTabSz="9144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"/>
            </a:pPr>
            <a:r>
              <a:rPr lang="ru-RU" sz="2200" dirty="0"/>
              <a:t>документации по </a:t>
            </a:r>
            <a:r>
              <a:rPr lang="ru-RU" sz="2200" dirty="0" smtClean="0"/>
              <a:t>СМР,</a:t>
            </a:r>
            <a:endParaRPr lang="en-US" sz="2200" dirty="0"/>
          </a:p>
          <a:p>
            <a:pPr marL="182880" indent="-182880" defTabSz="9144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"/>
            </a:pPr>
            <a:r>
              <a:rPr lang="ru-RU" sz="2200" dirty="0" smtClean="0"/>
              <a:t>смет,</a:t>
            </a:r>
            <a:endParaRPr lang="en-US" sz="2200" dirty="0"/>
          </a:p>
          <a:p>
            <a:pPr marL="182880" indent="-182880" defTabSz="9144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"/>
            </a:pPr>
            <a:r>
              <a:rPr lang="ru-RU" sz="2200" dirty="0"/>
              <a:t>актов выполненных </a:t>
            </a:r>
            <a:r>
              <a:rPr lang="ru-RU" sz="2200" dirty="0" smtClean="0"/>
              <a:t>работ,</a:t>
            </a:r>
            <a:endParaRPr lang="en-US" sz="2200" dirty="0"/>
          </a:p>
          <a:p>
            <a:pPr marL="182880" indent="-182880" defTabSz="9144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"/>
            </a:pPr>
            <a:r>
              <a:rPr lang="ru-RU" sz="2200" dirty="0"/>
              <a:t>платежных </a:t>
            </a:r>
            <a:r>
              <a:rPr lang="ru-RU" sz="2200" dirty="0" smtClean="0"/>
              <a:t>документов</a:t>
            </a:r>
            <a:endParaRPr lang="en-US" sz="2200" dirty="0" smtClean="0"/>
          </a:p>
          <a:p>
            <a:pPr defTabSz="914400">
              <a:lnSpc>
                <a:spcPct val="90000"/>
              </a:lnSpc>
              <a:buClr>
                <a:schemeClr val="tx1"/>
              </a:buClr>
            </a:pPr>
            <a:r>
              <a:rPr lang="ru-RU" sz="2200" dirty="0" smtClean="0"/>
              <a:t>по </a:t>
            </a:r>
            <a:r>
              <a:rPr lang="ru-RU" sz="2200" dirty="0"/>
              <a:t>каждому жилому </a:t>
            </a:r>
            <a:r>
              <a:rPr lang="ru-RU" sz="2200" dirty="0" smtClean="0"/>
              <a:t>объекту</a:t>
            </a:r>
            <a:r>
              <a:rPr lang="en-US" sz="2200" dirty="0" smtClean="0"/>
              <a:t>;</a:t>
            </a:r>
            <a:endParaRPr lang="en-US" sz="2200" dirty="0"/>
          </a:p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</a:pPr>
            <a:r>
              <a:rPr lang="ru-RU" sz="2200" dirty="0"/>
              <a:t>Контроль финансирования капитального ремонта.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246301" y="2146486"/>
            <a:ext cx="695325" cy="576262"/>
            <a:chOff x="239713" y="1528242"/>
            <a:chExt cx="695325" cy="576262"/>
          </a:xfrm>
        </p:grpSpPr>
        <p:pic>
          <p:nvPicPr>
            <p:cNvPr id="18" name="Picture 5" descr="D:\Amir\БАРС\ПРЕЗЕНТАЦИЯ\FORSLIDES\123.pn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13" y="1528242"/>
              <a:ext cx="695325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Заголовок 1"/>
            <p:cNvSpPr txBox="1">
              <a:spLocks/>
            </p:cNvSpPr>
            <p:nvPr/>
          </p:nvSpPr>
          <p:spPr>
            <a:xfrm>
              <a:off x="377825" y="1599679"/>
              <a:ext cx="420688" cy="441325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ans"/>
                  <a:ea typeface="+mj-ea"/>
                  <a:cs typeface="+mj-cs"/>
                </a:rPr>
                <a:t/>
              </a:r>
              <a:b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ans"/>
                  <a:ea typeface="+mj-ea"/>
                  <a:cs typeface="+mj-cs"/>
                </a:rPr>
              </a:b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ans"/>
                  <a:ea typeface="+mj-ea"/>
                  <a:cs typeface="+mj-cs"/>
                </a:rPr>
                <a:t>1</a:t>
              </a:r>
              <a:b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ans"/>
                  <a:ea typeface="+mj-ea"/>
                  <a:cs typeface="+mj-cs"/>
                </a:rPr>
              </a:br>
              <a:endPara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"/>
                <a:ea typeface="+mj-ea"/>
                <a:cs typeface="+mj-cs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46301" y="5615794"/>
            <a:ext cx="695325" cy="576263"/>
            <a:chOff x="239713" y="2176313"/>
            <a:chExt cx="695325" cy="576263"/>
          </a:xfrm>
        </p:grpSpPr>
        <p:pic>
          <p:nvPicPr>
            <p:cNvPr id="21" name="Picture 5" descr="D:\Amir\БАРС\ПРЕЗЕНТАЦИЯ\FORSLIDES\123.pn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13" y="2176313"/>
              <a:ext cx="695325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Заголовок 1"/>
            <p:cNvSpPr txBox="1">
              <a:spLocks/>
            </p:cNvSpPr>
            <p:nvPr/>
          </p:nvSpPr>
          <p:spPr>
            <a:xfrm>
              <a:off x="410108" y="2248420"/>
              <a:ext cx="336649" cy="288132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ans"/>
                  <a:ea typeface="+mj-ea"/>
                  <a:cs typeface="+mj-cs"/>
                </a:rPr>
                <a:t/>
              </a:r>
              <a:b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ans"/>
                  <a:ea typeface="+mj-ea"/>
                  <a:cs typeface="+mj-cs"/>
                </a:rPr>
              </a:b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ans"/>
                  <a:ea typeface="+mj-ea"/>
                  <a:cs typeface="+mj-cs"/>
                </a:rPr>
                <a:t>2</a:t>
              </a:r>
              <a:b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ans"/>
                  <a:ea typeface="+mj-ea"/>
                  <a:cs typeface="+mj-cs"/>
                </a:rPr>
              </a:br>
              <a:endPara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"/>
                <a:ea typeface="+mj-ea"/>
                <a:cs typeface="+mj-cs"/>
              </a:endParaRPr>
            </a:p>
          </p:txBody>
        </p:sp>
      </p:grpSp>
      <p:sp>
        <p:nvSpPr>
          <p:cNvPr id="2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1734815" y="6387228"/>
            <a:ext cx="285045" cy="365125"/>
          </a:xfrm>
        </p:spPr>
        <p:txBody>
          <a:bodyPr/>
          <a:lstStyle/>
          <a:p>
            <a:pPr algn="ctr"/>
            <a:fld id="{4FAB73BC-B049-4115-A692-8D63A059BFB8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8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55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28" y="284176"/>
            <a:ext cx="8854222" cy="1508760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Подсистема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Жилищная инспекция»</a:t>
            </a:r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6999" y="5343201"/>
            <a:ext cx="993734" cy="993734"/>
          </a:xfrm>
          <a:prstGeom prst="rect">
            <a:avLst/>
          </a:prstGeom>
        </p:spPr>
      </p:pic>
      <p:pic>
        <p:nvPicPr>
          <p:cNvPr id="4" name="Picture 3" descr="C:\Users\Адель\Desktop\Работа\еЖКХ\01.КОМЕРЧЕСКИЙ ПАКЕТ О7.ЖКХ\03.Презентации\Для презентации О7\дома круглые\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3972" y="4159744"/>
            <a:ext cx="993297" cy="9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Адель\Desktop\Работа\еЖКХ\01.КОМЕРЧЕСКИЙ ПАКЕТ О7.ЖКХ\03.Презентации\Для презентации О7\дома круглые\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8015" y="1764301"/>
            <a:ext cx="993297" cy="9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Адель\Desktop\Работа\еЖКХ\01.КОМЕРЧЕСКИЙ ПАКЕТ О7.ЖКХ\03.Презентации\Для презентации О7\дома круглые\5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84041" y="2944520"/>
            <a:ext cx="993297" cy="9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Адель\Desktop\Работа\еЖКХ\01.КОМЕРЧЕСКИЙ ПАКЕТ О7.ЖКХ\03.Презентации\Для презентации О7\дома круглые\8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7349" y="284176"/>
            <a:ext cx="993297" cy="9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Users\Адель\Desktop\Работа\еЖКХ\01.КОМЕРЧЕСКИЙ ПАКЕТ О7.ЖКХ\03.Презентации\Для презентации О7\дома круглые\3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7211" y="735498"/>
            <a:ext cx="985843" cy="98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1054" y="2067599"/>
            <a:ext cx="4656939" cy="374043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34007" y="2232345"/>
            <a:ext cx="506565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Автоматизация инспекторских проверок и документооборота инспекторов строительного и жилищного </a:t>
            </a:r>
            <a:r>
              <a:rPr lang="ru-RU" sz="2200" dirty="0" smtClean="0"/>
              <a:t>надзора</a:t>
            </a:r>
            <a:r>
              <a:rPr lang="en-US" sz="2200" dirty="0"/>
              <a:t>;</a:t>
            </a:r>
            <a:endParaRPr lang="en-US" sz="2200" dirty="0" smtClean="0"/>
          </a:p>
          <a:p>
            <a:r>
              <a:rPr lang="ru-RU" sz="2200" dirty="0" smtClean="0"/>
              <a:t>Автоматизация </a:t>
            </a:r>
            <a:r>
              <a:rPr lang="ru-RU" sz="2200" dirty="0"/>
              <a:t>раскрытия информации управляющими организациями о своей деятельности и контроля над </a:t>
            </a:r>
            <a:r>
              <a:rPr lang="ru-RU" sz="2200" dirty="0" smtClean="0"/>
              <a:t>ее раскрытием</a:t>
            </a:r>
            <a:r>
              <a:rPr lang="en-US" sz="2200" dirty="0" smtClean="0"/>
              <a:t>;</a:t>
            </a:r>
          </a:p>
          <a:p>
            <a:r>
              <a:rPr lang="ru-RU" sz="2200" dirty="0" smtClean="0"/>
              <a:t>Организация </a:t>
            </a:r>
            <a:r>
              <a:rPr lang="ru-RU" sz="2200" dirty="0"/>
              <a:t>контроля над управляющими </a:t>
            </a:r>
            <a:r>
              <a:rPr lang="ru-RU" sz="2200" dirty="0" smtClean="0"/>
              <a:t>организациями</a:t>
            </a:r>
            <a:r>
              <a:rPr lang="en-US" sz="2200" dirty="0" smtClean="0"/>
              <a:t>;</a:t>
            </a:r>
          </a:p>
          <a:p>
            <a:r>
              <a:rPr lang="ru-RU" sz="2200" dirty="0" smtClean="0"/>
              <a:t>Организация </a:t>
            </a:r>
            <a:r>
              <a:rPr lang="ru-RU" sz="2200" dirty="0"/>
              <a:t>контроля за формированием фондов капитального ремонта.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246301" y="3506372"/>
            <a:ext cx="695325" cy="576263"/>
            <a:chOff x="239713" y="2176313"/>
            <a:chExt cx="695325" cy="576263"/>
          </a:xfrm>
        </p:grpSpPr>
        <p:pic>
          <p:nvPicPr>
            <p:cNvPr id="20" name="Picture 5" descr="D:\Amir\БАРС\ПРЕЗЕНТАЦИЯ\FORSLIDES\123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13" y="2176313"/>
              <a:ext cx="695325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Заголовок 1"/>
            <p:cNvSpPr txBox="1">
              <a:spLocks/>
            </p:cNvSpPr>
            <p:nvPr/>
          </p:nvSpPr>
          <p:spPr>
            <a:xfrm>
              <a:off x="410108" y="2248420"/>
              <a:ext cx="336649" cy="288132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ans"/>
                  <a:ea typeface="+mj-ea"/>
                  <a:cs typeface="+mj-cs"/>
                </a:rPr>
                <a:t/>
              </a:r>
              <a:b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ans"/>
                  <a:ea typeface="+mj-ea"/>
                  <a:cs typeface="+mj-cs"/>
                </a:rPr>
              </a:b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ans"/>
                  <a:ea typeface="+mj-ea"/>
                  <a:cs typeface="+mj-cs"/>
                </a:rPr>
                <a:t>2</a:t>
              </a:r>
              <a:b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ans"/>
                  <a:ea typeface="+mj-ea"/>
                  <a:cs typeface="+mj-cs"/>
                </a:rPr>
              </a:br>
              <a:endPara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"/>
                <a:ea typeface="+mj-ea"/>
                <a:cs typeface="+mj-cs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46301" y="2146486"/>
            <a:ext cx="695325" cy="576262"/>
            <a:chOff x="239713" y="1528242"/>
            <a:chExt cx="695325" cy="576262"/>
          </a:xfrm>
        </p:grpSpPr>
        <p:pic>
          <p:nvPicPr>
            <p:cNvPr id="23" name="Picture 5" descr="D:\Amir\БАРС\ПРЕЗЕНТАЦИЯ\FORSLIDES\123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13" y="1528242"/>
              <a:ext cx="695325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Заголовок 1"/>
            <p:cNvSpPr txBox="1">
              <a:spLocks/>
            </p:cNvSpPr>
            <p:nvPr/>
          </p:nvSpPr>
          <p:spPr>
            <a:xfrm>
              <a:off x="377825" y="1599679"/>
              <a:ext cx="420688" cy="441325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ans"/>
                  <a:ea typeface="+mj-ea"/>
                  <a:cs typeface="+mj-cs"/>
                </a:rPr>
                <a:t/>
              </a:r>
              <a:b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ans"/>
                  <a:ea typeface="+mj-ea"/>
                  <a:cs typeface="+mj-cs"/>
                </a:rPr>
              </a:b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ans"/>
                  <a:ea typeface="+mj-ea"/>
                  <a:cs typeface="+mj-cs"/>
                </a:rPr>
                <a:t>1</a:t>
              </a:r>
              <a:b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ans"/>
                  <a:ea typeface="+mj-ea"/>
                  <a:cs typeface="+mj-cs"/>
                </a:rPr>
              </a:br>
              <a:endPara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"/>
                <a:ea typeface="+mj-ea"/>
                <a:cs typeface="+mj-cs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46301" y="4827995"/>
            <a:ext cx="695325" cy="576263"/>
            <a:chOff x="239713" y="2176313"/>
            <a:chExt cx="695325" cy="576263"/>
          </a:xfrm>
        </p:grpSpPr>
        <p:pic>
          <p:nvPicPr>
            <p:cNvPr id="35" name="Picture 5" descr="D:\Amir\БАРС\ПРЕЗЕНТАЦИЯ\FORSLIDES\123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13" y="2176313"/>
              <a:ext cx="695325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Заголовок 1"/>
            <p:cNvSpPr txBox="1">
              <a:spLocks/>
            </p:cNvSpPr>
            <p:nvPr/>
          </p:nvSpPr>
          <p:spPr>
            <a:xfrm>
              <a:off x="410108" y="2248420"/>
              <a:ext cx="336649" cy="288132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ans"/>
                  <a:ea typeface="+mj-ea"/>
                  <a:cs typeface="+mj-cs"/>
                </a:rPr>
                <a:t/>
              </a:r>
              <a:b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ans"/>
                  <a:ea typeface="+mj-ea"/>
                  <a:cs typeface="+mj-cs"/>
                </a:rPr>
              </a:b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ans"/>
                  <a:ea typeface="+mj-ea"/>
                  <a:cs typeface="+mj-cs"/>
                </a:rPr>
                <a:t>3</a:t>
              </a: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ans"/>
                  <a:ea typeface="+mj-ea"/>
                  <a:cs typeface="+mj-cs"/>
                </a:rPr>
                <a:t/>
              </a:r>
              <a:b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ans"/>
                  <a:ea typeface="+mj-ea"/>
                  <a:cs typeface="+mj-cs"/>
                </a:rPr>
              </a:br>
              <a:endPara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"/>
                <a:ea typeface="+mj-ea"/>
                <a:cs typeface="+mj-cs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246301" y="5519902"/>
            <a:ext cx="695325" cy="576263"/>
            <a:chOff x="239713" y="2176313"/>
            <a:chExt cx="695325" cy="576263"/>
          </a:xfrm>
        </p:grpSpPr>
        <p:pic>
          <p:nvPicPr>
            <p:cNvPr id="38" name="Picture 5" descr="D:\Amir\БАРС\ПРЕЗЕНТАЦИЯ\FORSLIDES\123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13" y="2176313"/>
              <a:ext cx="695325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Заголовок 1"/>
            <p:cNvSpPr txBox="1">
              <a:spLocks/>
            </p:cNvSpPr>
            <p:nvPr/>
          </p:nvSpPr>
          <p:spPr>
            <a:xfrm>
              <a:off x="410108" y="2248420"/>
              <a:ext cx="336649" cy="288132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ans"/>
                  <a:ea typeface="+mj-ea"/>
                  <a:cs typeface="+mj-cs"/>
                </a:rPr>
                <a:t/>
              </a:r>
              <a:b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ans"/>
                  <a:ea typeface="+mj-ea"/>
                  <a:cs typeface="+mj-cs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PT Sans"/>
                  <a:ea typeface="+mj-ea"/>
                  <a:cs typeface="+mj-cs"/>
                </a:rPr>
                <a:t>4</a:t>
              </a: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ans"/>
                  <a:ea typeface="+mj-ea"/>
                  <a:cs typeface="+mj-cs"/>
                </a:rPr>
                <a:t/>
              </a:r>
              <a:b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ans"/>
                  <a:ea typeface="+mj-ea"/>
                  <a:cs typeface="+mj-cs"/>
                </a:rPr>
              </a:br>
              <a:endPara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"/>
                <a:ea typeface="+mj-ea"/>
                <a:cs typeface="+mj-cs"/>
              </a:endParaRPr>
            </a:p>
          </p:txBody>
        </p:sp>
      </p:grpSp>
      <p:pic>
        <p:nvPicPr>
          <p:cNvPr id="1026" name="Picture 2" descr="Жилищный надзор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3154" y="3722545"/>
            <a:ext cx="380356" cy="38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1734815" y="6387228"/>
            <a:ext cx="285045" cy="365125"/>
          </a:xfrm>
        </p:spPr>
        <p:txBody>
          <a:bodyPr/>
          <a:lstStyle/>
          <a:p>
            <a:pPr algn="ctr"/>
            <a:fld id="{4FAB73BC-B049-4115-A692-8D63A059BFB8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9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30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лосы">
  <a:themeElements>
    <a:clrScheme name="Banded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CC978"/>
      </a:accent3>
      <a:accent4>
        <a:srgbClr val="099BDD"/>
      </a:accent4>
      <a:accent5>
        <a:srgbClr val="47BFCD"/>
      </a:accent5>
      <a:accent6>
        <a:srgbClr val="DD7C15"/>
      </a:accent6>
      <a:hlink>
        <a:srgbClr val="FF9933"/>
      </a:hlink>
      <a:folHlink>
        <a:srgbClr val="B2B2B2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B1D2DA32-AC8B-4194-BF85-FF4A5B40EB5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TC103090430[[fn=Объединенный]]</Template>
  <TotalTime>1333</TotalTime>
  <Words>756</Words>
  <Application>Microsoft Office PowerPoint</Application>
  <PresentationFormat>Произвольный</PresentationFormat>
  <Paragraphs>146</Paragraphs>
  <Slides>15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Полосы</vt:lpstr>
      <vt:lpstr>Единая информационная система жилищно-коммунального хозяйства Астраханской области</vt:lpstr>
      <vt:lpstr>Проблематика сферы жкх</vt:lpstr>
      <vt:lpstr>НАЗНАЧЕНИЕ СИСТЕМЫ</vt:lpstr>
      <vt:lpstr>участники сферы ЖКХ</vt:lpstr>
      <vt:lpstr>Перечень решаемых задач</vt:lpstr>
      <vt:lpstr>Подсистема «Жилищный фонд»</vt:lpstr>
      <vt:lpstr>реализация требований Постановления Правительства РФ от 28.12.2012 № 1468</vt:lpstr>
      <vt:lpstr>Подсистема  «Капитальный ремонт»</vt:lpstr>
      <vt:lpstr>Подсистема  «Жилищная инспекция»</vt:lpstr>
      <vt:lpstr>электронная Паспортизация объектов жкх</vt:lpstr>
      <vt:lpstr>Организация процесса сбора информации</vt:lpstr>
      <vt:lpstr>Архитектура СИСТЕМЫ</vt:lpstr>
      <vt:lpstr>Текущие результаты внедрения</vt:lpstr>
      <vt:lpstr>Перспективы развития </vt:lpstr>
      <vt:lpstr>Единая информационная система жилищно-коммунального хозяйства Астраханской области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Единая информационная система жилищно-коммунального хозяйства Астраханской области</dc:title>
  <dc:creator>Лазарев Николай Вячеславович</dc:creator>
  <cp:lastModifiedBy>Брыкин Сергей Павлович</cp:lastModifiedBy>
  <cp:revision>51</cp:revision>
  <dcterms:created xsi:type="dcterms:W3CDTF">2014-05-26T06:31:07Z</dcterms:created>
  <dcterms:modified xsi:type="dcterms:W3CDTF">2014-05-27T14:51:39Z</dcterms:modified>
</cp:coreProperties>
</file>