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96" r:id="rId4"/>
    <p:sldId id="278" r:id="rId5"/>
    <p:sldId id="292" r:id="rId6"/>
    <p:sldId id="293" r:id="rId7"/>
    <p:sldId id="294" r:id="rId8"/>
    <p:sldId id="295" r:id="rId9"/>
    <p:sldId id="291" r:id="rId10"/>
    <p:sldId id="285" r:id="rId11"/>
    <p:sldId id="281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Europe" pitchFamily="2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216CB1"/>
    <a:srgbClr val="133F67"/>
    <a:srgbClr val="174B7B"/>
    <a:srgbClr val="14416A"/>
    <a:srgbClr val="1D5F9B"/>
    <a:srgbClr val="012189"/>
    <a:srgbClr val="0119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6" autoAdjust="0"/>
    <p:restoredTop sz="94660"/>
  </p:normalViewPr>
  <p:slideViewPr>
    <p:cSldViewPr>
      <p:cViewPr>
        <p:scale>
          <a:sx n="69" d="100"/>
          <a:sy n="69" d="100"/>
        </p:scale>
        <p:origin x="-2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E2A64-0A85-4CB4-ABEB-4FC73A00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ADBD-9154-41B2-861D-F4E827ED6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1BAF9-1F28-48CF-BB14-D0FEB3DB3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C57E0-1F7C-4378-BA68-AA51C05F0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2DEC-2B15-4AB3-BFC5-97D1BD13C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DB4D-2720-4594-9CE2-F6124705B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D81B-11AD-43AB-A0CE-5B678F947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1B5DC-5E2D-4384-973F-6B6B835D3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38847-9A19-4A41-B112-7AA64FB4F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92CF-0F42-4F6B-A010-A528F24F8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C214-C035-457E-8D6D-D22942DDC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48403F-F234-4CFE-B8B8-86D5E91AD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79388" y="2397125"/>
            <a:ext cx="89646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Europe" pitchFamily="2" charset="0"/>
              </a:rPr>
              <a:t>Электронный сервис бесплатной юридической консультации</a:t>
            </a:r>
          </a:p>
          <a:p>
            <a:pPr algn="ctr"/>
            <a:r>
              <a:rPr lang="ru-RU" sz="3200">
                <a:solidFill>
                  <a:schemeClr val="bg1"/>
                </a:solidFill>
                <a:latin typeface="Europe" pitchFamily="2" charset="0"/>
              </a:rPr>
              <a:t>или</a:t>
            </a:r>
          </a:p>
          <a:p>
            <a:pPr algn="ctr"/>
            <a:r>
              <a:rPr lang="ru-RU" sz="3200">
                <a:solidFill>
                  <a:schemeClr val="bg1"/>
                </a:solidFill>
                <a:latin typeface="Europe" pitchFamily="2" charset="0"/>
              </a:rPr>
              <a:t>«Узнайте, какие Вам полагаются льготы»</a:t>
            </a: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Europe" pitchFamily="2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974725" y="2492375"/>
            <a:ext cx="7700963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Стоимость разработки: </a:t>
            </a:r>
            <a:r>
              <a:rPr lang="en-US" sz="2200">
                <a:solidFill>
                  <a:schemeClr val="bg1"/>
                </a:solidFill>
                <a:latin typeface="Europe" pitchFamily="2" charset="0"/>
              </a:rPr>
              <a:t>178 </a:t>
            </a: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000 рублей.</a:t>
            </a:r>
          </a:p>
          <a:p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Разработка сервиса осуществлялась сотрудниками ЗАО «Кустовой вычислительный центр»: </a:t>
            </a:r>
          </a:p>
          <a:p>
            <a:pPr>
              <a:spcAft>
                <a:spcPts val="18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9 юристами и 1 программистом.</a:t>
            </a:r>
          </a:p>
          <a:p>
            <a:pPr>
              <a:spcAft>
                <a:spcPts val="18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6 органов исполнительной власти участвовали в тестировании сервиса: проверяли корректность и полноту выводимых результатов для конкретных категорий заявителей.</a:t>
            </a:r>
          </a:p>
          <a:p>
            <a:pPr>
              <a:spcAft>
                <a:spcPts val="1200"/>
              </a:spcAft>
            </a:pPr>
            <a:endParaRPr lang="ru-RU" sz="220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974725" y="1830388"/>
            <a:ext cx="412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Europe" pitchFamily="2" charset="0"/>
              </a:rPr>
              <a:t>Ресурсные затраты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Europe" pitchFamily="2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1000125" y="1785938"/>
            <a:ext cx="75215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За 2012 год к сервису обратились 2096 посетителей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Europe" pitchFamily="2" charset="0"/>
              </a:rPr>
              <a:t>1</a:t>
            </a:r>
            <a:r>
              <a:rPr lang="ru-RU">
                <a:solidFill>
                  <a:schemeClr val="bg1"/>
                </a:solidFill>
                <a:latin typeface="Europe" pitchFamily="2" charset="0"/>
              </a:rPr>
              <a:t>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2928938"/>
            <a:ext cx="5113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400">
                <a:solidFill>
                  <a:schemeClr val="bg1"/>
                </a:solidFill>
                <a:latin typeface="Europe" pitchFamily="2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615950" y="1681163"/>
            <a:ext cx="3244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Europe" pitchFamily="2" charset="0"/>
              </a:rPr>
              <a:t>Цель разработки:</a:t>
            </a:r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539750" y="2349500"/>
            <a:ext cx="7769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Помочь любому пользователю портала государственных и муниципальных услуг Нижегородской области сориентироваться в перечне полагающихся ему льгот и компенсаций, а также стать осведомленным о своих потребительских правах</a:t>
            </a:r>
          </a:p>
          <a:p>
            <a:pPr algn="just"/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 algn="just"/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 algn="just"/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Персонализация – главный Интернет-тренд!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Europe" pitchFamily="2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539750" y="1484313"/>
            <a:ext cx="8301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Сервис размещен на Интернет-портале государственных и муниципальных услуг Нижегородской области -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www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.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gu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.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nnov</a:t>
            </a:r>
            <a:r>
              <a:rPr lang="ru-RU" sz="2000">
                <a:solidFill>
                  <a:schemeClr val="bg1"/>
                </a:solidFill>
                <a:latin typeface="Europe" pitchFamily="2" charset="0"/>
              </a:rPr>
              <a:t>.</a:t>
            </a:r>
            <a:r>
              <a:rPr lang="en-US" sz="2000">
                <a:solidFill>
                  <a:schemeClr val="bg1"/>
                </a:solidFill>
                <a:latin typeface="Europe" pitchFamily="2" charset="0"/>
              </a:rPr>
              <a:t>ru</a:t>
            </a:r>
            <a:endParaRPr lang="ru-RU" sz="200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50" y="2349500"/>
            <a:ext cx="74882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/>
          <p:cNvSpPr/>
          <p:nvPr/>
        </p:nvSpPr>
        <p:spPr>
          <a:xfrm rot="10800000">
            <a:off x="2771775" y="5876925"/>
            <a:ext cx="647700" cy="360363"/>
          </a:xfrm>
          <a:prstGeom prst="rightArrow">
            <a:avLst/>
          </a:prstGeom>
          <a:solidFill>
            <a:srgbClr val="C000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Europe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571500" y="2357438"/>
            <a:ext cx="8301038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ШАГ 1:  Пользователь выбирает интересующие его сферы:</a:t>
            </a:r>
          </a:p>
          <a:p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Europe" pitchFamily="2" charset="0"/>
              </a:rPr>
              <a:t>  </a:t>
            </a: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Соцзащита</a:t>
            </a:r>
          </a:p>
          <a:p>
            <a:pPr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Europe" pitchFamily="2" charset="0"/>
              </a:rPr>
              <a:t>  </a:t>
            </a: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Образование</a:t>
            </a:r>
          </a:p>
          <a:p>
            <a:pPr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Europe" pitchFamily="2" charset="0"/>
              </a:rPr>
              <a:t>  </a:t>
            </a: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Жилище</a:t>
            </a:r>
          </a:p>
          <a:p>
            <a:pPr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Europe" pitchFamily="2" charset="0"/>
              </a:rPr>
              <a:t>  </a:t>
            </a: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Транспортные льготы</a:t>
            </a:r>
          </a:p>
          <a:p>
            <a:pPr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Europe" pitchFamily="2" charset="0"/>
              </a:rPr>
              <a:t>  </a:t>
            </a: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Медицина и здравоохранение</a:t>
            </a:r>
          </a:p>
          <a:p>
            <a:pPr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Europe" pitchFamily="2" charset="0"/>
              </a:rPr>
              <a:t>  </a:t>
            </a: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Труд и занятость</a:t>
            </a:r>
          </a:p>
          <a:p>
            <a:pPr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latin typeface="Europe" pitchFamily="2" charset="0"/>
              </a:rPr>
              <a:t>  </a:t>
            </a: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Права потребителей</a:t>
            </a:r>
          </a:p>
          <a:p>
            <a:pPr algn="ctr"/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 algn="ctr"/>
            <a:endParaRPr lang="ru-RU" sz="220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Europe" pitchFamily="2" charset="0"/>
              </a:rPr>
              <a:t>4</a:t>
            </a: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615950" y="1681163"/>
            <a:ext cx="5827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Europe" pitchFamily="2" charset="0"/>
              </a:rPr>
              <a:t>Описание работы сервиса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85750" y="4929188"/>
            <a:ext cx="214313" cy="71437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21469" y="4822031"/>
            <a:ext cx="357188" cy="14287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8"/>
          <p:cNvSpPr txBox="1">
            <a:spLocks noChangeArrowheads="1"/>
          </p:cNvSpPr>
          <p:nvPr/>
        </p:nvSpPr>
        <p:spPr bwMode="auto">
          <a:xfrm>
            <a:off x="642938" y="2357438"/>
            <a:ext cx="8301037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ШАГ 2:  Конкретизирует подсферы</a:t>
            </a:r>
          </a:p>
          <a:p>
            <a:pPr>
              <a:spcAft>
                <a:spcPts val="600"/>
              </a:spcAft>
            </a:pPr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Лекарства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Медицинская помощь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Медицинские услуги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Оздоровление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Финансовая помощь</a:t>
            </a:r>
          </a:p>
          <a:p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 algn="ctr"/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 algn="ctr"/>
            <a:endParaRPr lang="ru-RU" sz="220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Europe" pitchFamily="2" charset="0"/>
              </a:rPr>
              <a:t>5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615950" y="1681163"/>
            <a:ext cx="5827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Europe" pitchFamily="2" charset="0"/>
              </a:rPr>
              <a:t>Описание работы сервиса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85750" y="3357563"/>
            <a:ext cx="214313" cy="71437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21469" y="3250406"/>
            <a:ext cx="357188" cy="14287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85750" y="3786188"/>
            <a:ext cx="214313" cy="71437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21469" y="3679031"/>
            <a:ext cx="357188" cy="14287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85750" y="4214813"/>
            <a:ext cx="214313" cy="71437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321469" y="4107656"/>
            <a:ext cx="357188" cy="14287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85750" y="4643438"/>
            <a:ext cx="214313" cy="71437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321469" y="4536281"/>
            <a:ext cx="357188" cy="14287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85750" y="5072063"/>
            <a:ext cx="214313" cy="71437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321469" y="4964906"/>
            <a:ext cx="357188" cy="14287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8"/>
          <p:cNvSpPr txBox="1">
            <a:spLocks noChangeArrowheads="1"/>
          </p:cNvSpPr>
          <p:nvPr/>
        </p:nvSpPr>
        <p:spPr bwMode="auto">
          <a:xfrm>
            <a:off x="642938" y="2357438"/>
            <a:ext cx="830103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ШАГ 3:  Выбирает группы льготных категорий</a:t>
            </a:r>
          </a:p>
          <a:p>
            <a:pPr>
              <a:spcAft>
                <a:spcPts val="600"/>
              </a:spcAft>
            </a:pPr>
            <a:endParaRPr lang="en-US" sz="2200">
              <a:solidFill>
                <a:schemeClr val="bg1"/>
              </a:solidFill>
              <a:latin typeface="Europe" pitchFamily="2" charset="0"/>
            </a:endParaRP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Возраст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Состояние здоровья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Почетные звания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Семейное положение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…</a:t>
            </a:r>
          </a:p>
          <a:p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 algn="ctr"/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 algn="ctr"/>
            <a:endParaRPr lang="ru-RU" sz="220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Europe" pitchFamily="2" charset="0"/>
              </a:rPr>
              <a:t>6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15950" y="1681163"/>
            <a:ext cx="5827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Europe" pitchFamily="2" charset="0"/>
              </a:rPr>
              <a:t>Описание работы сервиса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85750" y="3357563"/>
            <a:ext cx="214313" cy="71437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21469" y="3250406"/>
            <a:ext cx="357188" cy="14287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85750" y="3786188"/>
            <a:ext cx="214313" cy="71437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21469" y="3679031"/>
            <a:ext cx="357188" cy="14287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642938" y="2357438"/>
            <a:ext cx="830103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ШАГ 4:  Пользователь выбирает интересующие категории</a:t>
            </a:r>
          </a:p>
          <a:p>
            <a:pPr>
              <a:spcAft>
                <a:spcPts val="600"/>
              </a:spcAft>
            </a:pPr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Дети первых трех лет жизни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Ребенок-инвалид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Инвалид ВОВ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Инвалид вследствие аварии на ПО «Маяк»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ru-RU" sz="2200">
                <a:solidFill>
                  <a:schemeClr val="bg1"/>
                </a:solidFill>
                <a:latin typeface="Europe" pitchFamily="2" charset="0"/>
              </a:rPr>
              <a:t>…</a:t>
            </a:r>
          </a:p>
          <a:p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 algn="ctr"/>
            <a:endParaRPr lang="ru-RU" sz="2200">
              <a:solidFill>
                <a:schemeClr val="bg1"/>
              </a:solidFill>
              <a:latin typeface="Europe" pitchFamily="2" charset="0"/>
            </a:endParaRPr>
          </a:p>
          <a:p>
            <a:pPr algn="ctr"/>
            <a:endParaRPr lang="ru-RU" sz="2200">
              <a:solidFill>
                <a:schemeClr val="bg1"/>
              </a:solidFill>
              <a:latin typeface="Europ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Europe" pitchFamily="2" charset="0"/>
              </a:rPr>
              <a:t>7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615950" y="1681163"/>
            <a:ext cx="5827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Europe" pitchFamily="2" charset="0"/>
              </a:rPr>
              <a:t>Описание работы сервиса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85750" y="3786188"/>
            <a:ext cx="214313" cy="71437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321469" y="3679031"/>
            <a:ext cx="357188" cy="142875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Europe" pitchFamily="2" charset="0"/>
              </a:rPr>
              <a:t>8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615950" y="1681163"/>
            <a:ext cx="5827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C000"/>
                </a:solidFill>
                <a:latin typeface="Europe" pitchFamily="2" charset="0"/>
              </a:rPr>
              <a:t>Результат работы сервиса:</a:t>
            </a:r>
          </a:p>
        </p:txBody>
      </p:sp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286000"/>
            <a:ext cx="889635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5984" y="0"/>
            <a:ext cx="6858016" cy="1246495"/>
          </a:xfrm>
          <a:prstGeom prst="rect">
            <a:avLst/>
          </a:prstGeom>
          <a:gradFill flip="none" rotWithShape="1">
            <a:gsLst>
              <a:gs pos="4000">
                <a:srgbClr val="0070C0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ru-RU" sz="19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endParaRPr lang="ru-RU" sz="2800" dirty="0" smtClean="0">
              <a:solidFill>
                <a:schemeClr val="accent2"/>
              </a:solidFill>
              <a:latin typeface="Europe" pitchFamily="2" charset="0"/>
            </a:endParaRPr>
          </a:p>
          <a:p>
            <a:pPr algn="r">
              <a:defRPr/>
            </a:pPr>
            <a:endParaRPr lang="ru-RU" sz="2800" dirty="0" smtClean="0">
              <a:solidFill>
                <a:srgbClr val="174B7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pe" pitchFamily="2" charset="0"/>
            </a:endParaRP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097463" y="836613"/>
            <a:ext cx="4011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216CB1"/>
                </a:solidFill>
                <a:latin typeface="Europe" pitchFamily="2" charset="0"/>
              </a:rPr>
              <a:t>НИЖЕГОРОДСКАЯ  ОБЛАСТЬ</a:t>
            </a:r>
          </a:p>
        </p:txBody>
      </p:sp>
      <p:sp>
        <p:nvSpPr>
          <p:cNvPr id="10246" name="TextBox 12"/>
          <p:cNvSpPr txBox="1">
            <a:spLocks noChangeArrowheads="1"/>
          </p:cNvSpPr>
          <p:nvPr/>
        </p:nvSpPr>
        <p:spPr bwMode="auto">
          <a:xfrm>
            <a:off x="684213" y="1412875"/>
            <a:ext cx="792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chemeClr val="bg1"/>
                </a:solidFill>
                <a:latin typeface="Europe" pitchFamily="2" charset="0"/>
              </a:rPr>
              <a:t>Полагающиеся пользователю права и льготы, для которых на портале государственных и муниципальных услуг Нижегородской области представлены описания соответствующих услуг, отображаются в виде ссылок на страницы с информацией о данных услугах</a:t>
            </a: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57488"/>
            <a:ext cx="6210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776663"/>
            <a:ext cx="79327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гнутая вверх стрелка 10"/>
          <p:cNvSpPr/>
          <p:nvPr/>
        </p:nvSpPr>
        <p:spPr>
          <a:xfrm rot="2988873">
            <a:off x="6514307" y="2977356"/>
            <a:ext cx="1411288" cy="923925"/>
          </a:xfrm>
          <a:prstGeom prst="curvedDownArrow">
            <a:avLst/>
          </a:prstGeom>
          <a:solidFill>
            <a:srgbClr val="FFC000"/>
          </a:solidFill>
          <a:ln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8459788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Europe" pitchFamily="2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289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Europe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Оля</cp:lastModifiedBy>
  <cp:revision>88</cp:revision>
  <dcterms:created xsi:type="dcterms:W3CDTF">2013-04-14T14:18:09Z</dcterms:created>
  <dcterms:modified xsi:type="dcterms:W3CDTF">2013-06-12T17:20:04Z</dcterms:modified>
</cp:coreProperties>
</file>