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charts/chart7.xml" ContentType="application/vnd.openxmlformats-officedocument.drawingml.chart+xml"/>
  <Override PartName="/ppt/diagrams/layout1.xml" ContentType="application/vnd.openxmlformats-officedocument.drawingml.diagramLayout+xml"/>
  <Override PartName="/ppt/charts/chart3.xml" ContentType="application/vnd.openxmlformats-officedocument.drawingml.chart+xml"/>
  <Default Extension="xlsx" ContentType="application/vnd.openxmlformats-officedocument.spreadsheetml.sheet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4.xml" ContentType="application/vnd.openxmlformats-officedocument.drawingml.chart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852" r:id="rId2"/>
    <p:sldMasterId id="2147483888" r:id="rId3"/>
    <p:sldMasterId id="2147483912" r:id="rId4"/>
    <p:sldMasterId id="2147483924" r:id="rId5"/>
  </p:sldMasterIdLst>
  <p:notesMasterIdLst>
    <p:notesMasterId r:id="rId55"/>
  </p:notesMasterIdLst>
  <p:sldIdLst>
    <p:sldId id="369" r:id="rId6"/>
    <p:sldId id="336" r:id="rId7"/>
    <p:sldId id="405" r:id="rId8"/>
    <p:sldId id="398" r:id="rId9"/>
    <p:sldId id="370" r:id="rId10"/>
    <p:sldId id="411" r:id="rId11"/>
    <p:sldId id="404" r:id="rId12"/>
    <p:sldId id="373" r:id="rId13"/>
    <p:sldId id="371" r:id="rId14"/>
    <p:sldId id="372" r:id="rId15"/>
    <p:sldId id="335" r:id="rId16"/>
    <p:sldId id="374" r:id="rId17"/>
    <p:sldId id="375" r:id="rId18"/>
    <p:sldId id="428" r:id="rId19"/>
    <p:sldId id="389" r:id="rId20"/>
    <p:sldId id="358" r:id="rId21"/>
    <p:sldId id="359" r:id="rId22"/>
    <p:sldId id="360" r:id="rId23"/>
    <p:sldId id="406" r:id="rId24"/>
    <p:sldId id="368" r:id="rId25"/>
    <p:sldId id="322" r:id="rId26"/>
    <p:sldId id="387" r:id="rId27"/>
    <p:sldId id="429" r:id="rId28"/>
    <p:sldId id="430" r:id="rId29"/>
    <p:sldId id="407" r:id="rId30"/>
    <p:sldId id="379" r:id="rId31"/>
    <p:sldId id="378" r:id="rId32"/>
    <p:sldId id="380" r:id="rId33"/>
    <p:sldId id="381" r:id="rId34"/>
    <p:sldId id="377" r:id="rId35"/>
    <p:sldId id="382" r:id="rId36"/>
    <p:sldId id="403" r:id="rId37"/>
    <p:sldId id="426" r:id="rId38"/>
    <p:sldId id="408" r:id="rId39"/>
    <p:sldId id="390" r:id="rId40"/>
    <p:sldId id="391" r:id="rId41"/>
    <p:sldId id="409" r:id="rId42"/>
    <p:sldId id="412" r:id="rId43"/>
    <p:sldId id="413" r:id="rId44"/>
    <p:sldId id="414" r:id="rId45"/>
    <p:sldId id="415" r:id="rId46"/>
    <p:sldId id="416" r:id="rId47"/>
    <p:sldId id="423" r:id="rId48"/>
    <p:sldId id="424" r:id="rId49"/>
    <p:sldId id="425" r:id="rId50"/>
    <p:sldId id="420" r:id="rId51"/>
    <p:sldId id="317" r:id="rId52"/>
    <p:sldId id="318" r:id="rId53"/>
    <p:sldId id="388" r:id="rId54"/>
  </p:sldIdLst>
  <p:sldSz cx="9144000" cy="6858000" type="screen4x3"/>
  <p:notesSz cx="6797675" cy="99314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FF"/>
    <a:srgbClr val="159BFF"/>
    <a:srgbClr val="D45AAB"/>
    <a:srgbClr val="69BFFF"/>
    <a:srgbClr val="00E266"/>
    <a:srgbClr val="61BBFF"/>
    <a:srgbClr val="A66BD3"/>
    <a:srgbClr val="A52B7C"/>
    <a:srgbClr val="99CCFF"/>
    <a:srgbClr val="AFFFD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204" autoAdjust="0"/>
    <p:restoredTop sz="96774" autoAdjust="0"/>
  </p:normalViewPr>
  <p:slideViewPr>
    <p:cSldViewPr>
      <p:cViewPr varScale="1">
        <p:scale>
          <a:sx n="75" d="100"/>
          <a:sy n="75" d="100"/>
        </p:scale>
        <p:origin x="-141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45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0.10\_&#1087;&#1088;&#1086;&#1077;&#1082;&#1090;&#1099;\_&#1055;&#1040;&#1055;&#1050;&#1048;%20&#1054;&#1058;&#1044;&#1045;&#1051;&#1054;&#1042;%20&#1056;&#1062;&#1048;%20&#1080;%20&#1054;&#1050;&#1054;\&#1054;&#1058;&#1044;&#1045;&#1051;%20&#1053;&#1052;&#1056;\&#1050;&#1072;&#1085;&#1072;&#1082;&#1086;&#1074;&#1072;%20&#1053;&#1053;\&#1040;&#1085;&#1072;&#1083;&#1080;&#1079;%20&#1054;&#1064;-1%20&#1080;%20&#1048;&#1050;%20&#1087;&#1086;%20&#1086;&#1089;&#1085;&#1072;&#1097;&#1077;&#1085;&#1085;&#1086;&#1089;&#1090;&#1080;%20&#1090;&#1077;&#1093;&#1085;&#1080;&#1082;&#1086;&#1081;%20&#1054;&#1059;\&#1044;&#1083;&#1103;%20&#1089;&#1086;&#1074;&#1077;&#1097;&#1072;&#1085;&#1080;&#1103;%20&#1073;&#1072;&#1079;&#1086;&#1074;&#1099;&#1093;%20&#1096;&#1082;&#1086;&#1083;\&#1076;&#1083;&#1103;%20&#1054;&#1083;&#1080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0.10\_&#1087;&#1088;&#1086;&#1077;&#1082;&#1090;&#1099;\_&#1055;&#1040;&#1055;&#1050;&#1048;%20&#1054;&#1058;&#1044;&#1045;&#1051;&#1054;&#1042;%20&#1056;&#1062;&#1048;%20&#1080;%20&#1054;&#1050;&#1054;\&#1054;&#1058;&#1044;&#1045;&#1051;%20&#1053;&#1052;&#1056;\&#1050;&#1072;&#1085;&#1072;&#1082;&#1086;&#1074;&#1072;%20&#1053;&#1053;\&#1040;&#1085;&#1072;&#1083;&#1080;&#1079;%20&#1054;&#1064;-1%20&#1080;%20&#1048;&#1050;%20&#1087;&#1086;%20&#1086;&#1089;&#1085;&#1072;&#1097;&#1077;&#1085;&#1085;&#1086;&#1089;&#1090;&#1080;%20&#1090;&#1077;&#1093;&#1085;&#1080;&#1082;&#1086;&#1081;%20&#1054;&#1059;\&#1044;&#1083;&#1103;%20&#1089;&#1086;&#1074;&#1077;&#1097;&#1072;&#1085;&#1080;&#1103;%20&#1073;&#1072;&#1079;&#1086;&#1074;&#1099;&#1093;%20&#1096;&#1082;&#1086;&#1083;\&#1076;&#1083;&#1103;%20&#1054;&#1083;&#1080;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0.10\_&#1087;&#1088;&#1086;&#1077;&#1082;&#1090;&#1099;\_&#1055;&#1040;&#1055;&#1050;&#1048;%20&#1054;&#1058;&#1044;&#1045;&#1051;&#1054;&#1042;%20&#1056;&#1062;&#1048;%20&#1080;%20&#1054;&#1050;&#1054;\&#1054;&#1058;&#1044;&#1045;&#1051;%20&#1053;&#1052;&#1056;\&#1050;&#1072;&#1085;&#1072;&#1082;&#1086;&#1074;&#1072;%20&#1053;&#1053;\&#1040;&#1085;&#1072;&#1083;&#1080;&#1079;%20&#1054;&#1064;-1%20&#1080;%20&#1048;&#1050;%20&#1087;&#1086;%20&#1086;&#1089;&#1085;&#1072;&#1097;&#1077;&#1085;&#1085;&#1086;&#1089;&#1090;&#1080;%20&#1090;&#1077;&#1093;&#1085;&#1080;&#1082;&#1086;&#1081;%20&#1054;&#1059;\&#1044;&#1083;&#1103;%20&#1089;&#1086;&#1074;&#1077;&#1097;&#1072;&#1085;&#1080;&#1103;%20&#1073;&#1072;&#1079;&#1086;&#1074;&#1099;&#1093;%20&#1096;&#1082;&#1086;&#1083;\&#1076;&#1083;&#1103;%20&#1054;&#1083;&#1080;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0.10\_&#1087;&#1088;&#1086;&#1077;&#1082;&#1090;&#1099;\_&#1055;&#1040;&#1055;&#1050;&#1048;%20&#1054;&#1058;&#1044;&#1045;&#1051;&#1054;&#1042;%20&#1056;&#1062;&#1048;%20&#1080;%20&#1054;&#1050;&#1054;\&#1054;&#1058;&#1044;&#1045;&#1051;%20&#1053;&#1052;&#1056;\&#1050;&#1072;&#1085;&#1072;&#1082;&#1086;&#1074;&#1072;%20&#1053;&#1053;\&#1040;&#1085;&#1072;&#1083;&#1080;&#1079;%20&#1054;&#1064;-1%20&#1080;%20&#1048;&#1050;%20&#1087;&#1086;%20&#1086;&#1089;&#1085;&#1072;&#1097;&#1077;&#1085;&#1085;&#1086;&#1089;&#1090;&#1080;%20&#1090;&#1077;&#1093;&#1085;&#1080;&#1082;&#1086;&#1081;%20&#1054;&#1059;\&#1044;&#1083;&#1103;%20&#1089;&#1086;&#1074;&#1077;&#1097;&#1072;&#1085;&#1080;&#1103;%20&#1073;&#1072;&#1079;&#1086;&#1074;&#1099;&#1093;%20&#1096;&#1082;&#1086;&#1083;\&#1076;&#1083;&#1103;%20&#1054;&#1083;&#1080;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&#1051;&#1080;&#1089;&#1090;%20&#1074;%20&#1040;&#1088;&#1082;&#1080;&#1090;%205.04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&#1051;&#1080;&#1089;&#1090;%20&#1074;%20&#1040;&#1088;&#1082;&#1080;&#1090;%205.04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perspective val="30"/>
    </c:view3D>
    <c:plotArea>
      <c:layout>
        <c:manualLayout>
          <c:layoutTarget val="inner"/>
          <c:xMode val="edge"/>
          <c:yMode val="edge"/>
          <c:x val="7.5146710921224547E-2"/>
          <c:y val="0.18249944300850568"/>
          <c:w val="0.92485327883632851"/>
          <c:h val="0.69428619522322133"/>
        </c:manualLayout>
      </c:layout>
      <c:bar3DChart>
        <c:barDir val="col"/>
        <c:grouping val="clustered"/>
        <c:ser>
          <c:idx val="0"/>
          <c:order val="0"/>
          <c:dPt>
            <c:idx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flat" cmpd="sng" algn="ctr">
                <a:solidFill>
                  <a:schemeClr val="accent3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Pt>
            <c:idx val="1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Pt>
            <c:idx val="2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flat" cmpd="sng" algn="ctr">
                <a:solidFill>
                  <a:schemeClr val="accent4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Pt>
            <c:idx val="3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flat" cmpd="sng" algn="ctr">
                <a:solidFill>
                  <a:schemeClr val="accent2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Pt>
            <c:idx val="4"/>
            <c:spPr>
              <a:gradFill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flat" cmpd="sng" algn="ctr">
                <a:solidFill>
                  <a:schemeClr val="accent6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Lbls>
            <c:dLbl>
              <c:idx val="3"/>
              <c:layout>
                <c:manualLayout>
                  <c:x val="0"/>
                  <c:y val="-1.1308619162392841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"/>
                  <c:y val="-1.8093790659828548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'[для Оли.xlsx]Лист3'!$B$4:$B$8</c:f>
              <c:strCache>
                <c:ptCount val="5"/>
                <c:pt idx="0">
                  <c:v>более 1000</c:v>
                </c:pt>
                <c:pt idx="1">
                  <c:v>от 500 до 1000</c:v>
                </c:pt>
                <c:pt idx="2">
                  <c:v>от 250 до 500</c:v>
                </c:pt>
                <c:pt idx="3">
                  <c:v>от 100 до 250</c:v>
                </c:pt>
                <c:pt idx="4">
                  <c:v>менее 100</c:v>
                </c:pt>
              </c:strCache>
            </c:strRef>
          </c:cat>
          <c:val>
            <c:numRef>
              <c:f>'[для Оли.xlsx]Лист3'!$O$4:$O$8</c:f>
              <c:numCache>
                <c:formatCode>0.0</c:formatCode>
                <c:ptCount val="5"/>
                <c:pt idx="0">
                  <c:v>11.753850893407281</c:v>
                </c:pt>
                <c:pt idx="1">
                  <c:v>11.708375378405648</c:v>
                </c:pt>
                <c:pt idx="2">
                  <c:v>9.645965042766818</c:v>
                </c:pt>
                <c:pt idx="3">
                  <c:v>6.4482200647249259</c:v>
                </c:pt>
                <c:pt idx="4">
                  <c:v>4.4374450629944331</c:v>
                </c:pt>
              </c:numCache>
            </c:numRef>
          </c:val>
        </c:ser>
        <c:dLbls/>
        <c:gapWidth val="100"/>
        <c:shape val="box"/>
        <c:axId val="58259712"/>
        <c:axId val="67125248"/>
        <c:axId val="0"/>
      </c:bar3DChart>
      <c:catAx>
        <c:axId val="58259712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67125248"/>
        <c:crosses val="autoZero"/>
        <c:auto val="1"/>
        <c:lblAlgn val="ctr"/>
        <c:lblOffset val="100"/>
      </c:catAx>
      <c:valAx>
        <c:axId val="67125248"/>
        <c:scaling>
          <c:orientation val="minMax"/>
        </c:scaling>
        <c:axPos val="l"/>
        <c:numFmt formatCode="0.0" sourceLinked="1"/>
        <c:tickLblPos val="nextTo"/>
        <c:txPr>
          <a:bodyPr/>
          <a:lstStyle/>
          <a:p>
            <a:pPr>
              <a:defRPr>
                <a:solidFill>
                  <a:schemeClr val="tx1"/>
                </a:solidFill>
              </a:defRPr>
            </a:pPr>
            <a:endParaRPr lang="ru-RU"/>
          </a:p>
        </c:txPr>
        <c:crossAx val="58259712"/>
        <c:crosses val="autoZero"/>
        <c:crossBetween val="between"/>
      </c:valAx>
    </c:plotArea>
    <c:plotVisOnly val="1"/>
    <c:dispBlanksAs val="gap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31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dPt>
            <c:idx val="0"/>
            <c:spPr>
              <a:gradFill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4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'[для Оли.xlsx]города'!$B$4:$B$8</c:f>
              <c:strCache>
                <c:ptCount val="5"/>
                <c:pt idx="0">
                  <c:v>город Сарапул</c:v>
                </c:pt>
                <c:pt idx="1">
                  <c:v>город Можга</c:v>
                </c:pt>
                <c:pt idx="2">
                  <c:v>город Воткинск</c:v>
                </c:pt>
                <c:pt idx="3">
                  <c:v>город Ижевск</c:v>
                </c:pt>
                <c:pt idx="4">
                  <c:v>город Глазов</c:v>
                </c:pt>
              </c:strCache>
            </c:strRef>
          </c:cat>
          <c:val>
            <c:numRef>
              <c:f>'[для Оли.xlsx]города'!$G$4:$G$8</c:f>
              <c:numCache>
                <c:formatCode>0.0</c:formatCode>
                <c:ptCount val="5"/>
                <c:pt idx="0">
                  <c:v>15.569105691056917</c:v>
                </c:pt>
                <c:pt idx="1">
                  <c:v>15.200534759358302</c:v>
                </c:pt>
                <c:pt idx="2">
                  <c:v>14.671511627906977</c:v>
                </c:pt>
                <c:pt idx="3">
                  <c:v>9.66465770360068</c:v>
                </c:pt>
                <c:pt idx="4">
                  <c:v>9.1477885652642943</c:v>
                </c:pt>
              </c:numCache>
            </c:numRef>
          </c:val>
        </c:ser>
        <c:dLbls>
          <c:showVal val="1"/>
        </c:dLbls>
        <c:shape val="box"/>
        <c:axId val="66659456"/>
        <c:axId val="66660992"/>
        <c:axId val="0"/>
      </c:bar3DChart>
      <c:catAx>
        <c:axId val="66659456"/>
        <c:scaling>
          <c:orientation val="minMax"/>
        </c:scaling>
        <c:axPos val="b"/>
        <c:numFmt formatCode="General" sourceLinked="0"/>
        <c:majorTickMark val="none"/>
        <c:tickLblPos val="nextTo"/>
        <c:crossAx val="66660992"/>
        <c:crosses val="autoZero"/>
        <c:auto val="1"/>
        <c:lblAlgn val="ctr"/>
        <c:lblOffset val="100"/>
      </c:catAx>
      <c:valAx>
        <c:axId val="66660992"/>
        <c:scaling>
          <c:orientation val="minMax"/>
        </c:scaling>
        <c:axPos val="l"/>
        <c:majorGridlines/>
        <c:numFmt formatCode="0.0" sourceLinked="1"/>
        <c:majorTickMark val="none"/>
        <c:tickLblPos val="nextTo"/>
        <c:crossAx val="66659456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4"/>
  <c:chart>
    <c:autoTitleDeleted val="1"/>
    <c:view3D>
      <c:rAngAx val="1"/>
    </c:view3D>
    <c:plotArea>
      <c:layout/>
      <c:bar3DChart>
        <c:barDir val="bar"/>
        <c:grouping val="clustered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'[для Оли.xlsx]районы'!$B$4:$B$16</c:f>
              <c:strCache>
                <c:ptCount val="13"/>
                <c:pt idx="0">
                  <c:v>Глазовский район</c:v>
                </c:pt>
                <c:pt idx="1">
                  <c:v>Юкаменский район</c:v>
                </c:pt>
                <c:pt idx="2">
                  <c:v>Красногорский район</c:v>
                </c:pt>
                <c:pt idx="3">
                  <c:v>Каракулинский район</c:v>
                </c:pt>
                <c:pt idx="4">
                  <c:v>Киясовский район</c:v>
                </c:pt>
                <c:pt idx="5">
                  <c:v>Селтинский район</c:v>
                </c:pt>
                <c:pt idx="6">
                  <c:v>Ярский район</c:v>
                </c:pt>
                <c:pt idx="7">
                  <c:v>Граховский район</c:v>
                </c:pt>
                <c:pt idx="8">
                  <c:v>Можгинский район</c:v>
                </c:pt>
                <c:pt idx="9">
                  <c:v>Сарапульский район</c:v>
                </c:pt>
                <c:pt idx="10">
                  <c:v>Дебесский район</c:v>
                </c:pt>
                <c:pt idx="11">
                  <c:v>Вавожский район</c:v>
                </c:pt>
                <c:pt idx="12">
                  <c:v>Камбарский район</c:v>
                </c:pt>
              </c:strCache>
            </c:strRef>
          </c:cat>
          <c:val>
            <c:numRef>
              <c:f>'[для Оли.xlsx]районы'!$G$4:$G$16</c:f>
              <c:numCache>
                <c:formatCode>0.0</c:formatCode>
                <c:ptCount val="13"/>
                <c:pt idx="0">
                  <c:v>4.0258620689655134</c:v>
                </c:pt>
                <c:pt idx="1">
                  <c:v>4.7397260273972623</c:v>
                </c:pt>
                <c:pt idx="2">
                  <c:v>4.8953974895397492</c:v>
                </c:pt>
                <c:pt idx="3">
                  <c:v>4.9931506849315106</c:v>
                </c:pt>
                <c:pt idx="4">
                  <c:v>5.3069767441860467</c:v>
                </c:pt>
                <c:pt idx="5">
                  <c:v>5.4344569288389479</c:v>
                </c:pt>
                <c:pt idx="6">
                  <c:v>5.9605734767025087</c:v>
                </c:pt>
                <c:pt idx="7">
                  <c:v>6.0449438202247165</c:v>
                </c:pt>
                <c:pt idx="8">
                  <c:v>6.0668103448275845</c:v>
                </c:pt>
                <c:pt idx="9">
                  <c:v>6.0767263427109972</c:v>
                </c:pt>
                <c:pt idx="10">
                  <c:v>6.6418604651162791</c:v>
                </c:pt>
                <c:pt idx="11">
                  <c:v>6.8512110726643636</c:v>
                </c:pt>
                <c:pt idx="12">
                  <c:v>7.0265151515151469</c:v>
                </c:pt>
              </c:numCache>
            </c:numRef>
          </c:val>
        </c:ser>
        <c:dLbls/>
        <c:shape val="box"/>
        <c:axId val="67715840"/>
        <c:axId val="67717376"/>
        <c:axId val="0"/>
      </c:bar3DChart>
      <c:catAx>
        <c:axId val="67715840"/>
        <c:scaling>
          <c:orientation val="minMax"/>
        </c:scaling>
        <c:axPos val="l"/>
        <c:numFmt formatCode="General" sourceLinked="0"/>
        <c:majorTickMark val="none"/>
        <c:tickLblPos val="nextTo"/>
        <c:crossAx val="67717376"/>
        <c:crosses val="autoZero"/>
        <c:auto val="1"/>
        <c:lblAlgn val="ctr"/>
        <c:lblOffset val="100"/>
      </c:catAx>
      <c:valAx>
        <c:axId val="67717376"/>
        <c:scaling>
          <c:orientation val="minMax"/>
        </c:scaling>
        <c:delete val="1"/>
        <c:axPos val="b"/>
        <c:numFmt formatCode="0.0" sourceLinked="1"/>
        <c:majorTickMark val="none"/>
        <c:tickLblPos val="none"/>
        <c:crossAx val="67715840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4"/>
  <c:chart>
    <c:autoTitleDeleted val="1"/>
    <c:view3D>
      <c:rAngAx val="1"/>
    </c:view3D>
    <c:plotArea>
      <c:layout/>
      <c:bar3DChart>
        <c:barDir val="bar"/>
        <c:grouping val="clustered"/>
        <c:ser>
          <c:idx val="0"/>
          <c:order val="0"/>
          <c:dLbls>
            <c:dLbl>
              <c:idx val="0"/>
              <c:layout>
                <c:manualLayout>
                  <c:x val="8.7834870443564868E-3"/>
                  <c:y val="-1.6888324821794929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0540184453227942E-2"/>
                  <c:y val="-5.0664974465384803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2296881862099257E-2"/>
                  <c:y val="-6.7553299287179723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4053579270970581E-2"/>
                  <c:y val="-5.0664974465384803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0540184453227942E-2"/>
                  <c:y val="-1.0132994893076954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1.0540184453227942E-2"/>
                  <c:y val="-5.0664974465384803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1.4053579270970581E-2"/>
                  <c:y val="-6.7553299287179723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1.5810276679841896E-2"/>
                  <c:y val="-5.0664974465384803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1.0540184453227942E-2"/>
                  <c:y val="-5.0664974465384803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1.0540184453227942E-2"/>
                  <c:y val="-5.0664974465384803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1.2296881862099257E-2"/>
                  <c:y val="-1.0132994893076978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1.2296881862099257E-2"/>
                  <c:y val="-1.0132994893076954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'[для Оли.xlsx]районы'!$B$17:$B$28</c:f>
              <c:strCache>
                <c:ptCount val="12"/>
                <c:pt idx="0">
                  <c:v>Сюмсинский район</c:v>
                </c:pt>
                <c:pt idx="1">
                  <c:v>Кизнерский район</c:v>
                </c:pt>
                <c:pt idx="2">
                  <c:v>Алнашский район</c:v>
                </c:pt>
                <c:pt idx="3">
                  <c:v>Воткинский район</c:v>
                </c:pt>
                <c:pt idx="4">
                  <c:v>Шарканский район</c:v>
                </c:pt>
                <c:pt idx="5">
                  <c:v>Балезинский район</c:v>
                </c:pt>
                <c:pt idx="6">
                  <c:v>Малопургинский район</c:v>
                </c:pt>
                <c:pt idx="7">
                  <c:v>Кезский район</c:v>
                </c:pt>
                <c:pt idx="8">
                  <c:v>Якшур-Бодьинский район</c:v>
                </c:pt>
                <c:pt idx="9">
                  <c:v>Игринский район</c:v>
                </c:pt>
                <c:pt idx="10">
                  <c:v>Завьяловский район</c:v>
                </c:pt>
                <c:pt idx="11">
                  <c:v>Увинский район</c:v>
                </c:pt>
              </c:strCache>
            </c:strRef>
          </c:cat>
          <c:val>
            <c:numRef>
              <c:f>'[для Оли.xlsx]районы'!$G$17:$G$28</c:f>
              <c:numCache>
                <c:formatCode>0.0</c:formatCode>
                <c:ptCount val="12"/>
                <c:pt idx="0">
                  <c:v>7.1435185185185119</c:v>
                </c:pt>
                <c:pt idx="1">
                  <c:v>7.4825396825396862</c:v>
                </c:pt>
                <c:pt idx="2">
                  <c:v>7.5837837837837903</c:v>
                </c:pt>
                <c:pt idx="3">
                  <c:v>7.8474025974025965</c:v>
                </c:pt>
                <c:pt idx="4">
                  <c:v>7.9269841269841272</c:v>
                </c:pt>
                <c:pt idx="5">
                  <c:v>7.9879275653923543</c:v>
                </c:pt>
                <c:pt idx="6">
                  <c:v>8.0217821782178209</c:v>
                </c:pt>
                <c:pt idx="7">
                  <c:v>8.6993464052287575</c:v>
                </c:pt>
                <c:pt idx="8">
                  <c:v>8.9233333333333338</c:v>
                </c:pt>
                <c:pt idx="9">
                  <c:v>9.0361702127659598</c:v>
                </c:pt>
                <c:pt idx="10">
                  <c:v>9.9008403361344541</c:v>
                </c:pt>
                <c:pt idx="11">
                  <c:v>10.481561822125814</c:v>
                </c:pt>
              </c:numCache>
            </c:numRef>
          </c:val>
        </c:ser>
        <c:dLbls/>
        <c:gapWidth val="75"/>
        <c:shape val="box"/>
        <c:axId val="67754624"/>
        <c:axId val="67756416"/>
        <c:axId val="0"/>
      </c:bar3DChart>
      <c:catAx>
        <c:axId val="67754624"/>
        <c:scaling>
          <c:orientation val="minMax"/>
        </c:scaling>
        <c:axPos val="l"/>
        <c:numFmt formatCode="General" sourceLinked="0"/>
        <c:majorTickMark val="none"/>
        <c:tickLblPos val="nextTo"/>
        <c:crossAx val="67756416"/>
        <c:crosses val="autoZero"/>
        <c:auto val="1"/>
        <c:lblAlgn val="ctr"/>
        <c:lblOffset val="100"/>
      </c:catAx>
      <c:valAx>
        <c:axId val="67756416"/>
        <c:scaling>
          <c:orientation val="minMax"/>
        </c:scaling>
        <c:delete val="1"/>
        <c:axPos val="b"/>
        <c:numFmt formatCode="0.0" sourceLinked="1"/>
        <c:majorTickMark val="none"/>
        <c:tickLblPos val="none"/>
        <c:crossAx val="67754624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 во работ</c:v>
                </c:pt>
              </c:strCache>
            </c:strRef>
          </c:tx>
          <c:dPt>
            <c:idx val="0"/>
            <c:spPr>
              <a:gradFill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"/>
            <c:spPr>
              <a:solidFill>
                <a:srgbClr val="FF0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4"/>
            <c:spPr>
              <a:solidFill>
                <a:srgbClr val="9900FF"/>
              </a:solidFill>
            </c:spPr>
          </c:dPt>
          <c:dPt>
            <c:idx val="5"/>
            <c:spPr>
              <a:solidFill>
                <a:srgbClr val="FFCC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6"/>
            <c:spPr>
              <a:solidFill>
                <a:srgbClr val="FF3399"/>
              </a:solidFill>
            </c:spPr>
          </c:dPt>
          <c:dLbls>
            <c:dLbl>
              <c:idx val="6"/>
              <c:layout>
                <c:manualLayout>
                  <c:x val="1.3888888888888892E-2"/>
                  <c:y val="-1.6836195965366927E-2"/>
                </c:manualLayout>
              </c:layout>
              <c:showVal val="1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96</c:v>
                </c:pt>
                <c:pt idx="1">
                  <c:v>165</c:v>
                </c:pt>
                <c:pt idx="2">
                  <c:v>143</c:v>
                </c:pt>
                <c:pt idx="3">
                  <c:v>171</c:v>
                </c:pt>
                <c:pt idx="4">
                  <c:v>146</c:v>
                </c:pt>
                <c:pt idx="5">
                  <c:v>330</c:v>
                </c:pt>
                <c:pt idx="6">
                  <c:v>643</c:v>
                </c:pt>
              </c:numCache>
            </c:numRef>
          </c:val>
        </c:ser>
        <c:dLbls>
          <c:showVal val="1"/>
        </c:dLbls>
        <c:shape val="box"/>
        <c:axId val="141463936"/>
        <c:axId val="141465472"/>
        <c:axId val="0"/>
      </c:bar3DChart>
      <c:catAx>
        <c:axId val="14146393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endParaRPr lang="ru-RU"/>
          </a:p>
        </c:txPr>
        <c:crossAx val="141465472"/>
        <c:crosses val="autoZero"/>
        <c:auto val="1"/>
        <c:lblAlgn val="ctr"/>
        <c:lblOffset val="100"/>
      </c:catAx>
      <c:valAx>
        <c:axId val="141465472"/>
        <c:scaling>
          <c:orientation val="minMax"/>
        </c:scaling>
        <c:delete val="1"/>
        <c:axPos val="l"/>
        <c:numFmt formatCode="General" sourceLinked="1"/>
        <c:tickLblPos val="nextTo"/>
        <c:crossAx val="141463936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17"/>
  <c:chart>
    <c:autoTitleDeleted val="1"/>
    <c:plotArea>
      <c:layout>
        <c:manualLayout>
          <c:layoutTarget val="inner"/>
          <c:xMode val="edge"/>
          <c:yMode val="edge"/>
          <c:x val="0.26157609928388598"/>
          <c:y val="0.13795820148649665"/>
          <c:w val="0.46773514421808365"/>
          <c:h val="0.74356773861211278"/>
        </c:manualLayout>
      </c:layout>
      <c:doughnutChart>
        <c:varyColors val="1"/>
        <c:ser>
          <c:idx val="0"/>
          <c:order val="0"/>
          <c:tx>
            <c:strRef>
              <c:f>'[Лист в Аркит 5.04]Лист1'!$B$1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c:spPr>
          <c:dPt>
            <c:idx val="0"/>
          </c:dPt>
          <c:dPt>
            <c:idx val="1"/>
          </c:dPt>
          <c:dPt>
            <c:idx val="2"/>
          </c:dPt>
          <c:dPt>
            <c:idx val="3"/>
          </c:dPt>
          <c:dPt>
            <c:idx val="4"/>
          </c:dPt>
          <c:dPt>
            <c:idx val="5"/>
          </c:dPt>
          <c:dPt>
            <c:idx val="6"/>
          </c:dPt>
          <c:dPt>
            <c:idx val="7"/>
          </c:dPt>
          <c:dPt>
            <c:idx val="8"/>
          </c:dPt>
          <c:cat>
            <c:numRef>
              <c:f>'[Лист в Аркит 5.04]Лист1'!$A$2:$A$10</c:f>
              <c:numCache>
                <c:formatCode>General</c:formatCode>
                <c:ptCount val="9"/>
              </c:numCache>
            </c:numRef>
          </c:cat>
          <c:val>
            <c:numRef>
              <c:f>'[Лист в Аркит 5.04]Лист1'!$B$2:$B$10</c:f>
              <c:numCache>
                <c:formatCode>General</c:formatCode>
                <c:ptCount val="9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</c:numCache>
            </c:numRef>
          </c:val>
        </c:ser>
        <c:dLbls/>
        <c:firstSliceAng val="0"/>
        <c:holeSize val="50"/>
      </c:doughnut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17"/>
  <c:chart>
    <c:autoTitleDeleted val="1"/>
    <c:plotArea>
      <c:layout>
        <c:manualLayout>
          <c:layoutTarget val="inner"/>
          <c:xMode val="edge"/>
          <c:yMode val="edge"/>
          <c:x val="0.26157609928388598"/>
          <c:y val="0.13795820148649665"/>
          <c:w val="0.46773514421808365"/>
          <c:h val="0.74356773861211278"/>
        </c:manualLayout>
      </c:layout>
      <c:doughnutChart>
        <c:varyColors val="1"/>
        <c:ser>
          <c:idx val="0"/>
          <c:order val="0"/>
          <c:tx>
            <c:strRef>
              <c:f>'[Лист в Аркит 5.04]Лист1'!$B$1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solidFill>
                <a:srgbClr val="7030A0"/>
              </a:solidFill>
            </a:ln>
          </c:spPr>
          <c:dPt>
            <c:idx val="0"/>
          </c:dPt>
          <c:dPt>
            <c:idx val="1"/>
          </c:dPt>
          <c:dPt>
            <c:idx val="2"/>
          </c:dPt>
          <c:dPt>
            <c:idx val="3"/>
          </c:dPt>
          <c:dPt>
            <c:idx val="4"/>
          </c:dPt>
          <c:dPt>
            <c:idx val="5"/>
          </c:dPt>
          <c:dPt>
            <c:idx val="6"/>
          </c:dPt>
          <c:dPt>
            <c:idx val="7"/>
          </c:dPt>
          <c:dPt>
            <c:idx val="8"/>
          </c:dPt>
          <c:cat>
            <c:numRef>
              <c:f>'[Лист в Аркит 5.04]Лист1'!$A$2:$A$10</c:f>
              <c:numCache>
                <c:formatCode>General</c:formatCode>
                <c:ptCount val="9"/>
              </c:numCache>
            </c:numRef>
          </c:cat>
          <c:val>
            <c:numRef>
              <c:f>'[Лист в Аркит 5.04]Лист1'!$B$2:$B$10</c:f>
              <c:numCache>
                <c:formatCode>General</c:formatCode>
                <c:ptCount val="9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</c:numCache>
            </c:numRef>
          </c:val>
        </c:ser>
        <c:dLbls/>
        <c:firstSliceAng val="0"/>
        <c:holeSize val="50"/>
      </c:doughnut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BA238F-CA28-481C-847C-69A29BC11FEA}" type="doc">
      <dgm:prSet loTypeId="urn:microsoft.com/office/officeart/2005/8/layout/chevron2" loCatId="list" qsTypeId="urn:microsoft.com/office/officeart/2005/8/quickstyle/simple2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4F8ADA5D-2D2B-4ACE-9A19-4BB71AB0CE13}">
      <dgm:prSet phldrT="[Текст]"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32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7F673A-BAAF-43C2-8A31-70AE84A91931}" type="parTrans" cxnId="{C4701F4A-70A0-440E-8AA9-69485A714F56}">
      <dgm:prSet/>
      <dgm:spPr/>
      <dgm:t>
        <a:bodyPr/>
        <a:lstStyle/>
        <a:p>
          <a:endParaRPr lang="ru-RU"/>
        </a:p>
      </dgm:t>
    </dgm:pt>
    <dgm:pt modelId="{1392BA61-FDB6-4E90-9338-7FED9053E3DE}" type="sibTrans" cxnId="{C4701F4A-70A0-440E-8AA9-69485A714F56}">
      <dgm:prSet/>
      <dgm:spPr/>
      <dgm:t>
        <a:bodyPr/>
        <a:lstStyle/>
        <a:p>
          <a:endParaRPr lang="ru-RU"/>
        </a:p>
      </dgm:t>
    </dgm:pt>
    <dgm:pt modelId="{CF6FE251-5AA9-4E26-92AC-804BE8070384}">
      <dgm:prSet phldrT="[Текст]"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87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2B87037-7537-4F62-AB61-81921A510AF2}" type="parTrans" cxnId="{652D00CF-BDAB-44ED-9762-BAEE57BF76B7}">
      <dgm:prSet/>
      <dgm:spPr/>
      <dgm:t>
        <a:bodyPr/>
        <a:lstStyle/>
        <a:p>
          <a:endParaRPr lang="ru-RU"/>
        </a:p>
      </dgm:t>
    </dgm:pt>
    <dgm:pt modelId="{839E5D18-C05B-414E-A7A2-982FD6C2FF78}" type="sibTrans" cxnId="{652D00CF-BDAB-44ED-9762-BAEE57BF76B7}">
      <dgm:prSet/>
      <dgm:spPr/>
      <dgm:t>
        <a:bodyPr/>
        <a:lstStyle/>
        <a:p>
          <a:endParaRPr lang="ru-RU"/>
        </a:p>
      </dgm:t>
    </dgm:pt>
    <dgm:pt modelId="{116624B9-B3D7-43AB-883D-63D79AD7A615}">
      <dgm:prSet phldrT="[Текст]"/>
      <dgm:spPr/>
      <dgm:t>
        <a:bodyPr/>
        <a:lstStyle/>
        <a:p>
          <a:r>
            <a:rPr lang="ru-RU" dirty="0" smtClean="0"/>
            <a:t>сотрудников ОУ г. Ижевска</a:t>
          </a:r>
          <a:endParaRPr lang="ru-RU" dirty="0"/>
        </a:p>
      </dgm:t>
    </dgm:pt>
    <dgm:pt modelId="{05998B59-FFA7-4ABE-A1F1-8FAE8CCFAC70}" type="parTrans" cxnId="{4C985587-B298-4756-A831-E370595F9C2B}">
      <dgm:prSet/>
      <dgm:spPr/>
      <dgm:t>
        <a:bodyPr/>
        <a:lstStyle/>
        <a:p>
          <a:endParaRPr lang="ru-RU"/>
        </a:p>
      </dgm:t>
    </dgm:pt>
    <dgm:pt modelId="{5F206466-811A-49E6-B962-271B0288764E}" type="sibTrans" cxnId="{4C985587-B298-4756-A831-E370595F9C2B}">
      <dgm:prSet/>
      <dgm:spPr/>
      <dgm:t>
        <a:bodyPr/>
        <a:lstStyle/>
        <a:p>
          <a:endParaRPr lang="ru-RU"/>
        </a:p>
      </dgm:t>
    </dgm:pt>
    <dgm:pt modelId="{491EF5AA-487A-4AA7-8FE2-1D7686C402FD}">
      <dgm:prSet phldrT="[Текст]"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215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D9CBF9E-9FE0-4FCB-8BAA-E54D54E951DD}" type="parTrans" cxnId="{3AA621D9-A714-46C9-AC9F-9FAD8E2265D5}">
      <dgm:prSet/>
      <dgm:spPr/>
      <dgm:t>
        <a:bodyPr/>
        <a:lstStyle/>
        <a:p>
          <a:endParaRPr lang="ru-RU"/>
        </a:p>
      </dgm:t>
    </dgm:pt>
    <dgm:pt modelId="{5D4D49D2-C891-4B66-B685-4AEE6DBAD4FB}" type="sibTrans" cxnId="{3AA621D9-A714-46C9-AC9F-9FAD8E2265D5}">
      <dgm:prSet/>
      <dgm:spPr/>
      <dgm:t>
        <a:bodyPr/>
        <a:lstStyle/>
        <a:p>
          <a:endParaRPr lang="ru-RU"/>
        </a:p>
      </dgm:t>
    </dgm:pt>
    <dgm:pt modelId="{6F297623-5314-4FCD-AC07-470D885B439E}">
      <dgm:prSet phldrT="[Текст]"/>
      <dgm:spPr/>
      <dgm:t>
        <a:bodyPr/>
        <a:lstStyle/>
        <a:p>
          <a:r>
            <a:rPr lang="ru-RU" dirty="0" smtClean="0"/>
            <a:t>сотрудников учреждений дошкольного образования г. Ижевска</a:t>
          </a:r>
          <a:endParaRPr lang="ru-RU" dirty="0"/>
        </a:p>
      </dgm:t>
    </dgm:pt>
    <dgm:pt modelId="{ED682C29-BEF2-4A90-BEBE-B07145D9B3AE}" type="parTrans" cxnId="{65E22557-EA42-4D92-81B4-755ED0F0FD75}">
      <dgm:prSet/>
      <dgm:spPr/>
      <dgm:t>
        <a:bodyPr/>
        <a:lstStyle/>
        <a:p>
          <a:endParaRPr lang="ru-RU"/>
        </a:p>
      </dgm:t>
    </dgm:pt>
    <dgm:pt modelId="{FD27DACD-1DDD-40EB-8172-957B56272EE3}" type="sibTrans" cxnId="{65E22557-EA42-4D92-81B4-755ED0F0FD75}">
      <dgm:prSet/>
      <dgm:spPr/>
      <dgm:t>
        <a:bodyPr/>
        <a:lstStyle/>
        <a:p>
          <a:endParaRPr lang="ru-RU"/>
        </a:p>
      </dgm:t>
    </dgm:pt>
    <dgm:pt modelId="{A89A5F51-4C19-453F-8F4F-28387C803E25}">
      <dgm:prSet/>
      <dgm:spPr/>
      <dgm:t>
        <a:bodyPr lIns="144000"/>
        <a:lstStyle/>
        <a:p>
          <a:r>
            <a:rPr lang="ru-RU" dirty="0" smtClean="0"/>
            <a:t>специалиста управлений образования</a:t>
          </a:r>
          <a:endParaRPr lang="ru-RU" dirty="0"/>
        </a:p>
      </dgm:t>
    </dgm:pt>
    <dgm:pt modelId="{A87B2326-4AB4-41D1-8C9D-A4F498D21E2C}" type="parTrans" cxnId="{BE2540BD-BE1F-4120-AF8C-E281D8DE2BD3}">
      <dgm:prSet/>
      <dgm:spPr/>
      <dgm:t>
        <a:bodyPr/>
        <a:lstStyle/>
        <a:p>
          <a:endParaRPr lang="ru-RU"/>
        </a:p>
      </dgm:t>
    </dgm:pt>
    <dgm:pt modelId="{9AACF061-A011-4966-B596-1992A0DC3828}" type="sibTrans" cxnId="{BE2540BD-BE1F-4120-AF8C-E281D8DE2BD3}">
      <dgm:prSet/>
      <dgm:spPr/>
      <dgm:t>
        <a:bodyPr/>
        <a:lstStyle/>
        <a:p>
          <a:endParaRPr lang="ru-RU"/>
        </a:p>
      </dgm:t>
    </dgm:pt>
    <dgm:pt modelId="{78D4107E-685E-4124-B315-6E99960D9DDA}">
      <dgm:prSet phldrT="[Текст]"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15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FCBB996-4054-433C-AFED-B5FAC3D049A4}" type="parTrans" cxnId="{04FA2960-2029-4D0C-9E22-B904AAA543DE}">
      <dgm:prSet/>
      <dgm:spPr/>
      <dgm:t>
        <a:bodyPr/>
        <a:lstStyle/>
        <a:p>
          <a:endParaRPr lang="ru-RU"/>
        </a:p>
      </dgm:t>
    </dgm:pt>
    <dgm:pt modelId="{3B9D6264-77B4-4710-9A70-EF79C8C92752}" type="sibTrans" cxnId="{04FA2960-2029-4D0C-9E22-B904AAA543DE}">
      <dgm:prSet/>
      <dgm:spPr/>
      <dgm:t>
        <a:bodyPr/>
        <a:lstStyle/>
        <a:p>
          <a:endParaRPr lang="ru-RU"/>
        </a:p>
      </dgm:t>
    </dgm:pt>
    <dgm:pt modelId="{C5BB3504-A26C-400D-A412-7C8E244B0B3B}">
      <dgm:prSet phldrT="[Текст]"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40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40F5AE7-515F-474E-87E7-D7D7EC5975AE}" type="parTrans" cxnId="{ED348491-EF6D-4170-BF66-65F5E82934F6}">
      <dgm:prSet/>
      <dgm:spPr/>
      <dgm:t>
        <a:bodyPr/>
        <a:lstStyle/>
        <a:p>
          <a:endParaRPr lang="ru-RU"/>
        </a:p>
      </dgm:t>
    </dgm:pt>
    <dgm:pt modelId="{9A7A2B7F-3FD2-459A-8ACC-87653D12FD6A}" type="sibTrans" cxnId="{ED348491-EF6D-4170-BF66-65F5E82934F6}">
      <dgm:prSet/>
      <dgm:spPr/>
      <dgm:t>
        <a:bodyPr/>
        <a:lstStyle/>
        <a:p>
          <a:endParaRPr lang="ru-RU"/>
        </a:p>
      </dgm:t>
    </dgm:pt>
    <dgm:pt modelId="{7B732A43-42D9-4E30-AA5C-D649B162A9B8}">
      <dgm:prSet phldrT="[Текст]"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11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9CEE020-CF3D-41D1-9B3F-4ACB4806D9F9}" type="parTrans" cxnId="{CE459ED8-74F4-40F7-9E55-E8C4EF8396D1}">
      <dgm:prSet/>
      <dgm:spPr/>
      <dgm:t>
        <a:bodyPr/>
        <a:lstStyle/>
        <a:p>
          <a:endParaRPr lang="ru-RU"/>
        </a:p>
      </dgm:t>
    </dgm:pt>
    <dgm:pt modelId="{2BE35BB0-5704-4A55-A854-1230753E03F7}" type="sibTrans" cxnId="{CE459ED8-74F4-40F7-9E55-E8C4EF8396D1}">
      <dgm:prSet/>
      <dgm:spPr/>
      <dgm:t>
        <a:bodyPr/>
        <a:lstStyle/>
        <a:p>
          <a:endParaRPr lang="ru-RU"/>
        </a:p>
      </dgm:t>
    </dgm:pt>
    <dgm:pt modelId="{17539D0A-95C0-47F5-B15A-46ED6EC92E5A}">
      <dgm:prSet/>
      <dgm:spPr/>
      <dgm:t>
        <a:bodyPr/>
        <a:lstStyle/>
        <a:p>
          <a:r>
            <a:rPr lang="ru-RU" dirty="0" smtClean="0"/>
            <a:t>сотрудников базовых учреждений дошкольного образования</a:t>
          </a:r>
          <a:endParaRPr lang="ru-RU" dirty="0"/>
        </a:p>
      </dgm:t>
    </dgm:pt>
    <dgm:pt modelId="{BC44E4AF-13CB-41D5-83C1-EED8512EB1FD}" type="parTrans" cxnId="{664FDDEB-62D0-4C89-9C02-2863C8953AE9}">
      <dgm:prSet/>
      <dgm:spPr/>
      <dgm:t>
        <a:bodyPr/>
        <a:lstStyle/>
        <a:p>
          <a:endParaRPr lang="ru-RU"/>
        </a:p>
      </dgm:t>
    </dgm:pt>
    <dgm:pt modelId="{8554FB77-4E40-4534-8D1E-64E5C258A6FC}" type="sibTrans" cxnId="{664FDDEB-62D0-4C89-9C02-2863C8953AE9}">
      <dgm:prSet/>
      <dgm:spPr/>
      <dgm:t>
        <a:bodyPr/>
        <a:lstStyle/>
        <a:p>
          <a:endParaRPr lang="ru-RU"/>
        </a:p>
      </dgm:t>
    </dgm:pt>
    <dgm:pt modelId="{7F3DA79A-F924-403F-A1FA-06AC5183C10F}">
      <dgm:prSet/>
      <dgm:spPr/>
      <dgm:t>
        <a:bodyPr/>
        <a:lstStyle/>
        <a:p>
          <a:r>
            <a:rPr lang="ru-RU" dirty="0" smtClean="0"/>
            <a:t>сотрудников базовых школ</a:t>
          </a:r>
          <a:endParaRPr lang="ru-RU" dirty="0"/>
        </a:p>
      </dgm:t>
    </dgm:pt>
    <dgm:pt modelId="{E32B1933-6D20-49B7-90C2-C8091A08BE7B}" type="parTrans" cxnId="{6D2A6066-58F6-4F7D-A192-96989EB4671F}">
      <dgm:prSet/>
      <dgm:spPr/>
      <dgm:t>
        <a:bodyPr/>
        <a:lstStyle/>
        <a:p>
          <a:endParaRPr lang="ru-RU"/>
        </a:p>
      </dgm:t>
    </dgm:pt>
    <dgm:pt modelId="{68AD631F-746C-4A3E-A224-FABA6845A9CD}" type="sibTrans" cxnId="{6D2A6066-58F6-4F7D-A192-96989EB4671F}">
      <dgm:prSet/>
      <dgm:spPr/>
      <dgm:t>
        <a:bodyPr/>
        <a:lstStyle/>
        <a:p>
          <a:endParaRPr lang="ru-RU"/>
        </a:p>
      </dgm:t>
    </dgm:pt>
    <dgm:pt modelId="{44360367-1998-474E-BB00-3E2466435B3D}">
      <dgm:prSet/>
      <dgm:spPr/>
      <dgm:t>
        <a:bodyPr/>
        <a:lstStyle/>
        <a:p>
          <a:r>
            <a:rPr lang="ru-RU" dirty="0" smtClean="0"/>
            <a:t>сотрудников учреждений дополнительного образования г. Ижевска</a:t>
          </a:r>
          <a:endParaRPr lang="ru-RU" dirty="0"/>
        </a:p>
      </dgm:t>
    </dgm:pt>
    <dgm:pt modelId="{D048C63C-AD24-4601-BF59-F23C922D3EBD}" type="parTrans" cxnId="{083C75D0-D76A-461A-8B53-B1935FC860D6}">
      <dgm:prSet/>
      <dgm:spPr/>
      <dgm:t>
        <a:bodyPr/>
        <a:lstStyle/>
        <a:p>
          <a:endParaRPr lang="ru-RU"/>
        </a:p>
      </dgm:t>
    </dgm:pt>
    <dgm:pt modelId="{FE2D9D5D-779D-446F-85CA-E6C3DE3A7D83}" type="sibTrans" cxnId="{083C75D0-D76A-461A-8B53-B1935FC860D6}">
      <dgm:prSet/>
      <dgm:spPr/>
      <dgm:t>
        <a:bodyPr/>
        <a:lstStyle/>
        <a:p>
          <a:endParaRPr lang="ru-RU"/>
        </a:p>
      </dgm:t>
    </dgm:pt>
    <dgm:pt modelId="{39064444-9202-498F-99C3-DDEE26D48254}" type="pres">
      <dgm:prSet presAssocID="{E1BA238F-CA28-481C-847C-69A29BC11FEA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85EEAFF-3584-46FE-A934-0500F4CA589B}" type="pres">
      <dgm:prSet presAssocID="{4F8ADA5D-2D2B-4ACE-9A19-4BB71AB0CE13}" presName="composite" presStyleCnt="0"/>
      <dgm:spPr/>
    </dgm:pt>
    <dgm:pt modelId="{6624F502-A6DD-4E99-A9CC-216C2CE16FE7}" type="pres">
      <dgm:prSet presAssocID="{4F8ADA5D-2D2B-4ACE-9A19-4BB71AB0CE13}" presName="parentText" presStyleLbl="align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399132-5216-4032-B86B-3D7471ADF96C}" type="pres">
      <dgm:prSet presAssocID="{4F8ADA5D-2D2B-4ACE-9A19-4BB71AB0CE13}" presName="descendantText" presStyleLbl="alignAcc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BB7042-288A-4339-97EA-26178C444B19}" type="pres">
      <dgm:prSet presAssocID="{1392BA61-FDB6-4E90-9338-7FED9053E3DE}" presName="sp" presStyleCnt="0"/>
      <dgm:spPr/>
    </dgm:pt>
    <dgm:pt modelId="{B22AD4EC-8C2D-4498-A7BC-0139005766D4}" type="pres">
      <dgm:prSet presAssocID="{CF6FE251-5AA9-4E26-92AC-804BE8070384}" presName="composite" presStyleCnt="0"/>
      <dgm:spPr/>
    </dgm:pt>
    <dgm:pt modelId="{2A27FB1D-ED1D-48D3-A832-26BC02E5D006}" type="pres">
      <dgm:prSet presAssocID="{CF6FE251-5AA9-4E26-92AC-804BE8070384}" presName="parentText" presStyleLbl="align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C36143-4D98-447A-9852-D2E1FE187A19}" type="pres">
      <dgm:prSet presAssocID="{CF6FE251-5AA9-4E26-92AC-804BE8070384}" presName="descendantText" presStyleLbl="alignAcc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A87C96-053E-4E74-B969-6E84402248F6}" type="pres">
      <dgm:prSet presAssocID="{839E5D18-C05B-414E-A7A2-982FD6C2FF78}" presName="sp" presStyleCnt="0"/>
      <dgm:spPr/>
    </dgm:pt>
    <dgm:pt modelId="{4C3BE77B-6D66-4AC7-B541-20E797F7FC7B}" type="pres">
      <dgm:prSet presAssocID="{491EF5AA-487A-4AA7-8FE2-1D7686C402FD}" presName="composite" presStyleCnt="0"/>
      <dgm:spPr/>
    </dgm:pt>
    <dgm:pt modelId="{67567A6E-9381-4277-AD19-2BFDE32339AA}" type="pres">
      <dgm:prSet presAssocID="{491EF5AA-487A-4AA7-8FE2-1D7686C402FD}" presName="parentText" presStyleLbl="align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699B37-0DB4-49DC-B85B-E181DAE29CBE}" type="pres">
      <dgm:prSet presAssocID="{491EF5AA-487A-4AA7-8FE2-1D7686C402FD}" presName="descendantText" presStyleLbl="alignAcc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68C221-E5CC-4C9D-A771-0527D1171EDB}" type="pres">
      <dgm:prSet presAssocID="{5D4D49D2-C891-4B66-B685-4AEE6DBAD4FB}" presName="sp" presStyleCnt="0"/>
      <dgm:spPr/>
    </dgm:pt>
    <dgm:pt modelId="{EF867DCD-1AA7-434C-A683-EA5A7EC4EA84}" type="pres">
      <dgm:prSet presAssocID="{78D4107E-685E-4124-B315-6E99960D9DDA}" presName="composite" presStyleCnt="0"/>
      <dgm:spPr/>
    </dgm:pt>
    <dgm:pt modelId="{9AA72AC1-A833-4A9F-BD48-1310C44BD15E}" type="pres">
      <dgm:prSet presAssocID="{78D4107E-685E-4124-B315-6E99960D9DDA}" presName="parentText" presStyleLbl="align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B71B8E-F538-47EC-AB57-DB9E8EFF16F6}" type="pres">
      <dgm:prSet presAssocID="{78D4107E-685E-4124-B315-6E99960D9DDA}" presName="descendantText" presStyleLbl="alignAcc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A547E4-323B-4A6D-B3B9-3A61C1B11732}" type="pres">
      <dgm:prSet presAssocID="{3B9D6264-77B4-4710-9A70-EF79C8C92752}" presName="sp" presStyleCnt="0"/>
      <dgm:spPr/>
    </dgm:pt>
    <dgm:pt modelId="{03C25228-10EB-4B68-B46D-6D8ECE416791}" type="pres">
      <dgm:prSet presAssocID="{C5BB3504-A26C-400D-A412-7C8E244B0B3B}" presName="composite" presStyleCnt="0"/>
      <dgm:spPr/>
    </dgm:pt>
    <dgm:pt modelId="{3E6B8223-CB63-4D18-9FC6-545248140584}" type="pres">
      <dgm:prSet presAssocID="{C5BB3504-A26C-400D-A412-7C8E244B0B3B}" presName="parentText" presStyleLbl="align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0126ED-0952-4AF2-8E02-47430A37C804}" type="pres">
      <dgm:prSet presAssocID="{C5BB3504-A26C-400D-A412-7C8E244B0B3B}" presName="descendantText" presStyleLbl="alignAcc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B46D20-C0F3-40B0-9782-98B46B29DA99}" type="pres">
      <dgm:prSet presAssocID="{9A7A2B7F-3FD2-459A-8ACC-87653D12FD6A}" presName="sp" presStyleCnt="0"/>
      <dgm:spPr/>
    </dgm:pt>
    <dgm:pt modelId="{EA411D2C-7657-4D46-A89F-F7E9286CEA70}" type="pres">
      <dgm:prSet presAssocID="{7B732A43-42D9-4E30-AA5C-D649B162A9B8}" presName="composite" presStyleCnt="0"/>
      <dgm:spPr/>
    </dgm:pt>
    <dgm:pt modelId="{D51487B2-635A-48E5-8D64-177FA64B257C}" type="pres">
      <dgm:prSet presAssocID="{7B732A43-42D9-4E30-AA5C-D649B162A9B8}" presName="parentText" presStyleLbl="align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0FB3AF-69B0-4490-BA5B-EF62DEA7AAE9}" type="pres">
      <dgm:prSet presAssocID="{7B732A43-42D9-4E30-AA5C-D649B162A9B8}" presName="descendantText" presStyleLbl="alignAcc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64FDDEB-62D0-4C89-9C02-2863C8953AE9}" srcId="{7B732A43-42D9-4E30-AA5C-D649B162A9B8}" destId="{17539D0A-95C0-47F5-B15A-46ED6EC92E5A}" srcOrd="0" destOrd="0" parTransId="{BC44E4AF-13CB-41D5-83C1-EED8512EB1FD}" sibTransId="{8554FB77-4E40-4534-8D1E-64E5C258A6FC}"/>
    <dgm:cxn modelId="{D02C1075-A1B4-4A7E-ADF7-09F395F31014}" type="presOf" srcId="{7B732A43-42D9-4E30-AA5C-D649B162A9B8}" destId="{D51487B2-635A-48E5-8D64-177FA64B257C}" srcOrd="0" destOrd="0" presId="urn:microsoft.com/office/officeart/2005/8/layout/chevron2"/>
    <dgm:cxn modelId="{65E22557-EA42-4D92-81B4-755ED0F0FD75}" srcId="{491EF5AA-487A-4AA7-8FE2-1D7686C402FD}" destId="{6F297623-5314-4FCD-AC07-470D885B439E}" srcOrd="0" destOrd="0" parTransId="{ED682C29-BEF2-4A90-BEBE-B07145D9B3AE}" sibTransId="{FD27DACD-1DDD-40EB-8172-957B56272EE3}"/>
    <dgm:cxn modelId="{30DF2AD4-7A6B-48FB-8292-71C931DBE59A}" type="presOf" srcId="{A89A5F51-4C19-453F-8F4F-28387C803E25}" destId="{57399132-5216-4032-B86B-3D7471ADF96C}" srcOrd="0" destOrd="0" presId="urn:microsoft.com/office/officeart/2005/8/layout/chevron2"/>
    <dgm:cxn modelId="{CE459ED8-74F4-40F7-9E55-E8C4EF8396D1}" srcId="{E1BA238F-CA28-481C-847C-69A29BC11FEA}" destId="{7B732A43-42D9-4E30-AA5C-D649B162A9B8}" srcOrd="5" destOrd="0" parTransId="{09CEE020-CF3D-41D1-9B3F-4ACB4806D9F9}" sibTransId="{2BE35BB0-5704-4A55-A854-1230753E03F7}"/>
    <dgm:cxn modelId="{6031A070-EFDA-4116-8D07-334ABA3ED7EC}" type="presOf" srcId="{CF6FE251-5AA9-4E26-92AC-804BE8070384}" destId="{2A27FB1D-ED1D-48D3-A832-26BC02E5D006}" srcOrd="0" destOrd="0" presId="urn:microsoft.com/office/officeart/2005/8/layout/chevron2"/>
    <dgm:cxn modelId="{ED348491-EF6D-4170-BF66-65F5E82934F6}" srcId="{E1BA238F-CA28-481C-847C-69A29BC11FEA}" destId="{C5BB3504-A26C-400D-A412-7C8E244B0B3B}" srcOrd="4" destOrd="0" parTransId="{540F5AE7-515F-474E-87E7-D7D7EC5975AE}" sibTransId="{9A7A2B7F-3FD2-459A-8ACC-87653D12FD6A}"/>
    <dgm:cxn modelId="{C4701F4A-70A0-440E-8AA9-69485A714F56}" srcId="{E1BA238F-CA28-481C-847C-69A29BC11FEA}" destId="{4F8ADA5D-2D2B-4ACE-9A19-4BB71AB0CE13}" srcOrd="0" destOrd="0" parTransId="{407F673A-BAAF-43C2-8A31-70AE84A91931}" sibTransId="{1392BA61-FDB6-4E90-9338-7FED9053E3DE}"/>
    <dgm:cxn modelId="{BE2540BD-BE1F-4120-AF8C-E281D8DE2BD3}" srcId="{4F8ADA5D-2D2B-4ACE-9A19-4BB71AB0CE13}" destId="{A89A5F51-4C19-453F-8F4F-28387C803E25}" srcOrd="0" destOrd="0" parTransId="{A87B2326-4AB4-41D1-8C9D-A4F498D21E2C}" sibTransId="{9AACF061-A011-4966-B596-1992A0DC3828}"/>
    <dgm:cxn modelId="{F6E20AE9-F420-4D6F-B4E2-B08865F3B608}" type="presOf" srcId="{44360367-1998-474E-BB00-3E2466435B3D}" destId="{6FB71B8E-F538-47EC-AB57-DB9E8EFF16F6}" srcOrd="0" destOrd="0" presId="urn:microsoft.com/office/officeart/2005/8/layout/chevron2"/>
    <dgm:cxn modelId="{93F2CE2E-B1D9-48CC-8591-EBEB3FC2540A}" type="presOf" srcId="{4F8ADA5D-2D2B-4ACE-9A19-4BB71AB0CE13}" destId="{6624F502-A6DD-4E99-A9CC-216C2CE16FE7}" srcOrd="0" destOrd="0" presId="urn:microsoft.com/office/officeart/2005/8/layout/chevron2"/>
    <dgm:cxn modelId="{652D00CF-BDAB-44ED-9762-BAEE57BF76B7}" srcId="{E1BA238F-CA28-481C-847C-69A29BC11FEA}" destId="{CF6FE251-5AA9-4E26-92AC-804BE8070384}" srcOrd="1" destOrd="0" parTransId="{02B87037-7537-4F62-AB61-81921A510AF2}" sibTransId="{839E5D18-C05B-414E-A7A2-982FD6C2FF78}"/>
    <dgm:cxn modelId="{B278EAF0-1EFC-46BC-98C0-C2A347D06BC4}" type="presOf" srcId="{17539D0A-95C0-47F5-B15A-46ED6EC92E5A}" destId="{FE0FB3AF-69B0-4490-BA5B-EF62DEA7AAE9}" srcOrd="0" destOrd="0" presId="urn:microsoft.com/office/officeart/2005/8/layout/chevron2"/>
    <dgm:cxn modelId="{37F1E519-F23D-4528-8C04-F1686200FB75}" type="presOf" srcId="{6F297623-5314-4FCD-AC07-470D885B439E}" destId="{83699B37-0DB4-49DC-B85B-E181DAE29CBE}" srcOrd="0" destOrd="0" presId="urn:microsoft.com/office/officeart/2005/8/layout/chevron2"/>
    <dgm:cxn modelId="{A219A3A4-1040-4CA0-B88D-B17EFE1CB34A}" type="presOf" srcId="{116624B9-B3D7-43AB-883D-63D79AD7A615}" destId="{78C36143-4D98-447A-9852-D2E1FE187A19}" srcOrd="0" destOrd="0" presId="urn:microsoft.com/office/officeart/2005/8/layout/chevron2"/>
    <dgm:cxn modelId="{E7F70812-BF5C-4048-B0FF-751C885ADBBB}" type="presOf" srcId="{C5BB3504-A26C-400D-A412-7C8E244B0B3B}" destId="{3E6B8223-CB63-4D18-9FC6-545248140584}" srcOrd="0" destOrd="0" presId="urn:microsoft.com/office/officeart/2005/8/layout/chevron2"/>
    <dgm:cxn modelId="{6D2A6066-58F6-4F7D-A192-96989EB4671F}" srcId="{C5BB3504-A26C-400D-A412-7C8E244B0B3B}" destId="{7F3DA79A-F924-403F-A1FA-06AC5183C10F}" srcOrd="0" destOrd="0" parTransId="{E32B1933-6D20-49B7-90C2-C8091A08BE7B}" sibTransId="{68AD631F-746C-4A3E-A224-FABA6845A9CD}"/>
    <dgm:cxn modelId="{4C985587-B298-4756-A831-E370595F9C2B}" srcId="{CF6FE251-5AA9-4E26-92AC-804BE8070384}" destId="{116624B9-B3D7-43AB-883D-63D79AD7A615}" srcOrd="0" destOrd="0" parTransId="{05998B59-FFA7-4ABE-A1F1-8FAE8CCFAC70}" sibTransId="{5F206466-811A-49E6-B962-271B0288764E}"/>
    <dgm:cxn modelId="{3AA621D9-A714-46C9-AC9F-9FAD8E2265D5}" srcId="{E1BA238F-CA28-481C-847C-69A29BC11FEA}" destId="{491EF5AA-487A-4AA7-8FE2-1D7686C402FD}" srcOrd="2" destOrd="0" parTransId="{AD9CBF9E-9FE0-4FCB-8BAA-E54D54E951DD}" sibTransId="{5D4D49D2-C891-4B66-B685-4AEE6DBAD4FB}"/>
    <dgm:cxn modelId="{7D58F7F8-B32F-419F-A461-41DEC6575270}" type="presOf" srcId="{E1BA238F-CA28-481C-847C-69A29BC11FEA}" destId="{39064444-9202-498F-99C3-DDEE26D48254}" srcOrd="0" destOrd="0" presId="urn:microsoft.com/office/officeart/2005/8/layout/chevron2"/>
    <dgm:cxn modelId="{083C75D0-D76A-461A-8B53-B1935FC860D6}" srcId="{78D4107E-685E-4124-B315-6E99960D9DDA}" destId="{44360367-1998-474E-BB00-3E2466435B3D}" srcOrd="0" destOrd="0" parTransId="{D048C63C-AD24-4601-BF59-F23C922D3EBD}" sibTransId="{FE2D9D5D-779D-446F-85CA-E6C3DE3A7D83}"/>
    <dgm:cxn modelId="{F21906DA-283C-4D82-8367-4F499196F8C1}" type="presOf" srcId="{78D4107E-685E-4124-B315-6E99960D9DDA}" destId="{9AA72AC1-A833-4A9F-BD48-1310C44BD15E}" srcOrd="0" destOrd="0" presId="urn:microsoft.com/office/officeart/2005/8/layout/chevron2"/>
    <dgm:cxn modelId="{04FA2960-2029-4D0C-9E22-B904AAA543DE}" srcId="{E1BA238F-CA28-481C-847C-69A29BC11FEA}" destId="{78D4107E-685E-4124-B315-6E99960D9DDA}" srcOrd="3" destOrd="0" parTransId="{4FCBB996-4054-433C-AFED-B5FAC3D049A4}" sibTransId="{3B9D6264-77B4-4710-9A70-EF79C8C92752}"/>
    <dgm:cxn modelId="{30E4A6C4-C0E9-4752-900C-F66954BDDB76}" type="presOf" srcId="{491EF5AA-487A-4AA7-8FE2-1D7686C402FD}" destId="{67567A6E-9381-4277-AD19-2BFDE32339AA}" srcOrd="0" destOrd="0" presId="urn:microsoft.com/office/officeart/2005/8/layout/chevron2"/>
    <dgm:cxn modelId="{D0FD56BA-2582-4393-BE5C-6244483FEB35}" type="presOf" srcId="{7F3DA79A-F924-403F-A1FA-06AC5183C10F}" destId="{6B0126ED-0952-4AF2-8E02-47430A37C804}" srcOrd="0" destOrd="0" presId="urn:microsoft.com/office/officeart/2005/8/layout/chevron2"/>
    <dgm:cxn modelId="{EF7F6D43-454E-4B24-9C4E-EC470B4CF5B0}" type="presParOf" srcId="{39064444-9202-498F-99C3-DDEE26D48254}" destId="{985EEAFF-3584-46FE-A934-0500F4CA589B}" srcOrd="0" destOrd="0" presId="urn:microsoft.com/office/officeart/2005/8/layout/chevron2"/>
    <dgm:cxn modelId="{4C7F02F1-CB29-4634-9DB2-CEDDE64F9A4B}" type="presParOf" srcId="{985EEAFF-3584-46FE-A934-0500F4CA589B}" destId="{6624F502-A6DD-4E99-A9CC-216C2CE16FE7}" srcOrd="0" destOrd="0" presId="urn:microsoft.com/office/officeart/2005/8/layout/chevron2"/>
    <dgm:cxn modelId="{874F02EC-5A01-450D-8A31-265C2A58CF05}" type="presParOf" srcId="{985EEAFF-3584-46FE-A934-0500F4CA589B}" destId="{57399132-5216-4032-B86B-3D7471ADF96C}" srcOrd="1" destOrd="0" presId="urn:microsoft.com/office/officeart/2005/8/layout/chevron2"/>
    <dgm:cxn modelId="{6160A4DA-432B-4AAB-ACB2-1F11B7A526B2}" type="presParOf" srcId="{39064444-9202-498F-99C3-DDEE26D48254}" destId="{F3BB7042-288A-4339-97EA-26178C444B19}" srcOrd="1" destOrd="0" presId="urn:microsoft.com/office/officeart/2005/8/layout/chevron2"/>
    <dgm:cxn modelId="{FAF3E300-E820-4F4F-A17E-8FF80C87DACF}" type="presParOf" srcId="{39064444-9202-498F-99C3-DDEE26D48254}" destId="{B22AD4EC-8C2D-4498-A7BC-0139005766D4}" srcOrd="2" destOrd="0" presId="urn:microsoft.com/office/officeart/2005/8/layout/chevron2"/>
    <dgm:cxn modelId="{FD89B55F-5A30-404C-BBFE-4FD8A54774E5}" type="presParOf" srcId="{B22AD4EC-8C2D-4498-A7BC-0139005766D4}" destId="{2A27FB1D-ED1D-48D3-A832-26BC02E5D006}" srcOrd="0" destOrd="0" presId="urn:microsoft.com/office/officeart/2005/8/layout/chevron2"/>
    <dgm:cxn modelId="{E2F155FB-9EAB-4F57-BD02-DE2BD560F688}" type="presParOf" srcId="{B22AD4EC-8C2D-4498-A7BC-0139005766D4}" destId="{78C36143-4D98-447A-9852-D2E1FE187A19}" srcOrd="1" destOrd="0" presId="urn:microsoft.com/office/officeart/2005/8/layout/chevron2"/>
    <dgm:cxn modelId="{8DE010BE-C395-413F-9BBD-4C42C53A12FC}" type="presParOf" srcId="{39064444-9202-498F-99C3-DDEE26D48254}" destId="{C9A87C96-053E-4E74-B969-6E84402248F6}" srcOrd="3" destOrd="0" presId="urn:microsoft.com/office/officeart/2005/8/layout/chevron2"/>
    <dgm:cxn modelId="{A9C846EC-EE82-4BD6-9F1F-83967100CE26}" type="presParOf" srcId="{39064444-9202-498F-99C3-DDEE26D48254}" destId="{4C3BE77B-6D66-4AC7-B541-20E797F7FC7B}" srcOrd="4" destOrd="0" presId="urn:microsoft.com/office/officeart/2005/8/layout/chevron2"/>
    <dgm:cxn modelId="{B28B67DE-3D47-4B9C-BC15-A2FAE96EFDE7}" type="presParOf" srcId="{4C3BE77B-6D66-4AC7-B541-20E797F7FC7B}" destId="{67567A6E-9381-4277-AD19-2BFDE32339AA}" srcOrd="0" destOrd="0" presId="urn:microsoft.com/office/officeart/2005/8/layout/chevron2"/>
    <dgm:cxn modelId="{A82C8432-8E88-4BC1-8130-3F4B35CD7ADA}" type="presParOf" srcId="{4C3BE77B-6D66-4AC7-B541-20E797F7FC7B}" destId="{83699B37-0DB4-49DC-B85B-E181DAE29CBE}" srcOrd="1" destOrd="0" presId="urn:microsoft.com/office/officeart/2005/8/layout/chevron2"/>
    <dgm:cxn modelId="{64C9F203-4128-45BF-A850-A539C2C334F3}" type="presParOf" srcId="{39064444-9202-498F-99C3-DDEE26D48254}" destId="{9668C221-E5CC-4C9D-A771-0527D1171EDB}" srcOrd="5" destOrd="0" presId="urn:microsoft.com/office/officeart/2005/8/layout/chevron2"/>
    <dgm:cxn modelId="{1403FE4D-52F5-4972-B10F-EA5A8C128898}" type="presParOf" srcId="{39064444-9202-498F-99C3-DDEE26D48254}" destId="{EF867DCD-1AA7-434C-A683-EA5A7EC4EA84}" srcOrd="6" destOrd="0" presId="urn:microsoft.com/office/officeart/2005/8/layout/chevron2"/>
    <dgm:cxn modelId="{487EE5BA-B6B3-43EC-8971-47D988F545C2}" type="presParOf" srcId="{EF867DCD-1AA7-434C-A683-EA5A7EC4EA84}" destId="{9AA72AC1-A833-4A9F-BD48-1310C44BD15E}" srcOrd="0" destOrd="0" presId="urn:microsoft.com/office/officeart/2005/8/layout/chevron2"/>
    <dgm:cxn modelId="{79BD81B1-D05E-4179-B064-012319C90AFB}" type="presParOf" srcId="{EF867DCD-1AA7-434C-A683-EA5A7EC4EA84}" destId="{6FB71B8E-F538-47EC-AB57-DB9E8EFF16F6}" srcOrd="1" destOrd="0" presId="urn:microsoft.com/office/officeart/2005/8/layout/chevron2"/>
    <dgm:cxn modelId="{1A2720F7-6B8C-4CC0-A27F-B24834907FB8}" type="presParOf" srcId="{39064444-9202-498F-99C3-DDEE26D48254}" destId="{0DA547E4-323B-4A6D-B3B9-3A61C1B11732}" srcOrd="7" destOrd="0" presId="urn:microsoft.com/office/officeart/2005/8/layout/chevron2"/>
    <dgm:cxn modelId="{2D34728E-9FC2-44C6-A952-EC4BAD530AEB}" type="presParOf" srcId="{39064444-9202-498F-99C3-DDEE26D48254}" destId="{03C25228-10EB-4B68-B46D-6D8ECE416791}" srcOrd="8" destOrd="0" presId="urn:microsoft.com/office/officeart/2005/8/layout/chevron2"/>
    <dgm:cxn modelId="{D2EB3FAE-57DB-4047-9C18-915E8102F7A1}" type="presParOf" srcId="{03C25228-10EB-4B68-B46D-6D8ECE416791}" destId="{3E6B8223-CB63-4D18-9FC6-545248140584}" srcOrd="0" destOrd="0" presId="urn:microsoft.com/office/officeart/2005/8/layout/chevron2"/>
    <dgm:cxn modelId="{E1DCB058-0D53-4062-9AA3-43342D73D014}" type="presParOf" srcId="{03C25228-10EB-4B68-B46D-6D8ECE416791}" destId="{6B0126ED-0952-4AF2-8E02-47430A37C804}" srcOrd="1" destOrd="0" presId="urn:microsoft.com/office/officeart/2005/8/layout/chevron2"/>
    <dgm:cxn modelId="{B2BC266B-B4DC-4266-B6CF-265FA41B7EA3}" type="presParOf" srcId="{39064444-9202-498F-99C3-DDEE26D48254}" destId="{04B46D20-C0F3-40B0-9782-98B46B29DA99}" srcOrd="9" destOrd="0" presId="urn:microsoft.com/office/officeart/2005/8/layout/chevron2"/>
    <dgm:cxn modelId="{14F213B0-32B7-432C-B3A1-77058A0067F3}" type="presParOf" srcId="{39064444-9202-498F-99C3-DDEE26D48254}" destId="{EA411D2C-7657-4D46-A89F-F7E9286CEA70}" srcOrd="10" destOrd="0" presId="urn:microsoft.com/office/officeart/2005/8/layout/chevron2"/>
    <dgm:cxn modelId="{D9235CD5-87DD-4D3B-8125-9CA8982EFF51}" type="presParOf" srcId="{EA411D2C-7657-4D46-A89F-F7E9286CEA70}" destId="{D51487B2-635A-48E5-8D64-177FA64B257C}" srcOrd="0" destOrd="0" presId="urn:microsoft.com/office/officeart/2005/8/layout/chevron2"/>
    <dgm:cxn modelId="{35444D59-94E4-4250-BFD7-577EBE8F06F5}" type="presParOf" srcId="{EA411D2C-7657-4D46-A89F-F7E9286CEA70}" destId="{FE0FB3AF-69B0-4490-BA5B-EF62DEA7AAE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24F502-A6DD-4E99-A9CC-216C2CE16FE7}">
      <dsp:nvSpPr>
        <dsp:cNvPr id="0" name=""/>
        <dsp:cNvSpPr/>
      </dsp:nvSpPr>
      <dsp:spPr>
        <a:xfrm rot="5400000">
          <a:off x="-116851" y="117850"/>
          <a:ext cx="779008" cy="545305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32</a:t>
          </a:r>
          <a:endParaRPr lang="ru-RU" sz="1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1" y="273652"/>
        <a:ext cx="545305" cy="233703"/>
      </dsp:txXfrm>
    </dsp:sp>
    <dsp:sp modelId="{57399132-5216-4032-B86B-3D7471ADF96C}">
      <dsp:nvSpPr>
        <dsp:cNvPr id="0" name=""/>
        <dsp:cNvSpPr/>
      </dsp:nvSpPr>
      <dsp:spPr>
        <a:xfrm rot="5400000">
          <a:off x="3979915" y="-3433610"/>
          <a:ext cx="506355" cy="737557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000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/>
            <a:t>специалиста управлений </a:t>
          </a:r>
          <a:r>
            <a:rPr lang="ru-RU" sz="1900" kern="1200" dirty="0" smtClean="0"/>
            <a:t>образования</a:t>
          </a:r>
          <a:endParaRPr lang="ru-RU" sz="1900" kern="1200" dirty="0"/>
        </a:p>
      </dsp:txBody>
      <dsp:txXfrm rot="-5400000">
        <a:off x="545306" y="25717"/>
        <a:ext cx="7350856" cy="456919"/>
      </dsp:txXfrm>
    </dsp:sp>
    <dsp:sp modelId="{2A27FB1D-ED1D-48D3-A832-26BC02E5D006}">
      <dsp:nvSpPr>
        <dsp:cNvPr id="0" name=""/>
        <dsp:cNvSpPr/>
      </dsp:nvSpPr>
      <dsp:spPr>
        <a:xfrm rot="5400000">
          <a:off x="-116851" y="796941"/>
          <a:ext cx="779008" cy="545305"/>
        </a:xfrm>
        <a:prstGeom prst="chevron">
          <a:avLst/>
        </a:prstGeom>
        <a:solidFill>
          <a:schemeClr val="accent4">
            <a:hueOff val="-892954"/>
            <a:satOff val="5380"/>
            <a:lumOff val="431"/>
            <a:alphaOff val="0"/>
          </a:schemeClr>
        </a:solidFill>
        <a:ln w="25400" cap="flat" cmpd="sng" algn="ctr">
          <a:solidFill>
            <a:schemeClr val="accent4">
              <a:hueOff val="-892954"/>
              <a:satOff val="5380"/>
              <a:lumOff val="431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87</a:t>
          </a:r>
          <a:endParaRPr lang="ru-RU" sz="1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1" y="952743"/>
        <a:ext cx="545305" cy="233703"/>
      </dsp:txXfrm>
    </dsp:sp>
    <dsp:sp modelId="{78C36143-4D98-447A-9852-D2E1FE187A19}">
      <dsp:nvSpPr>
        <dsp:cNvPr id="0" name=""/>
        <dsp:cNvSpPr/>
      </dsp:nvSpPr>
      <dsp:spPr>
        <a:xfrm rot="5400000">
          <a:off x="3979915" y="-2754518"/>
          <a:ext cx="506355" cy="737557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892954"/>
              <a:satOff val="5380"/>
              <a:lumOff val="43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/>
            <a:t>сотрудников ОУ г. Ижевска</a:t>
          </a:r>
          <a:endParaRPr lang="ru-RU" sz="1900" kern="1200" dirty="0"/>
        </a:p>
      </dsp:txBody>
      <dsp:txXfrm rot="-5400000">
        <a:off x="545306" y="704809"/>
        <a:ext cx="7350856" cy="456919"/>
      </dsp:txXfrm>
    </dsp:sp>
    <dsp:sp modelId="{67567A6E-9381-4277-AD19-2BFDE32339AA}">
      <dsp:nvSpPr>
        <dsp:cNvPr id="0" name=""/>
        <dsp:cNvSpPr/>
      </dsp:nvSpPr>
      <dsp:spPr>
        <a:xfrm rot="5400000">
          <a:off x="-116851" y="1476033"/>
          <a:ext cx="779008" cy="545305"/>
        </a:xfrm>
        <a:prstGeom prst="chevron">
          <a:avLst/>
        </a:prstGeom>
        <a:solidFill>
          <a:schemeClr val="accent4">
            <a:hueOff val="-1785908"/>
            <a:satOff val="10760"/>
            <a:lumOff val="862"/>
            <a:alphaOff val="0"/>
          </a:schemeClr>
        </a:solidFill>
        <a:ln w="25400" cap="flat" cmpd="sng" algn="ctr">
          <a:solidFill>
            <a:schemeClr val="accent4">
              <a:hueOff val="-1785908"/>
              <a:satOff val="10760"/>
              <a:lumOff val="862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215</a:t>
          </a:r>
          <a:endParaRPr lang="ru-RU" sz="1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1" y="1631835"/>
        <a:ext cx="545305" cy="233703"/>
      </dsp:txXfrm>
    </dsp:sp>
    <dsp:sp modelId="{83699B37-0DB4-49DC-B85B-E181DAE29CBE}">
      <dsp:nvSpPr>
        <dsp:cNvPr id="0" name=""/>
        <dsp:cNvSpPr/>
      </dsp:nvSpPr>
      <dsp:spPr>
        <a:xfrm rot="5400000">
          <a:off x="3979915" y="-2075427"/>
          <a:ext cx="506355" cy="737557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1785908"/>
              <a:satOff val="10760"/>
              <a:lumOff val="86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/>
            <a:t>сотрудников учреждений дошкольного образования г. Ижевска</a:t>
          </a:r>
          <a:endParaRPr lang="ru-RU" sz="1900" kern="1200" dirty="0"/>
        </a:p>
      </dsp:txBody>
      <dsp:txXfrm rot="-5400000">
        <a:off x="545306" y="1383900"/>
        <a:ext cx="7350856" cy="456919"/>
      </dsp:txXfrm>
    </dsp:sp>
    <dsp:sp modelId="{9AA72AC1-A833-4A9F-BD48-1310C44BD15E}">
      <dsp:nvSpPr>
        <dsp:cNvPr id="0" name=""/>
        <dsp:cNvSpPr/>
      </dsp:nvSpPr>
      <dsp:spPr>
        <a:xfrm rot="5400000">
          <a:off x="-116851" y="2155124"/>
          <a:ext cx="779008" cy="545305"/>
        </a:xfrm>
        <a:prstGeom prst="chevron">
          <a:avLst/>
        </a:prstGeom>
        <a:solidFill>
          <a:schemeClr val="accent4">
            <a:hueOff val="-2678862"/>
            <a:satOff val="16139"/>
            <a:lumOff val="1294"/>
            <a:alphaOff val="0"/>
          </a:schemeClr>
        </a:solidFill>
        <a:ln w="25400" cap="flat" cmpd="sng" algn="ctr">
          <a:solidFill>
            <a:schemeClr val="accent4">
              <a:hueOff val="-2678862"/>
              <a:satOff val="16139"/>
              <a:lumOff val="1294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15</a:t>
          </a:r>
          <a:endParaRPr lang="ru-RU" sz="1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1" y="2310926"/>
        <a:ext cx="545305" cy="233703"/>
      </dsp:txXfrm>
    </dsp:sp>
    <dsp:sp modelId="{6FB71B8E-F538-47EC-AB57-DB9E8EFF16F6}">
      <dsp:nvSpPr>
        <dsp:cNvPr id="0" name=""/>
        <dsp:cNvSpPr/>
      </dsp:nvSpPr>
      <dsp:spPr>
        <a:xfrm rot="5400000">
          <a:off x="3979915" y="-1396335"/>
          <a:ext cx="506355" cy="737557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2678862"/>
              <a:satOff val="16139"/>
              <a:lumOff val="129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/>
            <a:t>сотрудников учреждений дополнительного образования г. Ижевска</a:t>
          </a:r>
          <a:endParaRPr lang="ru-RU" sz="1900" kern="1200" dirty="0"/>
        </a:p>
      </dsp:txBody>
      <dsp:txXfrm rot="-5400000">
        <a:off x="545306" y="2062992"/>
        <a:ext cx="7350856" cy="456919"/>
      </dsp:txXfrm>
    </dsp:sp>
    <dsp:sp modelId="{3E6B8223-CB63-4D18-9FC6-545248140584}">
      <dsp:nvSpPr>
        <dsp:cNvPr id="0" name=""/>
        <dsp:cNvSpPr/>
      </dsp:nvSpPr>
      <dsp:spPr>
        <a:xfrm rot="5400000">
          <a:off x="-116851" y="2834216"/>
          <a:ext cx="779008" cy="545305"/>
        </a:xfrm>
        <a:prstGeom prst="chevron">
          <a:avLst/>
        </a:prstGeom>
        <a:solidFill>
          <a:schemeClr val="accent4">
            <a:hueOff val="-3571816"/>
            <a:satOff val="21519"/>
            <a:lumOff val="1725"/>
            <a:alphaOff val="0"/>
          </a:schemeClr>
        </a:solidFill>
        <a:ln w="25400" cap="flat" cmpd="sng" algn="ctr">
          <a:solidFill>
            <a:schemeClr val="accent4">
              <a:hueOff val="-3571816"/>
              <a:satOff val="21519"/>
              <a:lumOff val="1725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40</a:t>
          </a:r>
          <a:endParaRPr lang="ru-RU" sz="1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1" y="2990018"/>
        <a:ext cx="545305" cy="233703"/>
      </dsp:txXfrm>
    </dsp:sp>
    <dsp:sp modelId="{6B0126ED-0952-4AF2-8E02-47430A37C804}">
      <dsp:nvSpPr>
        <dsp:cNvPr id="0" name=""/>
        <dsp:cNvSpPr/>
      </dsp:nvSpPr>
      <dsp:spPr>
        <a:xfrm rot="5400000">
          <a:off x="3979915" y="-717244"/>
          <a:ext cx="506355" cy="737557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3571816"/>
              <a:satOff val="21519"/>
              <a:lumOff val="172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/>
            <a:t>сотрудников базовых школ</a:t>
          </a:r>
          <a:endParaRPr lang="ru-RU" sz="1900" kern="1200" dirty="0"/>
        </a:p>
      </dsp:txBody>
      <dsp:txXfrm rot="-5400000">
        <a:off x="545306" y="2742083"/>
        <a:ext cx="7350856" cy="456919"/>
      </dsp:txXfrm>
    </dsp:sp>
    <dsp:sp modelId="{D51487B2-635A-48E5-8D64-177FA64B257C}">
      <dsp:nvSpPr>
        <dsp:cNvPr id="0" name=""/>
        <dsp:cNvSpPr/>
      </dsp:nvSpPr>
      <dsp:spPr>
        <a:xfrm rot="5400000">
          <a:off x="-116851" y="3513307"/>
          <a:ext cx="779008" cy="545305"/>
        </a:xfrm>
        <a:prstGeom prst="chevron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11</a:t>
          </a:r>
          <a:endParaRPr lang="ru-RU" sz="1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1" y="3669109"/>
        <a:ext cx="545305" cy="233703"/>
      </dsp:txXfrm>
    </dsp:sp>
    <dsp:sp modelId="{FE0FB3AF-69B0-4490-BA5B-EF62DEA7AAE9}">
      <dsp:nvSpPr>
        <dsp:cNvPr id="0" name=""/>
        <dsp:cNvSpPr/>
      </dsp:nvSpPr>
      <dsp:spPr>
        <a:xfrm rot="5400000">
          <a:off x="3979915" y="-38152"/>
          <a:ext cx="506355" cy="737557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/>
            <a:t>сотрудников базовых учреждений дошкольного образования</a:t>
          </a:r>
          <a:endParaRPr lang="ru-RU" sz="1900" kern="1200" dirty="0"/>
        </a:p>
      </dsp:txBody>
      <dsp:txXfrm rot="-5400000">
        <a:off x="545306" y="3421175"/>
        <a:ext cx="7350856" cy="4569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3DE5EC-CA14-405C-A867-026E16DFFDA7}" type="datetimeFigureOut">
              <a:rPr lang="ru-RU" smtClean="0"/>
              <a:pPr/>
              <a:t>19.06.2013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7415"/>
            <a:ext cx="5438140" cy="446913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45659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3106"/>
            <a:ext cx="2945659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422B0D-0681-46DC-BB50-F74E0A9653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26383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422B0D-0681-46DC-BB50-F74E0A965355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0913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23EFD-0CB2-4F5B-946B-0D7DFB7EC488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76425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422B0D-0681-46DC-BB50-F74E0A965355}" type="slidenum">
              <a:rPr lang="ru-RU" smtClean="0"/>
              <a:pPr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410316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422B0D-0681-46DC-BB50-F74E0A965355}" type="slidenum">
              <a:rPr lang="ru-RU" smtClean="0"/>
              <a:pPr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11694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9EC5A-244B-43D4-8CEB-FED0A89953F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19.06.2013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49305-8768-4630-B50E-801991CD13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0560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9EC5A-244B-43D4-8CEB-FED0A89953F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19.06.2013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49305-8768-4630-B50E-801991CD13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4897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9EC5A-244B-43D4-8CEB-FED0A89953F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19.06.2013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49305-8768-4630-B50E-801991CD13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7217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797650-A2A0-4A30-9BC1-24CEAF1F557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19.06.2013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9982AF-982F-402F-9D73-5A76B5B7DBB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4340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65281C-3228-4276-9AE6-78312B57DC4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19.06.2013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A12299-66EF-435C-A18B-F80E9E0FE55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6292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0D5ED6-31BB-4FBE-804D-4912CE84D8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19.06.2013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93A11D-58A0-4908-B82F-DE0AD288246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6294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C14DB7-47E9-4BB6-904E-74868F357F8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19.06.2013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8FCC4A-B136-43F4-A72E-2D8FE1B7FDF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0523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C85747-EAFC-4722-B311-9C9C13233C4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19.06.2013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B6223E-9F0E-4281-829E-19B51E71A21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9186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8548F5-4415-4114-9DE4-4485BBB39EA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19.06.2013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26C1B6-EA7E-4A96-BCDE-B41AB55E264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9960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46DD43-6ACD-49AD-A3E0-D9C4BCDDF11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19.06.2013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0BD790-E53F-4813-9AE5-4F486A7E394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4377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E9BE8D-A092-4E61-B028-03FFFC8B19C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19.06.2013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DDBB51-E3DA-441B-973E-2E4B918300D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2045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9EC5A-244B-43D4-8CEB-FED0A89953F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19.06.2013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49305-8768-4630-B50E-801991CD13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0082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D5D57B-100D-4828-8967-86181C08292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19.06.2013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54ED78-376C-493F-860E-83CFC6AF69C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2229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BAECF2-F2FA-4ACD-BB09-4DAB3ADEA30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19.06.2013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50D392-B9C2-477B-85BD-2DF4CF74CC8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0707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58D77-38A0-46C9-9978-A15B8047E11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19.06.2013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151611-2A24-4A06-8611-2670E467814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8368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9EC5A-244B-43D4-8CEB-FED0A89953F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19.06.2013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49305-8768-4630-B50E-801991CD13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71175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9EC5A-244B-43D4-8CEB-FED0A89953F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19.06.2013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49305-8768-4630-B50E-801991CD13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26523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9EC5A-244B-43D4-8CEB-FED0A89953F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19.06.2013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49305-8768-4630-B50E-801991CD13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62453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9EC5A-244B-43D4-8CEB-FED0A89953F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19.06.2013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49305-8768-4630-B50E-801991CD13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85314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9EC5A-244B-43D4-8CEB-FED0A89953F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19.06.2013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49305-8768-4630-B50E-801991CD13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05706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9EC5A-244B-43D4-8CEB-FED0A89953F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19.06.2013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49305-8768-4630-B50E-801991CD13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16979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9EC5A-244B-43D4-8CEB-FED0A89953F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19.06.2013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49305-8768-4630-B50E-801991CD13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5303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9EC5A-244B-43D4-8CEB-FED0A89953F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19.06.2013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49305-8768-4630-B50E-801991CD13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8528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9EC5A-244B-43D4-8CEB-FED0A89953F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19.06.2013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49305-8768-4630-B50E-801991CD13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4139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9EC5A-244B-43D4-8CEB-FED0A89953F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19.06.2013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49305-8768-4630-B50E-801991CD13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9486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9EC5A-244B-43D4-8CEB-FED0A89953F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19.06.2013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49305-8768-4630-B50E-801991CD13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28309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9EC5A-244B-43D4-8CEB-FED0A89953F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19.06.2013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49305-8768-4630-B50E-801991CD13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9788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98353E-F74B-4013-A3E0-6DB70B4A489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19.06.2013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02D84B-015D-4515-B831-2EA5418CCFB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68395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B9F180-A499-4CF6-BF66-2FB71AEC019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19.06.2013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E7FC2D-8002-42E3-83FB-5DE366CD217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09130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43F75-A454-4938-839D-409FDECF795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19.06.2013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39DB15-C1F5-44DD-8F30-4726F53EDF8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14887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397EFC-3C16-4AB5-AE3A-206FBC23621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19.06.2013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B1A056-4E0F-4431-BD37-C6B17D5F94E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52817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CF3D56-1302-4B62-8837-58FE33EBA94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19.06.2013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FE7D7-A190-4F29-97CB-3CA8A7B9769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55201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DD7560-B22F-4105-88CA-2490F836F35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19.06.2013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92582B-7112-4C30-B7C5-8BED974ED63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2941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9EC5A-244B-43D4-8CEB-FED0A89953F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19.06.2013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49305-8768-4630-B50E-801991CD13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4364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110FD1-2642-4279-814E-4054B741A90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19.06.2013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C9F21-2B91-4B1F-8716-C1F7648F7A3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74054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751D01-D33C-4234-91C8-9A9090FB3FB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19.06.2013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E9780-E621-4B38-AD87-EC856A3D061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08777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499A2-589A-4844-8C94-0CF78D32D6D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19.06.2013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716536-C986-4A0D-B7A7-679BCB3C264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26361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CB49A2-D462-4EDA-8751-29C9B892795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19.06.2013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40A49A-D30F-4448-8543-769201D9141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04680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BCC308-D7EB-475E-877B-60903AC8DFB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19.06.2013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F02C7-7B38-4713-9099-C29B1AEC58F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53957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98353E-F74B-4013-A3E0-6DB70B4A489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19.06.2013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02D84B-015D-4515-B831-2EA5418CCFB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95654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B9F180-A499-4CF6-BF66-2FB71AEC019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19.06.2013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E7FC2D-8002-42E3-83FB-5DE366CD217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66246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43F75-A454-4938-839D-409FDECF795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19.06.2013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39DB15-C1F5-44DD-8F30-4726F53EDF8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91339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397EFC-3C16-4AB5-AE3A-206FBC23621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19.06.2013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B1A056-4E0F-4431-BD37-C6B17D5F94E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41459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CF3D56-1302-4B62-8837-58FE33EBA94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19.06.2013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FE7D7-A190-4F29-97CB-3CA8A7B9769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820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9EC5A-244B-43D4-8CEB-FED0A89953F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19.06.2013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49305-8768-4630-B50E-801991CD13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6392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DD7560-B22F-4105-88CA-2490F836F35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19.06.2013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92582B-7112-4C30-B7C5-8BED974ED63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18453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110FD1-2642-4279-814E-4054B741A90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19.06.2013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C9F21-2B91-4B1F-8716-C1F7648F7A3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39216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751D01-D33C-4234-91C8-9A9090FB3FB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19.06.2013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E9780-E621-4B38-AD87-EC856A3D061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99874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499A2-589A-4844-8C94-0CF78D32D6D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19.06.2013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716536-C986-4A0D-B7A7-679BCB3C264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81502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CB49A2-D462-4EDA-8751-29C9B892795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19.06.2013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40A49A-D30F-4448-8543-769201D9141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58072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BCC308-D7EB-475E-877B-60903AC8DFB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19.06.2013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F02C7-7B38-4713-9099-C29B1AEC58F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1835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9EC5A-244B-43D4-8CEB-FED0A89953F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19.06.2013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49305-8768-4630-B50E-801991CD13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4326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9EC5A-244B-43D4-8CEB-FED0A89953F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19.06.2013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49305-8768-4630-B50E-801991CD13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4374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9EC5A-244B-43D4-8CEB-FED0A89953F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19.06.2013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49305-8768-4630-B50E-801991CD13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0605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9EC5A-244B-43D4-8CEB-FED0A89953F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19.06.2013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49305-8768-4630-B50E-801991CD13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3918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29EC5A-244B-43D4-8CEB-FED0A89953F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19.06.2013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A49305-8768-4630-B50E-801991CD13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994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D96FED4-7F86-4F43-97D6-9E8EAE99D0A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19.06.2013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1B4D469-79B1-4AD3-9BCD-393475BEED1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4808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29EC5A-244B-43D4-8CEB-FED0A89953F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19.06.2013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A49305-8768-4630-B50E-801991CD13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4282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C3CAF9B-2E2C-435F-8CA1-99A9DE61E95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19.06.2013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B08F4E5-F0AC-486D-89B8-6A4B978B149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3226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C3CAF9B-2E2C-435F-8CA1-99A9DE61E95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19.06.2013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B08F4E5-F0AC-486D-89B8-6A4B978B149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0202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4.png"/><Relationship Id="rId4" Type="http://schemas.openxmlformats.org/officeDocument/2006/relationships/chart" Target="../charts/char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4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6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5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5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68.jpeg"/><Relationship Id="rId4" Type="http://schemas.openxmlformats.org/officeDocument/2006/relationships/image" Target="../media/image5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microsoft.com/office/2007/relationships/diagramDrawing" Target="../diagrams/drawing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611560" y="2837402"/>
            <a:ext cx="7772400" cy="18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i="1" dirty="0">
              <a:solidFill>
                <a:srgbClr val="800080"/>
              </a:solidFill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611560" y="3002489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4000" b="1" i="1" dirty="0">
                <a:solidFill>
                  <a:srgbClr val="5D195D"/>
                </a:solidFill>
              </a:rPr>
              <a:t>Отчет по реализации программы информатизации за 2012 год</a:t>
            </a:r>
            <a:r>
              <a:rPr lang="ru-RU" i="1" dirty="0">
                <a:solidFill>
                  <a:srgbClr val="800080"/>
                </a:solidFill>
              </a:rPr>
              <a:t/>
            </a:r>
            <a:br>
              <a:rPr lang="ru-RU" i="1" dirty="0">
                <a:solidFill>
                  <a:srgbClr val="800080"/>
                </a:solidFill>
              </a:rPr>
            </a:br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789856" y="-17140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solidFill>
                  <a:schemeClr val="bg1"/>
                </a:solidFill>
              </a:rPr>
              <a:t>Автономное учреждение Удмуртской Республики </a:t>
            </a:r>
            <a:br>
              <a:rPr lang="ru-RU" sz="1800" b="1" dirty="0" smtClean="0">
                <a:solidFill>
                  <a:schemeClr val="bg1"/>
                </a:solidFill>
              </a:rPr>
            </a:br>
            <a:r>
              <a:rPr lang="ru-RU" sz="1800" b="1" dirty="0" smtClean="0">
                <a:solidFill>
                  <a:schemeClr val="bg1"/>
                </a:solidFill>
              </a:rPr>
              <a:t>«Региональный центр информатизации </a:t>
            </a:r>
            <a:br>
              <a:rPr lang="ru-RU" sz="1800" b="1" dirty="0" smtClean="0">
                <a:solidFill>
                  <a:schemeClr val="bg1"/>
                </a:solidFill>
              </a:rPr>
            </a:br>
            <a:r>
              <a:rPr lang="ru-RU" sz="1800" b="1" dirty="0" smtClean="0">
                <a:solidFill>
                  <a:schemeClr val="bg1"/>
                </a:solidFill>
              </a:rPr>
              <a:t>и оценки качества образования»</a:t>
            </a:r>
            <a:endParaRPr lang="ru-RU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8702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Заголовок 1"/>
          <p:cNvSpPr txBox="1">
            <a:spLocks/>
          </p:cNvSpPr>
          <p:nvPr/>
        </p:nvSpPr>
        <p:spPr>
          <a:xfrm>
            <a:off x="401900" y="55381"/>
            <a:ext cx="765167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Региональная инновационная инфраструктура</a:t>
            </a:r>
            <a:endParaRPr lang="ru-RU" sz="3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6" name="Объект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052736"/>
            <a:ext cx="5328592" cy="3738498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243710" y="1186879"/>
            <a:ext cx="1002294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ru-RU" sz="4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39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296786" y="2139972"/>
            <a:ext cx="802154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ru-RU" sz="4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60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89486" y="3075056"/>
            <a:ext cx="816754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ru-RU" sz="4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13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296786" y="3938541"/>
            <a:ext cx="81527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ru-RU" sz="4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23</a:t>
            </a:r>
            <a:endParaRPr lang="ru-RU" sz="4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160484" y="1340767"/>
            <a:ext cx="4059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5D195D"/>
                </a:solidFill>
              </a:rPr>
              <a:t>Базовые </a:t>
            </a:r>
            <a:r>
              <a:rPr lang="ru-RU" sz="2000" dirty="0" smtClean="0">
                <a:solidFill>
                  <a:srgbClr val="5D195D"/>
                </a:solidFill>
              </a:rPr>
              <a:t>школы по внедрению ИКТ</a:t>
            </a:r>
            <a:endParaRPr lang="ru-RU" sz="2000" dirty="0">
              <a:solidFill>
                <a:srgbClr val="5D195D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008403" y="4092429"/>
            <a:ext cx="41188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5D195D"/>
                </a:solidFill>
              </a:rPr>
              <a:t>Пилотные площадки по ФГОС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187625" y="2145616"/>
            <a:ext cx="39395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5D195D"/>
                </a:solidFill>
              </a:rPr>
              <a:t>Центры дистанционного обучения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176846" y="2996951"/>
            <a:ext cx="38577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5D195D"/>
                </a:solidFill>
              </a:rPr>
              <a:t>Ресурсные центры по работе с одаренными детьми</a:t>
            </a:r>
          </a:p>
        </p:txBody>
      </p:sp>
      <p:pic>
        <p:nvPicPr>
          <p:cNvPr id="65" name="Рисунок 6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550" t="30571" r="10093" b="15739"/>
          <a:stretch/>
        </p:blipFill>
        <p:spPr>
          <a:xfrm>
            <a:off x="5634765" y="2276872"/>
            <a:ext cx="3239748" cy="22795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6" name="Рисунок 6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5777"/>
          <a:stretch/>
        </p:blipFill>
        <p:spPr>
          <a:xfrm>
            <a:off x="245156" y="4791234"/>
            <a:ext cx="5334956" cy="906679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323528" y="4890630"/>
            <a:ext cx="764948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ru-RU" sz="4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11</a:t>
            </a:r>
            <a:endParaRPr lang="ru-RU" sz="4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68" name="Объект 3"/>
          <p:cNvSpPr txBox="1">
            <a:spLocks/>
          </p:cNvSpPr>
          <p:nvPr/>
        </p:nvSpPr>
        <p:spPr>
          <a:xfrm>
            <a:off x="1160484" y="4855026"/>
            <a:ext cx="3966722" cy="8428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pitchFamily="34" charset="0"/>
              <a:buNone/>
            </a:pPr>
            <a:r>
              <a:rPr lang="ru-RU" sz="2000" dirty="0" smtClean="0">
                <a:solidFill>
                  <a:srgbClr val="5D195D"/>
                </a:solidFill>
              </a:rPr>
              <a:t>Базовые учреждения дошкольного образования</a:t>
            </a:r>
            <a:endParaRPr lang="ru-RU" sz="2000" dirty="0">
              <a:solidFill>
                <a:srgbClr val="5D195D"/>
              </a:solidFill>
            </a:endParaRPr>
          </a:p>
        </p:txBody>
      </p:sp>
      <p:pic>
        <p:nvPicPr>
          <p:cNvPr id="69" name="Рисунок 6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5777"/>
          <a:stretch/>
        </p:blipFill>
        <p:spPr>
          <a:xfrm>
            <a:off x="251520" y="5690673"/>
            <a:ext cx="5334956" cy="906679"/>
          </a:xfrm>
          <a:prstGeom prst="rect">
            <a:avLst/>
          </a:prstGeom>
        </p:spPr>
      </p:pic>
      <p:sp>
        <p:nvSpPr>
          <p:cNvPr id="70" name="TextBox 69"/>
          <p:cNvSpPr txBox="1"/>
          <p:nvPr/>
        </p:nvSpPr>
        <p:spPr>
          <a:xfrm>
            <a:off x="401900" y="5790069"/>
            <a:ext cx="644512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ru-RU" sz="4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7</a:t>
            </a:r>
            <a:endParaRPr lang="ru-RU" sz="4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71" name="Объект 3"/>
          <p:cNvSpPr txBox="1">
            <a:spLocks/>
          </p:cNvSpPr>
          <p:nvPr/>
        </p:nvSpPr>
        <p:spPr>
          <a:xfrm>
            <a:off x="1166848" y="5754465"/>
            <a:ext cx="3966722" cy="8428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pitchFamily="34" charset="0"/>
              <a:buNone/>
            </a:pPr>
            <a:r>
              <a:rPr lang="ru-RU" sz="2000" dirty="0">
                <a:solidFill>
                  <a:srgbClr val="5D195D"/>
                </a:solidFill>
              </a:rPr>
              <a:t>Экспериментальные площадки по внедрению ИКТ </a:t>
            </a:r>
            <a:r>
              <a:rPr lang="ru-RU" sz="2000" dirty="0" smtClean="0">
                <a:solidFill>
                  <a:srgbClr val="5D195D"/>
                </a:solidFill>
              </a:rPr>
              <a:t>в </a:t>
            </a:r>
            <a:r>
              <a:rPr lang="ru-RU" sz="2000" dirty="0">
                <a:solidFill>
                  <a:srgbClr val="5D195D"/>
                </a:solidFill>
              </a:rPr>
              <a:t>ОУ СПО</a:t>
            </a:r>
          </a:p>
        </p:txBody>
      </p:sp>
      <p:pic>
        <p:nvPicPr>
          <p:cNvPr id="19" name="Picture 3" descr="C:\Users\romanova.lm\Desktop\логотип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88640"/>
            <a:ext cx="1000254" cy="84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98627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Прямоугольник с двумя скругленными противолежащими углами 80"/>
          <p:cNvSpPr/>
          <p:nvPr/>
        </p:nvSpPr>
        <p:spPr>
          <a:xfrm>
            <a:off x="2987824" y="6237312"/>
            <a:ext cx="6156176" cy="659844"/>
          </a:xfrm>
          <a:prstGeom prst="round2DiagRect">
            <a:avLst>
              <a:gd name="adj1" fmla="val 35806"/>
              <a:gd name="adj2" fmla="val 0"/>
            </a:avLst>
          </a:prstGeom>
          <a:noFill/>
          <a:ln w="381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ru-RU" sz="1400" dirty="0">
                <a:solidFill>
                  <a:schemeClr val="bg1"/>
                </a:solidFill>
              </a:rPr>
              <a:t>Приказом  </a:t>
            </a:r>
            <a:r>
              <a:rPr lang="ru-RU" sz="1400" dirty="0" err="1">
                <a:solidFill>
                  <a:schemeClr val="bg1"/>
                </a:solidFill>
              </a:rPr>
              <a:t>МОиН</a:t>
            </a:r>
            <a:r>
              <a:rPr lang="ru-RU" sz="1400" dirty="0">
                <a:solidFill>
                  <a:schemeClr val="bg1"/>
                </a:solidFill>
              </a:rPr>
              <a:t> УР  №322 от 20.05.2011 утвержден перечень </a:t>
            </a:r>
            <a:endParaRPr lang="ru-RU" sz="1400" dirty="0" smtClean="0">
              <a:solidFill>
                <a:schemeClr val="bg1"/>
              </a:solidFill>
            </a:endParaRPr>
          </a:p>
          <a:p>
            <a:pPr algn="r"/>
            <a:r>
              <a:rPr lang="ru-RU" sz="1400" dirty="0" smtClean="0">
                <a:solidFill>
                  <a:schemeClr val="bg1"/>
                </a:solidFill>
              </a:rPr>
              <a:t>базовых </a:t>
            </a:r>
            <a:r>
              <a:rPr lang="ru-RU" sz="1400" dirty="0">
                <a:solidFill>
                  <a:schemeClr val="bg1"/>
                </a:solidFill>
              </a:rPr>
              <a:t>школ </a:t>
            </a:r>
            <a:r>
              <a:rPr lang="ru-RU" sz="1400" dirty="0" smtClean="0">
                <a:solidFill>
                  <a:schemeClr val="bg1"/>
                </a:solidFill>
              </a:rPr>
              <a:t>по </a:t>
            </a:r>
            <a:r>
              <a:rPr lang="ru-RU" sz="1400" dirty="0">
                <a:solidFill>
                  <a:schemeClr val="bg1"/>
                </a:solidFill>
              </a:rPr>
              <a:t>внедрению информационных технологий</a:t>
            </a:r>
          </a:p>
        </p:txBody>
      </p:sp>
      <p:sp>
        <p:nvSpPr>
          <p:cNvPr id="42" name="Rectangle 24"/>
          <p:cNvSpPr>
            <a:spLocks noChangeArrowheads="1"/>
          </p:cNvSpPr>
          <p:nvPr/>
        </p:nvSpPr>
        <p:spPr bwMode="gray">
          <a:xfrm>
            <a:off x="107504" y="1995959"/>
            <a:ext cx="4222750" cy="719137"/>
          </a:xfrm>
          <a:prstGeom prst="rect">
            <a:avLst/>
          </a:prstGeom>
          <a:gradFill rotWithShape="1">
            <a:gsLst>
              <a:gs pos="0">
                <a:srgbClr val="FF6699">
                  <a:gamma/>
                  <a:tint val="0"/>
                  <a:invGamma/>
                  <a:alpha val="80000"/>
                </a:srgbClr>
              </a:gs>
              <a:gs pos="100000">
                <a:srgbClr val="FF6699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43" name="Group 25"/>
          <p:cNvGrpSpPr>
            <a:grpSpLocks/>
          </p:cNvGrpSpPr>
          <p:nvPr/>
        </p:nvGrpSpPr>
        <p:grpSpPr bwMode="auto">
          <a:xfrm>
            <a:off x="3776217" y="1721321"/>
            <a:ext cx="1098550" cy="1001713"/>
            <a:chOff x="1488" y="1968"/>
            <a:chExt cx="432" cy="432"/>
          </a:xfrm>
        </p:grpSpPr>
        <p:grpSp>
          <p:nvGrpSpPr>
            <p:cNvPr id="44" name="Group 26"/>
            <p:cNvGrpSpPr>
              <a:grpSpLocks/>
            </p:cNvGrpSpPr>
            <p:nvPr/>
          </p:nvGrpSpPr>
          <p:grpSpPr bwMode="auto">
            <a:xfrm>
              <a:off x="1488" y="1968"/>
              <a:ext cx="432" cy="432"/>
              <a:chOff x="2016" y="1920"/>
              <a:chExt cx="1680" cy="1680"/>
            </a:xfrm>
          </p:grpSpPr>
          <p:sp>
            <p:nvSpPr>
              <p:cNvPr id="46" name="Oval 27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FF9999"/>
                  </a:gs>
                  <a:gs pos="100000">
                    <a:srgbClr val="FF9999">
                      <a:gamma/>
                      <a:shade val="39216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47" name="Freeform 28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1301 w 1321"/>
                  <a:gd name="T1" fmla="*/ 401 h 712"/>
                  <a:gd name="T2" fmla="*/ 1317 w 1321"/>
                  <a:gd name="T3" fmla="*/ 442 h 712"/>
                  <a:gd name="T4" fmla="*/ 1321 w 1321"/>
                  <a:gd name="T5" fmla="*/ 481 h 712"/>
                  <a:gd name="T6" fmla="*/ 1315 w 1321"/>
                  <a:gd name="T7" fmla="*/ 516 h 712"/>
                  <a:gd name="T8" fmla="*/ 1298 w 1321"/>
                  <a:gd name="T9" fmla="*/ 550 h 712"/>
                  <a:gd name="T10" fmla="*/ 1272 w 1321"/>
                  <a:gd name="T11" fmla="*/ 579 h 712"/>
                  <a:gd name="T12" fmla="*/ 1239 w 1321"/>
                  <a:gd name="T13" fmla="*/ 604 h 712"/>
                  <a:gd name="T14" fmla="*/ 1196 w 1321"/>
                  <a:gd name="T15" fmla="*/ 628 h 712"/>
                  <a:gd name="T16" fmla="*/ 1147 w 1321"/>
                  <a:gd name="T17" fmla="*/ 649 h 712"/>
                  <a:gd name="T18" fmla="*/ 1092 w 1321"/>
                  <a:gd name="T19" fmla="*/ 667 h 712"/>
                  <a:gd name="T20" fmla="*/ 1031 w 1321"/>
                  <a:gd name="T21" fmla="*/ 683 h 712"/>
                  <a:gd name="T22" fmla="*/ 967 w 1321"/>
                  <a:gd name="T23" fmla="*/ 694 h 712"/>
                  <a:gd name="T24" fmla="*/ 896 w 1321"/>
                  <a:gd name="T25" fmla="*/ 704 h 712"/>
                  <a:gd name="T26" fmla="*/ 824 w 1321"/>
                  <a:gd name="T27" fmla="*/ 710 h 712"/>
                  <a:gd name="T28" fmla="*/ 795 w 1321"/>
                  <a:gd name="T29" fmla="*/ 712 h 712"/>
                  <a:gd name="T30" fmla="*/ 476 w 1321"/>
                  <a:gd name="T31" fmla="*/ 712 h 712"/>
                  <a:gd name="T32" fmla="*/ 472 w 1321"/>
                  <a:gd name="T33" fmla="*/ 712 h 712"/>
                  <a:gd name="T34" fmla="*/ 409 w 1321"/>
                  <a:gd name="T35" fmla="*/ 708 h 712"/>
                  <a:gd name="T36" fmla="*/ 348 w 1321"/>
                  <a:gd name="T37" fmla="*/ 704 h 712"/>
                  <a:gd name="T38" fmla="*/ 290 w 1321"/>
                  <a:gd name="T39" fmla="*/ 696 h 712"/>
                  <a:gd name="T40" fmla="*/ 235 w 1321"/>
                  <a:gd name="T41" fmla="*/ 689 h 712"/>
                  <a:gd name="T42" fmla="*/ 186 w 1321"/>
                  <a:gd name="T43" fmla="*/ 677 h 712"/>
                  <a:gd name="T44" fmla="*/ 141 w 1321"/>
                  <a:gd name="T45" fmla="*/ 663 h 712"/>
                  <a:gd name="T46" fmla="*/ 102 w 1321"/>
                  <a:gd name="T47" fmla="*/ 648 h 712"/>
                  <a:gd name="T48" fmla="*/ 67 w 1321"/>
                  <a:gd name="T49" fmla="*/ 630 h 712"/>
                  <a:gd name="T50" fmla="*/ 39 w 1321"/>
                  <a:gd name="T51" fmla="*/ 608 h 712"/>
                  <a:gd name="T52" fmla="*/ 18 w 1321"/>
                  <a:gd name="T53" fmla="*/ 583 h 712"/>
                  <a:gd name="T54" fmla="*/ 6 w 1321"/>
                  <a:gd name="T55" fmla="*/ 554 h 712"/>
                  <a:gd name="T56" fmla="*/ 0 w 1321"/>
                  <a:gd name="T57" fmla="*/ 524 h 712"/>
                  <a:gd name="T58" fmla="*/ 0 w 1321"/>
                  <a:gd name="T59" fmla="*/ 520 h 712"/>
                  <a:gd name="T60" fmla="*/ 4 w 1321"/>
                  <a:gd name="T61" fmla="*/ 487 h 712"/>
                  <a:gd name="T62" fmla="*/ 16 w 1321"/>
                  <a:gd name="T63" fmla="*/ 446 h 712"/>
                  <a:gd name="T64" fmla="*/ 51 w 1321"/>
                  <a:gd name="T65" fmla="*/ 370 h 712"/>
                  <a:gd name="T66" fmla="*/ 94 w 1321"/>
                  <a:gd name="T67" fmla="*/ 299 h 712"/>
                  <a:gd name="T68" fmla="*/ 147 w 1321"/>
                  <a:gd name="T69" fmla="*/ 235 h 712"/>
                  <a:gd name="T70" fmla="*/ 204 w 1321"/>
                  <a:gd name="T71" fmla="*/ 176 h 712"/>
                  <a:gd name="T72" fmla="*/ 270 w 1321"/>
                  <a:gd name="T73" fmla="*/ 125 h 712"/>
                  <a:gd name="T74" fmla="*/ 341 w 1321"/>
                  <a:gd name="T75" fmla="*/ 82 h 712"/>
                  <a:gd name="T76" fmla="*/ 415 w 1321"/>
                  <a:gd name="T77" fmla="*/ 47 h 712"/>
                  <a:gd name="T78" fmla="*/ 497 w 1321"/>
                  <a:gd name="T79" fmla="*/ 21 h 712"/>
                  <a:gd name="T80" fmla="*/ 581 w 1321"/>
                  <a:gd name="T81" fmla="*/ 6 h 712"/>
                  <a:gd name="T82" fmla="*/ 667 w 1321"/>
                  <a:gd name="T83" fmla="*/ 0 h 712"/>
                  <a:gd name="T84" fmla="*/ 667 w 1321"/>
                  <a:gd name="T85" fmla="*/ 0 h 712"/>
                  <a:gd name="T86" fmla="*/ 759 w 1321"/>
                  <a:gd name="T87" fmla="*/ 6 h 712"/>
                  <a:gd name="T88" fmla="*/ 847 w 1321"/>
                  <a:gd name="T89" fmla="*/ 23 h 712"/>
                  <a:gd name="T90" fmla="*/ 932 w 1321"/>
                  <a:gd name="T91" fmla="*/ 53 h 712"/>
                  <a:gd name="T92" fmla="*/ 1010 w 1321"/>
                  <a:gd name="T93" fmla="*/ 90 h 712"/>
                  <a:gd name="T94" fmla="*/ 1082 w 1321"/>
                  <a:gd name="T95" fmla="*/ 137 h 712"/>
                  <a:gd name="T96" fmla="*/ 1149 w 1321"/>
                  <a:gd name="T97" fmla="*/ 194 h 712"/>
                  <a:gd name="T98" fmla="*/ 1208 w 1321"/>
                  <a:gd name="T99" fmla="*/ 256 h 712"/>
                  <a:gd name="T100" fmla="*/ 1258 w 1321"/>
                  <a:gd name="T101" fmla="*/ 325 h 712"/>
                  <a:gd name="T102" fmla="*/ 1301 w 1321"/>
                  <a:gd name="T103" fmla="*/ 401 h 712"/>
                  <a:gd name="T104" fmla="*/ 1301 w 1321"/>
                  <a:gd name="T105" fmla="*/ 401 h 7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FF99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0">
                    <a:solidFill>
                      <a:srgbClr val="BBF6EE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45" name="Text Box 29"/>
            <p:cNvSpPr txBox="1">
              <a:spLocks noChangeArrowheads="1"/>
            </p:cNvSpPr>
            <p:nvPr/>
          </p:nvSpPr>
          <p:spPr bwMode="gray">
            <a:xfrm>
              <a:off x="1631" y="2016"/>
              <a:ext cx="165" cy="1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A</a:t>
              </a:r>
            </a:p>
          </p:txBody>
        </p:sp>
      </p:grpSp>
      <p:sp>
        <p:nvSpPr>
          <p:cNvPr id="53" name="Text Box 30"/>
          <p:cNvSpPr txBox="1">
            <a:spLocks noChangeArrowheads="1"/>
          </p:cNvSpPr>
          <p:nvPr/>
        </p:nvSpPr>
        <p:spPr bwMode="auto">
          <a:xfrm>
            <a:off x="166343" y="2032361"/>
            <a:ext cx="393779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/>
              <a:t>Проектирование и  реализация инновационных разработок  по ИКТ</a:t>
            </a:r>
          </a:p>
        </p:txBody>
      </p:sp>
      <p:sp>
        <p:nvSpPr>
          <p:cNvPr id="54" name="Rectangle 10"/>
          <p:cNvSpPr>
            <a:spLocks noChangeArrowheads="1"/>
          </p:cNvSpPr>
          <p:nvPr/>
        </p:nvSpPr>
        <p:spPr bwMode="gray">
          <a:xfrm>
            <a:off x="107504" y="3100859"/>
            <a:ext cx="4665663" cy="719137"/>
          </a:xfrm>
          <a:prstGeom prst="rect">
            <a:avLst/>
          </a:prstGeom>
          <a:gradFill rotWithShape="1">
            <a:gsLst>
              <a:gs pos="0">
                <a:srgbClr val="93B1FD">
                  <a:gamma/>
                  <a:tint val="0"/>
                  <a:invGamma/>
                  <a:alpha val="80000"/>
                </a:srgbClr>
              </a:gs>
              <a:gs pos="100000">
                <a:srgbClr val="93B1FD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55" name="Group 11"/>
          <p:cNvGrpSpPr>
            <a:grpSpLocks/>
          </p:cNvGrpSpPr>
          <p:nvPr/>
        </p:nvGrpSpPr>
        <p:grpSpPr bwMode="auto">
          <a:xfrm>
            <a:off x="4423917" y="2848446"/>
            <a:ext cx="1087437" cy="1006475"/>
            <a:chOff x="3938" y="1968"/>
            <a:chExt cx="430" cy="437"/>
          </a:xfrm>
        </p:grpSpPr>
        <p:grpSp>
          <p:nvGrpSpPr>
            <p:cNvPr id="56" name="Group 12"/>
            <p:cNvGrpSpPr>
              <a:grpSpLocks/>
            </p:cNvGrpSpPr>
            <p:nvPr/>
          </p:nvGrpSpPr>
          <p:grpSpPr bwMode="auto">
            <a:xfrm>
              <a:off x="3938" y="1968"/>
              <a:ext cx="430" cy="437"/>
              <a:chOff x="2016" y="1920"/>
              <a:chExt cx="1680" cy="1680"/>
            </a:xfrm>
          </p:grpSpPr>
          <p:sp>
            <p:nvSpPr>
              <p:cNvPr id="58" name="Oval 13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93B1FD"/>
                  </a:gs>
                  <a:gs pos="100000">
                    <a:srgbClr val="93B1FD">
                      <a:gamma/>
                      <a:shade val="30196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" name="Freeform 14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1301 w 1321"/>
                  <a:gd name="T1" fmla="*/ 401 h 712"/>
                  <a:gd name="T2" fmla="*/ 1317 w 1321"/>
                  <a:gd name="T3" fmla="*/ 442 h 712"/>
                  <a:gd name="T4" fmla="*/ 1321 w 1321"/>
                  <a:gd name="T5" fmla="*/ 481 h 712"/>
                  <a:gd name="T6" fmla="*/ 1315 w 1321"/>
                  <a:gd name="T7" fmla="*/ 516 h 712"/>
                  <a:gd name="T8" fmla="*/ 1298 w 1321"/>
                  <a:gd name="T9" fmla="*/ 550 h 712"/>
                  <a:gd name="T10" fmla="*/ 1272 w 1321"/>
                  <a:gd name="T11" fmla="*/ 579 h 712"/>
                  <a:gd name="T12" fmla="*/ 1239 w 1321"/>
                  <a:gd name="T13" fmla="*/ 604 h 712"/>
                  <a:gd name="T14" fmla="*/ 1196 w 1321"/>
                  <a:gd name="T15" fmla="*/ 628 h 712"/>
                  <a:gd name="T16" fmla="*/ 1147 w 1321"/>
                  <a:gd name="T17" fmla="*/ 649 h 712"/>
                  <a:gd name="T18" fmla="*/ 1092 w 1321"/>
                  <a:gd name="T19" fmla="*/ 667 h 712"/>
                  <a:gd name="T20" fmla="*/ 1031 w 1321"/>
                  <a:gd name="T21" fmla="*/ 683 h 712"/>
                  <a:gd name="T22" fmla="*/ 967 w 1321"/>
                  <a:gd name="T23" fmla="*/ 694 h 712"/>
                  <a:gd name="T24" fmla="*/ 896 w 1321"/>
                  <a:gd name="T25" fmla="*/ 704 h 712"/>
                  <a:gd name="T26" fmla="*/ 824 w 1321"/>
                  <a:gd name="T27" fmla="*/ 710 h 712"/>
                  <a:gd name="T28" fmla="*/ 795 w 1321"/>
                  <a:gd name="T29" fmla="*/ 712 h 712"/>
                  <a:gd name="T30" fmla="*/ 476 w 1321"/>
                  <a:gd name="T31" fmla="*/ 712 h 712"/>
                  <a:gd name="T32" fmla="*/ 472 w 1321"/>
                  <a:gd name="T33" fmla="*/ 712 h 712"/>
                  <a:gd name="T34" fmla="*/ 409 w 1321"/>
                  <a:gd name="T35" fmla="*/ 708 h 712"/>
                  <a:gd name="T36" fmla="*/ 348 w 1321"/>
                  <a:gd name="T37" fmla="*/ 704 h 712"/>
                  <a:gd name="T38" fmla="*/ 290 w 1321"/>
                  <a:gd name="T39" fmla="*/ 696 h 712"/>
                  <a:gd name="T40" fmla="*/ 235 w 1321"/>
                  <a:gd name="T41" fmla="*/ 689 h 712"/>
                  <a:gd name="T42" fmla="*/ 186 w 1321"/>
                  <a:gd name="T43" fmla="*/ 677 h 712"/>
                  <a:gd name="T44" fmla="*/ 141 w 1321"/>
                  <a:gd name="T45" fmla="*/ 663 h 712"/>
                  <a:gd name="T46" fmla="*/ 102 w 1321"/>
                  <a:gd name="T47" fmla="*/ 648 h 712"/>
                  <a:gd name="T48" fmla="*/ 67 w 1321"/>
                  <a:gd name="T49" fmla="*/ 630 h 712"/>
                  <a:gd name="T50" fmla="*/ 39 w 1321"/>
                  <a:gd name="T51" fmla="*/ 608 h 712"/>
                  <a:gd name="T52" fmla="*/ 18 w 1321"/>
                  <a:gd name="T53" fmla="*/ 583 h 712"/>
                  <a:gd name="T54" fmla="*/ 6 w 1321"/>
                  <a:gd name="T55" fmla="*/ 554 h 712"/>
                  <a:gd name="T56" fmla="*/ 0 w 1321"/>
                  <a:gd name="T57" fmla="*/ 524 h 712"/>
                  <a:gd name="T58" fmla="*/ 0 w 1321"/>
                  <a:gd name="T59" fmla="*/ 520 h 712"/>
                  <a:gd name="T60" fmla="*/ 4 w 1321"/>
                  <a:gd name="T61" fmla="*/ 487 h 712"/>
                  <a:gd name="T62" fmla="*/ 16 w 1321"/>
                  <a:gd name="T63" fmla="*/ 446 h 712"/>
                  <a:gd name="T64" fmla="*/ 51 w 1321"/>
                  <a:gd name="T65" fmla="*/ 370 h 712"/>
                  <a:gd name="T66" fmla="*/ 94 w 1321"/>
                  <a:gd name="T67" fmla="*/ 299 h 712"/>
                  <a:gd name="T68" fmla="*/ 147 w 1321"/>
                  <a:gd name="T69" fmla="*/ 235 h 712"/>
                  <a:gd name="T70" fmla="*/ 204 w 1321"/>
                  <a:gd name="T71" fmla="*/ 176 h 712"/>
                  <a:gd name="T72" fmla="*/ 270 w 1321"/>
                  <a:gd name="T73" fmla="*/ 125 h 712"/>
                  <a:gd name="T74" fmla="*/ 341 w 1321"/>
                  <a:gd name="T75" fmla="*/ 82 h 712"/>
                  <a:gd name="T76" fmla="*/ 415 w 1321"/>
                  <a:gd name="T77" fmla="*/ 47 h 712"/>
                  <a:gd name="T78" fmla="*/ 497 w 1321"/>
                  <a:gd name="T79" fmla="*/ 21 h 712"/>
                  <a:gd name="T80" fmla="*/ 581 w 1321"/>
                  <a:gd name="T81" fmla="*/ 6 h 712"/>
                  <a:gd name="T82" fmla="*/ 667 w 1321"/>
                  <a:gd name="T83" fmla="*/ 0 h 712"/>
                  <a:gd name="T84" fmla="*/ 667 w 1321"/>
                  <a:gd name="T85" fmla="*/ 0 h 712"/>
                  <a:gd name="T86" fmla="*/ 759 w 1321"/>
                  <a:gd name="T87" fmla="*/ 6 h 712"/>
                  <a:gd name="T88" fmla="*/ 847 w 1321"/>
                  <a:gd name="T89" fmla="*/ 23 h 712"/>
                  <a:gd name="T90" fmla="*/ 932 w 1321"/>
                  <a:gd name="T91" fmla="*/ 53 h 712"/>
                  <a:gd name="T92" fmla="*/ 1010 w 1321"/>
                  <a:gd name="T93" fmla="*/ 90 h 712"/>
                  <a:gd name="T94" fmla="*/ 1082 w 1321"/>
                  <a:gd name="T95" fmla="*/ 137 h 712"/>
                  <a:gd name="T96" fmla="*/ 1149 w 1321"/>
                  <a:gd name="T97" fmla="*/ 194 h 712"/>
                  <a:gd name="T98" fmla="*/ 1208 w 1321"/>
                  <a:gd name="T99" fmla="*/ 256 h 712"/>
                  <a:gd name="T100" fmla="*/ 1258 w 1321"/>
                  <a:gd name="T101" fmla="*/ 325 h 712"/>
                  <a:gd name="T102" fmla="*/ 1301 w 1321"/>
                  <a:gd name="T103" fmla="*/ 401 h 712"/>
                  <a:gd name="T104" fmla="*/ 1301 w 1321"/>
                  <a:gd name="T105" fmla="*/ 401 h 7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93B1F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0">
                    <a:solidFill>
                      <a:srgbClr val="BBF6EE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57" name="Text Box 15"/>
            <p:cNvSpPr txBox="1">
              <a:spLocks noChangeArrowheads="1"/>
            </p:cNvSpPr>
            <p:nvPr/>
          </p:nvSpPr>
          <p:spPr bwMode="gray">
            <a:xfrm>
              <a:off x="4067" y="2028"/>
              <a:ext cx="165" cy="1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B</a:t>
              </a:r>
            </a:p>
          </p:txBody>
        </p:sp>
      </p:grpSp>
      <p:sp>
        <p:nvSpPr>
          <p:cNvPr id="62" name="Rectangle 17"/>
          <p:cNvSpPr>
            <a:spLocks noChangeArrowheads="1"/>
          </p:cNvSpPr>
          <p:nvPr/>
        </p:nvSpPr>
        <p:spPr bwMode="gray">
          <a:xfrm>
            <a:off x="107504" y="4212109"/>
            <a:ext cx="5686425" cy="720725"/>
          </a:xfrm>
          <a:prstGeom prst="rect">
            <a:avLst/>
          </a:prstGeom>
          <a:gradFill rotWithShape="1">
            <a:gsLst>
              <a:gs pos="0">
                <a:srgbClr val="99CC00">
                  <a:gamma/>
                  <a:tint val="0"/>
                  <a:invGamma/>
                  <a:alpha val="80000"/>
                </a:srgbClr>
              </a:gs>
              <a:gs pos="100000">
                <a:srgbClr val="99CC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63" name="Group 18"/>
          <p:cNvGrpSpPr>
            <a:grpSpLocks/>
          </p:cNvGrpSpPr>
          <p:nvPr/>
        </p:nvGrpSpPr>
        <p:grpSpPr bwMode="auto">
          <a:xfrm>
            <a:off x="5128767" y="3931121"/>
            <a:ext cx="1098550" cy="1012825"/>
            <a:chOff x="3552" y="3339"/>
            <a:chExt cx="412" cy="392"/>
          </a:xfrm>
        </p:grpSpPr>
        <p:grpSp>
          <p:nvGrpSpPr>
            <p:cNvPr id="64" name="Group 19"/>
            <p:cNvGrpSpPr>
              <a:grpSpLocks/>
            </p:cNvGrpSpPr>
            <p:nvPr/>
          </p:nvGrpSpPr>
          <p:grpSpPr bwMode="auto">
            <a:xfrm>
              <a:off x="3552" y="3339"/>
              <a:ext cx="412" cy="392"/>
              <a:chOff x="2016" y="1920"/>
              <a:chExt cx="1680" cy="1680"/>
            </a:xfrm>
          </p:grpSpPr>
          <p:sp>
            <p:nvSpPr>
              <p:cNvPr id="66" name="Oval 20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99CC00"/>
                  </a:gs>
                  <a:gs pos="100000">
                    <a:srgbClr val="99CC00">
                      <a:gamma/>
                      <a:shade val="24314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7" name="Freeform 21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1301 w 1321"/>
                  <a:gd name="T1" fmla="*/ 401 h 712"/>
                  <a:gd name="T2" fmla="*/ 1317 w 1321"/>
                  <a:gd name="T3" fmla="*/ 442 h 712"/>
                  <a:gd name="T4" fmla="*/ 1321 w 1321"/>
                  <a:gd name="T5" fmla="*/ 481 h 712"/>
                  <a:gd name="T6" fmla="*/ 1315 w 1321"/>
                  <a:gd name="T7" fmla="*/ 516 h 712"/>
                  <a:gd name="T8" fmla="*/ 1298 w 1321"/>
                  <a:gd name="T9" fmla="*/ 550 h 712"/>
                  <a:gd name="T10" fmla="*/ 1272 w 1321"/>
                  <a:gd name="T11" fmla="*/ 579 h 712"/>
                  <a:gd name="T12" fmla="*/ 1239 w 1321"/>
                  <a:gd name="T13" fmla="*/ 604 h 712"/>
                  <a:gd name="T14" fmla="*/ 1196 w 1321"/>
                  <a:gd name="T15" fmla="*/ 628 h 712"/>
                  <a:gd name="T16" fmla="*/ 1147 w 1321"/>
                  <a:gd name="T17" fmla="*/ 649 h 712"/>
                  <a:gd name="T18" fmla="*/ 1092 w 1321"/>
                  <a:gd name="T19" fmla="*/ 667 h 712"/>
                  <a:gd name="T20" fmla="*/ 1031 w 1321"/>
                  <a:gd name="T21" fmla="*/ 683 h 712"/>
                  <a:gd name="T22" fmla="*/ 967 w 1321"/>
                  <a:gd name="T23" fmla="*/ 694 h 712"/>
                  <a:gd name="T24" fmla="*/ 896 w 1321"/>
                  <a:gd name="T25" fmla="*/ 704 h 712"/>
                  <a:gd name="T26" fmla="*/ 824 w 1321"/>
                  <a:gd name="T27" fmla="*/ 710 h 712"/>
                  <a:gd name="T28" fmla="*/ 795 w 1321"/>
                  <a:gd name="T29" fmla="*/ 712 h 712"/>
                  <a:gd name="T30" fmla="*/ 476 w 1321"/>
                  <a:gd name="T31" fmla="*/ 712 h 712"/>
                  <a:gd name="T32" fmla="*/ 472 w 1321"/>
                  <a:gd name="T33" fmla="*/ 712 h 712"/>
                  <a:gd name="T34" fmla="*/ 409 w 1321"/>
                  <a:gd name="T35" fmla="*/ 708 h 712"/>
                  <a:gd name="T36" fmla="*/ 348 w 1321"/>
                  <a:gd name="T37" fmla="*/ 704 h 712"/>
                  <a:gd name="T38" fmla="*/ 290 w 1321"/>
                  <a:gd name="T39" fmla="*/ 696 h 712"/>
                  <a:gd name="T40" fmla="*/ 235 w 1321"/>
                  <a:gd name="T41" fmla="*/ 689 h 712"/>
                  <a:gd name="T42" fmla="*/ 186 w 1321"/>
                  <a:gd name="T43" fmla="*/ 677 h 712"/>
                  <a:gd name="T44" fmla="*/ 141 w 1321"/>
                  <a:gd name="T45" fmla="*/ 663 h 712"/>
                  <a:gd name="T46" fmla="*/ 102 w 1321"/>
                  <a:gd name="T47" fmla="*/ 648 h 712"/>
                  <a:gd name="T48" fmla="*/ 67 w 1321"/>
                  <a:gd name="T49" fmla="*/ 630 h 712"/>
                  <a:gd name="T50" fmla="*/ 39 w 1321"/>
                  <a:gd name="T51" fmla="*/ 608 h 712"/>
                  <a:gd name="T52" fmla="*/ 18 w 1321"/>
                  <a:gd name="T53" fmla="*/ 583 h 712"/>
                  <a:gd name="T54" fmla="*/ 6 w 1321"/>
                  <a:gd name="T55" fmla="*/ 554 h 712"/>
                  <a:gd name="T56" fmla="*/ 0 w 1321"/>
                  <a:gd name="T57" fmla="*/ 524 h 712"/>
                  <a:gd name="T58" fmla="*/ 0 w 1321"/>
                  <a:gd name="T59" fmla="*/ 520 h 712"/>
                  <a:gd name="T60" fmla="*/ 4 w 1321"/>
                  <a:gd name="T61" fmla="*/ 487 h 712"/>
                  <a:gd name="T62" fmla="*/ 16 w 1321"/>
                  <a:gd name="T63" fmla="*/ 446 h 712"/>
                  <a:gd name="T64" fmla="*/ 51 w 1321"/>
                  <a:gd name="T65" fmla="*/ 370 h 712"/>
                  <a:gd name="T66" fmla="*/ 94 w 1321"/>
                  <a:gd name="T67" fmla="*/ 299 h 712"/>
                  <a:gd name="T68" fmla="*/ 147 w 1321"/>
                  <a:gd name="T69" fmla="*/ 235 h 712"/>
                  <a:gd name="T70" fmla="*/ 204 w 1321"/>
                  <a:gd name="T71" fmla="*/ 176 h 712"/>
                  <a:gd name="T72" fmla="*/ 270 w 1321"/>
                  <a:gd name="T73" fmla="*/ 125 h 712"/>
                  <a:gd name="T74" fmla="*/ 341 w 1321"/>
                  <a:gd name="T75" fmla="*/ 82 h 712"/>
                  <a:gd name="T76" fmla="*/ 415 w 1321"/>
                  <a:gd name="T77" fmla="*/ 47 h 712"/>
                  <a:gd name="T78" fmla="*/ 497 w 1321"/>
                  <a:gd name="T79" fmla="*/ 21 h 712"/>
                  <a:gd name="T80" fmla="*/ 581 w 1321"/>
                  <a:gd name="T81" fmla="*/ 6 h 712"/>
                  <a:gd name="T82" fmla="*/ 667 w 1321"/>
                  <a:gd name="T83" fmla="*/ 0 h 712"/>
                  <a:gd name="T84" fmla="*/ 667 w 1321"/>
                  <a:gd name="T85" fmla="*/ 0 h 712"/>
                  <a:gd name="T86" fmla="*/ 759 w 1321"/>
                  <a:gd name="T87" fmla="*/ 6 h 712"/>
                  <a:gd name="T88" fmla="*/ 847 w 1321"/>
                  <a:gd name="T89" fmla="*/ 23 h 712"/>
                  <a:gd name="T90" fmla="*/ 932 w 1321"/>
                  <a:gd name="T91" fmla="*/ 53 h 712"/>
                  <a:gd name="T92" fmla="*/ 1010 w 1321"/>
                  <a:gd name="T93" fmla="*/ 90 h 712"/>
                  <a:gd name="T94" fmla="*/ 1082 w 1321"/>
                  <a:gd name="T95" fmla="*/ 137 h 712"/>
                  <a:gd name="T96" fmla="*/ 1149 w 1321"/>
                  <a:gd name="T97" fmla="*/ 194 h 712"/>
                  <a:gd name="T98" fmla="*/ 1208 w 1321"/>
                  <a:gd name="T99" fmla="*/ 256 h 712"/>
                  <a:gd name="T100" fmla="*/ 1258 w 1321"/>
                  <a:gd name="T101" fmla="*/ 325 h 712"/>
                  <a:gd name="T102" fmla="*/ 1301 w 1321"/>
                  <a:gd name="T103" fmla="*/ 401 h 712"/>
                  <a:gd name="T104" fmla="*/ 1301 w 1321"/>
                  <a:gd name="T105" fmla="*/ 401 h 7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99CC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0">
                    <a:solidFill>
                      <a:srgbClr val="BBF6EE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65" name="Text Box 22"/>
            <p:cNvSpPr txBox="1">
              <a:spLocks noChangeArrowheads="1"/>
            </p:cNvSpPr>
            <p:nvPr/>
          </p:nvSpPr>
          <p:spPr bwMode="gray">
            <a:xfrm>
              <a:off x="3704" y="3360"/>
              <a:ext cx="152" cy="1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C</a:t>
              </a:r>
            </a:p>
          </p:txBody>
        </p:sp>
      </p:grpSp>
      <p:sp>
        <p:nvSpPr>
          <p:cNvPr id="68" name="Text Box 32"/>
          <p:cNvSpPr txBox="1">
            <a:spLocks noChangeArrowheads="1"/>
          </p:cNvSpPr>
          <p:nvPr/>
        </p:nvSpPr>
        <p:spPr bwMode="auto">
          <a:xfrm>
            <a:off x="175211" y="4290676"/>
            <a:ext cx="481796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/>
              <a:t>Проектирование и  реализация инновационных разработок  по ИКТ</a:t>
            </a:r>
          </a:p>
        </p:txBody>
      </p:sp>
      <p:sp>
        <p:nvSpPr>
          <p:cNvPr id="69" name="Rectangle 4"/>
          <p:cNvSpPr>
            <a:spLocks noChangeArrowheads="1"/>
          </p:cNvSpPr>
          <p:nvPr/>
        </p:nvSpPr>
        <p:spPr bwMode="gray">
          <a:xfrm>
            <a:off x="107504" y="5336059"/>
            <a:ext cx="6392863" cy="719137"/>
          </a:xfrm>
          <a:prstGeom prst="rect">
            <a:avLst/>
          </a:prstGeom>
          <a:gradFill rotWithShape="1">
            <a:gsLst>
              <a:gs pos="0">
                <a:srgbClr val="FF9900">
                  <a:gamma/>
                  <a:tint val="0"/>
                  <a:invGamma/>
                  <a:alpha val="80000"/>
                </a:srgbClr>
              </a:gs>
              <a:gs pos="100000">
                <a:srgbClr val="FF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70" name="Group 5"/>
          <p:cNvGrpSpPr>
            <a:grpSpLocks/>
          </p:cNvGrpSpPr>
          <p:nvPr/>
        </p:nvGrpSpPr>
        <p:grpSpPr bwMode="auto">
          <a:xfrm>
            <a:off x="5785992" y="5074121"/>
            <a:ext cx="1103312" cy="1019175"/>
            <a:chOff x="2016" y="1920"/>
            <a:chExt cx="1680" cy="1680"/>
          </a:xfrm>
        </p:grpSpPr>
        <p:sp>
          <p:nvSpPr>
            <p:cNvPr id="76" name="Oval 6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24314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7" name="Freeform 7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FF99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0">
                  <a:solidFill>
                    <a:srgbClr val="BBF6EE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83" name="Text Box 8"/>
          <p:cNvSpPr txBox="1">
            <a:spLocks noChangeArrowheads="1"/>
          </p:cNvSpPr>
          <p:nvPr/>
        </p:nvSpPr>
        <p:spPr bwMode="gray">
          <a:xfrm>
            <a:off x="6220967" y="5140796"/>
            <a:ext cx="4365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D</a:t>
            </a:r>
          </a:p>
        </p:txBody>
      </p:sp>
      <p:sp>
        <p:nvSpPr>
          <p:cNvPr id="84" name="Text Box 33"/>
          <p:cNvSpPr txBox="1">
            <a:spLocks noChangeArrowheads="1"/>
          </p:cNvSpPr>
          <p:nvPr/>
        </p:nvSpPr>
        <p:spPr bwMode="auto">
          <a:xfrm>
            <a:off x="128688" y="5369396"/>
            <a:ext cx="578339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/>
              <a:t>Обобщение  и распространение инновационного </a:t>
            </a:r>
            <a:r>
              <a:rPr lang="ru-RU" dirty="0" smtClean="0"/>
              <a:t>опыта по </a:t>
            </a:r>
            <a:r>
              <a:rPr lang="ru-RU" dirty="0"/>
              <a:t>использованию информационных технологий </a:t>
            </a:r>
          </a:p>
        </p:txBody>
      </p:sp>
      <p:sp>
        <p:nvSpPr>
          <p:cNvPr id="85" name="AutoShape 34"/>
          <p:cNvSpPr>
            <a:spLocks noChangeArrowheads="1"/>
          </p:cNvSpPr>
          <p:nvPr/>
        </p:nvSpPr>
        <p:spPr bwMode="gray">
          <a:xfrm>
            <a:off x="5796136" y="1528905"/>
            <a:ext cx="3125968" cy="1900095"/>
          </a:xfrm>
          <a:prstGeom prst="wedgeRoundRectCallout">
            <a:avLst>
              <a:gd name="adj1" fmla="val -43802"/>
              <a:gd name="adj2" fmla="val 75501"/>
              <a:gd name="adj3" fmla="val 16667"/>
            </a:avLst>
          </a:prstGeom>
          <a:solidFill>
            <a:srgbClr val="CCECFF"/>
          </a:solidFill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2400" b="1" dirty="0"/>
              <a:t>Базовые школы </a:t>
            </a:r>
          </a:p>
          <a:p>
            <a:pPr algn="ctr">
              <a:lnSpc>
                <a:spcPct val="110000"/>
              </a:lnSpc>
            </a:pPr>
            <a:r>
              <a:rPr lang="ru-RU" sz="2400" b="1" dirty="0"/>
              <a:t>по внедрению информационных </a:t>
            </a:r>
          </a:p>
          <a:p>
            <a:pPr algn="ctr">
              <a:lnSpc>
                <a:spcPct val="110000"/>
              </a:lnSpc>
            </a:pPr>
            <a:r>
              <a:rPr lang="ru-RU" sz="2400" b="1" dirty="0"/>
              <a:t>технологий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28688" y="3130545"/>
            <a:ext cx="42539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Организация курсов по повышению компьютерной грамотности населения</a:t>
            </a:r>
          </a:p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86" name="Заголовок 1"/>
          <p:cNvSpPr txBox="1">
            <a:spLocks/>
          </p:cNvSpPr>
          <p:nvPr/>
        </p:nvSpPr>
        <p:spPr>
          <a:xfrm>
            <a:off x="-454718" y="60141"/>
            <a:ext cx="871296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spcBef>
                <a:spcPct val="0"/>
              </a:spcBef>
              <a:buNone/>
              <a:defRPr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Создание базовых  </a:t>
            </a:r>
            <a:r>
              <a:rPr lang="ru-RU" dirty="0" smtClean="0"/>
              <a:t>школ по </a:t>
            </a:r>
            <a:r>
              <a:rPr lang="ru-RU" dirty="0"/>
              <a:t>внедрению информационных технологий</a:t>
            </a:r>
          </a:p>
        </p:txBody>
      </p:sp>
      <p:sp>
        <p:nvSpPr>
          <p:cNvPr id="87" name="Прямоугольник с двумя скругленными противолежащими углами 86"/>
          <p:cNvSpPr/>
          <p:nvPr/>
        </p:nvSpPr>
        <p:spPr>
          <a:xfrm>
            <a:off x="8121892" y="1296094"/>
            <a:ext cx="1002239" cy="432048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39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33" name="Picture 3" descr="C:\Users\romanova.lm\Desktop\логотип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88640"/>
            <a:ext cx="1000254" cy="84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9797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0528" y="188640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Оснащение образовательных учреждений современными средствами </a:t>
            </a:r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ИКТ </a:t>
            </a:r>
            <a:b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9" name="Group 9"/>
          <p:cNvGrpSpPr>
            <a:grpSpLocks/>
          </p:cNvGrpSpPr>
          <p:nvPr/>
        </p:nvGrpSpPr>
        <p:grpSpPr bwMode="auto">
          <a:xfrm>
            <a:off x="4932040" y="1301400"/>
            <a:ext cx="3226228" cy="660275"/>
            <a:chOff x="816" y="2304"/>
            <a:chExt cx="1440" cy="448"/>
          </a:xfrm>
        </p:grpSpPr>
        <p:sp>
          <p:nvSpPr>
            <p:cNvPr id="30" name="Freeform 10"/>
            <p:cNvSpPr>
              <a:spLocks/>
            </p:cNvSpPr>
            <p:nvPr/>
          </p:nvSpPr>
          <p:spPr bwMode="gray">
            <a:xfrm>
              <a:off x="901" y="2562"/>
              <a:ext cx="1270" cy="190"/>
            </a:xfrm>
            <a:custGeom>
              <a:avLst/>
              <a:gdLst>
                <a:gd name="T0" fmla="*/ 1120 w 1120"/>
                <a:gd name="T1" fmla="*/ 252 h 252"/>
                <a:gd name="T2" fmla="*/ 1116 w 1120"/>
                <a:gd name="T3" fmla="*/ 250 h 252"/>
                <a:gd name="T4" fmla="*/ 1100 w 1120"/>
                <a:gd name="T5" fmla="*/ 246 h 252"/>
                <a:gd name="T6" fmla="*/ 1074 w 1120"/>
                <a:gd name="T7" fmla="*/ 240 h 252"/>
                <a:gd name="T8" fmla="*/ 1038 w 1120"/>
                <a:gd name="T9" fmla="*/ 232 h 252"/>
                <a:gd name="T10" fmla="*/ 992 w 1120"/>
                <a:gd name="T11" fmla="*/ 222 h 252"/>
                <a:gd name="T12" fmla="*/ 938 w 1120"/>
                <a:gd name="T13" fmla="*/ 212 h 252"/>
                <a:gd name="T14" fmla="*/ 876 w 1120"/>
                <a:gd name="T15" fmla="*/ 204 h 252"/>
                <a:gd name="T16" fmla="*/ 806 w 1120"/>
                <a:gd name="T17" fmla="*/ 196 h 252"/>
                <a:gd name="T18" fmla="*/ 730 w 1120"/>
                <a:gd name="T19" fmla="*/ 190 h 252"/>
                <a:gd name="T20" fmla="*/ 646 w 1120"/>
                <a:gd name="T21" fmla="*/ 184 h 252"/>
                <a:gd name="T22" fmla="*/ 556 w 1120"/>
                <a:gd name="T23" fmla="*/ 184 h 252"/>
                <a:gd name="T24" fmla="*/ 466 w 1120"/>
                <a:gd name="T25" fmla="*/ 184 h 252"/>
                <a:gd name="T26" fmla="*/ 384 w 1120"/>
                <a:gd name="T27" fmla="*/ 190 h 252"/>
                <a:gd name="T28" fmla="*/ 308 w 1120"/>
                <a:gd name="T29" fmla="*/ 196 h 252"/>
                <a:gd name="T30" fmla="*/ 238 w 1120"/>
                <a:gd name="T31" fmla="*/ 204 h 252"/>
                <a:gd name="T32" fmla="*/ 178 w 1120"/>
                <a:gd name="T33" fmla="*/ 212 h 252"/>
                <a:gd name="T34" fmla="*/ 126 w 1120"/>
                <a:gd name="T35" fmla="*/ 222 h 252"/>
                <a:gd name="T36" fmla="*/ 82 w 1120"/>
                <a:gd name="T37" fmla="*/ 232 h 252"/>
                <a:gd name="T38" fmla="*/ 46 w 1120"/>
                <a:gd name="T39" fmla="*/ 240 h 252"/>
                <a:gd name="T40" fmla="*/ 20 w 1120"/>
                <a:gd name="T41" fmla="*/ 246 h 252"/>
                <a:gd name="T42" fmla="*/ 6 w 1120"/>
                <a:gd name="T43" fmla="*/ 250 h 252"/>
                <a:gd name="T44" fmla="*/ 0 w 1120"/>
                <a:gd name="T45" fmla="*/ 252 h 252"/>
                <a:gd name="T46" fmla="*/ 0 w 1120"/>
                <a:gd name="T47" fmla="*/ 62 h 252"/>
                <a:gd name="T48" fmla="*/ 560 w 1120"/>
                <a:gd name="T49" fmla="*/ 0 h 252"/>
                <a:gd name="T50" fmla="*/ 1120 w 1120"/>
                <a:gd name="T51" fmla="*/ 62 h 252"/>
                <a:gd name="T52" fmla="*/ 1120 w 1120"/>
                <a:gd name="T53" fmla="*/ 252 h 252"/>
                <a:gd name="T54" fmla="*/ 1120 w 1120"/>
                <a:gd name="T55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0">
                  <a:solidFill>
                    <a:srgbClr val="DF590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" name="Rectangle 11"/>
            <p:cNvSpPr>
              <a:spLocks noChangeArrowheads="1"/>
            </p:cNvSpPr>
            <p:nvPr/>
          </p:nvSpPr>
          <p:spPr bwMode="gray">
            <a:xfrm>
              <a:off x="816" y="2304"/>
              <a:ext cx="1440" cy="393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ru-RU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7019 </a:t>
              </a:r>
              <a:r>
                <a:rPr lang="ru-RU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единиц </a:t>
              </a:r>
              <a:endParaRPr lang="ru-RU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ru-RU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компьютерной техники</a:t>
              </a:r>
              <a:endPara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4534608" y="2109094"/>
            <a:ext cx="3911691" cy="761165"/>
            <a:chOff x="8850717" y="2953722"/>
            <a:chExt cx="1656184" cy="512224"/>
          </a:xfrm>
        </p:grpSpPr>
        <p:sp>
          <p:nvSpPr>
            <p:cNvPr id="33" name="Freeform 10"/>
            <p:cNvSpPr>
              <a:spLocks/>
            </p:cNvSpPr>
            <p:nvPr/>
          </p:nvSpPr>
          <p:spPr bwMode="gray">
            <a:xfrm>
              <a:off x="8948478" y="3248708"/>
              <a:ext cx="1460662" cy="217238"/>
            </a:xfrm>
            <a:custGeom>
              <a:avLst/>
              <a:gdLst>
                <a:gd name="T0" fmla="*/ 1120 w 1120"/>
                <a:gd name="T1" fmla="*/ 252 h 252"/>
                <a:gd name="T2" fmla="*/ 1116 w 1120"/>
                <a:gd name="T3" fmla="*/ 250 h 252"/>
                <a:gd name="T4" fmla="*/ 1100 w 1120"/>
                <a:gd name="T5" fmla="*/ 246 h 252"/>
                <a:gd name="T6" fmla="*/ 1074 w 1120"/>
                <a:gd name="T7" fmla="*/ 240 h 252"/>
                <a:gd name="T8" fmla="*/ 1038 w 1120"/>
                <a:gd name="T9" fmla="*/ 232 h 252"/>
                <a:gd name="T10" fmla="*/ 992 w 1120"/>
                <a:gd name="T11" fmla="*/ 222 h 252"/>
                <a:gd name="T12" fmla="*/ 938 w 1120"/>
                <a:gd name="T13" fmla="*/ 212 h 252"/>
                <a:gd name="T14" fmla="*/ 876 w 1120"/>
                <a:gd name="T15" fmla="*/ 204 h 252"/>
                <a:gd name="T16" fmla="*/ 806 w 1120"/>
                <a:gd name="T17" fmla="*/ 196 h 252"/>
                <a:gd name="T18" fmla="*/ 730 w 1120"/>
                <a:gd name="T19" fmla="*/ 190 h 252"/>
                <a:gd name="T20" fmla="*/ 646 w 1120"/>
                <a:gd name="T21" fmla="*/ 184 h 252"/>
                <a:gd name="T22" fmla="*/ 556 w 1120"/>
                <a:gd name="T23" fmla="*/ 184 h 252"/>
                <a:gd name="T24" fmla="*/ 466 w 1120"/>
                <a:gd name="T25" fmla="*/ 184 h 252"/>
                <a:gd name="T26" fmla="*/ 384 w 1120"/>
                <a:gd name="T27" fmla="*/ 190 h 252"/>
                <a:gd name="T28" fmla="*/ 308 w 1120"/>
                <a:gd name="T29" fmla="*/ 196 h 252"/>
                <a:gd name="T30" fmla="*/ 238 w 1120"/>
                <a:gd name="T31" fmla="*/ 204 h 252"/>
                <a:gd name="T32" fmla="*/ 178 w 1120"/>
                <a:gd name="T33" fmla="*/ 212 h 252"/>
                <a:gd name="T34" fmla="*/ 126 w 1120"/>
                <a:gd name="T35" fmla="*/ 222 h 252"/>
                <a:gd name="T36" fmla="*/ 82 w 1120"/>
                <a:gd name="T37" fmla="*/ 232 h 252"/>
                <a:gd name="T38" fmla="*/ 46 w 1120"/>
                <a:gd name="T39" fmla="*/ 240 h 252"/>
                <a:gd name="T40" fmla="*/ 20 w 1120"/>
                <a:gd name="T41" fmla="*/ 246 h 252"/>
                <a:gd name="T42" fmla="*/ 6 w 1120"/>
                <a:gd name="T43" fmla="*/ 250 h 252"/>
                <a:gd name="T44" fmla="*/ 0 w 1120"/>
                <a:gd name="T45" fmla="*/ 252 h 252"/>
                <a:gd name="T46" fmla="*/ 0 w 1120"/>
                <a:gd name="T47" fmla="*/ 62 h 252"/>
                <a:gd name="T48" fmla="*/ 560 w 1120"/>
                <a:gd name="T49" fmla="*/ 0 h 252"/>
                <a:gd name="T50" fmla="*/ 1120 w 1120"/>
                <a:gd name="T51" fmla="*/ 62 h 252"/>
                <a:gd name="T52" fmla="*/ 1120 w 1120"/>
                <a:gd name="T53" fmla="*/ 252 h 252"/>
                <a:gd name="T54" fmla="*/ 1120 w 1120"/>
                <a:gd name="T55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0">
                  <a:solidFill>
                    <a:srgbClr val="DF590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4" name="Rectangle 11"/>
            <p:cNvSpPr>
              <a:spLocks noChangeArrowheads="1"/>
            </p:cNvSpPr>
            <p:nvPr/>
          </p:nvSpPr>
          <p:spPr bwMode="gray">
            <a:xfrm>
              <a:off x="8850717" y="2953722"/>
              <a:ext cx="1656184" cy="449339"/>
            </a:xfrm>
            <a:prstGeom prst="rect">
              <a:avLst/>
            </a:prstGeom>
            <a:gradFill flip="none" rotWithShape="1">
              <a:gsLst>
                <a:gs pos="0">
                  <a:srgbClr val="009999">
                    <a:tint val="66000"/>
                    <a:satMod val="160000"/>
                  </a:srgbClr>
                </a:gs>
                <a:gs pos="50000">
                  <a:srgbClr val="009999">
                    <a:tint val="44500"/>
                    <a:satMod val="160000"/>
                  </a:srgbClr>
                </a:gs>
                <a:gs pos="100000">
                  <a:srgbClr val="009999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algn="ctr">
                <a:lnSpc>
                  <a:spcPct val="110000"/>
                </a:lnSpc>
              </a:pPr>
              <a:r>
                <a:rPr lang="ru-RU" dirty="0">
                  <a:solidFill>
                    <a:prstClr val="black"/>
                  </a:solidFill>
                </a:rPr>
                <a:t>Наполнение предметной среды </a:t>
              </a:r>
              <a:endParaRPr lang="ru-RU" dirty="0" smtClean="0">
                <a:solidFill>
                  <a:prstClr val="black"/>
                </a:solidFill>
              </a:endParaRPr>
            </a:p>
            <a:p>
              <a:pPr algn="ctr">
                <a:lnSpc>
                  <a:spcPct val="110000"/>
                </a:lnSpc>
              </a:pPr>
              <a:r>
                <a:rPr lang="ru-RU" dirty="0" smtClean="0">
                  <a:solidFill>
                    <a:prstClr val="black"/>
                  </a:solidFill>
                </a:rPr>
                <a:t>современными </a:t>
              </a:r>
              <a:r>
                <a:rPr lang="ru-RU" dirty="0">
                  <a:solidFill>
                    <a:prstClr val="black"/>
                  </a:solidFill>
                </a:rPr>
                <a:t>средствами ИКТ</a:t>
              </a:r>
            </a:p>
          </p:txBody>
        </p:sp>
      </p:grpSp>
      <p:sp>
        <p:nvSpPr>
          <p:cNvPr id="35" name="Дуга 34"/>
          <p:cNvSpPr/>
          <p:nvPr/>
        </p:nvSpPr>
        <p:spPr>
          <a:xfrm rot="15066860">
            <a:off x="4350534" y="1397204"/>
            <a:ext cx="1434705" cy="1470652"/>
          </a:xfrm>
          <a:prstGeom prst="arc">
            <a:avLst>
              <a:gd name="adj1" fmla="val 16294270"/>
              <a:gd name="adj2" fmla="val 817910"/>
            </a:avLst>
          </a:prstGeom>
          <a:ln w="19050">
            <a:solidFill>
              <a:srgbClr val="009999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36" name="Group 9"/>
          <p:cNvGrpSpPr>
            <a:grpSpLocks/>
          </p:cNvGrpSpPr>
          <p:nvPr/>
        </p:nvGrpSpPr>
        <p:grpSpPr bwMode="auto">
          <a:xfrm>
            <a:off x="5004048" y="3049276"/>
            <a:ext cx="3226228" cy="660275"/>
            <a:chOff x="816" y="2304"/>
            <a:chExt cx="1440" cy="448"/>
          </a:xfrm>
        </p:grpSpPr>
        <p:sp>
          <p:nvSpPr>
            <p:cNvPr id="37" name="Freeform 10"/>
            <p:cNvSpPr>
              <a:spLocks/>
            </p:cNvSpPr>
            <p:nvPr/>
          </p:nvSpPr>
          <p:spPr bwMode="gray">
            <a:xfrm>
              <a:off x="901" y="2562"/>
              <a:ext cx="1270" cy="190"/>
            </a:xfrm>
            <a:custGeom>
              <a:avLst/>
              <a:gdLst>
                <a:gd name="T0" fmla="*/ 1120 w 1120"/>
                <a:gd name="T1" fmla="*/ 252 h 252"/>
                <a:gd name="T2" fmla="*/ 1116 w 1120"/>
                <a:gd name="T3" fmla="*/ 250 h 252"/>
                <a:gd name="T4" fmla="*/ 1100 w 1120"/>
                <a:gd name="T5" fmla="*/ 246 h 252"/>
                <a:gd name="T6" fmla="*/ 1074 w 1120"/>
                <a:gd name="T7" fmla="*/ 240 h 252"/>
                <a:gd name="T8" fmla="*/ 1038 w 1120"/>
                <a:gd name="T9" fmla="*/ 232 h 252"/>
                <a:gd name="T10" fmla="*/ 992 w 1120"/>
                <a:gd name="T11" fmla="*/ 222 h 252"/>
                <a:gd name="T12" fmla="*/ 938 w 1120"/>
                <a:gd name="T13" fmla="*/ 212 h 252"/>
                <a:gd name="T14" fmla="*/ 876 w 1120"/>
                <a:gd name="T15" fmla="*/ 204 h 252"/>
                <a:gd name="T16" fmla="*/ 806 w 1120"/>
                <a:gd name="T17" fmla="*/ 196 h 252"/>
                <a:gd name="T18" fmla="*/ 730 w 1120"/>
                <a:gd name="T19" fmla="*/ 190 h 252"/>
                <a:gd name="T20" fmla="*/ 646 w 1120"/>
                <a:gd name="T21" fmla="*/ 184 h 252"/>
                <a:gd name="T22" fmla="*/ 556 w 1120"/>
                <a:gd name="T23" fmla="*/ 184 h 252"/>
                <a:gd name="T24" fmla="*/ 466 w 1120"/>
                <a:gd name="T25" fmla="*/ 184 h 252"/>
                <a:gd name="T26" fmla="*/ 384 w 1120"/>
                <a:gd name="T27" fmla="*/ 190 h 252"/>
                <a:gd name="T28" fmla="*/ 308 w 1120"/>
                <a:gd name="T29" fmla="*/ 196 h 252"/>
                <a:gd name="T30" fmla="*/ 238 w 1120"/>
                <a:gd name="T31" fmla="*/ 204 h 252"/>
                <a:gd name="T32" fmla="*/ 178 w 1120"/>
                <a:gd name="T33" fmla="*/ 212 h 252"/>
                <a:gd name="T34" fmla="*/ 126 w 1120"/>
                <a:gd name="T35" fmla="*/ 222 h 252"/>
                <a:gd name="T36" fmla="*/ 82 w 1120"/>
                <a:gd name="T37" fmla="*/ 232 h 252"/>
                <a:gd name="T38" fmla="*/ 46 w 1120"/>
                <a:gd name="T39" fmla="*/ 240 h 252"/>
                <a:gd name="T40" fmla="*/ 20 w 1120"/>
                <a:gd name="T41" fmla="*/ 246 h 252"/>
                <a:gd name="T42" fmla="*/ 6 w 1120"/>
                <a:gd name="T43" fmla="*/ 250 h 252"/>
                <a:gd name="T44" fmla="*/ 0 w 1120"/>
                <a:gd name="T45" fmla="*/ 252 h 252"/>
                <a:gd name="T46" fmla="*/ 0 w 1120"/>
                <a:gd name="T47" fmla="*/ 62 h 252"/>
                <a:gd name="T48" fmla="*/ 560 w 1120"/>
                <a:gd name="T49" fmla="*/ 0 h 252"/>
                <a:gd name="T50" fmla="*/ 1120 w 1120"/>
                <a:gd name="T51" fmla="*/ 62 h 252"/>
                <a:gd name="T52" fmla="*/ 1120 w 1120"/>
                <a:gd name="T53" fmla="*/ 252 h 252"/>
                <a:gd name="T54" fmla="*/ 1120 w 1120"/>
                <a:gd name="T55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0">
                  <a:solidFill>
                    <a:srgbClr val="DF590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8" name="Rectangle 11"/>
            <p:cNvSpPr>
              <a:spLocks noChangeArrowheads="1"/>
            </p:cNvSpPr>
            <p:nvPr/>
          </p:nvSpPr>
          <p:spPr bwMode="gray">
            <a:xfrm>
              <a:off x="816" y="2304"/>
              <a:ext cx="1440" cy="393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ru-RU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611 серверов для </a:t>
              </a:r>
              <a:r>
                <a:rPr lang="ru-RU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школ</a:t>
              </a:r>
              <a:endParaRPr lang="ru-RU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9" name="Группа 38"/>
          <p:cNvGrpSpPr/>
          <p:nvPr/>
        </p:nvGrpSpPr>
        <p:grpSpPr>
          <a:xfrm>
            <a:off x="4462600" y="3856970"/>
            <a:ext cx="3911691" cy="761165"/>
            <a:chOff x="8850717" y="2953722"/>
            <a:chExt cx="1656184" cy="512224"/>
          </a:xfrm>
        </p:grpSpPr>
        <p:sp>
          <p:nvSpPr>
            <p:cNvPr id="40" name="Freeform 10"/>
            <p:cNvSpPr>
              <a:spLocks/>
            </p:cNvSpPr>
            <p:nvPr/>
          </p:nvSpPr>
          <p:spPr bwMode="gray">
            <a:xfrm>
              <a:off x="8948478" y="3248708"/>
              <a:ext cx="1460662" cy="217238"/>
            </a:xfrm>
            <a:custGeom>
              <a:avLst/>
              <a:gdLst>
                <a:gd name="T0" fmla="*/ 1120 w 1120"/>
                <a:gd name="T1" fmla="*/ 252 h 252"/>
                <a:gd name="T2" fmla="*/ 1116 w 1120"/>
                <a:gd name="T3" fmla="*/ 250 h 252"/>
                <a:gd name="T4" fmla="*/ 1100 w 1120"/>
                <a:gd name="T5" fmla="*/ 246 h 252"/>
                <a:gd name="T6" fmla="*/ 1074 w 1120"/>
                <a:gd name="T7" fmla="*/ 240 h 252"/>
                <a:gd name="T8" fmla="*/ 1038 w 1120"/>
                <a:gd name="T9" fmla="*/ 232 h 252"/>
                <a:gd name="T10" fmla="*/ 992 w 1120"/>
                <a:gd name="T11" fmla="*/ 222 h 252"/>
                <a:gd name="T12" fmla="*/ 938 w 1120"/>
                <a:gd name="T13" fmla="*/ 212 h 252"/>
                <a:gd name="T14" fmla="*/ 876 w 1120"/>
                <a:gd name="T15" fmla="*/ 204 h 252"/>
                <a:gd name="T16" fmla="*/ 806 w 1120"/>
                <a:gd name="T17" fmla="*/ 196 h 252"/>
                <a:gd name="T18" fmla="*/ 730 w 1120"/>
                <a:gd name="T19" fmla="*/ 190 h 252"/>
                <a:gd name="T20" fmla="*/ 646 w 1120"/>
                <a:gd name="T21" fmla="*/ 184 h 252"/>
                <a:gd name="T22" fmla="*/ 556 w 1120"/>
                <a:gd name="T23" fmla="*/ 184 h 252"/>
                <a:gd name="T24" fmla="*/ 466 w 1120"/>
                <a:gd name="T25" fmla="*/ 184 h 252"/>
                <a:gd name="T26" fmla="*/ 384 w 1120"/>
                <a:gd name="T27" fmla="*/ 190 h 252"/>
                <a:gd name="T28" fmla="*/ 308 w 1120"/>
                <a:gd name="T29" fmla="*/ 196 h 252"/>
                <a:gd name="T30" fmla="*/ 238 w 1120"/>
                <a:gd name="T31" fmla="*/ 204 h 252"/>
                <a:gd name="T32" fmla="*/ 178 w 1120"/>
                <a:gd name="T33" fmla="*/ 212 h 252"/>
                <a:gd name="T34" fmla="*/ 126 w 1120"/>
                <a:gd name="T35" fmla="*/ 222 h 252"/>
                <a:gd name="T36" fmla="*/ 82 w 1120"/>
                <a:gd name="T37" fmla="*/ 232 h 252"/>
                <a:gd name="T38" fmla="*/ 46 w 1120"/>
                <a:gd name="T39" fmla="*/ 240 h 252"/>
                <a:gd name="T40" fmla="*/ 20 w 1120"/>
                <a:gd name="T41" fmla="*/ 246 h 252"/>
                <a:gd name="T42" fmla="*/ 6 w 1120"/>
                <a:gd name="T43" fmla="*/ 250 h 252"/>
                <a:gd name="T44" fmla="*/ 0 w 1120"/>
                <a:gd name="T45" fmla="*/ 252 h 252"/>
                <a:gd name="T46" fmla="*/ 0 w 1120"/>
                <a:gd name="T47" fmla="*/ 62 h 252"/>
                <a:gd name="T48" fmla="*/ 560 w 1120"/>
                <a:gd name="T49" fmla="*/ 0 h 252"/>
                <a:gd name="T50" fmla="*/ 1120 w 1120"/>
                <a:gd name="T51" fmla="*/ 62 h 252"/>
                <a:gd name="T52" fmla="*/ 1120 w 1120"/>
                <a:gd name="T53" fmla="*/ 252 h 252"/>
                <a:gd name="T54" fmla="*/ 1120 w 1120"/>
                <a:gd name="T55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0">
                  <a:solidFill>
                    <a:srgbClr val="DF590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1" name="Rectangle 11"/>
            <p:cNvSpPr>
              <a:spLocks noChangeArrowheads="1"/>
            </p:cNvSpPr>
            <p:nvPr/>
          </p:nvSpPr>
          <p:spPr bwMode="gray">
            <a:xfrm>
              <a:off x="8850717" y="2953722"/>
              <a:ext cx="1656184" cy="449339"/>
            </a:xfrm>
            <a:prstGeom prst="rect">
              <a:avLst/>
            </a:prstGeom>
            <a:gradFill flip="none" rotWithShape="1">
              <a:gsLst>
                <a:gs pos="0">
                  <a:srgbClr val="009999">
                    <a:tint val="66000"/>
                    <a:satMod val="160000"/>
                  </a:srgbClr>
                </a:gs>
                <a:gs pos="50000">
                  <a:srgbClr val="009999">
                    <a:tint val="44500"/>
                    <a:satMod val="160000"/>
                  </a:srgbClr>
                </a:gs>
                <a:gs pos="100000">
                  <a:srgbClr val="009999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algn="ctr">
                <a:lnSpc>
                  <a:spcPct val="110000"/>
                </a:lnSpc>
              </a:pPr>
              <a:r>
                <a:rPr lang="ru-RU" dirty="0">
                  <a:solidFill>
                    <a:prstClr val="black"/>
                  </a:solidFill>
                </a:rPr>
                <a:t>Локальные вычислительные сети, </a:t>
              </a:r>
            </a:p>
            <a:p>
              <a:pPr algn="ctr">
                <a:lnSpc>
                  <a:spcPct val="110000"/>
                </a:lnSpc>
              </a:pPr>
              <a:r>
                <a:rPr lang="ru-RU" dirty="0">
                  <a:solidFill>
                    <a:prstClr val="black"/>
                  </a:solidFill>
                </a:rPr>
                <a:t>серверное оборудование</a:t>
              </a:r>
            </a:p>
          </p:txBody>
        </p:sp>
      </p:grpSp>
      <p:sp>
        <p:nvSpPr>
          <p:cNvPr id="42" name="Дуга 41"/>
          <p:cNvSpPr/>
          <p:nvPr/>
        </p:nvSpPr>
        <p:spPr>
          <a:xfrm rot="15066860">
            <a:off x="4408410" y="3145080"/>
            <a:ext cx="1434705" cy="1470652"/>
          </a:xfrm>
          <a:prstGeom prst="arc">
            <a:avLst>
              <a:gd name="adj1" fmla="val 16294270"/>
              <a:gd name="adj2" fmla="val 817910"/>
            </a:avLst>
          </a:prstGeom>
          <a:ln w="19050">
            <a:solidFill>
              <a:srgbClr val="009999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43" name="Group 9"/>
          <p:cNvGrpSpPr>
            <a:grpSpLocks/>
          </p:cNvGrpSpPr>
          <p:nvPr/>
        </p:nvGrpSpPr>
        <p:grpSpPr bwMode="auto">
          <a:xfrm>
            <a:off x="4989172" y="4849476"/>
            <a:ext cx="3226228" cy="660275"/>
            <a:chOff x="816" y="2304"/>
            <a:chExt cx="1440" cy="448"/>
          </a:xfrm>
        </p:grpSpPr>
        <p:sp>
          <p:nvSpPr>
            <p:cNvPr id="44" name="Freeform 10"/>
            <p:cNvSpPr>
              <a:spLocks/>
            </p:cNvSpPr>
            <p:nvPr/>
          </p:nvSpPr>
          <p:spPr bwMode="gray">
            <a:xfrm>
              <a:off x="901" y="2562"/>
              <a:ext cx="1270" cy="190"/>
            </a:xfrm>
            <a:custGeom>
              <a:avLst/>
              <a:gdLst>
                <a:gd name="T0" fmla="*/ 1120 w 1120"/>
                <a:gd name="T1" fmla="*/ 252 h 252"/>
                <a:gd name="T2" fmla="*/ 1116 w 1120"/>
                <a:gd name="T3" fmla="*/ 250 h 252"/>
                <a:gd name="T4" fmla="*/ 1100 w 1120"/>
                <a:gd name="T5" fmla="*/ 246 h 252"/>
                <a:gd name="T6" fmla="*/ 1074 w 1120"/>
                <a:gd name="T7" fmla="*/ 240 h 252"/>
                <a:gd name="T8" fmla="*/ 1038 w 1120"/>
                <a:gd name="T9" fmla="*/ 232 h 252"/>
                <a:gd name="T10" fmla="*/ 992 w 1120"/>
                <a:gd name="T11" fmla="*/ 222 h 252"/>
                <a:gd name="T12" fmla="*/ 938 w 1120"/>
                <a:gd name="T13" fmla="*/ 212 h 252"/>
                <a:gd name="T14" fmla="*/ 876 w 1120"/>
                <a:gd name="T15" fmla="*/ 204 h 252"/>
                <a:gd name="T16" fmla="*/ 806 w 1120"/>
                <a:gd name="T17" fmla="*/ 196 h 252"/>
                <a:gd name="T18" fmla="*/ 730 w 1120"/>
                <a:gd name="T19" fmla="*/ 190 h 252"/>
                <a:gd name="T20" fmla="*/ 646 w 1120"/>
                <a:gd name="T21" fmla="*/ 184 h 252"/>
                <a:gd name="T22" fmla="*/ 556 w 1120"/>
                <a:gd name="T23" fmla="*/ 184 h 252"/>
                <a:gd name="T24" fmla="*/ 466 w 1120"/>
                <a:gd name="T25" fmla="*/ 184 h 252"/>
                <a:gd name="T26" fmla="*/ 384 w 1120"/>
                <a:gd name="T27" fmla="*/ 190 h 252"/>
                <a:gd name="T28" fmla="*/ 308 w 1120"/>
                <a:gd name="T29" fmla="*/ 196 h 252"/>
                <a:gd name="T30" fmla="*/ 238 w 1120"/>
                <a:gd name="T31" fmla="*/ 204 h 252"/>
                <a:gd name="T32" fmla="*/ 178 w 1120"/>
                <a:gd name="T33" fmla="*/ 212 h 252"/>
                <a:gd name="T34" fmla="*/ 126 w 1120"/>
                <a:gd name="T35" fmla="*/ 222 h 252"/>
                <a:gd name="T36" fmla="*/ 82 w 1120"/>
                <a:gd name="T37" fmla="*/ 232 h 252"/>
                <a:gd name="T38" fmla="*/ 46 w 1120"/>
                <a:gd name="T39" fmla="*/ 240 h 252"/>
                <a:gd name="T40" fmla="*/ 20 w 1120"/>
                <a:gd name="T41" fmla="*/ 246 h 252"/>
                <a:gd name="T42" fmla="*/ 6 w 1120"/>
                <a:gd name="T43" fmla="*/ 250 h 252"/>
                <a:gd name="T44" fmla="*/ 0 w 1120"/>
                <a:gd name="T45" fmla="*/ 252 h 252"/>
                <a:gd name="T46" fmla="*/ 0 w 1120"/>
                <a:gd name="T47" fmla="*/ 62 h 252"/>
                <a:gd name="T48" fmla="*/ 560 w 1120"/>
                <a:gd name="T49" fmla="*/ 0 h 252"/>
                <a:gd name="T50" fmla="*/ 1120 w 1120"/>
                <a:gd name="T51" fmla="*/ 62 h 252"/>
                <a:gd name="T52" fmla="*/ 1120 w 1120"/>
                <a:gd name="T53" fmla="*/ 252 h 252"/>
                <a:gd name="T54" fmla="*/ 1120 w 1120"/>
                <a:gd name="T55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0">
                  <a:solidFill>
                    <a:srgbClr val="DF590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5" name="Rectangle 11"/>
            <p:cNvSpPr>
              <a:spLocks noChangeArrowheads="1"/>
            </p:cNvSpPr>
            <p:nvPr/>
          </p:nvSpPr>
          <p:spPr bwMode="gray">
            <a:xfrm>
              <a:off x="816" y="2304"/>
              <a:ext cx="1440" cy="393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buFont typeface="Arial" pitchFamily="34" charset="0"/>
                <a:buNone/>
              </a:pPr>
              <a:r>
                <a:rPr lang="ru-RU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1140 единиц </a:t>
              </a:r>
            </a:p>
            <a:p>
              <a:pPr algn="ctr">
                <a:buFont typeface="Arial" pitchFamily="34" charset="0"/>
                <a:buNone/>
              </a:pPr>
              <a:r>
                <a:rPr lang="ru-RU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компьютерной техники</a:t>
              </a:r>
            </a:p>
          </p:txBody>
        </p:sp>
      </p:grpSp>
      <p:sp>
        <p:nvSpPr>
          <p:cNvPr id="47" name="Freeform 10"/>
          <p:cNvSpPr>
            <a:spLocks/>
          </p:cNvSpPr>
          <p:nvPr/>
        </p:nvSpPr>
        <p:spPr bwMode="gray">
          <a:xfrm>
            <a:off x="4678623" y="6095519"/>
            <a:ext cx="3449893" cy="322816"/>
          </a:xfrm>
          <a:custGeom>
            <a:avLst/>
            <a:gdLst>
              <a:gd name="T0" fmla="*/ 1120 w 1120"/>
              <a:gd name="T1" fmla="*/ 252 h 252"/>
              <a:gd name="T2" fmla="*/ 1116 w 1120"/>
              <a:gd name="T3" fmla="*/ 250 h 252"/>
              <a:gd name="T4" fmla="*/ 1100 w 1120"/>
              <a:gd name="T5" fmla="*/ 246 h 252"/>
              <a:gd name="T6" fmla="*/ 1074 w 1120"/>
              <a:gd name="T7" fmla="*/ 240 h 252"/>
              <a:gd name="T8" fmla="*/ 1038 w 1120"/>
              <a:gd name="T9" fmla="*/ 232 h 252"/>
              <a:gd name="T10" fmla="*/ 992 w 1120"/>
              <a:gd name="T11" fmla="*/ 222 h 252"/>
              <a:gd name="T12" fmla="*/ 938 w 1120"/>
              <a:gd name="T13" fmla="*/ 212 h 252"/>
              <a:gd name="T14" fmla="*/ 876 w 1120"/>
              <a:gd name="T15" fmla="*/ 204 h 252"/>
              <a:gd name="T16" fmla="*/ 806 w 1120"/>
              <a:gd name="T17" fmla="*/ 196 h 252"/>
              <a:gd name="T18" fmla="*/ 730 w 1120"/>
              <a:gd name="T19" fmla="*/ 190 h 252"/>
              <a:gd name="T20" fmla="*/ 646 w 1120"/>
              <a:gd name="T21" fmla="*/ 184 h 252"/>
              <a:gd name="T22" fmla="*/ 556 w 1120"/>
              <a:gd name="T23" fmla="*/ 184 h 252"/>
              <a:gd name="T24" fmla="*/ 466 w 1120"/>
              <a:gd name="T25" fmla="*/ 184 h 252"/>
              <a:gd name="T26" fmla="*/ 384 w 1120"/>
              <a:gd name="T27" fmla="*/ 190 h 252"/>
              <a:gd name="T28" fmla="*/ 308 w 1120"/>
              <a:gd name="T29" fmla="*/ 196 h 252"/>
              <a:gd name="T30" fmla="*/ 238 w 1120"/>
              <a:gd name="T31" fmla="*/ 204 h 252"/>
              <a:gd name="T32" fmla="*/ 178 w 1120"/>
              <a:gd name="T33" fmla="*/ 212 h 252"/>
              <a:gd name="T34" fmla="*/ 126 w 1120"/>
              <a:gd name="T35" fmla="*/ 222 h 252"/>
              <a:gd name="T36" fmla="*/ 82 w 1120"/>
              <a:gd name="T37" fmla="*/ 232 h 252"/>
              <a:gd name="T38" fmla="*/ 46 w 1120"/>
              <a:gd name="T39" fmla="*/ 240 h 252"/>
              <a:gd name="T40" fmla="*/ 20 w 1120"/>
              <a:gd name="T41" fmla="*/ 246 h 252"/>
              <a:gd name="T42" fmla="*/ 6 w 1120"/>
              <a:gd name="T43" fmla="*/ 250 h 252"/>
              <a:gd name="T44" fmla="*/ 0 w 1120"/>
              <a:gd name="T45" fmla="*/ 252 h 252"/>
              <a:gd name="T46" fmla="*/ 0 w 1120"/>
              <a:gd name="T47" fmla="*/ 62 h 252"/>
              <a:gd name="T48" fmla="*/ 560 w 1120"/>
              <a:gd name="T49" fmla="*/ 0 h 252"/>
              <a:gd name="T50" fmla="*/ 1120 w 1120"/>
              <a:gd name="T51" fmla="*/ 62 h 252"/>
              <a:gd name="T52" fmla="*/ 1120 w 1120"/>
              <a:gd name="T53" fmla="*/ 252 h 252"/>
              <a:gd name="T54" fmla="*/ 1120 w 1120"/>
              <a:gd name="T55" fmla="*/ 252 h 2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120" h="252">
                <a:moveTo>
                  <a:pt x="1120" y="252"/>
                </a:moveTo>
                <a:lnTo>
                  <a:pt x="1116" y="250"/>
                </a:lnTo>
                <a:lnTo>
                  <a:pt x="1100" y="246"/>
                </a:lnTo>
                <a:lnTo>
                  <a:pt x="1074" y="240"/>
                </a:lnTo>
                <a:lnTo>
                  <a:pt x="1038" y="232"/>
                </a:lnTo>
                <a:lnTo>
                  <a:pt x="992" y="222"/>
                </a:lnTo>
                <a:lnTo>
                  <a:pt x="938" y="212"/>
                </a:lnTo>
                <a:lnTo>
                  <a:pt x="876" y="204"/>
                </a:lnTo>
                <a:lnTo>
                  <a:pt x="806" y="196"/>
                </a:lnTo>
                <a:lnTo>
                  <a:pt x="730" y="190"/>
                </a:lnTo>
                <a:lnTo>
                  <a:pt x="646" y="184"/>
                </a:lnTo>
                <a:lnTo>
                  <a:pt x="556" y="184"/>
                </a:lnTo>
                <a:lnTo>
                  <a:pt x="466" y="184"/>
                </a:lnTo>
                <a:lnTo>
                  <a:pt x="384" y="190"/>
                </a:lnTo>
                <a:lnTo>
                  <a:pt x="308" y="196"/>
                </a:lnTo>
                <a:lnTo>
                  <a:pt x="238" y="204"/>
                </a:lnTo>
                <a:lnTo>
                  <a:pt x="178" y="212"/>
                </a:lnTo>
                <a:lnTo>
                  <a:pt x="126" y="222"/>
                </a:lnTo>
                <a:lnTo>
                  <a:pt x="82" y="232"/>
                </a:lnTo>
                <a:lnTo>
                  <a:pt x="46" y="240"/>
                </a:lnTo>
                <a:lnTo>
                  <a:pt x="20" y="246"/>
                </a:lnTo>
                <a:lnTo>
                  <a:pt x="6" y="250"/>
                </a:lnTo>
                <a:lnTo>
                  <a:pt x="0" y="252"/>
                </a:lnTo>
                <a:lnTo>
                  <a:pt x="0" y="62"/>
                </a:lnTo>
                <a:lnTo>
                  <a:pt x="560" y="0"/>
                </a:lnTo>
                <a:lnTo>
                  <a:pt x="1120" y="62"/>
                </a:lnTo>
                <a:lnTo>
                  <a:pt x="1120" y="252"/>
                </a:lnTo>
                <a:lnTo>
                  <a:pt x="1120" y="252"/>
                </a:lnTo>
                <a:close/>
              </a:path>
            </a:pathLst>
          </a:cu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0">
                <a:solidFill>
                  <a:srgbClr val="DF5908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48" name="Rectangle 11"/>
          <p:cNvSpPr>
            <a:spLocks noChangeArrowheads="1"/>
          </p:cNvSpPr>
          <p:nvPr/>
        </p:nvSpPr>
        <p:spPr bwMode="gray">
          <a:xfrm>
            <a:off x="4447724" y="5657170"/>
            <a:ext cx="3911691" cy="667718"/>
          </a:xfrm>
          <a:prstGeom prst="rect">
            <a:avLst/>
          </a:prstGeom>
          <a:gradFill flip="none" rotWithShape="1">
            <a:gsLst>
              <a:gs pos="0">
                <a:srgbClr val="009999">
                  <a:tint val="66000"/>
                  <a:satMod val="160000"/>
                </a:srgbClr>
              </a:gs>
              <a:gs pos="50000">
                <a:srgbClr val="009999">
                  <a:tint val="44500"/>
                  <a:satMod val="160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lnSpc>
                <a:spcPct val="110000"/>
              </a:lnSpc>
            </a:pPr>
            <a:r>
              <a:rPr lang="ru-RU" dirty="0">
                <a:solidFill>
                  <a:prstClr val="black"/>
                </a:solidFill>
              </a:rPr>
              <a:t>Школьный информационно – </a:t>
            </a:r>
          </a:p>
          <a:p>
            <a:pPr algn="ctr">
              <a:lnSpc>
                <a:spcPct val="110000"/>
              </a:lnSpc>
            </a:pPr>
            <a:r>
              <a:rPr lang="ru-RU" dirty="0">
                <a:solidFill>
                  <a:prstClr val="black"/>
                </a:solidFill>
              </a:rPr>
              <a:t>библиотечный центр</a:t>
            </a:r>
          </a:p>
        </p:txBody>
      </p:sp>
      <p:sp>
        <p:nvSpPr>
          <p:cNvPr id="49" name="Дуга 48"/>
          <p:cNvSpPr/>
          <p:nvPr/>
        </p:nvSpPr>
        <p:spPr>
          <a:xfrm rot="15066860">
            <a:off x="4393534" y="4945280"/>
            <a:ext cx="1434705" cy="1470652"/>
          </a:xfrm>
          <a:prstGeom prst="arc">
            <a:avLst>
              <a:gd name="adj1" fmla="val 16294270"/>
              <a:gd name="adj2" fmla="val 817910"/>
            </a:avLst>
          </a:prstGeom>
          <a:ln w="19050">
            <a:solidFill>
              <a:srgbClr val="009999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50" name="Group 9"/>
          <p:cNvGrpSpPr>
            <a:grpSpLocks/>
          </p:cNvGrpSpPr>
          <p:nvPr/>
        </p:nvGrpSpPr>
        <p:grpSpPr bwMode="auto">
          <a:xfrm>
            <a:off x="458983" y="5680220"/>
            <a:ext cx="3672408" cy="1008755"/>
            <a:chOff x="816" y="2229"/>
            <a:chExt cx="1440" cy="523"/>
          </a:xfrm>
        </p:grpSpPr>
        <p:sp>
          <p:nvSpPr>
            <p:cNvPr id="51" name="Freeform 10"/>
            <p:cNvSpPr>
              <a:spLocks/>
            </p:cNvSpPr>
            <p:nvPr/>
          </p:nvSpPr>
          <p:spPr bwMode="gray">
            <a:xfrm>
              <a:off x="901" y="2562"/>
              <a:ext cx="1270" cy="190"/>
            </a:xfrm>
            <a:custGeom>
              <a:avLst/>
              <a:gdLst>
                <a:gd name="T0" fmla="*/ 1120 w 1120"/>
                <a:gd name="T1" fmla="*/ 252 h 252"/>
                <a:gd name="T2" fmla="*/ 1116 w 1120"/>
                <a:gd name="T3" fmla="*/ 250 h 252"/>
                <a:gd name="T4" fmla="*/ 1100 w 1120"/>
                <a:gd name="T5" fmla="*/ 246 h 252"/>
                <a:gd name="T6" fmla="*/ 1074 w 1120"/>
                <a:gd name="T7" fmla="*/ 240 h 252"/>
                <a:gd name="T8" fmla="*/ 1038 w 1120"/>
                <a:gd name="T9" fmla="*/ 232 h 252"/>
                <a:gd name="T10" fmla="*/ 992 w 1120"/>
                <a:gd name="T11" fmla="*/ 222 h 252"/>
                <a:gd name="T12" fmla="*/ 938 w 1120"/>
                <a:gd name="T13" fmla="*/ 212 h 252"/>
                <a:gd name="T14" fmla="*/ 876 w 1120"/>
                <a:gd name="T15" fmla="*/ 204 h 252"/>
                <a:gd name="T16" fmla="*/ 806 w 1120"/>
                <a:gd name="T17" fmla="*/ 196 h 252"/>
                <a:gd name="T18" fmla="*/ 730 w 1120"/>
                <a:gd name="T19" fmla="*/ 190 h 252"/>
                <a:gd name="T20" fmla="*/ 646 w 1120"/>
                <a:gd name="T21" fmla="*/ 184 h 252"/>
                <a:gd name="T22" fmla="*/ 556 w 1120"/>
                <a:gd name="T23" fmla="*/ 184 h 252"/>
                <a:gd name="T24" fmla="*/ 466 w 1120"/>
                <a:gd name="T25" fmla="*/ 184 h 252"/>
                <a:gd name="T26" fmla="*/ 384 w 1120"/>
                <a:gd name="T27" fmla="*/ 190 h 252"/>
                <a:gd name="T28" fmla="*/ 308 w 1120"/>
                <a:gd name="T29" fmla="*/ 196 h 252"/>
                <a:gd name="T30" fmla="*/ 238 w 1120"/>
                <a:gd name="T31" fmla="*/ 204 h 252"/>
                <a:gd name="T32" fmla="*/ 178 w 1120"/>
                <a:gd name="T33" fmla="*/ 212 h 252"/>
                <a:gd name="T34" fmla="*/ 126 w 1120"/>
                <a:gd name="T35" fmla="*/ 222 h 252"/>
                <a:gd name="T36" fmla="*/ 82 w 1120"/>
                <a:gd name="T37" fmla="*/ 232 h 252"/>
                <a:gd name="T38" fmla="*/ 46 w 1120"/>
                <a:gd name="T39" fmla="*/ 240 h 252"/>
                <a:gd name="T40" fmla="*/ 20 w 1120"/>
                <a:gd name="T41" fmla="*/ 246 h 252"/>
                <a:gd name="T42" fmla="*/ 6 w 1120"/>
                <a:gd name="T43" fmla="*/ 250 h 252"/>
                <a:gd name="T44" fmla="*/ 0 w 1120"/>
                <a:gd name="T45" fmla="*/ 252 h 252"/>
                <a:gd name="T46" fmla="*/ 0 w 1120"/>
                <a:gd name="T47" fmla="*/ 62 h 252"/>
                <a:gd name="T48" fmla="*/ 560 w 1120"/>
                <a:gd name="T49" fmla="*/ 0 h 252"/>
                <a:gd name="T50" fmla="*/ 1120 w 1120"/>
                <a:gd name="T51" fmla="*/ 62 h 252"/>
                <a:gd name="T52" fmla="*/ 1120 w 1120"/>
                <a:gd name="T53" fmla="*/ 252 h 252"/>
                <a:gd name="T54" fmla="*/ 1120 w 1120"/>
                <a:gd name="T55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0">
                  <a:solidFill>
                    <a:srgbClr val="DF590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52" name="Rectangle 11"/>
            <p:cNvSpPr>
              <a:spLocks noChangeArrowheads="1"/>
            </p:cNvSpPr>
            <p:nvPr/>
          </p:nvSpPr>
          <p:spPr bwMode="gray">
            <a:xfrm>
              <a:off x="816" y="2229"/>
              <a:ext cx="1440" cy="468"/>
            </a:xfrm>
            <a:prstGeom prst="rect">
              <a:avLst/>
            </a:prstGeom>
            <a:gradFill rotWithShape="1">
              <a:gsLst>
                <a:gs pos="0">
                  <a:srgbClr val="0099CC">
                    <a:gamma/>
                    <a:tint val="36471"/>
                    <a:invGamma/>
                  </a:srgbClr>
                </a:gs>
                <a:gs pos="100000">
                  <a:srgbClr val="0099CC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 sz="2160" b="1" i="0" u="none" strike="noStrike" kern="1200" baseline="0">
                  <a:solidFill>
                    <a:prstClr val="black"/>
                  </a:solidFill>
                  <a:latin typeface="+mn-lt"/>
                  <a:ea typeface="+mn-ea"/>
                  <a:cs typeface="+mn-cs"/>
                </a:defRPr>
              </a:pPr>
              <a:r>
                <a:rPr lang="ru-RU" sz="2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250 </a:t>
              </a:r>
              <a:r>
                <a:rPr lang="ru-RU" sz="2000" b="1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млн.руб</a:t>
              </a:r>
              <a:r>
                <a:rPr lang="ru-RU" sz="2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 </a:t>
              </a:r>
            </a:p>
            <a:p>
              <a:pPr algn="ctr">
                <a:defRPr sz="2160" b="1" i="0" u="none" strike="noStrike" kern="1200" baseline="0">
                  <a:solidFill>
                    <a:prstClr val="black"/>
                  </a:solidFill>
                  <a:latin typeface="+mn-lt"/>
                  <a:ea typeface="+mn-ea"/>
                  <a:cs typeface="+mn-cs"/>
                </a:defRPr>
              </a:pPr>
              <a:r>
                <a:rPr lang="ru-RU" sz="2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выделено из средств </a:t>
              </a:r>
            </a:p>
            <a:p>
              <a:pPr algn="ctr">
                <a:defRPr sz="2160" b="1" i="0" u="none" strike="noStrike" kern="1200" baseline="0">
                  <a:solidFill>
                    <a:prstClr val="black"/>
                  </a:solidFill>
                  <a:latin typeface="+mn-lt"/>
                  <a:ea typeface="+mn-ea"/>
                  <a:cs typeface="+mn-cs"/>
                </a:defRPr>
              </a:pPr>
              <a:r>
                <a:rPr lang="ru-RU" sz="20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модернизации в 2012 году</a:t>
              </a:r>
              <a:endPara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</p:grpSp>
      <p:pic>
        <p:nvPicPr>
          <p:cNvPr id="54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6621" y="3262416"/>
            <a:ext cx="3357131" cy="2247335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983" y="1412776"/>
            <a:ext cx="3262348" cy="2184400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" name="Picture 3" descr="C:\Users\romanova.lm\Desktop\логотип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88640"/>
            <a:ext cx="1000254" cy="84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78160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91820" y="1154036"/>
            <a:ext cx="2379911" cy="302499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3120" y="1281361"/>
            <a:ext cx="2260648" cy="23886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26618" y="4206817"/>
            <a:ext cx="2786508" cy="181447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0754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Инфраструктура</a:t>
            </a:r>
            <a:b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региональной системы образования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59832" y="3356992"/>
            <a:ext cx="589685" cy="936104"/>
          </a:xfrm>
        </p:spPr>
      </p:pic>
      <p:sp>
        <p:nvSpPr>
          <p:cNvPr id="7" name="Скругленный прямоугольник 6"/>
          <p:cNvSpPr/>
          <p:nvPr/>
        </p:nvSpPr>
        <p:spPr>
          <a:xfrm>
            <a:off x="395536" y="3700573"/>
            <a:ext cx="7056784" cy="124471"/>
          </a:xfrm>
          <a:prstGeom prst="roundRect">
            <a:avLst>
              <a:gd name="adj" fmla="val 50000"/>
            </a:avLst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03848" y="2780928"/>
            <a:ext cx="3260894" cy="646331"/>
          </a:xfrm>
          <a:prstGeom prst="rect">
            <a:avLst/>
          </a:prstGeom>
          <a:solidFill>
            <a:srgbClr val="FFFFFF">
              <a:alpha val="72941"/>
            </a:srgbClr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>
                <a:solidFill>
                  <a:prstClr val="black"/>
                </a:solidFill>
              </a:defRPr>
            </a:lvl1pPr>
          </a:lstStyle>
          <a:p>
            <a:r>
              <a:rPr lang="ru-RU" dirty="0"/>
              <a:t>Пул </a:t>
            </a:r>
            <a:r>
              <a:rPr lang="ru-RU" dirty="0" smtClean="0"/>
              <a:t>Серверов </a:t>
            </a:r>
            <a:r>
              <a:rPr lang="ru-RU" dirty="0"/>
              <a:t>Министерства образования и науки УР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67017" y="2780929"/>
            <a:ext cx="2652855" cy="646331"/>
          </a:xfrm>
          <a:prstGeom prst="rect">
            <a:avLst/>
          </a:prstGeom>
          <a:solidFill>
            <a:srgbClr val="FFFFFF">
              <a:alpha val="72941"/>
            </a:srgbClr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>
                <a:solidFill>
                  <a:prstClr val="black"/>
                </a:solidFill>
              </a:rPr>
              <a:t> Сервер </a:t>
            </a:r>
            <a:endParaRPr lang="ru-RU" dirty="0" smtClean="0">
              <a:solidFill>
                <a:prstClr val="black"/>
              </a:solidFill>
            </a:endParaRPr>
          </a:p>
          <a:p>
            <a:r>
              <a:rPr lang="ru-RU" dirty="0" smtClean="0">
                <a:solidFill>
                  <a:prstClr val="black"/>
                </a:solidFill>
              </a:rPr>
              <a:t>АУ УР «РЦИ </a:t>
            </a:r>
            <a:r>
              <a:rPr lang="ru-RU" dirty="0">
                <a:solidFill>
                  <a:prstClr val="black"/>
                </a:solidFill>
              </a:rPr>
              <a:t>и ОКО»</a:t>
            </a:r>
          </a:p>
        </p:txBody>
      </p:sp>
      <p:pic>
        <p:nvPicPr>
          <p:cNvPr id="21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928925" y="1974639"/>
            <a:ext cx="589685" cy="936104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1475656" y="5805264"/>
            <a:ext cx="4050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Сервера образовательных учреждений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03365" y="4367565"/>
            <a:ext cx="1688915" cy="1296144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048261" y="3890079"/>
            <a:ext cx="2075588" cy="175432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>
                <a:solidFill>
                  <a:prstClr val="black"/>
                </a:solidFill>
              </a:defRPr>
            </a:lvl1pPr>
          </a:lstStyle>
          <a:p>
            <a:pPr marL="285750" indent="-285750" algn="l">
              <a:buClr>
                <a:srgbClr val="009999"/>
              </a:buClr>
              <a:buFont typeface="Arial" pitchFamily="34" charset="0"/>
              <a:buChar char="•"/>
            </a:pPr>
            <a:r>
              <a:rPr lang="ru-RU" dirty="0" smtClean="0"/>
              <a:t>Директор</a:t>
            </a:r>
          </a:p>
          <a:p>
            <a:pPr marL="285750" indent="-285750" algn="l">
              <a:buClr>
                <a:srgbClr val="009999"/>
              </a:buClr>
              <a:buFont typeface="Arial" pitchFamily="34" charset="0"/>
              <a:buChar char="•"/>
            </a:pPr>
            <a:r>
              <a:rPr lang="ru-RU" dirty="0" smtClean="0"/>
              <a:t>Секретарь</a:t>
            </a:r>
          </a:p>
          <a:p>
            <a:pPr marL="285750" indent="-285750" algn="l">
              <a:buClr>
                <a:srgbClr val="009999"/>
              </a:buClr>
              <a:buFont typeface="Arial" pitchFamily="34" charset="0"/>
              <a:buChar char="•"/>
            </a:pPr>
            <a:r>
              <a:rPr lang="ru-RU" dirty="0" smtClean="0"/>
              <a:t>Учительская</a:t>
            </a:r>
          </a:p>
          <a:p>
            <a:pPr marL="285750" indent="-285750" algn="l">
              <a:buClr>
                <a:srgbClr val="009999"/>
              </a:buClr>
              <a:buFont typeface="Arial" pitchFamily="34" charset="0"/>
              <a:buChar char="•"/>
            </a:pPr>
            <a:r>
              <a:rPr lang="ru-RU" dirty="0" smtClean="0"/>
              <a:t>Библиотека</a:t>
            </a:r>
          </a:p>
          <a:p>
            <a:pPr marL="285750" indent="-285750" algn="l">
              <a:buClr>
                <a:srgbClr val="009999"/>
              </a:buClr>
              <a:buFont typeface="Arial" pitchFamily="34" charset="0"/>
              <a:buChar char="•"/>
            </a:pPr>
            <a:r>
              <a:rPr lang="ru-RU" dirty="0"/>
              <a:t>Компьютерные </a:t>
            </a:r>
            <a:r>
              <a:rPr lang="ru-RU" dirty="0" smtClean="0"/>
              <a:t>классы</a:t>
            </a:r>
            <a:endParaRPr lang="ru-RU" dirty="0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04914" y="1511708"/>
            <a:ext cx="1815558" cy="1393335"/>
          </a:xfrm>
          <a:prstGeom prst="rect">
            <a:avLst/>
          </a:prstGeom>
        </p:spPr>
      </p:pic>
      <p:pic>
        <p:nvPicPr>
          <p:cNvPr id="23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762972" y="4518933"/>
            <a:ext cx="589685" cy="93610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843554" y="2895509"/>
            <a:ext cx="2075588" cy="64633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>
                <a:solidFill>
                  <a:prstClr val="black"/>
                </a:solidFill>
              </a:defRPr>
            </a:lvl1pPr>
          </a:lstStyle>
          <a:p>
            <a:r>
              <a:rPr lang="ru-RU" dirty="0"/>
              <a:t>Управления образования </a:t>
            </a:r>
          </a:p>
        </p:txBody>
      </p:sp>
      <p:pic>
        <p:nvPicPr>
          <p:cNvPr id="6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3968" y="3356992"/>
            <a:ext cx="589685" cy="936104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7704" y="3356992"/>
            <a:ext cx="589685" cy="936104"/>
          </a:xfrm>
          <a:prstGeom prst="rect">
            <a:avLst/>
          </a:prstGeom>
        </p:spPr>
      </p:pic>
      <p:pic>
        <p:nvPicPr>
          <p:cNvPr id="27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262229" y="2001069"/>
            <a:ext cx="589685" cy="936104"/>
          </a:xfrm>
          <a:prstGeom prst="rect">
            <a:avLst/>
          </a:prstGeom>
        </p:spPr>
      </p:pic>
      <p:pic>
        <p:nvPicPr>
          <p:cNvPr id="24" name="Picture 3" descr="C:\Users\romanova.lm\Desktop\логотип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88640"/>
            <a:ext cx="1000254" cy="84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64777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7352674" cy="1143000"/>
          </a:xfrm>
        </p:spPr>
        <p:txBody>
          <a:bodyPr>
            <a:normAutofit fontScale="90000"/>
          </a:bodyPr>
          <a:lstStyle/>
          <a:p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Развитие Информационно-библиотечных </a:t>
            </a:r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центров </a:t>
            </a:r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в школах республики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/>
            </a:r>
            <a:b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</a:b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7646" y="4008983"/>
            <a:ext cx="3012783" cy="2327427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 descr="C:\Users\volkova.o\Desktop\семинары\для презентации-Белозоров-доклад\Электр библиот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923928" y="4437112"/>
            <a:ext cx="2520280" cy="21469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rcRect l="12039" r="8138"/>
          <a:stretch>
            <a:fillRect/>
          </a:stretch>
        </p:blipFill>
        <p:spPr bwMode="auto">
          <a:xfrm>
            <a:off x="611560" y="1556792"/>
            <a:ext cx="2624956" cy="20492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Скругленный прямоугольник 7"/>
          <p:cNvSpPr>
            <a:spLocks noChangeArrowheads="1"/>
          </p:cNvSpPr>
          <p:nvPr/>
        </p:nvSpPr>
        <p:spPr bwMode="auto">
          <a:xfrm>
            <a:off x="3419872" y="1340768"/>
            <a:ext cx="5472608" cy="2692586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ts val="800"/>
              </a:spcBef>
              <a:buClr>
                <a:srgbClr val="7030A0"/>
              </a:buClr>
            </a:pPr>
            <a:r>
              <a:rPr lang="ru-RU" sz="2200" dirty="0">
                <a:solidFill>
                  <a:srgbClr val="002060"/>
                </a:solidFill>
              </a:rPr>
              <a:t> </a:t>
            </a:r>
            <a:r>
              <a:rPr lang="ru-RU" sz="2200" dirty="0"/>
              <a:t>Школьный информационно-библиотечный центр является инновационной площадкой – местом, где идет работа школьников и преподавателей с информацией, идет непрерывный процесс обучения и консультирования пользователей по работе с информацией.</a:t>
            </a:r>
          </a:p>
          <a:p>
            <a:pPr>
              <a:spcBef>
                <a:spcPts val="800"/>
              </a:spcBef>
              <a:buClr>
                <a:srgbClr val="7030A0"/>
              </a:buClr>
            </a:pPr>
            <a:endParaRPr lang="ru-RU" sz="2200" dirty="0">
              <a:solidFill>
                <a:srgbClr val="002060"/>
              </a:solidFill>
            </a:endParaRPr>
          </a:p>
        </p:txBody>
      </p:sp>
      <p:pic>
        <p:nvPicPr>
          <p:cNvPr id="9" name="Picture 3" descr="C:\Users\romanova.lm\Desktop\логотип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64234" y="188640"/>
            <a:ext cx="1000254" cy="84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92410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2176950" y="1628800"/>
            <a:ext cx="6643522" cy="3528392"/>
            <a:chOff x="2176950" y="1628800"/>
            <a:chExt cx="6643522" cy="3528392"/>
          </a:xfrm>
        </p:grpSpPr>
        <p:cxnSp>
          <p:nvCxnSpPr>
            <p:cNvPr id="6" name="Прямая соединительная линия 5"/>
            <p:cNvCxnSpPr/>
            <p:nvPr/>
          </p:nvCxnSpPr>
          <p:spPr>
            <a:xfrm flipH="1" flipV="1">
              <a:off x="2176950" y="2139491"/>
              <a:ext cx="5563402" cy="353405"/>
            </a:xfrm>
            <a:prstGeom prst="line">
              <a:avLst/>
            </a:prstGeom>
            <a:ln w="1905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Полилиния 4"/>
            <p:cNvSpPr/>
            <p:nvPr/>
          </p:nvSpPr>
          <p:spPr>
            <a:xfrm>
              <a:off x="2176950" y="2139491"/>
              <a:ext cx="5563402" cy="3017701"/>
            </a:xfrm>
            <a:custGeom>
              <a:avLst/>
              <a:gdLst>
                <a:gd name="connsiteX0" fmla="*/ 5553777 w 5563402"/>
                <a:gd name="connsiteY0" fmla="*/ 3089709 h 3089709"/>
                <a:gd name="connsiteX1" fmla="*/ 5563402 w 5563402"/>
                <a:gd name="connsiteY1" fmla="*/ 327259 h 3089709"/>
                <a:gd name="connsiteX2" fmla="*/ 0 w 5563402"/>
                <a:gd name="connsiteY2" fmla="*/ 0 h 3089709"/>
                <a:gd name="connsiteX3" fmla="*/ 77002 w 5563402"/>
                <a:gd name="connsiteY3" fmla="*/ 2348564 h 3089709"/>
                <a:gd name="connsiteX4" fmla="*/ 77002 w 5563402"/>
                <a:gd name="connsiteY4" fmla="*/ 2425566 h 3089709"/>
                <a:gd name="connsiteX5" fmla="*/ 5553777 w 5563402"/>
                <a:gd name="connsiteY5" fmla="*/ 3089709 h 3089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63402" h="3089709">
                  <a:moveTo>
                    <a:pt x="5553777" y="3089709"/>
                  </a:moveTo>
                  <a:cubicBezTo>
                    <a:pt x="5556985" y="2168892"/>
                    <a:pt x="5560194" y="1248076"/>
                    <a:pt x="5563402" y="327259"/>
                  </a:cubicBezTo>
                  <a:lnTo>
                    <a:pt x="0" y="0"/>
                  </a:lnTo>
                  <a:lnTo>
                    <a:pt x="77002" y="2348564"/>
                  </a:lnTo>
                  <a:lnTo>
                    <a:pt x="77002" y="2425566"/>
                  </a:lnTo>
                  <a:lnTo>
                    <a:pt x="5553777" y="3089709"/>
                  </a:lnTo>
                  <a:close/>
                </a:path>
              </a:pathLst>
            </a:custGeom>
            <a:solidFill>
              <a:srgbClr val="0070C0">
                <a:alpha val="2784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508104" y="1628800"/>
              <a:ext cx="3312368" cy="646331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>
                  <a:solidFill>
                    <a:prstClr val="black"/>
                  </a:solidFill>
                </a:defRPr>
              </a:lvl1pPr>
            </a:lstStyle>
            <a:p>
              <a:r>
                <a:rPr lang="ru-RU" i="1" dirty="0" smtClean="0"/>
                <a:t>Средний показатель в УР </a:t>
              </a:r>
            </a:p>
            <a:p>
              <a:r>
                <a:rPr lang="ru-RU" i="1" dirty="0" smtClean="0"/>
                <a:t>10 чел/1 компьютер</a:t>
              </a:r>
              <a:endParaRPr lang="ru-RU" i="1" dirty="0"/>
            </a:p>
          </p:txBody>
        </p:sp>
      </p:grpSp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xmlns="" val="732953021"/>
              </p:ext>
            </p:extLst>
          </p:nvPr>
        </p:nvGraphicFramePr>
        <p:xfrm>
          <a:off x="0" y="620713"/>
          <a:ext cx="8496300" cy="56149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51520" y="116632"/>
            <a:ext cx="74888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Оснащенность персональными компьютерами школ по кластерам</a:t>
            </a:r>
            <a:endParaRPr lang="ru-RU" sz="3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3" descr="C:\Users\romanova.lm\Desktop\логотип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88640"/>
            <a:ext cx="1000254" cy="84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92660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710749454"/>
              </p:ext>
            </p:extLst>
          </p:nvPr>
        </p:nvGraphicFramePr>
        <p:xfrm>
          <a:off x="539552" y="1775966"/>
          <a:ext cx="7957986" cy="41748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-108520" y="188640"/>
            <a:ext cx="8229600" cy="99412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Анализ оснащенности школ республики компьютерным оборудованием в 2012 году</a:t>
            </a:r>
          </a:p>
        </p:txBody>
      </p:sp>
      <p:grpSp>
        <p:nvGrpSpPr>
          <p:cNvPr id="5" name="Group 9"/>
          <p:cNvGrpSpPr>
            <a:grpSpLocks/>
          </p:cNvGrpSpPr>
          <p:nvPr/>
        </p:nvGrpSpPr>
        <p:grpSpPr bwMode="auto">
          <a:xfrm>
            <a:off x="2679717" y="1196752"/>
            <a:ext cx="4268547" cy="660275"/>
            <a:chOff x="816" y="2304"/>
            <a:chExt cx="1440" cy="448"/>
          </a:xfrm>
        </p:grpSpPr>
        <p:sp>
          <p:nvSpPr>
            <p:cNvPr id="7" name="Freeform 10"/>
            <p:cNvSpPr>
              <a:spLocks/>
            </p:cNvSpPr>
            <p:nvPr/>
          </p:nvSpPr>
          <p:spPr bwMode="gray">
            <a:xfrm>
              <a:off x="901" y="2562"/>
              <a:ext cx="1270" cy="190"/>
            </a:xfrm>
            <a:custGeom>
              <a:avLst/>
              <a:gdLst>
                <a:gd name="T0" fmla="*/ 1120 w 1120"/>
                <a:gd name="T1" fmla="*/ 252 h 252"/>
                <a:gd name="T2" fmla="*/ 1116 w 1120"/>
                <a:gd name="T3" fmla="*/ 250 h 252"/>
                <a:gd name="T4" fmla="*/ 1100 w 1120"/>
                <a:gd name="T5" fmla="*/ 246 h 252"/>
                <a:gd name="T6" fmla="*/ 1074 w 1120"/>
                <a:gd name="T7" fmla="*/ 240 h 252"/>
                <a:gd name="T8" fmla="*/ 1038 w 1120"/>
                <a:gd name="T9" fmla="*/ 232 h 252"/>
                <a:gd name="T10" fmla="*/ 992 w 1120"/>
                <a:gd name="T11" fmla="*/ 222 h 252"/>
                <a:gd name="T12" fmla="*/ 938 w 1120"/>
                <a:gd name="T13" fmla="*/ 212 h 252"/>
                <a:gd name="T14" fmla="*/ 876 w 1120"/>
                <a:gd name="T15" fmla="*/ 204 h 252"/>
                <a:gd name="T16" fmla="*/ 806 w 1120"/>
                <a:gd name="T17" fmla="*/ 196 h 252"/>
                <a:gd name="T18" fmla="*/ 730 w 1120"/>
                <a:gd name="T19" fmla="*/ 190 h 252"/>
                <a:gd name="T20" fmla="*/ 646 w 1120"/>
                <a:gd name="T21" fmla="*/ 184 h 252"/>
                <a:gd name="T22" fmla="*/ 556 w 1120"/>
                <a:gd name="T23" fmla="*/ 184 h 252"/>
                <a:gd name="T24" fmla="*/ 466 w 1120"/>
                <a:gd name="T25" fmla="*/ 184 h 252"/>
                <a:gd name="T26" fmla="*/ 384 w 1120"/>
                <a:gd name="T27" fmla="*/ 190 h 252"/>
                <a:gd name="T28" fmla="*/ 308 w 1120"/>
                <a:gd name="T29" fmla="*/ 196 h 252"/>
                <a:gd name="T30" fmla="*/ 238 w 1120"/>
                <a:gd name="T31" fmla="*/ 204 h 252"/>
                <a:gd name="T32" fmla="*/ 178 w 1120"/>
                <a:gd name="T33" fmla="*/ 212 h 252"/>
                <a:gd name="T34" fmla="*/ 126 w 1120"/>
                <a:gd name="T35" fmla="*/ 222 h 252"/>
                <a:gd name="T36" fmla="*/ 82 w 1120"/>
                <a:gd name="T37" fmla="*/ 232 h 252"/>
                <a:gd name="T38" fmla="*/ 46 w 1120"/>
                <a:gd name="T39" fmla="*/ 240 h 252"/>
                <a:gd name="T40" fmla="*/ 20 w 1120"/>
                <a:gd name="T41" fmla="*/ 246 h 252"/>
                <a:gd name="T42" fmla="*/ 6 w 1120"/>
                <a:gd name="T43" fmla="*/ 250 h 252"/>
                <a:gd name="T44" fmla="*/ 0 w 1120"/>
                <a:gd name="T45" fmla="*/ 252 h 252"/>
                <a:gd name="T46" fmla="*/ 0 w 1120"/>
                <a:gd name="T47" fmla="*/ 62 h 252"/>
                <a:gd name="T48" fmla="*/ 560 w 1120"/>
                <a:gd name="T49" fmla="*/ 0 h 252"/>
                <a:gd name="T50" fmla="*/ 1120 w 1120"/>
                <a:gd name="T51" fmla="*/ 62 h 252"/>
                <a:gd name="T52" fmla="*/ 1120 w 1120"/>
                <a:gd name="T53" fmla="*/ 252 h 252"/>
                <a:gd name="T54" fmla="*/ 1120 w 1120"/>
                <a:gd name="T55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0">
                  <a:solidFill>
                    <a:srgbClr val="DF590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8" name="Rectangle 11"/>
            <p:cNvSpPr>
              <a:spLocks noChangeArrowheads="1"/>
            </p:cNvSpPr>
            <p:nvPr/>
          </p:nvSpPr>
          <p:spPr bwMode="gray">
            <a:xfrm>
              <a:off x="816" y="2304"/>
              <a:ext cx="1440" cy="393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ru-RU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Количество </a:t>
              </a:r>
              <a:r>
                <a:rPr lang="ru-RU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учащихся на один </a:t>
              </a:r>
              <a:r>
                <a:rPr lang="ru-RU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ПК </a:t>
              </a:r>
            </a:p>
            <a:p>
              <a:pPr algn="ctr"/>
              <a:r>
                <a:rPr lang="ru-RU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 </a:t>
              </a:r>
              <a:r>
                <a:rPr lang="ru-RU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городах </a:t>
              </a:r>
              <a:r>
                <a:rPr lang="ru-RU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республики</a:t>
              </a:r>
              <a:endParaRPr lang="ru-RU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9" name="Picture 3" descr="C:\Users\romanova.lm\Desktop\логотип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64234" y="188640"/>
            <a:ext cx="1000254" cy="84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69342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Количество учащихся на один </a:t>
            </a:r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ПК </a:t>
            </a:r>
            <a:b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районах республики</a:t>
            </a:r>
            <a:b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967762173"/>
              </p:ext>
            </p:extLst>
          </p:nvPr>
        </p:nvGraphicFramePr>
        <p:xfrm>
          <a:off x="457200" y="1196752"/>
          <a:ext cx="8352928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3" descr="C:\Users\romanova.lm\Desktop\логотип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64234" y="188640"/>
            <a:ext cx="1000254" cy="84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98862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6512" y="197768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Количество учащихся на один персональный компьютер в районах республики</a:t>
            </a:r>
            <a:b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225700554"/>
              </p:ext>
            </p:extLst>
          </p:nvPr>
        </p:nvGraphicFramePr>
        <p:xfrm>
          <a:off x="251520" y="1052736"/>
          <a:ext cx="8363272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3" descr="C:\Users\romanova.lm\Desktop\логотип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64234" y="188640"/>
            <a:ext cx="1000254" cy="84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08223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44624"/>
            <a:ext cx="7365504" cy="1143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Основные направления </a:t>
            </a:r>
            <a:b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</a:br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программы информатизации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958351" y="4879987"/>
            <a:ext cx="1996047" cy="1670682"/>
          </a:xfrm>
          <a:prstGeom prst="round2DiagRect">
            <a:avLst>
              <a:gd name="adj1" fmla="val 0"/>
              <a:gd name="adj2" fmla="val 0"/>
            </a:avLst>
          </a:prstGeom>
          <a:ln w="38100" cap="sq">
            <a:solidFill>
              <a:srgbClr val="A52B7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121" name="Line 3"/>
          <p:cNvSpPr>
            <a:spLocks noChangeShapeType="1"/>
          </p:cNvSpPr>
          <p:nvPr/>
        </p:nvSpPr>
        <p:spPr bwMode="gray">
          <a:xfrm>
            <a:off x="591323" y="4633691"/>
            <a:ext cx="4800601" cy="0"/>
          </a:xfrm>
          <a:prstGeom prst="line">
            <a:avLst/>
          </a:prstGeom>
          <a:noFill/>
          <a:ln w="25400">
            <a:solidFill>
              <a:srgbClr val="969696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" name="Text Box 5"/>
          <p:cNvSpPr txBox="1">
            <a:spLocks noChangeArrowheads="1"/>
          </p:cNvSpPr>
          <p:nvPr/>
        </p:nvSpPr>
        <p:spPr bwMode="gray">
          <a:xfrm>
            <a:off x="1080272" y="3863753"/>
            <a:ext cx="687610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Внедрение интегрированных автоматизированных информационных систем в образовательные 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учреждения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6" name="Line 8"/>
          <p:cNvSpPr>
            <a:spLocks noChangeShapeType="1"/>
          </p:cNvSpPr>
          <p:nvPr/>
        </p:nvSpPr>
        <p:spPr bwMode="gray">
          <a:xfrm>
            <a:off x="591323" y="2119091"/>
            <a:ext cx="4800600" cy="0"/>
          </a:xfrm>
          <a:prstGeom prst="line">
            <a:avLst/>
          </a:prstGeom>
          <a:noFill/>
          <a:ln w="25400">
            <a:solidFill>
              <a:srgbClr val="969696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8" name="Text Box 10"/>
          <p:cNvSpPr txBox="1">
            <a:spLocks noChangeArrowheads="1"/>
          </p:cNvSpPr>
          <p:nvPr/>
        </p:nvSpPr>
        <p:spPr bwMode="gray">
          <a:xfrm>
            <a:off x="1113818" y="3068960"/>
            <a:ext cx="722328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b="1" dirty="0"/>
              <a:t>Повышение квалификации педагогов образовательных учреждений  в </a:t>
            </a:r>
            <a:r>
              <a:rPr lang="ru-RU" b="1" dirty="0" smtClean="0"/>
              <a:t>области информационно-коммуникационных </a:t>
            </a:r>
            <a:r>
              <a:rPr lang="ru-RU" b="1" dirty="0"/>
              <a:t>технологий</a:t>
            </a:r>
          </a:p>
        </p:txBody>
      </p:sp>
      <p:sp>
        <p:nvSpPr>
          <p:cNvPr id="131" name="Line 13"/>
          <p:cNvSpPr>
            <a:spLocks noChangeShapeType="1"/>
          </p:cNvSpPr>
          <p:nvPr/>
        </p:nvSpPr>
        <p:spPr bwMode="gray">
          <a:xfrm>
            <a:off x="591323" y="2957288"/>
            <a:ext cx="4800601" cy="0"/>
          </a:xfrm>
          <a:prstGeom prst="line">
            <a:avLst/>
          </a:prstGeom>
          <a:noFill/>
          <a:ln w="25400">
            <a:solidFill>
              <a:srgbClr val="969696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3" name="Text Box 15"/>
          <p:cNvSpPr txBox="1">
            <a:spLocks noChangeArrowheads="1"/>
          </p:cNvSpPr>
          <p:nvPr/>
        </p:nvSpPr>
        <p:spPr bwMode="gray">
          <a:xfrm>
            <a:off x="1161236" y="2154013"/>
            <a:ext cx="657911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Развитие организационной и 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информационно-технологической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инфраструктуры региональной системы образования</a:t>
            </a:r>
          </a:p>
        </p:txBody>
      </p:sp>
      <p:sp>
        <p:nvSpPr>
          <p:cNvPr id="136" name="Line 18"/>
          <p:cNvSpPr>
            <a:spLocks noChangeShapeType="1"/>
          </p:cNvSpPr>
          <p:nvPr/>
        </p:nvSpPr>
        <p:spPr bwMode="gray">
          <a:xfrm>
            <a:off x="592911" y="3793909"/>
            <a:ext cx="4799013" cy="1588"/>
          </a:xfrm>
          <a:prstGeom prst="line">
            <a:avLst/>
          </a:prstGeom>
          <a:noFill/>
          <a:ln w="25400">
            <a:solidFill>
              <a:srgbClr val="969696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7" name="Rectangle 19"/>
          <p:cNvSpPr>
            <a:spLocks noChangeArrowheads="1"/>
          </p:cNvSpPr>
          <p:nvPr/>
        </p:nvSpPr>
        <p:spPr bwMode="gray">
          <a:xfrm rot="3419336">
            <a:off x="278802" y="3203841"/>
            <a:ext cx="517697" cy="517832"/>
          </a:xfrm>
          <a:prstGeom prst="rect">
            <a:avLst/>
          </a:prstGeom>
          <a:gradFill rotWithShape="1">
            <a:gsLst>
              <a:gs pos="0">
                <a:srgbClr val="FF9933"/>
              </a:gs>
              <a:gs pos="100000">
                <a:srgbClr val="FF9933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FF9933"/>
            </a:extrusion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138" name="Text Box 20"/>
          <p:cNvSpPr txBox="1">
            <a:spLocks noChangeArrowheads="1"/>
          </p:cNvSpPr>
          <p:nvPr/>
        </p:nvSpPr>
        <p:spPr bwMode="gray">
          <a:xfrm>
            <a:off x="1130388" y="1447469"/>
            <a:ext cx="691477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Построение и развитие единой 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информационно-образовательной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среды Удмуртской Республики на основе портального решения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9" name="Text Box 21"/>
          <p:cNvSpPr txBox="1">
            <a:spLocks noChangeArrowheads="1"/>
          </p:cNvSpPr>
          <p:nvPr/>
        </p:nvSpPr>
        <p:spPr bwMode="gray">
          <a:xfrm>
            <a:off x="399065" y="3253120"/>
            <a:ext cx="31451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141" name="Line 23"/>
          <p:cNvSpPr>
            <a:spLocks noChangeShapeType="1"/>
          </p:cNvSpPr>
          <p:nvPr/>
        </p:nvSpPr>
        <p:spPr bwMode="gray">
          <a:xfrm>
            <a:off x="591323" y="5494112"/>
            <a:ext cx="4800600" cy="0"/>
          </a:xfrm>
          <a:prstGeom prst="line">
            <a:avLst/>
          </a:prstGeom>
          <a:noFill/>
          <a:ln w="25400">
            <a:solidFill>
              <a:srgbClr val="969696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3" name="Text Box 25"/>
          <p:cNvSpPr txBox="1">
            <a:spLocks noChangeArrowheads="1"/>
          </p:cNvSpPr>
          <p:nvPr/>
        </p:nvSpPr>
        <p:spPr bwMode="gray">
          <a:xfrm>
            <a:off x="1161236" y="4725762"/>
            <a:ext cx="64351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Создание многоуровневой системы профессионального образования для   подготовки специалистов ИТ-сферы</a:t>
            </a:r>
          </a:p>
        </p:txBody>
      </p:sp>
      <p:sp>
        <p:nvSpPr>
          <p:cNvPr id="146" name="Line 8"/>
          <p:cNvSpPr>
            <a:spLocks noChangeShapeType="1"/>
          </p:cNvSpPr>
          <p:nvPr/>
        </p:nvSpPr>
        <p:spPr bwMode="gray">
          <a:xfrm>
            <a:off x="556320" y="6248728"/>
            <a:ext cx="4800600" cy="0"/>
          </a:xfrm>
          <a:prstGeom prst="line">
            <a:avLst/>
          </a:prstGeom>
          <a:noFill/>
          <a:ln w="25400">
            <a:solidFill>
              <a:srgbClr val="969696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8" name="Text Box 10"/>
          <p:cNvSpPr txBox="1">
            <a:spLocks noChangeArrowheads="1"/>
          </p:cNvSpPr>
          <p:nvPr/>
        </p:nvSpPr>
        <p:spPr bwMode="gray">
          <a:xfrm>
            <a:off x="1071403" y="5548860"/>
            <a:ext cx="650344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Развитие системы дистанционного образования в образовательных учреждениях республики</a:t>
            </a:r>
          </a:p>
        </p:txBody>
      </p:sp>
      <p:sp>
        <p:nvSpPr>
          <p:cNvPr id="28" name="Rectangle 14"/>
          <p:cNvSpPr>
            <a:spLocks noChangeArrowheads="1"/>
          </p:cNvSpPr>
          <p:nvPr/>
        </p:nvSpPr>
        <p:spPr bwMode="gray">
          <a:xfrm rot="3419336">
            <a:off x="361383" y="2382979"/>
            <a:ext cx="435359" cy="47255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bg1">
                <a:lumMod val="65000"/>
              </a:schemeClr>
            </a:extrusionClr>
          </a:sp3d>
          <a:extLst/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29" name="Rectangle 14"/>
          <p:cNvSpPr>
            <a:spLocks noChangeArrowheads="1"/>
          </p:cNvSpPr>
          <p:nvPr/>
        </p:nvSpPr>
        <p:spPr bwMode="gray">
          <a:xfrm rot="3419336">
            <a:off x="361381" y="1581013"/>
            <a:ext cx="435359" cy="47255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bg1">
                <a:lumMod val="65000"/>
              </a:schemeClr>
            </a:extrusionClr>
          </a:sp3d>
          <a:extLst/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30" name="Text Box 21"/>
          <p:cNvSpPr txBox="1">
            <a:spLocks noChangeArrowheads="1"/>
          </p:cNvSpPr>
          <p:nvPr/>
        </p:nvSpPr>
        <p:spPr bwMode="gray">
          <a:xfrm>
            <a:off x="440510" y="2423478"/>
            <a:ext cx="3016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FFFF"/>
                </a:solidFill>
              </a:rPr>
              <a:t>2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31" name="Text Box 21"/>
          <p:cNvSpPr txBox="1">
            <a:spLocks noChangeArrowheads="1"/>
          </p:cNvSpPr>
          <p:nvPr/>
        </p:nvSpPr>
        <p:spPr bwMode="gray">
          <a:xfrm>
            <a:off x="440510" y="1637532"/>
            <a:ext cx="3016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FFFF"/>
                </a:solidFill>
              </a:rPr>
              <a:t>1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32" name="Rectangle 14"/>
          <p:cNvSpPr>
            <a:spLocks noChangeArrowheads="1"/>
          </p:cNvSpPr>
          <p:nvPr/>
        </p:nvSpPr>
        <p:spPr bwMode="gray">
          <a:xfrm rot="3419336">
            <a:off x="338641" y="4084849"/>
            <a:ext cx="435359" cy="47255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bg1">
                <a:lumMod val="65000"/>
              </a:schemeClr>
            </a:extrusionClr>
          </a:sp3d>
          <a:extLst/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33" name="Text Box 21"/>
          <p:cNvSpPr txBox="1">
            <a:spLocks noChangeArrowheads="1"/>
          </p:cNvSpPr>
          <p:nvPr/>
        </p:nvSpPr>
        <p:spPr bwMode="gray">
          <a:xfrm>
            <a:off x="417770" y="4141368"/>
            <a:ext cx="3016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FFFF"/>
                </a:solidFill>
              </a:rPr>
              <a:t>4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34" name="Rectangle 14"/>
          <p:cNvSpPr>
            <a:spLocks noChangeArrowheads="1"/>
          </p:cNvSpPr>
          <p:nvPr/>
        </p:nvSpPr>
        <p:spPr bwMode="gray">
          <a:xfrm rot="3419336">
            <a:off x="338640" y="4945269"/>
            <a:ext cx="435359" cy="47255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bg1">
                <a:lumMod val="65000"/>
              </a:schemeClr>
            </a:extrusionClr>
          </a:sp3d>
          <a:extLst/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35" name="Text Box 21"/>
          <p:cNvSpPr txBox="1">
            <a:spLocks noChangeArrowheads="1"/>
          </p:cNvSpPr>
          <p:nvPr/>
        </p:nvSpPr>
        <p:spPr bwMode="gray">
          <a:xfrm>
            <a:off x="417769" y="5001788"/>
            <a:ext cx="3016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FFFF"/>
                </a:solidFill>
              </a:rPr>
              <a:t>5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36" name="Rectangle 14"/>
          <p:cNvSpPr>
            <a:spLocks noChangeArrowheads="1"/>
          </p:cNvSpPr>
          <p:nvPr/>
        </p:nvSpPr>
        <p:spPr bwMode="gray">
          <a:xfrm rot="3419336">
            <a:off x="338640" y="5699884"/>
            <a:ext cx="435359" cy="47255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bg1">
                <a:lumMod val="65000"/>
              </a:schemeClr>
            </a:extrusionClr>
          </a:sp3d>
          <a:extLst/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37" name="Text Box 21"/>
          <p:cNvSpPr txBox="1">
            <a:spLocks noChangeArrowheads="1"/>
          </p:cNvSpPr>
          <p:nvPr/>
        </p:nvSpPr>
        <p:spPr bwMode="gray">
          <a:xfrm>
            <a:off x="417769" y="5756403"/>
            <a:ext cx="3016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FFFF"/>
                </a:solidFill>
              </a:rPr>
              <a:t>6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38" name="Picture 3" descr="C:\Users\romanova.lm\Desktop\логотип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64234" y="188640"/>
            <a:ext cx="1000254" cy="84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7496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44624"/>
            <a:ext cx="7365504" cy="1143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Основные направления </a:t>
            </a:r>
            <a:b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</a:br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программы информатизации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958351" y="4879987"/>
            <a:ext cx="1996047" cy="1670682"/>
          </a:xfrm>
          <a:prstGeom prst="round2DiagRect">
            <a:avLst>
              <a:gd name="adj1" fmla="val 0"/>
              <a:gd name="adj2" fmla="val 0"/>
            </a:avLst>
          </a:prstGeom>
          <a:ln w="38100" cap="sq">
            <a:solidFill>
              <a:srgbClr val="A52B7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121" name="Line 3"/>
          <p:cNvSpPr>
            <a:spLocks noChangeShapeType="1"/>
          </p:cNvSpPr>
          <p:nvPr/>
        </p:nvSpPr>
        <p:spPr bwMode="gray">
          <a:xfrm>
            <a:off x="591323" y="4633691"/>
            <a:ext cx="4800601" cy="0"/>
          </a:xfrm>
          <a:prstGeom prst="line">
            <a:avLst/>
          </a:prstGeom>
          <a:noFill/>
          <a:ln w="25400">
            <a:solidFill>
              <a:srgbClr val="969696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2" name="Rectangle 4"/>
          <p:cNvSpPr>
            <a:spLocks noChangeArrowheads="1"/>
          </p:cNvSpPr>
          <p:nvPr/>
        </p:nvSpPr>
        <p:spPr bwMode="gray">
          <a:xfrm rot="3419336">
            <a:off x="307160" y="4057428"/>
            <a:ext cx="479425" cy="520700"/>
          </a:xfrm>
          <a:prstGeom prst="rect">
            <a:avLst/>
          </a:prstGeom>
          <a:gradFill rotWithShape="1">
            <a:gsLst>
              <a:gs pos="0">
                <a:srgbClr val="FF7C80"/>
              </a:gs>
              <a:gs pos="100000">
                <a:srgbClr val="FF7C8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FF7C80"/>
            </a:extrusion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123" name="Text Box 5"/>
          <p:cNvSpPr txBox="1">
            <a:spLocks noChangeArrowheads="1"/>
          </p:cNvSpPr>
          <p:nvPr/>
        </p:nvSpPr>
        <p:spPr bwMode="gray">
          <a:xfrm>
            <a:off x="1080272" y="3863753"/>
            <a:ext cx="687610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dirty="0"/>
              <a:t>Внедрение интегрированных автоматизированных информационных систем в образовательные </a:t>
            </a:r>
            <a:r>
              <a:rPr lang="ru-RU" dirty="0" smtClean="0"/>
              <a:t>учреждения</a:t>
            </a:r>
            <a:endParaRPr lang="ru-RU" dirty="0"/>
          </a:p>
        </p:txBody>
      </p:sp>
      <p:sp>
        <p:nvSpPr>
          <p:cNvPr id="124" name="Text Box 6"/>
          <p:cNvSpPr txBox="1">
            <a:spLocks noChangeArrowheads="1"/>
          </p:cNvSpPr>
          <p:nvPr/>
        </p:nvSpPr>
        <p:spPr bwMode="gray">
          <a:xfrm>
            <a:off x="362723" y="4100291"/>
            <a:ext cx="30162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126" name="Line 8"/>
          <p:cNvSpPr>
            <a:spLocks noChangeShapeType="1"/>
          </p:cNvSpPr>
          <p:nvPr/>
        </p:nvSpPr>
        <p:spPr bwMode="gray">
          <a:xfrm>
            <a:off x="591323" y="2119091"/>
            <a:ext cx="4800600" cy="0"/>
          </a:xfrm>
          <a:prstGeom prst="line">
            <a:avLst/>
          </a:prstGeom>
          <a:noFill/>
          <a:ln w="25400">
            <a:solidFill>
              <a:srgbClr val="969696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7" name="Rectangle 9"/>
          <p:cNvSpPr>
            <a:spLocks noChangeArrowheads="1"/>
          </p:cNvSpPr>
          <p:nvPr/>
        </p:nvSpPr>
        <p:spPr bwMode="gray">
          <a:xfrm rot="3419336">
            <a:off x="307160" y="1542828"/>
            <a:ext cx="479425" cy="520700"/>
          </a:xfrm>
          <a:prstGeom prst="rect">
            <a:avLst/>
          </a:prstGeom>
          <a:gradFill rotWithShape="1">
            <a:gsLst>
              <a:gs pos="0">
                <a:srgbClr val="99CC00"/>
              </a:gs>
              <a:gs pos="100000">
                <a:srgbClr val="99CC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99CC00"/>
            </a:extrusion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128" name="Text Box 10"/>
          <p:cNvSpPr txBox="1">
            <a:spLocks noChangeArrowheads="1"/>
          </p:cNvSpPr>
          <p:nvPr/>
        </p:nvSpPr>
        <p:spPr bwMode="gray">
          <a:xfrm>
            <a:off x="1113818" y="3068960"/>
            <a:ext cx="690366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dirty="0"/>
              <a:t>Повышение квалификации педагогов образовательных учреждений  в </a:t>
            </a:r>
            <a:r>
              <a:rPr lang="ru-RU" dirty="0" smtClean="0"/>
              <a:t>области информационно-коммуникационных </a:t>
            </a:r>
            <a:r>
              <a:rPr lang="ru-RU" dirty="0"/>
              <a:t>технологий</a:t>
            </a:r>
          </a:p>
        </p:txBody>
      </p:sp>
      <p:sp>
        <p:nvSpPr>
          <p:cNvPr id="129" name="Text Box 11"/>
          <p:cNvSpPr txBox="1">
            <a:spLocks noChangeArrowheads="1"/>
          </p:cNvSpPr>
          <p:nvPr/>
        </p:nvSpPr>
        <p:spPr bwMode="gray">
          <a:xfrm>
            <a:off x="362723" y="1585691"/>
            <a:ext cx="30162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131" name="Line 13"/>
          <p:cNvSpPr>
            <a:spLocks noChangeShapeType="1"/>
          </p:cNvSpPr>
          <p:nvPr/>
        </p:nvSpPr>
        <p:spPr bwMode="gray">
          <a:xfrm>
            <a:off x="591323" y="2957288"/>
            <a:ext cx="4800601" cy="0"/>
          </a:xfrm>
          <a:prstGeom prst="line">
            <a:avLst/>
          </a:prstGeom>
          <a:noFill/>
          <a:ln w="25400">
            <a:solidFill>
              <a:srgbClr val="969696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2" name="Rectangle 14"/>
          <p:cNvSpPr>
            <a:spLocks noChangeArrowheads="1"/>
          </p:cNvSpPr>
          <p:nvPr/>
        </p:nvSpPr>
        <p:spPr bwMode="gray">
          <a:xfrm rot="3419336">
            <a:off x="307161" y="2381025"/>
            <a:ext cx="479425" cy="520700"/>
          </a:xfrm>
          <a:prstGeom prst="rect">
            <a:avLst/>
          </a:prstGeom>
          <a:gradFill rotWithShape="1">
            <a:gsLst>
              <a:gs pos="0">
                <a:srgbClr val="006699"/>
              </a:gs>
              <a:gs pos="100000">
                <a:srgbClr val="0066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006699"/>
            </a:extrusion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133" name="Text Box 15"/>
          <p:cNvSpPr txBox="1">
            <a:spLocks noChangeArrowheads="1"/>
          </p:cNvSpPr>
          <p:nvPr/>
        </p:nvSpPr>
        <p:spPr bwMode="gray">
          <a:xfrm>
            <a:off x="1161236" y="2154013"/>
            <a:ext cx="657911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dirty="0"/>
              <a:t>Развитие организационной и </a:t>
            </a:r>
            <a:r>
              <a:rPr lang="ru-RU" dirty="0" smtClean="0"/>
              <a:t>информационно-технологической </a:t>
            </a:r>
            <a:r>
              <a:rPr lang="ru-RU" dirty="0"/>
              <a:t>инфраструктуры региональной системы образования</a:t>
            </a:r>
          </a:p>
        </p:txBody>
      </p:sp>
      <p:sp>
        <p:nvSpPr>
          <p:cNvPr id="134" name="Text Box 16"/>
          <p:cNvSpPr txBox="1">
            <a:spLocks noChangeArrowheads="1"/>
          </p:cNvSpPr>
          <p:nvPr/>
        </p:nvSpPr>
        <p:spPr bwMode="gray">
          <a:xfrm>
            <a:off x="362723" y="2423888"/>
            <a:ext cx="30162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36" name="Line 18"/>
          <p:cNvSpPr>
            <a:spLocks noChangeShapeType="1"/>
          </p:cNvSpPr>
          <p:nvPr/>
        </p:nvSpPr>
        <p:spPr bwMode="gray">
          <a:xfrm>
            <a:off x="592911" y="3793909"/>
            <a:ext cx="4799013" cy="1588"/>
          </a:xfrm>
          <a:prstGeom prst="line">
            <a:avLst/>
          </a:prstGeom>
          <a:noFill/>
          <a:ln w="25400">
            <a:solidFill>
              <a:srgbClr val="969696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7" name="Rectangle 19"/>
          <p:cNvSpPr>
            <a:spLocks noChangeArrowheads="1"/>
          </p:cNvSpPr>
          <p:nvPr/>
        </p:nvSpPr>
        <p:spPr bwMode="gray">
          <a:xfrm rot="3419336">
            <a:off x="307160" y="3219234"/>
            <a:ext cx="479426" cy="520700"/>
          </a:xfrm>
          <a:prstGeom prst="rect">
            <a:avLst/>
          </a:prstGeom>
          <a:gradFill rotWithShape="1">
            <a:gsLst>
              <a:gs pos="0">
                <a:srgbClr val="FF9933"/>
              </a:gs>
              <a:gs pos="100000">
                <a:srgbClr val="FF9933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FF9933"/>
            </a:extrusion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138" name="Text Box 20"/>
          <p:cNvSpPr txBox="1">
            <a:spLocks noChangeArrowheads="1"/>
          </p:cNvSpPr>
          <p:nvPr/>
        </p:nvSpPr>
        <p:spPr bwMode="gray">
          <a:xfrm>
            <a:off x="1130388" y="1447469"/>
            <a:ext cx="691477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dirty="0"/>
              <a:t>Построение и развитие единой </a:t>
            </a:r>
            <a:r>
              <a:rPr lang="ru-RU" dirty="0" smtClean="0"/>
              <a:t>информационно-образовательной </a:t>
            </a:r>
            <a:r>
              <a:rPr lang="ru-RU" dirty="0"/>
              <a:t>среды Удмуртской Республики на основе портального решения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9" name="Text Box 21"/>
          <p:cNvSpPr txBox="1">
            <a:spLocks noChangeArrowheads="1"/>
          </p:cNvSpPr>
          <p:nvPr/>
        </p:nvSpPr>
        <p:spPr bwMode="gray">
          <a:xfrm>
            <a:off x="362723" y="3262096"/>
            <a:ext cx="30162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141" name="Line 23"/>
          <p:cNvSpPr>
            <a:spLocks noChangeShapeType="1"/>
          </p:cNvSpPr>
          <p:nvPr/>
        </p:nvSpPr>
        <p:spPr bwMode="gray">
          <a:xfrm>
            <a:off x="591323" y="5494112"/>
            <a:ext cx="4800600" cy="0"/>
          </a:xfrm>
          <a:prstGeom prst="line">
            <a:avLst/>
          </a:prstGeom>
          <a:noFill/>
          <a:ln w="25400">
            <a:solidFill>
              <a:srgbClr val="969696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2" name="Rectangle 24"/>
          <p:cNvSpPr>
            <a:spLocks noChangeArrowheads="1"/>
          </p:cNvSpPr>
          <p:nvPr/>
        </p:nvSpPr>
        <p:spPr bwMode="gray">
          <a:xfrm rot="3419336">
            <a:off x="307161" y="4917850"/>
            <a:ext cx="479425" cy="520700"/>
          </a:xfrm>
          <a:prstGeom prst="rect">
            <a:avLst/>
          </a:prstGeom>
          <a:gradFill rotWithShape="1">
            <a:gsLst>
              <a:gs pos="0">
                <a:srgbClr val="990099"/>
              </a:gs>
              <a:gs pos="100000">
                <a:srgbClr val="9900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990099"/>
            </a:extrusion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143" name="Text Box 25"/>
          <p:cNvSpPr txBox="1">
            <a:spLocks noChangeArrowheads="1"/>
          </p:cNvSpPr>
          <p:nvPr/>
        </p:nvSpPr>
        <p:spPr bwMode="gray">
          <a:xfrm>
            <a:off x="1161236" y="4725762"/>
            <a:ext cx="64351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dirty="0"/>
              <a:t>Создание многоуровневой системы профессионального образования </a:t>
            </a:r>
            <a:r>
              <a:rPr lang="ru-RU" dirty="0" smtClean="0"/>
              <a:t>для подготовки </a:t>
            </a:r>
            <a:r>
              <a:rPr lang="ru-RU" dirty="0"/>
              <a:t>специалистов ИТ-сферы</a:t>
            </a:r>
          </a:p>
        </p:txBody>
      </p:sp>
      <p:sp>
        <p:nvSpPr>
          <p:cNvPr id="144" name="Text Box 26"/>
          <p:cNvSpPr txBox="1">
            <a:spLocks noChangeArrowheads="1"/>
          </p:cNvSpPr>
          <p:nvPr/>
        </p:nvSpPr>
        <p:spPr bwMode="gray">
          <a:xfrm>
            <a:off x="362723" y="4960712"/>
            <a:ext cx="30162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146" name="Line 8"/>
          <p:cNvSpPr>
            <a:spLocks noChangeShapeType="1"/>
          </p:cNvSpPr>
          <p:nvPr/>
        </p:nvSpPr>
        <p:spPr bwMode="gray">
          <a:xfrm>
            <a:off x="556320" y="6248728"/>
            <a:ext cx="4800600" cy="0"/>
          </a:xfrm>
          <a:prstGeom prst="line">
            <a:avLst/>
          </a:prstGeom>
          <a:noFill/>
          <a:ln w="25400">
            <a:solidFill>
              <a:srgbClr val="969696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7" name="Rectangle 9"/>
          <p:cNvSpPr>
            <a:spLocks noChangeArrowheads="1"/>
          </p:cNvSpPr>
          <p:nvPr/>
        </p:nvSpPr>
        <p:spPr bwMode="gray">
          <a:xfrm rot="3419336">
            <a:off x="272157" y="5672465"/>
            <a:ext cx="479425" cy="520700"/>
          </a:xfrm>
          <a:prstGeom prst="rect">
            <a:avLst/>
          </a:prstGeom>
          <a:gradFill rotWithShape="1">
            <a:gsLst>
              <a:gs pos="0">
                <a:srgbClr val="99CC00"/>
              </a:gs>
              <a:gs pos="100000">
                <a:srgbClr val="99CC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99CC00"/>
            </a:extrusion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148" name="Text Box 10"/>
          <p:cNvSpPr txBox="1">
            <a:spLocks noChangeArrowheads="1"/>
          </p:cNvSpPr>
          <p:nvPr/>
        </p:nvSpPr>
        <p:spPr bwMode="gray">
          <a:xfrm>
            <a:off x="1071403" y="5548860"/>
            <a:ext cx="650344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dirty="0"/>
              <a:t>Развитие системы дистанционного образования в образовательных учреждениях республики</a:t>
            </a:r>
          </a:p>
        </p:txBody>
      </p:sp>
      <p:sp>
        <p:nvSpPr>
          <p:cNvPr id="149" name="Text Box 11"/>
          <p:cNvSpPr txBox="1">
            <a:spLocks noChangeArrowheads="1"/>
          </p:cNvSpPr>
          <p:nvPr/>
        </p:nvSpPr>
        <p:spPr bwMode="gray">
          <a:xfrm>
            <a:off x="327720" y="5715328"/>
            <a:ext cx="30162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FFFF"/>
                </a:solidFill>
              </a:rPr>
              <a:t>6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1027" name="Picture 3" descr="C:\Users\romanova.lm\Desktop\логотип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88640"/>
            <a:ext cx="1000254" cy="84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90683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268760"/>
            <a:ext cx="8229600" cy="638944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20000"/>
              </a:spcBef>
            </a:pPr>
            <a:r>
              <a:rPr lang="ru-RU" sz="2000" i="1" dirty="0" smtClean="0">
                <a:solidFill>
                  <a:srgbClr val="002060"/>
                </a:solidFill>
                <a:ea typeface="+mn-ea"/>
                <a:cs typeface="+mn-cs"/>
              </a:rPr>
              <a:t>Многоступенчатая система  </a:t>
            </a:r>
            <a:r>
              <a:rPr lang="ru-RU" sz="2000" i="1" dirty="0">
                <a:solidFill>
                  <a:srgbClr val="002060"/>
                </a:solidFill>
                <a:ea typeface="+mn-ea"/>
                <a:cs typeface="+mn-cs"/>
              </a:rPr>
              <a:t>повышения квалификации учителя</a:t>
            </a:r>
          </a:p>
        </p:txBody>
      </p:sp>
      <p:pic>
        <p:nvPicPr>
          <p:cNvPr id="42" name="Объект 4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37058" y="1844824"/>
            <a:ext cx="2855422" cy="4281055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539552" y="5710651"/>
            <a:ext cx="5328592" cy="50405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prstClr val="white"/>
                </a:solidFill>
              </a:rPr>
              <a:t>Курсы и обучающие семинары</a:t>
            </a:r>
          </a:p>
        </p:txBody>
      </p:sp>
      <p:sp>
        <p:nvSpPr>
          <p:cNvPr id="6" name="Стрелка вверх 5"/>
          <p:cNvSpPr/>
          <p:nvPr/>
        </p:nvSpPr>
        <p:spPr>
          <a:xfrm>
            <a:off x="3176331" y="5422619"/>
            <a:ext cx="324036" cy="432048"/>
          </a:xfrm>
          <a:prstGeom prst="upArrow">
            <a:avLst>
              <a:gd name="adj1" fmla="val 50000"/>
              <a:gd name="adj2" fmla="val 5858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79512" y="1989300"/>
            <a:ext cx="288032" cy="4225407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prstClr val="white"/>
                </a:solidFill>
              </a:rPr>
              <a:t>самообразование</a:t>
            </a:r>
          </a:p>
        </p:txBody>
      </p:sp>
      <p:grpSp>
        <p:nvGrpSpPr>
          <p:cNvPr id="25" name="Группа 24"/>
          <p:cNvGrpSpPr/>
          <p:nvPr/>
        </p:nvGrpSpPr>
        <p:grpSpPr>
          <a:xfrm>
            <a:off x="512034" y="4630531"/>
            <a:ext cx="5356109" cy="792088"/>
            <a:chOff x="728058" y="4005064"/>
            <a:chExt cx="5356109" cy="792088"/>
          </a:xfrm>
          <a:gradFill flip="none" rotWithShape="1">
            <a:gsLst>
              <a:gs pos="0">
                <a:srgbClr val="A0DA74">
                  <a:shade val="30000"/>
                  <a:satMod val="115000"/>
                </a:srgbClr>
              </a:gs>
              <a:gs pos="50000">
                <a:srgbClr val="A0DA74">
                  <a:shade val="67500"/>
                  <a:satMod val="115000"/>
                </a:srgbClr>
              </a:gs>
              <a:gs pos="100000">
                <a:srgbClr val="A0DA74">
                  <a:shade val="100000"/>
                  <a:satMod val="115000"/>
                </a:srgbClr>
              </a:gs>
            </a:gsLst>
            <a:lin ang="16200000" scaled="1"/>
            <a:tileRect/>
          </a:gradFill>
        </p:grpSpPr>
        <p:sp>
          <p:nvSpPr>
            <p:cNvPr id="9" name="Прямоугольник 8"/>
            <p:cNvSpPr/>
            <p:nvPr/>
          </p:nvSpPr>
          <p:spPr>
            <a:xfrm>
              <a:off x="728058" y="4293096"/>
              <a:ext cx="5356109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prstClr val="white"/>
                  </a:solidFill>
                </a:rPr>
                <a:t>Обобщение и представление опыта</a:t>
              </a:r>
            </a:p>
          </p:txBody>
        </p:sp>
        <p:sp>
          <p:nvSpPr>
            <p:cNvPr id="10" name="Стрелка вверх 9"/>
            <p:cNvSpPr/>
            <p:nvPr/>
          </p:nvSpPr>
          <p:spPr>
            <a:xfrm>
              <a:off x="3364838" y="4005064"/>
              <a:ext cx="324036" cy="432048"/>
            </a:xfrm>
            <a:prstGeom prst="upArrow">
              <a:avLst>
                <a:gd name="adj1" fmla="val 50000"/>
                <a:gd name="adj2" fmla="val 58580"/>
              </a:avLst>
            </a:prstGeom>
            <a:grpFill/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13" name="Прямоугольник 12"/>
          <p:cNvSpPr/>
          <p:nvPr/>
        </p:nvSpPr>
        <p:spPr>
          <a:xfrm>
            <a:off x="4139952" y="3826152"/>
            <a:ext cx="1728192" cy="778122"/>
          </a:xfrm>
          <a:prstGeom prst="rect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prstClr val="white"/>
                </a:solidFill>
              </a:rPr>
              <a:t>Научно-практические конференции</a:t>
            </a:r>
          </a:p>
        </p:txBody>
      </p:sp>
      <p:grpSp>
        <p:nvGrpSpPr>
          <p:cNvPr id="24" name="Группа 23"/>
          <p:cNvGrpSpPr/>
          <p:nvPr/>
        </p:nvGrpSpPr>
        <p:grpSpPr>
          <a:xfrm>
            <a:off x="2339752" y="3826612"/>
            <a:ext cx="1944216" cy="778122"/>
            <a:chOff x="2555776" y="3159166"/>
            <a:chExt cx="1944216" cy="892109"/>
          </a:xfr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0800000" scaled="1"/>
            <a:tileRect/>
          </a:gradFill>
        </p:grpSpPr>
        <p:sp>
          <p:nvSpPr>
            <p:cNvPr id="12" name="Прямоугольник 11"/>
            <p:cNvSpPr/>
            <p:nvPr/>
          </p:nvSpPr>
          <p:spPr>
            <a:xfrm>
              <a:off x="2555776" y="3159166"/>
              <a:ext cx="1800200" cy="89210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prstClr val="white"/>
                  </a:solidFill>
                </a:rPr>
                <a:t>Семинары</a:t>
              </a:r>
            </a:p>
          </p:txBody>
        </p:sp>
        <p:sp>
          <p:nvSpPr>
            <p:cNvPr id="15" name="Овал 14"/>
            <p:cNvSpPr/>
            <p:nvPr/>
          </p:nvSpPr>
          <p:spPr>
            <a:xfrm>
              <a:off x="4211960" y="3474381"/>
              <a:ext cx="288032" cy="28803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21" name="Стрелка вверх 20"/>
          <p:cNvSpPr/>
          <p:nvPr/>
        </p:nvSpPr>
        <p:spPr>
          <a:xfrm>
            <a:off x="3176223" y="3559510"/>
            <a:ext cx="324036" cy="267102"/>
          </a:xfrm>
          <a:prstGeom prst="upArrow">
            <a:avLst>
              <a:gd name="adj1" fmla="val 50000"/>
              <a:gd name="adj2" fmla="val 58580"/>
            </a:avLst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539552" y="3826612"/>
            <a:ext cx="1944216" cy="778122"/>
            <a:chOff x="755576" y="3159166"/>
            <a:chExt cx="1944216" cy="892109"/>
          </a:xfr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10800000" scaled="1"/>
            <a:tileRect/>
          </a:gradFill>
        </p:grpSpPr>
        <p:sp>
          <p:nvSpPr>
            <p:cNvPr id="11" name="Прямоугольник 10"/>
            <p:cNvSpPr/>
            <p:nvPr/>
          </p:nvSpPr>
          <p:spPr>
            <a:xfrm>
              <a:off x="755576" y="3159166"/>
              <a:ext cx="1800200" cy="89210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prstClr val="white"/>
                  </a:solidFill>
                </a:rPr>
                <a:t>Очные и дистанционные</a:t>
              </a:r>
            </a:p>
            <a:p>
              <a:pPr algn="ctr"/>
              <a:r>
                <a:rPr lang="ru-RU" dirty="0">
                  <a:solidFill>
                    <a:prstClr val="white"/>
                  </a:solidFill>
                </a:rPr>
                <a:t>конкурсы</a:t>
              </a:r>
            </a:p>
          </p:txBody>
        </p:sp>
        <p:sp>
          <p:nvSpPr>
            <p:cNvPr id="14" name="Овал 13"/>
            <p:cNvSpPr/>
            <p:nvPr/>
          </p:nvSpPr>
          <p:spPr>
            <a:xfrm>
              <a:off x="2411760" y="3501008"/>
              <a:ext cx="288032" cy="28803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43" name="Группа 42"/>
          <p:cNvGrpSpPr/>
          <p:nvPr/>
        </p:nvGrpSpPr>
        <p:grpSpPr>
          <a:xfrm>
            <a:off x="512034" y="2767422"/>
            <a:ext cx="5356109" cy="792088"/>
            <a:chOff x="512034" y="2479390"/>
            <a:chExt cx="5356109" cy="792088"/>
          </a:xfrm>
          <a:gradFill flip="none" rotWithShape="1">
            <a:gsLst>
              <a:gs pos="0">
                <a:srgbClr val="A0DA74">
                  <a:shade val="30000"/>
                  <a:satMod val="115000"/>
                </a:srgbClr>
              </a:gs>
              <a:gs pos="50000">
                <a:srgbClr val="A0DA74">
                  <a:shade val="67500"/>
                  <a:satMod val="115000"/>
                </a:srgbClr>
              </a:gs>
              <a:gs pos="100000">
                <a:srgbClr val="A0DA74">
                  <a:shade val="100000"/>
                  <a:satMod val="115000"/>
                </a:srgbClr>
              </a:gs>
            </a:gsLst>
            <a:lin ang="16200000" scaled="1"/>
            <a:tileRect/>
          </a:gradFill>
        </p:grpSpPr>
        <p:sp>
          <p:nvSpPr>
            <p:cNvPr id="29" name="Стрелка вверх 28"/>
            <p:cNvSpPr/>
            <p:nvPr/>
          </p:nvSpPr>
          <p:spPr>
            <a:xfrm>
              <a:off x="3148814" y="2479390"/>
              <a:ext cx="324036" cy="432048"/>
            </a:xfrm>
            <a:prstGeom prst="upArrow">
              <a:avLst>
                <a:gd name="adj1" fmla="val 50000"/>
                <a:gd name="adj2" fmla="val 58580"/>
              </a:avLst>
            </a:prstGeom>
            <a:grpFill/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512034" y="2767422"/>
              <a:ext cx="5356109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prstClr val="white"/>
                  </a:solidFill>
                </a:rPr>
                <a:t>Профессиональный уровень</a:t>
              </a:r>
            </a:p>
            <a:p>
              <a:pPr algn="ctr"/>
              <a:r>
                <a:rPr lang="ru-RU" dirty="0">
                  <a:solidFill>
                    <a:prstClr val="white"/>
                  </a:solidFill>
                </a:rPr>
                <a:t>ИКТ - компетентности</a:t>
              </a:r>
            </a:p>
          </p:txBody>
        </p:sp>
      </p:grpSp>
      <p:sp>
        <p:nvSpPr>
          <p:cNvPr id="31" name="Прямоугольник 30"/>
          <p:cNvSpPr/>
          <p:nvPr/>
        </p:nvSpPr>
        <p:spPr>
          <a:xfrm>
            <a:off x="4112435" y="1988840"/>
            <a:ext cx="1728192" cy="778122"/>
          </a:xfrm>
          <a:prstGeom prst="rect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prstClr val="white"/>
                </a:solidFill>
              </a:rPr>
              <a:t>Тьюторы</a:t>
            </a:r>
          </a:p>
        </p:txBody>
      </p:sp>
      <p:grpSp>
        <p:nvGrpSpPr>
          <p:cNvPr id="32" name="Группа 31"/>
          <p:cNvGrpSpPr/>
          <p:nvPr/>
        </p:nvGrpSpPr>
        <p:grpSpPr>
          <a:xfrm>
            <a:off x="2312235" y="1989300"/>
            <a:ext cx="1944216" cy="778122"/>
            <a:chOff x="2555776" y="3159166"/>
            <a:chExt cx="1944216" cy="892109"/>
          </a:xfr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0800000" scaled="1"/>
            <a:tileRect/>
          </a:gradFill>
        </p:grpSpPr>
        <p:sp>
          <p:nvSpPr>
            <p:cNvPr id="37" name="Прямоугольник 36"/>
            <p:cNvSpPr/>
            <p:nvPr/>
          </p:nvSpPr>
          <p:spPr>
            <a:xfrm>
              <a:off x="2555776" y="3159166"/>
              <a:ext cx="1800200" cy="89210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prstClr val="white"/>
                  </a:solidFill>
                </a:rPr>
                <a:t>Мастера</a:t>
              </a:r>
            </a:p>
          </p:txBody>
        </p:sp>
        <p:sp>
          <p:nvSpPr>
            <p:cNvPr id="38" name="Овал 37"/>
            <p:cNvSpPr/>
            <p:nvPr/>
          </p:nvSpPr>
          <p:spPr>
            <a:xfrm>
              <a:off x="4211960" y="3474381"/>
              <a:ext cx="288032" cy="28803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512035" y="1989300"/>
            <a:ext cx="1944216" cy="778122"/>
            <a:chOff x="755576" y="3159166"/>
            <a:chExt cx="1944216" cy="892109"/>
          </a:xfr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10800000" scaled="1"/>
            <a:tileRect/>
          </a:gradFill>
        </p:grpSpPr>
        <p:sp>
          <p:nvSpPr>
            <p:cNvPr id="35" name="Прямоугольник 34"/>
            <p:cNvSpPr/>
            <p:nvPr/>
          </p:nvSpPr>
          <p:spPr>
            <a:xfrm>
              <a:off x="755576" y="3159166"/>
              <a:ext cx="1800200" cy="89210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prstClr val="white"/>
                  </a:solidFill>
                </a:rPr>
                <a:t>Эксперты</a:t>
              </a:r>
            </a:p>
          </p:txBody>
        </p:sp>
        <p:sp>
          <p:nvSpPr>
            <p:cNvPr id="36" name="Овал 35"/>
            <p:cNvSpPr/>
            <p:nvPr/>
          </p:nvSpPr>
          <p:spPr>
            <a:xfrm>
              <a:off x="2411760" y="3501008"/>
              <a:ext cx="288032" cy="28803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30" name="Заголовок 1"/>
          <p:cNvSpPr txBox="1">
            <a:spLocks/>
          </p:cNvSpPr>
          <p:nvPr/>
        </p:nvSpPr>
        <p:spPr>
          <a:xfrm>
            <a:off x="-64700" y="269776"/>
            <a:ext cx="895718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Развитие системы повышения </a:t>
            </a:r>
            <a:b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</a:br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ИКТ-компетенции педагогов</a:t>
            </a:r>
            <a:b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</a:b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33" name="Picture 3" descr="C:\Users\romanova.lm\Desktop\логотип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64234" y="188640"/>
            <a:ext cx="1000254" cy="84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48236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032" y="38537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Система поддержки педагогов </a:t>
            </a:r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республики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1556792"/>
            <a:ext cx="2805004" cy="4304937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олилиния 5"/>
          <p:cNvSpPr/>
          <p:nvPr/>
        </p:nvSpPr>
        <p:spPr>
          <a:xfrm>
            <a:off x="5148070" y="1340768"/>
            <a:ext cx="3464714" cy="1357598"/>
          </a:xfrm>
          <a:custGeom>
            <a:avLst/>
            <a:gdLst>
              <a:gd name="connsiteX0" fmla="*/ 0 w 3464714"/>
              <a:gd name="connsiteY0" fmla="*/ 0 h 1357598"/>
              <a:gd name="connsiteX1" fmla="*/ 3464714 w 3464714"/>
              <a:gd name="connsiteY1" fmla="*/ 0 h 1357598"/>
              <a:gd name="connsiteX2" fmla="*/ 3464714 w 3464714"/>
              <a:gd name="connsiteY2" fmla="*/ 1357598 h 1357598"/>
              <a:gd name="connsiteX3" fmla="*/ 0 w 3464714"/>
              <a:gd name="connsiteY3" fmla="*/ 1357598 h 1357598"/>
              <a:gd name="connsiteX4" fmla="*/ 0 w 3464714"/>
              <a:gd name="connsiteY4" fmla="*/ 0 h 1357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4714" h="1357598">
                <a:moveTo>
                  <a:pt x="0" y="0"/>
                </a:moveTo>
                <a:lnTo>
                  <a:pt x="3464714" y="0"/>
                </a:lnTo>
                <a:lnTo>
                  <a:pt x="3464714" y="1357598"/>
                </a:lnTo>
                <a:lnTo>
                  <a:pt x="0" y="1357598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A52B7C">
                  <a:tint val="66000"/>
                  <a:satMod val="160000"/>
                </a:srgbClr>
              </a:gs>
              <a:gs pos="50000">
                <a:srgbClr val="A52B7C">
                  <a:tint val="44500"/>
                  <a:satMod val="160000"/>
                </a:srgbClr>
              </a:gs>
              <a:gs pos="100000">
                <a:srgbClr val="A52B7C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3820" tIns="83820" rIns="83820" bIns="83820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Многоступенчатая система повышения квалификации педагогов</a:t>
            </a:r>
            <a:endParaRPr lang="ru-RU" sz="22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33325" y="1343347"/>
            <a:ext cx="1344022" cy="1357598"/>
          </a:xfrm>
          <a:prstGeom prst="rect">
            <a:avLst/>
          </a:prstGeom>
          <a:gradFill flip="none" rotWithShape="1">
            <a:gsLst>
              <a:gs pos="0">
                <a:srgbClr val="A52B7C">
                  <a:tint val="66000"/>
                  <a:satMod val="160000"/>
                </a:srgbClr>
              </a:gs>
              <a:gs pos="50000">
                <a:srgbClr val="A52B7C">
                  <a:tint val="44500"/>
                  <a:satMod val="160000"/>
                </a:srgbClr>
              </a:gs>
              <a:gs pos="100000">
                <a:srgbClr val="A52B7C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Полилиния 7"/>
          <p:cNvSpPr/>
          <p:nvPr/>
        </p:nvSpPr>
        <p:spPr>
          <a:xfrm>
            <a:off x="3747453" y="2924949"/>
            <a:ext cx="3001650" cy="1357598"/>
          </a:xfrm>
          <a:custGeom>
            <a:avLst/>
            <a:gdLst>
              <a:gd name="connsiteX0" fmla="*/ 0 w 3001650"/>
              <a:gd name="connsiteY0" fmla="*/ 0 h 1357598"/>
              <a:gd name="connsiteX1" fmla="*/ 3001650 w 3001650"/>
              <a:gd name="connsiteY1" fmla="*/ 0 h 1357598"/>
              <a:gd name="connsiteX2" fmla="*/ 3001650 w 3001650"/>
              <a:gd name="connsiteY2" fmla="*/ 1357598 h 1357598"/>
              <a:gd name="connsiteX3" fmla="*/ 0 w 3001650"/>
              <a:gd name="connsiteY3" fmla="*/ 1357598 h 1357598"/>
              <a:gd name="connsiteX4" fmla="*/ 0 w 3001650"/>
              <a:gd name="connsiteY4" fmla="*/ 0 h 1357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1650" h="1357598">
                <a:moveTo>
                  <a:pt x="0" y="0"/>
                </a:moveTo>
                <a:lnTo>
                  <a:pt x="3001650" y="0"/>
                </a:lnTo>
                <a:lnTo>
                  <a:pt x="3001650" y="1357598"/>
                </a:lnTo>
                <a:lnTo>
                  <a:pt x="0" y="1357598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0">
                <a:srgbClr val="00B050"/>
              </a:gs>
              <a:gs pos="50000">
                <a:srgbClr val="AFFFD3"/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hueOff val="-4966938"/>
              <a:satOff val="19906"/>
              <a:lumOff val="431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3820" tIns="83820" rIns="83820" bIns="83820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ru-RU" sz="2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Система поддержки школ через организацию </a:t>
            </a:r>
          </a:p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2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</a:t>
            </a:r>
            <a:r>
              <a:rPr lang="ru-RU" sz="2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-конкурсов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937071" y="2924949"/>
            <a:ext cx="1750575" cy="1357598"/>
          </a:xfrm>
          <a:prstGeom prst="rect">
            <a:avLst/>
          </a:prstGeom>
          <a:gradFill flip="none" rotWithShape="0">
            <a:gsLst>
              <a:gs pos="0">
                <a:srgbClr val="00B050"/>
              </a:gs>
              <a:gs pos="50000">
                <a:srgbClr val="AFFFD3"/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hueOff val="-4966938"/>
              <a:satOff val="19906"/>
              <a:lumOff val="4314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Полилиния 11"/>
          <p:cNvSpPr/>
          <p:nvPr/>
        </p:nvSpPr>
        <p:spPr>
          <a:xfrm>
            <a:off x="5616558" y="4500166"/>
            <a:ext cx="3103406" cy="1357598"/>
          </a:xfrm>
          <a:custGeom>
            <a:avLst/>
            <a:gdLst>
              <a:gd name="connsiteX0" fmla="*/ 0 w 3103406"/>
              <a:gd name="connsiteY0" fmla="*/ 0 h 1357598"/>
              <a:gd name="connsiteX1" fmla="*/ 3103406 w 3103406"/>
              <a:gd name="connsiteY1" fmla="*/ 0 h 1357598"/>
              <a:gd name="connsiteX2" fmla="*/ 3103406 w 3103406"/>
              <a:gd name="connsiteY2" fmla="*/ 1357598 h 1357598"/>
              <a:gd name="connsiteX3" fmla="*/ 0 w 3103406"/>
              <a:gd name="connsiteY3" fmla="*/ 1357598 h 1357598"/>
              <a:gd name="connsiteX4" fmla="*/ 0 w 3103406"/>
              <a:gd name="connsiteY4" fmla="*/ 0 h 1357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3406" h="1357598">
                <a:moveTo>
                  <a:pt x="0" y="0"/>
                </a:moveTo>
                <a:lnTo>
                  <a:pt x="3103406" y="0"/>
                </a:lnTo>
                <a:lnTo>
                  <a:pt x="3103406" y="1357598"/>
                </a:lnTo>
                <a:lnTo>
                  <a:pt x="0" y="1357598"/>
                </a:lnTo>
                <a:lnTo>
                  <a:pt x="0" y="0"/>
                </a:lnTo>
                <a:close/>
              </a:path>
            </a:pathLst>
          </a:custGeom>
          <a:solidFill>
            <a:srgbClr val="00B0F0">
              <a:alpha val="40000"/>
            </a:srgbClr>
          </a:solidFill>
          <a:ln w="28575"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3820" tIns="83820" rIns="83820" bIns="83820" numCol="1" spcCol="1270" anchor="ctr" anchorCtr="0">
            <a:noAutofit/>
          </a:bodyPr>
          <a:lstStyle/>
          <a:p>
            <a:pPr algn="ctr" defTabSz="977900">
              <a:lnSpc>
                <a:spcPct val="90000"/>
              </a:lnSpc>
              <a:spcBef>
                <a:spcPct val="0"/>
              </a:spcBef>
            </a:pPr>
            <a:r>
              <a:rPr lang="ru-RU" sz="2200" b="1" dirty="0">
                <a:solidFill>
                  <a:schemeClr val="tx1"/>
                </a:solidFill>
              </a:rPr>
              <a:t>Тьюторское </a:t>
            </a:r>
            <a:endParaRPr lang="ru-RU" sz="2200" b="1" dirty="0" smtClean="0">
              <a:solidFill>
                <a:schemeClr val="tx1"/>
              </a:solidFill>
            </a:endParaRPr>
          </a:p>
          <a:p>
            <a:pPr algn="ctr" defTabSz="977900">
              <a:lnSpc>
                <a:spcPct val="90000"/>
              </a:lnSpc>
              <a:spcBef>
                <a:spcPct val="0"/>
              </a:spcBef>
            </a:pPr>
            <a:r>
              <a:rPr lang="ru-RU" sz="2200" b="1" dirty="0" smtClean="0">
                <a:solidFill>
                  <a:schemeClr val="tx1"/>
                </a:solidFill>
              </a:rPr>
              <a:t>сообщество</a:t>
            </a:r>
            <a:endParaRPr lang="ru-RU" sz="2200" b="1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747453" y="4509131"/>
            <a:ext cx="1699784" cy="1357598"/>
          </a:xfrm>
          <a:prstGeom prst="rect">
            <a:avLst/>
          </a:prstGeom>
          <a:gradFill flip="none" rotWithShape="0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</p:sp>
      <p:sp>
        <p:nvSpPr>
          <p:cNvPr id="29" name="TextBox 28"/>
          <p:cNvSpPr txBox="1"/>
          <p:nvPr/>
        </p:nvSpPr>
        <p:spPr>
          <a:xfrm>
            <a:off x="3714019" y="1431428"/>
            <a:ext cx="136815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В 2012 году </a:t>
            </a:r>
            <a:r>
              <a:rPr lang="ru-RU" sz="1600" b="1" dirty="0" smtClean="0"/>
              <a:t>обучено </a:t>
            </a:r>
            <a:endParaRPr lang="ru-RU" sz="1600" b="1" dirty="0"/>
          </a:p>
          <a:p>
            <a:pPr algn="ctr"/>
            <a:r>
              <a:rPr lang="ru-RU" b="1" dirty="0">
                <a:solidFill>
                  <a:srgbClr val="A52B7C"/>
                </a:solidFill>
              </a:rPr>
              <a:t>3646</a:t>
            </a:r>
            <a:r>
              <a:rPr lang="ru-RU" sz="1600" b="1" dirty="0"/>
              <a:t> педагогов</a:t>
            </a:r>
          </a:p>
          <a:p>
            <a:pPr algn="ctr"/>
            <a:endParaRPr lang="ru-RU" sz="16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7120538" y="3068960"/>
            <a:ext cx="144016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В </a:t>
            </a:r>
            <a:r>
              <a:rPr lang="ru-RU" sz="1600" b="1" dirty="0" smtClean="0"/>
              <a:t>2012году участвовало</a:t>
            </a:r>
            <a:endParaRPr lang="ru-RU" sz="1600" b="1" dirty="0"/>
          </a:p>
          <a:p>
            <a:pPr algn="ctr"/>
            <a:r>
              <a:rPr lang="ru-RU" b="1" dirty="0">
                <a:solidFill>
                  <a:srgbClr val="A52B7C"/>
                </a:solidFill>
              </a:rPr>
              <a:t>330</a:t>
            </a:r>
            <a:r>
              <a:rPr lang="ru-RU" sz="1600" b="1" dirty="0" smtClean="0">
                <a:solidFill>
                  <a:srgbClr val="7030A0"/>
                </a:solidFill>
              </a:rPr>
              <a:t> </a:t>
            </a:r>
            <a:r>
              <a:rPr lang="ru-RU" sz="1600" b="1" dirty="0" smtClean="0"/>
              <a:t>педагогов</a:t>
            </a:r>
            <a:endParaRPr lang="ru-RU" sz="1600" b="1" dirty="0"/>
          </a:p>
          <a:p>
            <a:pPr algn="ctr"/>
            <a:endParaRPr lang="ru-RU" sz="16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3677220" y="4476668"/>
            <a:ext cx="18308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600" b="1" dirty="0"/>
          </a:p>
        </p:txBody>
      </p:sp>
      <p:sp>
        <p:nvSpPr>
          <p:cNvPr id="4" name="Нашивка 3"/>
          <p:cNvSpPr/>
          <p:nvPr/>
        </p:nvSpPr>
        <p:spPr>
          <a:xfrm>
            <a:off x="4932040" y="1932387"/>
            <a:ext cx="360040" cy="320331"/>
          </a:xfrm>
          <a:prstGeom prst="chevron">
            <a:avLst/>
          </a:prstGeom>
          <a:gradFill flip="none" rotWithShape="1">
            <a:gsLst>
              <a:gs pos="0">
                <a:srgbClr val="A52B7C">
                  <a:shade val="30000"/>
                  <a:satMod val="115000"/>
                </a:srgbClr>
              </a:gs>
              <a:gs pos="50000">
                <a:srgbClr val="A52B7C">
                  <a:shade val="67500"/>
                  <a:satMod val="115000"/>
                </a:srgbClr>
              </a:gs>
              <a:gs pos="100000">
                <a:srgbClr val="A52B7C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Нашивка 9"/>
          <p:cNvSpPr/>
          <p:nvPr/>
        </p:nvSpPr>
        <p:spPr>
          <a:xfrm flipH="1">
            <a:off x="6660232" y="3468709"/>
            <a:ext cx="360040" cy="320331"/>
          </a:xfrm>
          <a:prstGeom prst="chevr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Нашивка 10"/>
          <p:cNvSpPr/>
          <p:nvPr/>
        </p:nvSpPr>
        <p:spPr>
          <a:xfrm>
            <a:off x="5428430" y="4941167"/>
            <a:ext cx="360040" cy="320331"/>
          </a:xfrm>
          <a:prstGeom prst="chevron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4751" y="4793555"/>
            <a:ext cx="167920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Насчитывает  </a:t>
            </a:r>
            <a:r>
              <a:rPr lang="ru-RU" b="1" dirty="0">
                <a:solidFill>
                  <a:srgbClr val="A52B7C"/>
                </a:solidFill>
              </a:rPr>
              <a:t>235</a:t>
            </a:r>
            <a:r>
              <a:rPr lang="ru-RU" sz="1600" b="1" dirty="0">
                <a:solidFill>
                  <a:srgbClr val="A52B7C"/>
                </a:solidFill>
              </a:rPr>
              <a:t> </a:t>
            </a:r>
            <a:r>
              <a:rPr lang="ru-RU" sz="1600" b="1" dirty="0" smtClean="0"/>
              <a:t>педагогов</a:t>
            </a:r>
            <a:endParaRPr lang="ru-RU" sz="1600" b="1" dirty="0"/>
          </a:p>
        </p:txBody>
      </p:sp>
      <p:pic>
        <p:nvPicPr>
          <p:cNvPr id="17" name="Picture 3" descr="C:\Users\romanova.lm\Desktop\логотип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64234" y="188640"/>
            <a:ext cx="1000254" cy="84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57019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18" descr="DSC_04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084168" y="3212976"/>
            <a:ext cx="2771775" cy="2089150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2268538" y="1484313"/>
            <a:ext cx="6767958" cy="129698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77925" tIns="38963" rIns="77925" bIns="38963" anchor="ctr"/>
          <a:lstStyle/>
          <a:p>
            <a:pPr algn="ctr">
              <a:defRPr/>
            </a:pPr>
            <a:r>
              <a:rPr lang="ru-RU" sz="2800" dirty="0">
                <a:solidFill>
                  <a:prstClr val="white"/>
                </a:solidFill>
              </a:rPr>
              <a:t> </a:t>
            </a:r>
            <a:r>
              <a:rPr lang="ru-RU" sz="2000" b="1" i="1" dirty="0">
                <a:solidFill>
                  <a:srgbClr val="7030A0"/>
                </a:solidFill>
                <a:cs typeface="Arial" pitchFamily="34" charset="0"/>
              </a:rPr>
              <a:t>Конкурс «Планета открытий»</a:t>
            </a:r>
            <a:br>
              <a:rPr lang="ru-RU" sz="2000" b="1" i="1" dirty="0">
                <a:solidFill>
                  <a:srgbClr val="7030A0"/>
                </a:solidFill>
                <a:cs typeface="Arial" pitchFamily="34" charset="0"/>
              </a:rPr>
            </a:br>
            <a:r>
              <a:rPr lang="ru-RU" sz="2000" b="1" i="1" dirty="0">
                <a:solidFill>
                  <a:srgbClr val="7030A0"/>
                </a:solidFill>
                <a:cs typeface="Arial" pitchFamily="34" charset="0"/>
              </a:rPr>
              <a:t>Конкурс на лучшую программу информатизации</a:t>
            </a:r>
          </a:p>
        </p:txBody>
      </p:sp>
      <p:pic>
        <p:nvPicPr>
          <p:cNvPr id="7" name="Содержимое 16" descr="DSC_02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1346200"/>
            <a:ext cx="2581275" cy="1728788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39552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IT-</a:t>
            </a:r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конкурсы для учителей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8" name="Объект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18469252"/>
              </p:ext>
            </p:extLst>
          </p:nvPr>
        </p:nvGraphicFramePr>
        <p:xfrm>
          <a:off x="251520" y="3501008"/>
          <a:ext cx="5482952" cy="2551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55576" y="3234184"/>
            <a:ext cx="3312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7030A0"/>
                </a:solidFill>
              </a:rPr>
              <a:t>Количество работ, представленных на конкурс «Планета открытий»</a:t>
            </a:r>
            <a:endParaRPr lang="ru-RU" dirty="0">
              <a:solidFill>
                <a:srgbClr val="7030A0"/>
              </a:solidFill>
            </a:endParaRPr>
          </a:p>
          <a:p>
            <a:endParaRPr lang="ru-RU" dirty="0"/>
          </a:p>
        </p:txBody>
      </p:sp>
      <p:pic>
        <p:nvPicPr>
          <p:cNvPr id="10" name="Picture 3" descr="C:\Users\romanova.lm\Desktop\логотип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64234" y="188640"/>
            <a:ext cx="1000254" cy="84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42555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5626" b="50427"/>
          <a:stretch/>
        </p:blipFill>
        <p:spPr>
          <a:xfrm>
            <a:off x="222444" y="5688090"/>
            <a:ext cx="6437788" cy="868647"/>
          </a:xfrm>
          <a:prstGeom prst="rect">
            <a:avLst/>
          </a:prstGeom>
        </p:spPr>
      </p:pic>
      <p:pic>
        <p:nvPicPr>
          <p:cNvPr id="6" name="Объект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9529" b="24783"/>
          <a:stretch/>
        </p:blipFill>
        <p:spPr>
          <a:xfrm>
            <a:off x="222444" y="4772892"/>
            <a:ext cx="6437787" cy="931814"/>
          </a:xfrm>
          <a:prstGeom prst="rect">
            <a:avLst/>
          </a:prstGeom>
        </p:spPr>
      </p:pic>
      <p:sp>
        <p:nvSpPr>
          <p:cNvPr id="7" name="Заголовок 5"/>
          <p:cNvSpPr>
            <a:spLocks noGrp="1"/>
          </p:cNvSpPr>
          <p:nvPr/>
        </p:nvSpPr>
        <p:spPr>
          <a:xfrm>
            <a:off x="5487416" y="171694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8" name="Объект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967" y="260648"/>
            <a:ext cx="6469264" cy="3628369"/>
          </a:xfrm>
          <a:prstGeom prst="rect">
            <a:avLst/>
          </a:prstGeom>
        </p:spPr>
      </p:pic>
      <p:sp>
        <p:nvSpPr>
          <p:cNvPr id="9" name="TextBox 56"/>
          <p:cNvSpPr txBox="1"/>
          <p:nvPr/>
        </p:nvSpPr>
        <p:spPr>
          <a:xfrm>
            <a:off x="340089" y="332656"/>
            <a:ext cx="972769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</a:t>
            </a:r>
          </a:p>
        </p:txBody>
      </p:sp>
      <p:sp>
        <p:nvSpPr>
          <p:cNvPr id="10" name="TextBox 57"/>
          <p:cNvSpPr txBox="1"/>
          <p:nvPr/>
        </p:nvSpPr>
        <p:spPr>
          <a:xfrm>
            <a:off x="363492" y="1285749"/>
            <a:ext cx="778524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37</a:t>
            </a:r>
          </a:p>
        </p:txBody>
      </p:sp>
      <p:sp>
        <p:nvSpPr>
          <p:cNvPr id="11" name="TextBox 58"/>
          <p:cNvSpPr txBox="1"/>
          <p:nvPr/>
        </p:nvSpPr>
        <p:spPr>
          <a:xfrm>
            <a:off x="288283" y="2220833"/>
            <a:ext cx="792694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</a:t>
            </a:r>
          </a:p>
        </p:txBody>
      </p:sp>
      <p:sp>
        <p:nvSpPr>
          <p:cNvPr id="12" name="TextBox 59"/>
          <p:cNvSpPr txBox="1"/>
          <p:nvPr/>
        </p:nvSpPr>
        <p:spPr>
          <a:xfrm>
            <a:off x="295583" y="3113320"/>
            <a:ext cx="791254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62</a:t>
            </a:r>
          </a:p>
        </p:txBody>
      </p:sp>
      <p:sp>
        <p:nvSpPr>
          <p:cNvPr id="13" name="TextBox 60"/>
          <p:cNvSpPr txBox="1"/>
          <p:nvPr/>
        </p:nvSpPr>
        <p:spPr>
          <a:xfrm>
            <a:off x="1263166" y="391133"/>
            <a:ext cx="3744089" cy="4226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Конкурс на лучшую страницу сайта по </a:t>
            </a:r>
            <a:r>
              <a:rPr lang="ru-RU" dirty="0" err="1"/>
              <a:t>медиабезопасности</a:t>
            </a:r>
            <a:endParaRPr lang="ru-RU" dirty="0"/>
          </a:p>
        </p:txBody>
      </p:sp>
      <p:sp>
        <p:nvSpPr>
          <p:cNvPr id="14" name="TextBox 61"/>
          <p:cNvSpPr txBox="1"/>
          <p:nvPr/>
        </p:nvSpPr>
        <p:spPr>
          <a:xfrm>
            <a:off x="1263167" y="3230275"/>
            <a:ext cx="4856355" cy="4226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Конкурс «Имидж образовательного учреждения»</a:t>
            </a:r>
          </a:p>
        </p:txBody>
      </p:sp>
      <p:sp>
        <p:nvSpPr>
          <p:cNvPr id="15" name="TextBox 62"/>
          <p:cNvSpPr txBox="1"/>
          <p:nvPr/>
        </p:nvSpPr>
        <p:spPr>
          <a:xfrm>
            <a:off x="1263166" y="1305242"/>
            <a:ext cx="4765527" cy="4226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Конкурс проектов на «Лучший школьный информационно-библиотечный центр»</a:t>
            </a:r>
          </a:p>
        </p:txBody>
      </p:sp>
      <p:sp>
        <p:nvSpPr>
          <p:cNvPr id="16" name="TextBox 63"/>
          <p:cNvSpPr txBox="1"/>
          <p:nvPr/>
        </p:nvSpPr>
        <p:spPr>
          <a:xfrm>
            <a:off x="1263166" y="2229346"/>
            <a:ext cx="3744089" cy="4226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Конкурс проектов «Интернет: технологии безопасности»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5777"/>
          <a:stretch/>
        </p:blipFill>
        <p:spPr>
          <a:xfrm>
            <a:off x="179512" y="3942334"/>
            <a:ext cx="6480719" cy="879970"/>
          </a:xfrm>
          <a:prstGeom prst="rect">
            <a:avLst/>
          </a:prstGeom>
        </p:spPr>
      </p:pic>
      <p:sp>
        <p:nvSpPr>
          <p:cNvPr id="18" name="TextBox 66"/>
          <p:cNvSpPr txBox="1"/>
          <p:nvPr/>
        </p:nvSpPr>
        <p:spPr>
          <a:xfrm>
            <a:off x="275649" y="4041729"/>
            <a:ext cx="742414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25</a:t>
            </a:r>
            <a:endParaRPr lang="ru-RU" sz="4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9" name="Объект 3"/>
          <p:cNvSpPr txBox="1">
            <a:spLocks/>
          </p:cNvSpPr>
          <p:nvPr/>
        </p:nvSpPr>
        <p:spPr>
          <a:xfrm>
            <a:off x="1294893" y="4098282"/>
            <a:ext cx="4771704" cy="6029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Конкурс проектов «Дистанционное обучение в школе»</a:t>
            </a:r>
          </a:p>
        </p:txBody>
      </p:sp>
      <p:sp>
        <p:nvSpPr>
          <p:cNvPr id="20" name="TextBox 69"/>
          <p:cNvSpPr txBox="1"/>
          <p:nvPr/>
        </p:nvSpPr>
        <p:spPr>
          <a:xfrm>
            <a:off x="427806" y="4899131"/>
            <a:ext cx="913691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47</a:t>
            </a:r>
            <a:endParaRPr lang="ru-RU" sz="4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1" name="Объект 3"/>
          <p:cNvSpPr txBox="1">
            <a:spLocks/>
          </p:cNvSpPr>
          <p:nvPr/>
        </p:nvSpPr>
        <p:spPr>
          <a:xfrm>
            <a:off x="1263166" y="4863527"/>
            <a:ext cx="4701268" cy="7289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Конкурс на лучшую программу школьного компьютерного лагеря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74405" y="5754465"/>
            <a:ext cx="1072175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49</a:t>
            </a:r>
            <a:endParaRPr lang="ru-RU" sz="4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3" name="Объект 3"/>
          <p:cNvSpPr txBox="1">
            <a:spLocks/>
          </p:cNvSpPr>
          <p:nvPr/>
        </p:nvSpPr>
        <p:spPr>
          <a:xfrm>
            <a:off x="1261370" y="5754465"/>
            <a:ext cx="4924790" cy="7289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Научно-практическая конференция «Информационные технологии в образовании»</a:t>
            </a:r>
          </a:p>
        </p:txBody>
      </p:sp>
      <p:pic>
        <p:nvPicPr>
          <p:cNvPr id="24" name="Объект 3"/>
          <p:cNvPicPr>
            <a:picLocks noGrp="1"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60232" y="406915"/>
            <a:ext cx="2253868" cy="16666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85531" y="2073534"/>
            <a:ext cx="2220798" cy="14805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6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19715" y="3567457"/>
            <a:ext cx="2220797" cy="14805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7" name="Объект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01896" y="5037323"/>
            <a:ext cx="2238616" cy="14880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75937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7242" y="0"/>
            <a:ext cx="8229600" cy="1143000"/>
          </a:xfrm>
        </p:spPr>
        <p:txBody>
          <a:bodyPr/>
          <a:lstStyle/>
          <a:p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Участие учителей в 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IT-</a:t>
            </a:r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конкурсах</a:t>
            </a:r>
            <a:endParaRPr lang="ru-RU" sz="3200" dirty="0"/>
          </a:p>
        </p:txBody>
      </p:sp>
      <p:pic>
        <p:nvPicPr>
          <p:cNvPr id="3" name="tabl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5472" y="3355748"/>
            <a:ext cx="1663700" cy="1143000"/>
          </a:xfrm>
          <a:prstGeom prst="rect">
            <a:avLst/>
          </a:prstGeom>
        </p:spPr>
      </p:pic>
      <p:pic>
        <p:nvPicPr>
          <p:cNvPr id="4" name="Picture 4" descr="C:\Documents and Settings\uSver\Мои документы\karta_udmurtii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5856" y="1299753"/>
            <a:ext cx="3390076" cy="5089516"/>
          </a:xfrm>
          <a:prstGeom prst="rect">
            <a:avLst/>
          </a:prstGeom>
          <a:noFill/>
        </p:spPr>
      </p:pic>
      <p:sp>
        <p:nvSpPr>
          <p:cNvPr id="5" name="Овал 4"/>
          <p:cNvSpPr/>
          <p:nvPr/>
        </p:nvSpPr>
        <p:spPr>
          <a:xfrm>
            <a:off x="4798131" y="3118075"/>
            <a:ext cx="144016" cy="144016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3723644" y="4508465"/>
            <a:ext cx="144016" cy="144016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5451836" y="6020633"/>
            <a:ext cx="144016" cy="144016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3933784" y="5193830"/>
            <a:ext cx="144016" cy="144016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5611923" y="5156537"/>
            <a:ext cx="144016" cy="144016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3897380" y="1836883"/>
            <a:ext cx="144016" cy="144016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cxnSp>
        <p:nvCxnSpPr>
          <p:cNvPr id="11" name="Прямая соединительная линия 10"/>
          <p:cNvCxnSpPr>
            <a:stCxn id="5" idx="1"/>
            <a:endCxn id="12" idx="2"/>
          </p:cNvCxnSpPr>
          <p:nvPr/>
        </p:nvCxnSpPr>
        <p:spPr>
          <a:xfrm flipH="1">
            <a:off x="1289669" y="3139166"/>
            <a:ext cx="3529553" cy="433850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Скругленный прямоугольник 11"/>
          <p:cNvSpPr/>
          <p:nvPr/>
        </p:nvSpPr>
        <p:spPr>
          <a:xfrm>
            <a:off x="425573" y="2492896"/>
            <a:ext cx="1728192" cy="1080120"/>
          </a:xfrm>
          <a:prstGeom prst="roundRect">
            <a:avLst/>
          </a:prstGeom>
          <a:gradFill flip="none" rotWithShape="1">
            <a:gsLst>
              <a:gs pos="0">
                <a:schemeClr val="accent5">
                  <a:tint val="66000"/>
                  <a:satMod val="160000"/>
                </a:schemeClr>
              </a:gs>
              <a:gs pos="50000">
                <a:schemeClr val="accent5">
                  <a:tint val="44500"/>
                  <a:satMod val="160000"/>
                </a:schemeClr>
              </a:gs>
              <a:gs pos="100000">
                <a:schemeClr val="accent5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err="1">
                <a:solidFill>
                  <a:srgbClr val="7030A0"/>
                </a:solidFill>
              </a:rPr>
              <a:t>Игринский</a:t>
            </a:r>
            <a:r>
              <a:rPr lang="ru-RU" dirty="0">
                <a:solidFill>
                  <a:srgbClr val="7030A0"/>
                </a:solidFill>
              </a:rPr>
              <a:t> </a:t>
            </a:r>
            <a:r>
              <a:rPr lang="ru-RU" dirty="0" smtClean="0">
                <a:solidFill>
                  <a:srgbClr val="7030A0"/>
                </a:solidFill>
              </a:rPr>
              <a:t>район</a:t>
            </a:r>
            <a:endParaRPr lang="ru-RU" dirty="0">
              <a:solidFill>
                <a:srgbClr val="7030A0"/>
              </a:solidFill>
            </a:endParaRP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116 </a:t>
            </a:r>
            <a:r>
              <a:rPr lang="ru-RU" dirty="0">
                <a:solidFill>
                  <a:srgbClr val="002060"/>
                </a:solidFill>
              </a:rPr>
              <a:t>работ </a:t>
            </a:r>
          </a:p>
        </p:txBody>
      </p:sp>
      <p:cxnSp>
        <p:nvCxnSpPr>
          <p:cNvPr id="13" name="Прямая соединительная линия 12"/>
          <p:cNvCxnSpPr>
            <a:stCxn id="8" idx="2"/>
            <a:endCxn id="14" idx="2"/>
          </p:cNvCxnSpPr>
          <p:nvPr/>
        </p:nvCxnSpPr>
        <p:spPr>
          <a:xfrm flipH="1">
            <a:off x="1985034" y="5265838"/>
            <a:ext cx="1948750" cy="952852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Скругленный прямоугольник 13"/>
          <p:cNvSpPr/>
          <p:nvPr/>
        </p:nvSpPr>
        <p:spPr>
          <a:xfrm>
            <a:off x="1120938" y="5138570"/>
            <a:ext cx="1728192" cy="1080120"/>
          </a:xfrm>
          <a:prstGeom prst="roundRect">
            <a:avLst/>
          </a:prstGeom>
          <a:gradFill flip="none" rotWithShape="1">
            <a:gsLst>
              <a:gs pos="0">
                <a:srgbClr val="CC0099">
                  <a:tint val="66000"/>
                  <a:satMod val="160000"/>
                </a:srgbClr>
              </a:gs>
              <a:gs pos="50000">
                <a:srgbClr val="CC0099">
                  <a:tint val="44500"/>
                  <a:satMod val="160000"/>
                </a:srgbClr>
              </a:gs>
              <a:gs pos="100000">
                <a:srgbClr val="CC0099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ru-RU" dirty="0" smtClean="0">
                <a:solidFill>
                  <a:srgbClr val="7030A0"/>
                </a:solidFill>
              </a:rPr>
              <a:t>г. Можга</a:t>
            </a:r>
          </a:p>
          <a:p>
            <a:pPr lvl="0" algn="ctr"/>
            <a:r>
              <a:rPr lang="ru-RU" dirty="0" smtClean="0">
                <a:solidFill>
                  <a:srgbClr val="002060"/>
                </a:solidFill>
              </a:rPr>
              <a:t>32 работ </a:t>
            </a:r>
            <a:endParaRPr lang="ru-RU" dirty="0">
              <a:solidFill>
                <a:srgbClr val="002060"/>
              </a:solidFill>
            </a:endParaRPr>
          </a:p>
        </p:txBody>
      </p:sp>
      <p:cxnSp>
        <p:nvCxnSpPr>
          <p:cNvPr id="15" name="Прямая соединительная линия 14"/>
          <p:cNvCxnSpPr>
            <a:stCxn id="6" idx="1"/>
            <a:endCxn id="16" idx="3"/>
          </p:cNvCxnSpPr>
          <p:nvPr/>
        </p:nvCxnSpPr>
        <p:spPr>
          <a:xfrm flipH="1" flipV="1">
            <a:off x="2123693" y="4384571"/>
            <a:ext cx="1621042" cy="144985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Скругленный прямоугольник 15"/>
          <p:cNvSpPr/>
          <p:nvPr/>
        </p:nvSpPr>
        <p:spPr>
          <a:xfrm>
            <a:off x="395501" y="3844511"/>
            <a:ext cx="1728192" cy="1080120"/>
          </a:xfrm>
          <a:prstGeom prst="round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err="1">
                <a:solidFill>
                  <a:srgbClr val="7030A0"/>
                </a:solidFill>
              </a:rPr>
              <a:t>Вавожский</a:t>
            </a:r>
            <a:r>
              <a:rPr lang="ru-RU" dirty="0">
                <a:solidFill>
                  <a:srgbClr val="7030A0"/>
                </a:solidFill>
              </a:rPr>
              <a:t> </a:t>
            </a:r>
            <a:r>
              <a:rPr lang="ru-RU" dirty="0" smtClean="0">
                <a:solidFill>
                  <a:srgbClr val="7030A0"/>
                </a:solidFill>
              </a:rPr>
              <a:t>район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41 работ </a:t>
            </a:r>
            <a:endParaRPr lang="ru-RU" dirty="0">
              <a:solidFill>
                <a:srgbClr val="002060"/>
              </a:solidFill>
            </a:endParaRPr>
          </a:p>
        </p:txBody>
      </p:sp>
      <p:cxnSp>
        <p:nvCxnSpPr>
          <p:cNvPr id="17" name="Прямая соединительная линия 16"/>
          <p:cNvCxnSpPr>
            <a:stCxn id="10" idx="6"/>
            <a:endCxn id="18" idx="2"/>
          </p:cNvCxnSpPr>
          <p:nvPr/>
        </p:nvCxnSpPr>
        <p:spPr>
          <a:xfrm flipH="1">
            <a:off x="1913026" y="1908891"/>
            <a:ext cx="2128370" cy="419502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Скругленный прямоугольник 17"/>
          <p:cNvSpPr/>
          <p:nvPr/>
        </p:nvSpPr>
        <p:spPr>
          <a:xfrm>
            <a:off x="1048930" y="1248273"/>
            <a:ext cx="1728192" cy="1080120"/>
          </a:xfrm>
          <a:prstGeom prst="round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err="1" smtClean="0">
                <a:solidFill>
                  <a:srgbClr val="7030A0"/>
                </a:solidFill>
                <a:ea typeface="Times New Roman"/>
              </a:rPr>
              <a:t>Ярский</a:t>
            </a:r>
            <a:r>
              <a:rPr lang="ru-RU" dirty="0" smtClean="0">
                <a:solidFill>
                  <a:srgbClr val="7030A0"/>
                </a:solidFill>
                <a:ea typeface="Times New Roman"/>
              </a:rPr>
              <a:t> район</a:t>
            </a:r>
            <a:endParaRPr lang="ru-RU" dirty="0">
              <a:solidFill>
                <a:srgbClr val="7030A0"/>
              </a:solidFill>
              <a:ea typeface="Times New Roman"/>
            </a:endParaRPr>
          </a:p>
          <a:p>
            <a:pPr algn="ctr"/>
            <a:r>
              <a:rPr lang="ru-RU" dirty="0" smtClean="0">
                <a:solidFill>
                  <a:srgbClr val="002060"/>
                </a:solidFill>
                <a:ea typeface="Times New Roman"/>
              </a:rPr>
              <a:t>51 </a:t>
            </a:r>
            <a:r>
              <a:rPr lang="ru-RU" dirty="0">
                <a:solidFill>
                  <a:srgbClr val="002060"/>
                </a:solidFill>
                <a:ea typeface="Times New Roman"/>
              </a:rPr>
              <a:t>работ </a:t>
            </a:r>
          </a:p>
        </p:txBody>
      </p:sp>
      <p:cxnSp>
        <p:nvCxnSpPr>
          <p:cNvPr id="19" name="Прямая соединительная линия 18"/>
          <p:cNvCxnSpPr>
            <a:stCxn id="9" idx="7"/>
            <a:endCxn id="20" idx="2"/>
          </p:cNvCxnSpPr>
          <p:nvPr/>
        </p:nvCxnSpPr>
        <p:spPr>
          <a:xfrm flipV="1">
            <a:off x="5734848" y="4080230"/>
            <a:ext cx="2042485" cy="1097398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Скругленный прямоугольник 19"/>
          <p:cNvSpPr/>
          <p:nvPr/>
        </p:nvSpPr>
        <p:spPr>
          <a:xfrm>
            <a:off x="6913237" y="3000110"/>
            <a:ext cx="1728192" cy="1080120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75000"/>
                  <a:tint val="66000"/>
                  <a:satMod val="160000"/>
                </a:schemeClr>
              </a:gs>
              <a:gs pos="50000">
                <a:schemeClr val="accent3">
                  <a:lumMod val="75000"/>
                  <a:tint val="44500"/>
                  <a:satMod val="160000"/>
                </a:schemeClr>
              </a:gs>
              <a:gs pos="100000">
                <a:schemeClr val="accent3">
                  <a:lumMod val="75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err="1" smtClean="0">
                <a:solidFill>
                  <a:srgbClr val="7030A0"/>
                </a:solidFill>
              </a:rPr>
              <a:t>Сарапульский</a:t>
            </a:r>
            <a:r>
              <a:rPr lang="ru-RU" dirty="0" smtClean="0">
                <a:solidFill>
                  <a:srgbClr val="7030A0"/>
                </a:solidFill>
              </a:rPr>
              <a:t>  район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48 работ</a:t>
            </a:r>
            <a:endParaRPr lang="ru-RU" dirty="0">
              <a:solidFill>
                <a:srgbClr val="002060"/>
              </a:solidFill>
            </a:endParaRPr>
          </a:p>
        </p:txBody>
      </p:sp>
      <p:cxnSp>
        <p:nvCxnSpPr>
          <p:cNvPr id="21" name="Прямая соединительная линия 20"/>
          <p:cNvCxnSpPr>
            <a:stCxn id="7" idx="2"/>
            <a:endCxn id="22" idx="2"/>
          </p:cNvCxnSpPr>
          <p:nvPr/>
        </p:nvCxnSpPr>
        <p:spPr>
          <a:xfrm flipV="1">
            <a:off x="5451836" y="5696597"/>
            <a:ext cx="2465025" cy="396044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Скругленный прямоугольник 21"/>
          <p:cNvSpPr/>
          <p:nvPr/>
        </p:nvSpPr>
        <p:spPr>
          <a:xfrm>
            <a:off x="7020272" y="4616477"/>
            <a:ext cx="1793177" cy="1080120"/>
          </a:xfrm>
          <a:prstGeom prst="roundRect">
            <a:avLst/>
          </a:prstGeom>
          <a:gradFill flip="none" rotWithShape="1">
            <a:gsLst>
              <a:gs pos="0">
                <a:schemeClr val="tx2">
                  <a:lumMod val="75000"/>
                  <a:tint val="66000"/>
                  <a:satMod val="160000"/>
                </a:schemeClr>
              </a:gs>
              <a:gs pos="50000">
                <a:schemeClr val="tx2">
                  <a:lumMod val="75000"/>
                  <a:tint val="44500"/>
                  <a:satMod val="160000"/>
                </a:schemeClr>
              </a:gs>
              <a:gs pos="100000">
                <a:schemeClr val="tx2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err="1">
                <a:solidFill>
                  <a:srgbClr val="7030A0"/>
                </a:solidFill>
              </a:rPr>
              <a:t>Каракулинский</a:t>
            </a:r>
            <a:r>
              <a:rPr lang="ru-RU" dirty="0">
                <a:solidFill>
                  <a:srgbClr val="7030A0"/>
                </a:solidFill>
              </a:rPr>
              <a:t> </a:t>
            </a:r>
            <a:r>
              <a:rPr lang="ru-RU" dirty="0" smtClean="0">
                <a:solidFill>
                  <a:srgbClr val="7030A0"/>
                </a:solidFill>
              </a:rPr>
              <a:t>район 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35 работ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651005" y="1368831"/>
            <a:ext cx="1728192" cy="1080120"/>
          </a:xfrm>
          <a:prstGeom prst="round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7030A0"/>
                </a:solidFill>
                <a:ea typeface="Times New Roman"/>
              </a:rPr>
              <a:t>г. Ижевск</a:t>
            </a:r>
          </a:p>
          <a:p>
            <a:pPr algn="ctr"/>
            <a:r>
              <a:rPr lang="ru-RU" dirty="0">
                <a:solidFill>
                  <a:srgbClr val="7030A0"/>
                </a:solidFill>
                <a:ea typeface="Times New Roman"/>
              </a:rPr>
              <a:t>246 работ</a:t>
            </a:r>
          </a:p>
        </p:txBody>
      </p:sp>
      <p:cxnSp>
        <p:nvCxnSpPr>
          <p:cNvPr id="24" name="Прямая соединительная линия 23"/>
          <p:cNvCxnSpPr>
            <a:stCxn id="25" idx="3"/>
            <a:endCxn id="23" idx="2"/>
          </p:cNvCxnSpPr>
          <p:nvPr/>
        </p:nvCxnSpPr>
        <p:spPr>
          <a:xfrm flipV="1">
            <a:off x="4963238" y="2448951"/>
            <a:ext cx="2551863" cy="2182439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Овал 24"/>
          <p:cNvSpPr/>
          <p:nvPr/>
        </p:nvSpPr>
        <p:spPr>
          <a:xfrm>
            <a:off x="4942147" y="4508465"/>
            <a:ext cx="144016" cy="144016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pic>
        <p:nvPicPr>
          <p:cNvPr id="34" name="Picture 3" descr="C:\Users\romanova.lm\Desktop\логотип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64234" y="188640"/>
            <a:ext cx="1000254" cy="84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3137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44624"/>
            <a:ext cx="7365504" cy="1143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Основные направления </a:t>
            </a:r>
            <a:b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</a:br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программы информатизации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958351" y="4879987"/>
            <a:ext cx="1996047" cy="1670682"/>
          </a:xfrm>
          <a:prstGeom prst="round2DiagRect">
            <a:avLst>
              <a:gd name="adj1" fmla="val 0"/>
              <a:gd name="adj2" fmla="val 0"/>
            </a:avLst>
          </a:prstGeom>
          <a:ln w="38100" cap="sq">
            <a:solidFill>
              <a:srgbClr val="A52B7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121" name="Line 3"/>
          <p:cNvSpPr>
            <a:spLocks noChangeShapeType="1"/>
          </p:cNvSpPr>
          <p:nvPr/>
        </p:nvSpPr>
        <p:spPr bwMode="gray">
          <a:xfrm>
            <a:off x="591323" y="4633691"/>
            <a:ext cx="4800601" cy="0"/>
          </a:xfrm>
          <a:prstGeom prst="line">
            <a:avLst/>
          </a:prstGeom>
          <a:noFill/>
          <a:ln w="25400">
            <a:solidFill>
              <a:srgbClr val="969696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2" name="Rectangle 4"/>
          <p:cNvSpPr>
            <a:spLocks noChangeArrowheads="1"/>
          </p:cNvSpPr>
          <p:nvPr/>
        </p:nvSpPr>
        <p:spPr bwMode="gray">
          <a:xfrm rot="3419336">
            <a:off x="222375" y="3988186"/>
            <a:ext cx="582320" cy="561717"/>
          </a:xfrm>
          <a:prstGeom prst="rect">
            <a:avLst/>
          </a:prstGeom>
          <a:gradFill rotWithShape="1">
            <a:gsLst>
              <a:gs pos="0">
                <a:srgbClr val="FF7C80"/>
              </a:gs>
              <a:gs pos="100000">
                <a:srgbClr val="FF7C8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FF7C80"/>
            </a:extrusion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123" name="Text Box 5"/>
          <p:cNvSpPr txBox="1">
            <a:spLocks noChangeArrowheads="1"/>
          </p:cNvSpPr>
          <p:nvPr/>
        </p:nvSpPr>
        <p:spPr bwMode="gray">
          <a:xfrm>
            <a:off x="1080272" y="3863753"/>
            <a:ext cx="687610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b="1" dirty="0"/>
              <a:t>Внедрение интегрированных автоматизированных информационных систем в образовательные </a:t>
            </a:r>
            <a:r>
              <a:rPr lang="ru-RU" b="1" dirty="0" smtClean="0"/>
              <a:t>учреждения</a:t>
            </a:r>
            <a:endParaRPr lang="ru-RU" b="1" dirty="0"/>
          </a:p>
        </p:txBody>
      </p:sp>
      <p:sp>
        <p:nvSpPr>
          <p:cNvPr id="124" name="Text Box 6"/>
          <p:cNvSpPr txBox="1">
            <a:spLocks noChangeArrowheads="1"/>
          </p:cNvSpPr>
          <p:nvPr/>
        </p:nvSpPr>
        <p:spPr bwMode="gray">
          <a:xfrm>
            <a:off x="362723" y="4100291"/>
            <a:ext cx="31451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126" name="Line 8"/>
          <p:cNvSpPr>
            <a:spLocks noChangeShapeType="1"/>
          </p:cNvSpPr>
          <p:nvPr/>
        </p:nvSpPr>
        <p:spPr bwMode="gray">
          <a:xfrm>
            <a:off x="591323" y="2119091"/>
            <a:ext cx="4800600" cy="0"/>
          </a:xfrm>
          <a:prstGeom prst="line">
            <a:avLst/>
          </a:prstGeom>
          <a:noFill/>
          <a:ln w="25400">
            <a:solidFill>
              <a:srgbClr val="969696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8" name="Text Box 10"/>
          <p:cNvSpPr txBox="1">
            <a:spLocks noChangeArrowheads="1"/>
          </p:cNvSpPr>
          <p:nvPr/>
        </p:nvSpPr>
        <p:spPr bwMode="gray">
          <a:xfrm>
            <a:off x="1113818" y="3068960"/>
            <a:ext cx="690366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Повышение квалификации педагогов образовательных учреждений  в 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области информационно-коммуникационных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технологий</a:t>
            </a:r>
          </a:p>
        </p:txBody>
      </p:sp>
      <p:sp>
        <p:nvSpPr>
          <p:cNvPr id="131" name="Line 13"/>
          <p:cNvSpPr>
            <a:spLocks noChangeShapeType="1"/>
          </p:cNvSpPr>
          <p:nvPr/>
        </p:nvSpPr>
        <p:spPr bwMode="gray">
          <a:xfrm>
            <a:off x="591323" y="2957288"/>
            <a:ext cx="4800601" cy="0"/>
          </a:xfrm>
          <a:prstGeom prst="line">
            <a:avLst/>
          </a:prstGeom>
          <a:noFill/>
          <a:ln w="25400">
            <a:solidFill>
              <a:srgbClr val="969696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3" name="Text Box 15"/>
          <p:cNvSpPr txBox="1">
            <a:spLocks noChangeArrowheads="1"/>
          </p:cNvSpPr>
          <p:nvPr/>
        </p:nvSpPr>
        <p:spPr bwMode="gray">
          <a:xfrm>
            <a:off x="1161236" y="2154013"/>
            <a:ext cx="657911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Развитие организационной и 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информационно-технологической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инфраструктуры региональной системы образования</a:t>
            </a:r>
          </a:p>
        </p:txBody>
      </p:sp>
      <p:sp>
        <p:nvSpPr>
          <p:cNvPr id="136" name="Line 18"/>
          <p:cNvSpPr>
            <a:spLocks noChangeShapeType="1"/>
          </p:cNvSpPr>
          <p:nvPr/>
        </p:nvSpPr>
        <p:spPr bwMode="gray">
          <a:xfrm>
            <a:off x="592911" y="3793909"/>
            <a:ext cx="4799013" cy="1588"/>
          </a:xfrm>
          <a:prstGeom prst="line">
            <a:avLst/>
          </a:prstGeom>
          <a:noFill/>
          <a:ln w="25400">
            <a:solidFill>
              <a:srgbClr val="969696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8" name="Text Box 20"/>
          <p:cNvSpPr txBox="1">
            <a:spLocks noChangeArrowheads="1"/>
          </p:cNvSpPr>
          <p:nvPr/>
        </p:nvSpPr>
        <p:spPr bwMode="gray">
          <a:xfrm>
            <a:off x="1130388" y="1447469"/>
            <a:ext cx="691477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Построение и развитие единой 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информационно-образовательной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среды Удмуртской Республики на основе портального решения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1" name="Line 23"/>
          <p:cNvSpPr>
            <a:spLocks noChangeShapeType="1"/>
          </p:cNvSpPr>
          <p:nvPr/>
        </p:nvSpPr>
        <p:spPr bwMode="gray">
          <a:xfrm>
            <a:off x="591323" y="5494112"/>
            <a:ext cx="4800600" cy="0"/>
          </a:xfrm>
          <a:prstGeom prst="line">
            <a:avLst/>
          </a:prstGeom>
          <a:noFill/>
          <a:ln w="25400">
            <a:solidFill>
              <a:srgbClr val="969696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3" name="Text Box 25"/>
          <p:cNvSpPr txBox="1">
            <a:spLocks noChangeArrowheads="1"/>
          </p:cNvSpPr>
          <p:nvPr/>
        </p:nvSpPr>
        <p:spPr bwMode="gray">
          <a:xfrm>
            <a:off x="1161236" y="4725762"/>
            <a:ext cx="64351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Создание многоуровневой системы профессионального образования для   подготовки специалистов ИТ-сферы</a:t>
            </a:r>
          </a:p>
        </p:txBody>
      </p:sp>
      <p:sp>
        <p:nvSpPr>
          <p:cNvPr id="146" name="Line 8"/>
          <p:cNvSpPr>
            <a:spLocks noChangeShapeType="1"/>
          </p:cNvSpPr>
          <p:nvPr/>
        </p:nvSpPr>
        <p:spPr bwMode="gray">
          <a:xfrm>
            <a:off x="556320" y="6248728"/>
            <a:ext cx="4800600" cy="0"/>
          </a:xfrm>
          <a:prstGeom prst="line">
            <a:avLst/>
          </a:prstGeom>
          <a:noFill/>
          <a:ln w="25400">
            <a:solidFill>
              <a:srgbClr val="969696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8" name="Text Box 10"/>
          <p:cNvSpPr txBox="1">
            <a:spLocks noChangeArrowheads="1"/>
          </p:cNvSpPr>
          <p:nvPr/>
        </p:nvSpPr>
        <p:spPr bwMode="gray">
          <a:xfrm>
            <a:off x="1071403" y="5548860"/>
            <a:ext cx="650344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Развитие системы дистанционного образования в образовательных учреждениях республики</a:t>
            </a:r>
          </a:p>
        </p:txBody>
      </p:sp>
      <p:sp>
        <p:nvSpPr>
          <p:cNvPr id="28" name="Rectangle 14"/>
          <p:cNvSpPr>
            <a:spLocks noChangeArrowheads="1"/>
          </p:cNvSpPr>
          <p:nvPr/>
        </p:nvSpPr>
        <p:spPr bwMode="gray">
          <a:xfrm rot="3419336">
            <a:off x="338640" y="5699884"/>
            <a:ext cx="435359" cy="47255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bg1">
                <a:lumMod val="65000"/>
              </a:schemeClr>
            </a:extrusionClr>
          </a:sp3d>
          <a:extLst/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29" name="Text Box 21"/>
          <p:cNvSpPr txBox="1">
            <a:spLocks noChangeArrowheads="1"/>
          </p:cNvSpPr>
          <p:nvPr/>
        </p:nvSpPr>
        <p:spPr bwMode="gray">
          <a:xfrm>
            <a:off x="417769" y="5756403"/>
            <a:ext cx="3016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FFFF"/>
                </a:solidFill>
              </a:rPr>
              <a:t>6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30" name="Rectangle 14"/>
          <p:cNvSpPr>
            <a:spLocks noChangeArrowheads="1"/>
          </p:cNvSpPr>
          <p:nvPr/>
        </p:nvSpPr>
        <p:spPr bwMode="gray">
          <a:xfrm rot="3419336">
            <a:off x="338640" y="4946570"/>
            <a:ext cx="435359" cy="47255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bg1">
                <a:lumMod val="65000"/>
              </a:schemeClr>
            </a:extrusionClr>
          </a:sp3d>
          <a:extLst/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31" name="Text Box 21"/>
          <p:cNvSpPr txBox="1">
            <a:spLocks noChangeArrowheads="1"/>
          </p:cNvSpPr>
          <p:nvPr/>
        </p:nvSpPr>
        <p:spPr bwMode="gray">
          <a:xfrm>
            <a:off x="417769" y="5003089"/>
            <a:ext cx="3016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FFFF"/>
                </a:solidFill>
              </a:rPr>
              <a:t>5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32" name="Rectangle 14"/>
          <p:cNvSpPr>
            <a:spLocks noChangeArrowheads="1"/>
          </p:cNvSpPr>
          <p:nvPr/>
        </p:nvSpPr>
        <p:spPr bwMode="gray">
          <a:xfrm rot="3419336">
            <a:off x="361383" y="3245717"/>
            <a:ext cx="435359" cy="47255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bg1">
                <a:lumMod val="65000"/>
              </a:schemeClr>
            </a:extrusionClr>
          </a:sp3d>
          <a:extLst/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33" name="Text Box 21"/>
          <p:cNvSpPr txBox="1">
            <a:spLocks noChangeArrowheads="1"/>
          </p:cNvSpPr>
          <p:nvPr/>
        </p:nvSpPr>
        <p:spPr bwMode="gray">
          <a:xfrm>
            <a:off x="440512" y="3302236"/>
            <a:ext cx="3016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FFFF"/>
                </a:solidFill>
              </a:rPr>
              <a:t>3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34" name="Rectangle 14"/>
          <p:cNvSpPr>
            <a:spLocks noChangeArrowheads="1"/>
          </p:cNvSpPr>
          <p:nvPr/>
        </p:nvSpPr>
        <p:spPr bwMode="gray">
          <a:xfrm rot="3419336">
            <a:off x="338639" y="2404124"/>
            <a:ext cx="435359" cy="47255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bg1">
                <a:lumMod val="65000"/>
              </a:schemeClr>
            </a:extrusionClr>
          </a:sp3d>
          <a:extLst/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35" name="Text Box 21"/>
          <p:cNvSpPr txBox="1">
            <a:spLocks noChangeArrowheads="1"/>
          </p:cNvSpPr>
          <p:nvPr/>
        </p:nvSpPr>
        <p:spPr bwMode="gray">
          <a:xfrm>
            <a:off x="417768" y="2460643"/>
            <a:ext cx="3016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FFFF"/>
                </a:solidFill>
              </a:rPr>
              <a:t>2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36" name="Rectangle 14"/>
          <p:cNvSpPr>
            <a:spLocks noChangeArrowheads="1"/>
          </p:cNvSpPr>
          <p:nvPr/>
        </p:nvSpPr>
        <p:spPr bwMode="gray">
          <a:xfrm rot="3419336">
            <a:off x="338641" y="1570247"/>
            <a:ext cx="435359" cy="47255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bg1">
                <a:lumMod val="65000"/>
              </a:schemeClr>
            </a:extrusionClr>
          </a:sp3d>
          <a:extLst/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37" name="Text Box 21"/>
          <p:cNvSpPr txBox="1">
            <a:spLocks noChangeArrowheads="1"/>
          </p:cNvSpPr>
          <p:nvPr/>
        </p:nvSpPr>
        <p:spPr bwMode="gray">
          <a:xfrm>
            <a:off x="417770" y="1626766"/>
            <a:ext cx="3016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FFFF"/>
                </a:solidFill>
              </a:rPr>
              <a:t>1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38" name="Picture 3" descr="C:\Users\romanova.lm\Desktop\логотип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64234" y="188640"/>
            <a:ext cx="1000254" cy="84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32569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2705" y="18661"/>
            <a:ext cx="9371384" cy="100811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</a:t>
            </a:r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 </a:t>
            </a:r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внедрения </a:t>
            </a:r>
            <a:b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информационной </a:t>
            </a:r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системы </a:t>
            </a:r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Электронная школа»</a:t>
            </a: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1414434" y="1734933"/>
            <a:ext cx="7514667" cy="120032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000"/>
              </a:spcBef>
              <a:buFont typeface="Arial" pitchFamily="34" charset="0"/>
              <a:buNone/>
            </a:pPr>
            <a:r>
              <a:rPr lang="ru-RU" sz="2400" dirty="0">
                <a:solidFill>
                  <a:prstClr val="black"/>
                </a:solidFill>
              </a:rPr>
              <a:t>Предоставление государственных и муниципальных услуг в электронном виде с использованием Единого портала государственных и муниципальных </a:t>
            </a:r>
            <a:r>
              <a:rPr lang="ru-RU" sz="2400" dirty="0" smtClean="0">
                <a:solidFill>
                  <a:prstClr val="black"/>
                </a:solidFill>
              </a:rPr>
              <a:t>услуг. </a:t>
            </a:r>
            <a:endParaRPr lang="ru-RU" sz="2400" dirty="0">
              <a:solidFill>
                <a:prstClr val="black"/>
              </a:solidFill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528104" y="1983994"/>
            <a:ext cx="747564" cy="648072"/>
            <a:chOff x="235710" y="1700808"/>
            <a:chExt cx="747564" cy="648072"/>
          </a:xfrm>
          <a:solidFill>
            <a:srgbClr val="00B050"/>
          </a:solidFill>
        </p:grpSpPr>
        <p:sp>
          <p:nvSpPr>
            <p:cNvPr id="13" name="Прямоугольник 12"/>
            <p:cNvSpPr/>
            <p:nvPr/>
          </p:nvSpPr>
          <p:spPr>
            <a:xfrm>
              <a:off x="235710" y="1700808"/>
              <a:ext cx="648072" cy="64807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4" name="Блок-схема: решение 13"/>
            <p:cNvSpPr/>
            <p:nvPr/>
          </p:nvSpPr>
          <p:spPr>
            <a:xfrm>
              <a:off x="695242" y="1880828"/>
              <a:ext cx="288032" cy="288032"/>
            </a:xfrm>
            <a:prstGeom prst="flowChartDecisi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478196" y="3480812"/>
            <a:ext cx="747564" cy="648072"/>
            <a:chOff x="235710" y="1700808"/>
            <a:chExt cx="747564" cy="648072"/>
          </a:xfrm>
          <a:solidFill>
            <a:srgbClr val="0070C0"/>
          </a:solidFill>
        </p:grpSpPr>
        <p:sp>
          <p:nvSpPr>
            <p:cNvPr id="16" name="Прямоугольник 15"/>
            <p:cNvSpPr/>
            <p:nvPr/>
          </p:nvSpPr>
          <p:spPr>
            <a:xfrm>
              <a:off x="235710" y="1700808"/>
              <a:ext cx="648072" cy="64807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7" name="Блок-схема: решение 16"/>
            <p:cNvSpPr/>
            <p:nvPr/>
          </p:nvSpPr>
          <p:spPr>
            <a:xfrm>
              <a:off x="695242" y="1880828"/>
              <a:ext cx="288032" cy="288032"/>
            </a:xfrm>
            <a:prstGeom prst="flowChartDecisi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494919" y="5044324"/>
            <a:ext cx="747564" cy="648072"/>
            <a:chOff x="235710" y="1700808"/>
            <a:chExt cx="747564" cy="648072"/>
          </a:xfrm>
          <a:solidFill>
            <a:schemeClr val="accent6">
              <a:lumMod val="75000"/>
            </a:schemeClr>
          </a:solidFill>
        </p:grpSpPr>
        <p:sp>
          <p:nvSpPr>
            <p:cNvPr id="19" name="Прямоугольник 18"/>
            <p:cNvSpPr/>
            <p:nvPr/>
          </p:nvSpPr>
          <p:spPr>
            <a:xfrm>
              <a:off x="235710" y="1700808"/>
              <a:ext cx="648072" cy="64807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0" name="Блок-схема: решение 19"/>
            <p:cNvSpPr/>
            <p:nvPr/>
          </p:nvSpPr>
          <p:spPr>
            <a:xfrm>
              <a:off x="695242" y="1880828"/>
              <a:ext cx="288032" cy="288032"/>
            </a:xfrm>
            <a:prstGeom prst="flowChartDecisi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24" name="Объект 2"/>
          <p:cNvSpPr txBox="1">
            <a:spLocks/>
          </p:cNvSpPr>
          <p:nvPr/>
        </p:nvSpPr>
        <p:spPr>
          <a:xfrm>
            <a:off x="1360860" y="4950406"/>
            <a:ext cx="7305991" cy="83099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000"/>
              </a:spcBef>
              <a:buFont typeface="Arial" pitchFamily="34" charset="0"/>
              <a:buNone/>
            </a:pPr>
            <a:r>
              <a:rPr lang="ru-RU" sz="2400" dirty="0" smtClean="0">
                <a:solidFill>
                  <a:prstClr val="black"/>
                </a:solidFill>
              </a:rPr>
              <a:t>Автоматизация </a:t>
            </a:r>
            <a:r>
              <a:rPr lang="ru-RU" sz="2400" dirty="0">
                <a:solidFill>
                  <a:prstClr val="black"/>
                </a:solidFill>
              </a:rPr>
              <a:t>системы управления </a:t>
            </a:r>
            <a:r>
              <a:rPr lang="ru-RU" sz="2400" dirty="0" smtClean="0">
                <a:solidFill>
                  <a:prstClr val="black"/>
                </a:solidFill>
              </a:rPr>
              <a:t>общеобразовательным учреждением.</a:t>
            </a:r>
          </a:p>
        </p:txBody>
      </p:sp>
      <p:sp>
        <p:nvSpPr>
          <p:cNvPr id="25" name="Объект 2"/>
          <p:cNvSpPr txBox="1">
            <a:spLocks/>
          </p:cNvSpPr>
          <p:nvPr/>
        </p:nvSpPr>
        <p:spPr>
          <a:xfrm>
            <a:off x="1360860" y="2996818"/>
            <a:ext cx="7621816" cy="193899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000"/>
              </a:spcBef>
              <a:buFont typeface="Arial" pitchFamily="34" charset="0"/>
              <a:buNone/>
            </a:pPr>
            <a:r>
              <a:rPr lang="ru-RU" sz="2400" dirty="0" smtClean="0">
                <a:solidFill>
                  <a:prstClr val="black"/>
                </a:solidFill>
              </a:rPr>
              <a:t>Формирование </a:t>
            </a:r>
            <a:r>
              <a:rPr lang="ru-RU" sz="2400" dirty="0">
                <a:solidFill>
                  <a:prstClr val="black"/>
                </a:solidFill>
              </a:rPr>
              <a:t>единой базы данных </a:t>
            </a:r>
            <a:r>
              <a:rPr lang="ru-RU" sz="2400" dirty="0" smtClean="0">
                <a:solidFill>
                  <a:prstClr val="black"/>
                </a:solidFill>
              </a:rPr>
              <a:t>образовательных </a:t>
            </a:r>
            <a:r>
              <a:rPr lang="ru-RU" sz="2400" dirty="0">
                <a:solidFill>
                  <a:prstClr val="black"/>
                </a:solidFill>
              </a:rPr>
              <a:t>учреждений для перехода к следующему этапу автоматизации процессов управления в системе образовании </a:t>
            </a:r>
            <a:r>
              <a:rPr lang="ru-RU" sz="2400" dirty="0" smtClean="0">
                <a:solidFill>
                  <a:prstClr val="black"/>
                </a:solidFill>
              </a:rPr>
              <a:t>республики «</a:t>
            </a:r>
            <a:r>
              <a:rPr lang="ru-RU" sz="2400" dirty="0" err="1" smtClean="0">
                <a:solidFill>
                  <a:prstClr val="black"/>
                </a:solidFill>
              </a:rPr>
              <a:t>Web</a:t>
            </a:r>
            <a:r>
              <a:rPr lang="ru-RU" sz="2400" dirty="0" smtClean="0">
                <a:solidFill>
                  <a:prstClr val="black"/>
                </a:solidFill>
              </a:rPr>
              <a:t>-мониторинг </a:t>
            </a:r>
            <a:r>
              <a:rPr lang="ru-RU" sz="2400" dirty="0">
                <a:solidFill>
                  <a:prstClr val="black"/>
                </a:solidFill>
              </a:rPr>
              <a:t>образования</a:t>
            </a:r>
            <a:r>
              <a:rPr lang="ru-RU" sz="2400" dirty="0" smtClean="0">
                <a:solidFill>
                  <a:prstClr val="black"/>
                </a:solidFill>
              </a:rPr>
              <a:t>».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25121" y="1917847"/>
            <a:ext cx="1002294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ru-RU" sz="4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1</a:t>
            </a:r>
            <a:endParaRPr lang="ru-RU" sz="4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80597" y="3429000"/>
            <a:ext cx="1002294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ru-RU" sz="4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2</a:t>
            </a:r>
            <a:endParaRPr lang="ru-RU" sz="4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47240" y="5011961"/>
            <a:ext cx="867194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ru-RU" sz="4000" b="1" i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3</a:t>
            </a:r>
            <a:endParaRPr lang="ru-RU" sz="4000" b="1" i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21" name="Picture 3" descr="C:\Users\romanova.lm\Desktop\логотип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28384" y="5949280"/>
            <a:ext cx="1000254" cy="84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31123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" name="Диаграмма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94113418"/>
              </p:ext>
            </p:extLst>
          </p:nvPr>
        </p:nvGraphicFramePr>
        <p:xfrm>
          <a:off x="467544" y="937627"/>
          <a:ext cx="8568952" cy="52276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4624"/>
            <a:ext cx="9036496" cy="11430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Достоверность информации - основной критерий </a:t>
            </a:r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развития региональной системы </a:t>
            </a:r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образования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Picture 95" descr="\\192.168.170.75\Documents\Отдел дизайна и рекламы\!!Дизайнерская\МАЙЯ\Иконки\icon__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75508" y="3424190"/>
            <a:ext cx="664768" cy="702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99" descr="\\192.168.170.75\Documents\ПРОЕКТЫ\БАРС.WEB-Мониторинг Образования\Скопинцева\iconsss\Icon\!PNG\archives folder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62527" y="2543673"/>
            <a:ext cx="632397" cy="664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07" descr="\\192.168.170.75\Documents\ПРОЕКТЫ\БАРС.Web-Образование\ИТО-2010\Иконки для демо\в работу\Классы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9512" y="2356175"/>
            <a:ext cx="951485" cy="1006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09" descr="\\192.168.170.75\Documents\Отдел дизайна и рекламы\!!Дизайнерская\ИКОНКИ\От Саши\Оплаты\Ведомость по льготам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56201" y="4516104"/>
            <a:ext cx="643957" cy="677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Рисунок 106" descr="progress_notes_256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9579" y="1830148"/>
            <a:ext cx="835873" cy="882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 Box 100"/>
          <p:cNvSpPr txBox="1">
            <a:spLocks noChangeArrowheads="1"/>
          </p:cNvSpPr>
          <p:nvPr/>
        </p:nvSpPr>
        <p:spPr bwMode="auto">
          <a:xfrm>
            <a:off x="3940029" y="3588689"/>
            <a:ext cx="1754987" cy="545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3322" tIns="56660" rIns="113322" bIns="5666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sz="1400" dirty="0">
                <a:solidFill>
                  <a:srgbClr val="0099CC"/>
                </a:solidFill>
                <a:latin typeface="Tahoma" pitchFamily="34" charset="0"/>
                <a:cs typeface="Tahoma" pitchFamily="34" charset="0"/>
              </a:rPr>
              <a:t>Электронная</a:t>
            </a:r>
          </a:p>
          <a:p>
            <a:pPr algn="ctr" eaLnBrk="1" hangingPunct="1"/>
            <a:r>
              <a:rPr lang="ru-RU" sz="1400" dirty="0">
                <a:solidFill>
                  <a:srgbClr val="0099CC"/>
                </a:solidFill>
                <a:latin typeface="Tahoma" pitchFamily="34" charset="0"/>
                <a:cs typeface="Tahoma" pitchFamily="34" charset="0"/>
              </a:rPr>
              <a:t>Школа</a:t>
            </a:r>
          </a:p>
        </p:txBody>
      </p:sp>
      <p:pic>
        <p:nvPicPr>
          <p:cNvPr id="34" name="Picture 4" descr="E:\Tanya\WORK WORK\Презентация\Электронная школа (IT-форум)\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31560" y="1918590"/>
            <a:ext cx="662456" cy="7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" descr="E:\Tanya\WORK WORK\Презентация\Электронная школа (IT-форум)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25254" y="4273244"/>
            <a:ext cx="643957" cy="679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" descr="E:\Tanya\WORK WORK\Презентация\Электронная школа (IT-форум)\4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29196" y="3358132"/>
            <a:ext cx="754944" cy="68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" descr="E:\Tanya\WORK WORK\Презентация\Электронная школа (IT-форум)\9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74051" y="4127109"/>
            <a:ext cx="641645" cy="677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2" descr="E:\Tanya\WORK WORK\Презентация\Электронная школа (IT-форум)\облако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64519" y="2760693"/>
            <a:ext cx="1276354" cy="88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" descr="\\192.168.170.75\Documents\Департамент продаж и маркетинга\Отдел дизайна и рекламы\!!Дизайнерская\ЛОГОТИПЫ ПРОДУКТОВ\БАРС.Web-Электронная Школа\БАРС Web-Электронная Школа_значок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7251" y="2953043"/>
            <a:ext cx="693671" cy="64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Группа 56"/>
          <p:cNvGrpSpPr>
            <a:grpSpLocks/>
          </p:cNvGrpSpPr>
          <p:nvPr/>
        </p:nvGrpSpPr>
        <p:grpSpPr bwMode="auto">
          <a:xfrm>
            <a:off x="323528" y="1412776"/>
            <a:ext cx="8411861" cy="4712111"/>
            <a:chOff x="-1049028" y="1225221"/>
            <a:chExt cx="12070180" cy="6720752"/>
          </a:xfrm>
        </p:grpSpPr>
        <p:sp>
          <p:nvSpPr>
            <p:cNvPr id="24" name="Text Box 100"/>
            <p:cNvSpPr txBox="1">
              <a:spLocks noChangeArrowheads="1"/>
            </p:cNvSpPr>
            <p:nvPr/>
          </p:nvSpPr>
          <p:spPr bwMode="auto">
            <a:xfrm>
              <a:off x="294188" y="1225221"/>
              <a:ext cx="4473221" cy="526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b="1" dirty="0">
                  <a:solidFill>
                    <a:srgbClr val="595959"/>
                  </a:solidFill>
                  <a:latin typeface="Tahoma" pitchFamily="34" charset="0"/>
                  <a:cs typeface="Tahoma" pitchFamily="34" charset="0"/>
                </a:rPr>
                <a:t>Портфолио учащихся</a:t>
              </a:r>
            </a:p>
          </p:txBody>
        </p:sp>
        <p:sp>
          <p:nvSpPr>
            <p:cNvPr id="25" name="Text Box 100"/>
            <p:cNvSpPr txBox="1">
              <a:spLocks noChangeArrowheads="1"/>
            </p:cNvSpPr>
            <p:nvPr/>
          </p:nvSpPr>
          <p:spPr bwMode="auto">
            <a:xfrm>
              <a:off x="-616678" y="2458941"/>
              <a:ext cx="3479165" cy="526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b="1" dirty="0" smtClean="0">
                  <a:solidFill>
                    <a:srgbClr val="595959"/>
                  </a:solidFill>
                  <a:latin typeface="Tahoma" pitchFamily="34" charset="0"/>
                  <a:cs typeface="Tahoma" pitchFamily="34" charset="0"/>
                </a:rPr>
                <a:t>Реестр классов</a:t>
              </a:r>
              <a:endParaRPr lang="ru-RU" b="1" dirty="0">
                <a:solidFill>
                  <a:srgbClr val="595959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26" name="Text Box 100"/>
            <p:cNvSpPr txBox="1">
              <a:spLocks noChangeArrowheads="1"/>
            </p:cNvSpPr>
            <p:nvPr/>
          </p:nvSpPr>
          <p:spPr bwMode="auto">
            <a:xfrm>
              <a:off x="-1049028" y="3995777"/>
              <a:ext cx="3540354" cy="921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b="1" dirty="0">
                  <a:solidFill>
                    <a:srgbClr val="595959"/>
                  </a:solidFill>
                  <a:latin typeface="Tahoma" pitchFamily="34" charset="0"/>
                  <a:cs typeface="Tahoma" pitchFamily="34" charset="0"/>
                </a:rPr>
                <a:t>Учет аудиторного</a:t>
              </a:r>
            </a:p>
            <a:p>
              <a:pPr algn="ctr" eaLnBrk="1" hangingPunct="1"/>
              <a:r>
                <a:rPr lang="ru-RU" b="1" dirty="0">
                  <a:solidFill>
                    <a:srgbClr val="595959"/>
                  </a:solidFill>
                  <a:latin typeface="Tahoma" pitchFamily="34" charset="0"/>
                  <a:cs typeface="Tahoma" pitchFamily="34" charset="0"/>
                </a:rPr>
                <a:t>фонда</a:t>
              </a:r>
            </a:p>
          </p:txBody>
        </p:sp>
        <p:sp>
          <p:nvSpPr>
            <p:cNvPr id="27" name="Text Box 100"/>
            <p:cNvSpPr txBox="1">
              <a:spLocks noChangeArrowheads="1"/>
            </p:cNvSpPr>
            <p:nvPr/>
          </p:nvSpPr>
          <p:spPr bwMode="auto">
            <a:xfrm>
              <a:off x="466627" y="6033963"/>
              <a:ext cx="2840267" cy="921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b="1" dirty="0">
                  <a:solidFill>
                    <a:srgbClr val="595959"/>
                  </a:solidFill>
                  <a:latin typeface="Tahoma" pitchFamily="34" charset="0"/>
                  <a:cs typeface="Tahoma" pitchFamily="34" charset="0"/>
                </a:rPr>
                <a:t>Ведение базы</a:t>
              </a:r>
            </a:p>
            <a:p>
              <a:pPr algn="ctr" eaLnBrk="1" hangingPunct="1"/>
              <a:r>
                <a:rPr lang="ru-RU" b="1" dirty="0">
                  <a:solidFill>
                    <a:srgbClr val="595959"/>
                  </a:solidFill>
                  <a:latin typeface="Tahoma" pitchFamily="34" charset="0"/>
                  <a:cs typeface="Tahoma" pitchFamily="34" charset="0"/>
                </a:rPr>
                <a:t>ЕГЭ и ГИА</a:t>
              </a:r>
            </a:p>
          </p:txBody>
        </p:sp>
        <p:sp>
          <p:nvSpPr>
            <p:cNvPr id="28" name="Text Box 100"/>
            <p:cNvSpPr txBox="1">
              <a:spLocks noChangeArrowheads="1"/>
            </p:cNvSpPr>
            <p:nvPr/>
          </p:nvSpPr>
          <p:spPr bwMode="auto">
            <a:xfrm>
              <a:off x="3753816" y="7024129"/>
              <a:ext cx="3024818" cy="921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b="1" dirty="0">
                  <a:solidFill>
                    <a:srgbClr val="595959"/>
                  </a:solidFill>
                  <a:latin typeface="Tahoma" pitchFamily="34" charset="0"/>
                  <a:cs typeface="Tahoma" pitchFamily="34" charset="0"/>
                </a:rPr>
                <a:t>Электронный дневник</a:t>
              </a:r>
            </a:p>
          </p:txBody>
        </p:sp>
        <p:sp>
          <p:nvSpPr>
            <p:cNvPr id="29" name="Text Box 100"/>
            <p:cNvSpPr txBox="1">
              <a:spLocks noChangeArrowheads="1"/>
            </p:cNvSpPr>
            <p:nvPr/>
          </p:nvSpPr>
          <p:spPr bwMode="auto">
            <a:xfrm>
              <a:off x="6845280" y="6349167"/>
              <a:ext cx="3647742" cy="921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b="1" dirty="0">
                  <a:solidFill>
                    <a:srgbClr val="595959"/>
                  </a:solidFill>
                  <a:latin typeface="Tahoma" pitchFamily="34" charset="0"/>
                  <a:cs typeface="Tahoma" pitchFamily="34" charset="0"/>
                </a:rPr>
                <a:t>Электронный</a:t>
              </a:r>
            </a:p>
            <a:p>
              <a:pPr algn="ctr" eaLnBrk="1" hangingPunct="1"/>
              <a:r>
                <a:rPr lang="ru-RU" b="1" dirty="0">
                  <a:solidFill>
                    <a:srgbClr val="595959"/>
                  </a:solidFill>
                  <a:latin typeface="Tahoma" pitchFamily="34" charset="0"/>
                  <a:cs typeface="Tahoma" pitchFamily="34" charset="0"/>
                </a:rPr>
                <a:t>журнал</a:t>
              </a:r>
            </a:p>
          </p:txBody>
        </p:sp>
        <p:sp>
          <p:nvSpPr>
            <p:cNvPr id="30" name="Text Box 100"/>
            <p:cNvSpPr txBox="1">
              <a:spLocks noChangeArrowheads="1"/>
            </p:cNvSpPr>
            <p:nvPr/>
          </p:nvSpPr>
          <p:spPr bwMode="auto">
            <a:xfrm>
              <a:off x="7792574" y="4607162"/>
              <a:ext cx="2700448" cy="921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b="1" dirty="0">
                  <a:solidFill>
                    <a:srgbClr val="595959"/>
                  </a:solidFill>
                  <a:latin typeface="Tahoma" pitchFamily="34" charset="0"/>
                  <a:cs typeface="Tahoma" pitchFamily="34" charset="0"/>
                </a:rPr>
                <a:t>Расписание </a:t>
              </a:r>
            </a:p>
            <a:p>
              <a:pPr algn="ctr" eaLnBrk="1" hangingPunct="1"/>
              <a:r>
                <a:rPr lang="ru-RU" b="1" dirty="0">
                  <a:solidFill>
                    <a:srgbClr val="595959"/>
                  </a:solidFill>
                  <a:latin typeface="Tahoma" pitchFamily="34" charset="0"/>
                  <a:cs typeface="Tahoma" pitchFamily="34" charset="0"/>
                </a:rPr>
                <a:t>занятий</a:t>
              </a:r>
            </a:p>
          </p:txBody>
        </p:sp>
        <p:sp>
          <p:nvSpPr>
            <p:cNvPr id="31" name="Text Box 100"/>
            <p:cNvSpPr txBox="1">
              <a:spLocks noChangeArrowheads="1"/>
            </p:cNvSpPr>
            <p:nvPr/>
          </p:nvSpPr>
          <p:spPr bwMode="auto">
            <a:xfrm>
              <a:off x="5941710" y="1295074"/>
              <a:ext cx="3651665" cy="526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b="1" dirty="0" smtClean="0">
                  <a:solidFill>
                    <a:srgbClr val="595959"/>
                  </a:solidFill>
                  <a:latin typeface="Tahoma" pitchFamily="34" charset="0"/>
                  <a:cs typeface="Tahoma" pitchFamily="34" charset="0"/>
                </a:rPr>
                <a:t>Зачисление в </a:t>
              </a:r>
              <a:r>
                <a:rPr lang="ru-RU" b="1" dirty="0">
                  <a:solidFill>
                    <a:srgbClr val="595959"/>
                  </a:solidFill>
                  <a:latin typeface="Tahoma" pitchFamily="34" charset="0"/>
                  <a:cs typeface="Tahoma" pitchFamily="34" charset="0"/>
                </a:rPr>
                <a:t>ОУ</a:t>
              </a:r>
            </a:p>
          </p:txBody>
        </p:sp>
        <p:sp>
          <p:nvSpPr>
            <p:cNvPr id="32" name="Text Box 100"/>
            <p:cNvSpPr txBox="1">
              <a:spLocks noChangeArrowheads="1"/>
            </p:cNvSpPr>
            <p:nvPr/>
          </p:nvSpPr>
          <p:spPr bwMode="auto">
            <a:xfrm>
              <a:off x="7264443" y="2587098"/>
              <a:ext cx="3756709" cy="526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b="1" dirty="0">
                  <a:solidFill>
                    <a:srgbClr val="595959"/>
                  </a:solidFill>
                  <a:latin typeface="Tahoma" pitchFamily="34" charset="0"/>
                  <a:cs typeface="Tahoma" pitchFamily="34" charset="0"/>
                </a:rPr>
                <a:t>Учебный план </a:t>
              </a:r>
            </a:p>
          </p:txBody>
        </p:sp>
      </p:grpSp>
      <p:pic>
        <p:nvPicPr>
          <p:cNvPr id="40" name="Picture 3" descr="C:\Users\romanova.lm\Desktop\логотип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28384" y="5949280"/>
            <a:ext cx="1000254" cy="84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08369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97768"/>
            <a:ext cx="5482952" cy="11430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Особенности программного </a:t>
            </a:r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технического обеспечения</a:t>
            </a:r>
            <a:b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9464" y="1988841"/>
            <a:ext cx="5544616" cy="3899841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en-US" i="1" dirty="0"/>
              <a:t>Web</a:t>
            </a:r>
            <a:r>
              <a:rPr lang="ru-RU" i="1" dirty="0"/>
              <a:t>-решение</a:t>
            </a:r>
            <a:r>
              <a:rPr lang="ru-RU" dirty="0"/>
              <a:t> обеспечивает взаимодействие всех участников образовательного процесса (</a:t>
            </a:r>
            <a:r>
              <a:rPr lang="ru-RU" b="1" i="1" dirty="0"/>
              <a:t>программное обеспечение установлено на региональном сервере</a:t>
            </a:r>
            <a:r>
              <a:rPr lang="ru-RU" b="1" i="1" dirty="0" smtClean="0"/>
              <a:t>)</a:t>
            </a:r>
            <a:endParaRPr lang="ru-RU" dirty="0"/>
          </a:p>
          <a:p>
            <a:pPr lvl="0"/>
            <a:r>
              <a:rPr lang="en-US" i="1" dirty="0"/>
              <a:t>Offline</a:t>
            </a:r>
            <a:r>
              <a:rPr lang="ru-RU" i="1" dirty="0"/>
              <a:t>-решение</a:t>
            </a:r>
            <a:r>
              <a:rPr lang="ru-RU" dirty="0"/>
              <a:t> предназначено для использования непосредственно в образовательном учреждении </a:t>
            </a:r>
            <a:r>
              <a:rPr lang="ru-RU" b="1" i="1" dirty="0"/>
              <a:t>(программное обеспечение установлено на школьном сервере</a:t>
            </a:r>
            <a:r>
              <a:rPr lang="ru-RU" b="1" i="1" dirty="0" smtClean="0"/>
              <a:t>)</a:t>
            </a:r>
            <a:endParaRPr lang="ru-RU" dirty="0"/>
          </a:p>
          <a:p>
            <a:endParaRPr lang="ru-RU" dirty="0"/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251520" y="1988841"/>
            <a:ext cx="635888" cy="432048"/>
          </a:xfrm>
          <a:prstGeom prst="round2DiagRect">
            <a:avLst/>
          </a:prstGeom>
          <a:gradFill flip="none" rotWithShape="1">
            <a:gsLst>
              <a:gs pos="0">
                <a:schemeClr val="accent3">
                  <a:lumMod val="75000"/>
                  <a:shade val="30000"/>
                  <a:satMod val="115000"/>
                </a:schemeClr>
              </a:gs>
              <a:gs pos="50000">
                <a:schemeClr val="accent3">
                  <a:lumMod val="75000"/>
                  <a:shade val="67500"/>
                  <a:satMod val="115000"/>
                </a:schemeClr>
              </a:gs>
              <a:gs pos="100000">
                <a:schemeClr val="accent3">
                  <a:lumMod val="75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prstClr val="white"/>
              </a:solidFill>
            </a:endParaRP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251520" y="3861049"/>
            <a:ext cx="635888" cy="432048"/>
          </a:xfrm>
          <a:prstGeom prst="round2Diag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prstClr val="white"/>
              </a:solidFill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5580112" y="1767111"/>
            <a:ext cx="5544616" cy="38998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32240" y="1412776"/>
            <a:ext cx="2085271" cy="1392319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38367" y="4579909"/>
            <a:ext cx="2106688" cy="1404739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199" t="22525" r="1418"/>
          <a:stretch/>
        </p:blipFill>
        <p:spPr>
          <a:xfrm>
            <a:off x="6750950" y="2990607"/>
            <a:ext cx="2070714" cy="1424587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3" descr="C:\Users\romanova.lm\Desktop\логотип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64234" y="188640"/>
            <a:ext cx="1000254" cy="84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06507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6868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Преимущества </a:t>
            </a:r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2-х уровневого </a:t>
            </a:r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решения</a:t>
            </a: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4066928" y="1473529"/>
            <a:ext cx="5077072" cy="424847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ü"/>
            </a:pPr>
            <a:r>
              <a:rPr lang="ru-RU" dirty="0">
                <a:solidFill>
                  <a:prstClr val="black"/>
                </a:solidFill>
              </a:rPr>
              <a:t>Хранение баз данных и отчетов непосредственно в </a:t>
            </a:r>
            <a:r>
              <a:rPr lang="ru-RU" dirty="0" smtClean="0">
                <a:solidFill>
                  <a:prstClr val="black"/>
                </a:solidFill>
              </a:rPr>
              <a:t>ОУ обеспечивает </a:t>
            </a:r>
            <a:r>
              <a:rPr lang="ru-RU" dirty="0">
                <a:solidFill>
                  <a:prstClr val="black"/>
                </a:solidFill>
              </a:rPr>
              <a:t>доступность данных в любой момент времени независимо от наличия связи при подключении к </a:t>
            </a:r>
            <a:r>
              <a:rPr lang="ru-RU" dirty="0" smtClean="0">
                <a:solidFill>
                  <a:prstClr val="black"/>
                </a:solidFill>
              </a:rPr>
              <a:t>Интернету.</a:t>
            </a:r>
          </a:p>
          <a:p>
            <a:pPr>
              <a:buFont typeface="Wingdings" pitchFamily="2" charset="2"/>
              <a:buChar char="ü"/>
            </a:pPr>
            <a:r>
              <a:rPr lang="ru-RU" dirty="0">
                <a:solidFill>
                  <a:prstClr val="black"/>
                </a:solidFill>
              </a:rPr>
              <a:t>Возможность резервного копирования баз данных и архивов электронных журналов в </a:t>
            </a:r>
            <a:r>
              <a:rPr lang="ru-RU" dirty="0" smtClean="0">
                <a:solidFill>
                  <a:prstClr val="black"/>
                </a:solidFill>
              </a:rPr>
              <a:t>ОУ.</a:t>
            </a:r>
            <a:endParaRPr lang="ru-RU" dirty="0">
              <a:solidFill>
                <a:prstClr val="black"/>
              </a:solidFill>
            </a:endParaRPr>
          </a:p>
        </p:txBody>
      </p:sp>
      <p:grpSp>
        <p:nvGrpSpPr>
          <p:cNvPr id="16" name="Group 9"/>
          <p:cNvGrpSpPr>
            <a:grpSpLocks/>
          </p:cNvGrpSpPr>
          <p:nvPr/>
        </p:nvGrpSpPr>
        <p:grpSpPr bwMode="auto">
          <a:xfrm>
            <a:off x="107504" y="2433878"/>
            <a:ext cx="3493344" cy="923114"/>
            <a:chOff x="816" y="2304"/>
            <a:chExt cx="1440" cy="448"/>
          </a:xfrm>
        </p:grpSpPr>
        <p:sp>
          <p:nvSpPr>
            <p:cNvPr id="17" name="Freeform 10"/>
            <p:cNvSpPr>
              <a:spLocks/>
            </p:cNvSpPr>
            <p:nvPr/>
          </p:nvSpPr>
          <p:spPr bwMode="gray">
            <a:xfrm>
              <a:off x="901" y="2562"/>
              <a:ext cx="1270" cy="190"/>
            </a:xfrm>
            <a:custGeom>
              <a:avLst/>
              <a:gdLst>
                <a:gd name="T0" fmla="*/ 1120 w 1120"/>
                <a:gd name="T1" fmla="*/ 252 h 252"/>
                <a:gd name="T2" fmla="*/ 1116 w 1120"/>
                <a:gd name="T3" fmla="*/ 250 h 252"/>
                <a:gd name="T4" fmla="*/ 1100 w 1120"/>
                <a:gd name="T5" fmla="*/ 246 h 252"/>
                <a:gd name="T6" fmla="*/ 1074 w 1120"/>
                <a:gd name="T7" fmla="*/ 240 h 252"/>
                <a:gd name="T8" fmla="*/ 1038 w 1120"/>
                <a:gd name="T9" fmla="*/ 232 h 252"/>
                <a:gd name="T10" fmla="*/ 992 w 1120"/>
                <a:gd name="T11" fmla="*/ 222 h 252"/>
                <a:gd name="T12" fmla="*/ 938 w 1120"/>
                <a:gd name="T13" fmla="*/ 212 h 252"/>
                <a:gd name="T14" fmla="*/ 876 w 1120"/>
                <a:gd name="T15" fmla="*/ 204 h 252"/>
                <a:gd name="T16" fmla="*/ 806 w 1120"/>
                <a:gd name="T17" fmla="*/ 196 h 252"/>
                <a:gd name="T18" fmla="*/ 730 w 1120"/>
                <a:gd name="T19" fmla="*/ 190 h 252"/>
                <a:gd name="T20" fmla="*/ 646 w 1120"/>
                <a:gd name="T21" fmla="*/ 184 h 252"/>
                <a:gd name="T22" fmla="*/ 556 w 1120"/>
                <a:gd name="T23" fmla="*/ 184 h 252"/>
                <a:gd name="T24" fmla="*/ 466 w 1120"/>
                <a:gd name="T25" fmla="*/ 184 h 252"/>
                <a:gd name="T26" fmla="*/ 384 w 1120"/>
                <a:gd name="T27" fmla="*/ 190 h 252"/>
                <a:gd name="T28" fmla="*/ 308 w 1120"/>
                <a:gd name="T29" fmla="*/ 196 h 252"/>
                <a:gd name="T30" fmla="*/ 238 w 1120"/>
                <a:gd name="T31" fmla="*/ 204 h 252"/>
                <a:gd name="T32" fmla="*/ 178 w 1120"/>
                <a:gd name="T33" fmla="*/ 212 h 252"/>
                <a:gd name="T34" fmla="*/ 126 w 1120"/>
                <a:gd name="T35" fmla="*/ 222 h 252"/>
                <a:gd name="T36" fmla="*/ 82 w 1120"/>
                <a:gd name="T37" fmla="*/ 232 h 252"/>
                <a:gd name="T38" fmla="*/ 46 w 1120"/>
                <a:gd name="T39" fmla="*/ 240 h 252"/>
                <a:gd name="T40" fmla="*/ 20 w 1120"/>
                <a:gd name="T41" fmla="*/ 246 h 252"/>
                <a:gd name="T42" fmla="*/ 6 w 1120"/>
                <a:gd name="T43" fmla="*/ 250 h 252"/>
                <a:gd name="T44" fmla="*/ 0 w 1120"/>
                <a:gd name="T45" fmla="*/ 252 h 252"/>
                <a:gd name="T46" fmla="*/ 0 w 1120"/>
                <a:gd name="T47" fmla="*/ 62 h 252"/>
                <a:gd name="T48" fmla="*/ 560 w 1120"/>
                <a:gd name="T49" fmla="*/ 0 h 252"/>
                <a:gd name="T50" fmla="*/ 1120 w 1120"/>
                <a:gd name="T51" fmla="*/ 62 h 252"/>
                <a:gd name="T52" fmla="*/ 1120 w 1120"/>
                <a:gd name="T53" fmla="*/ 252 h 252"/>
                <a:gd name="T54" fmla="*/ 1120 w 1120"/>
                <a:gd name="T55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0">
                  <a:solidFill>
                    <a:srgbClr val="DF590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" name="Rectangle 11"/>
            <p:cNvSpPr>
              <a:spLocks noChangeArrowheads="1"/>
            </p:cNvSpPr>
            <p:nvPr/>
          </p:nvSpPr>
          <p:spPr bwMode="gray">
            <a:xfrm>
              <a:off x="816" y="2304"/>
              <a:ext cx="1440" cy="393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800" b="1" i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Web</a:t>
              </a:r>
              <a:r>
                <a:rPr lang="ru-RU" sz="2800" b="1" i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-решение</a:t>
              </a:r>
            </a:p>
          </p:txBody>
        </p:sp>
      </p:grpSp>
      <p:grpSp>
        <p:nvGrpSpPr>
          <p:cNvPr id="19" name="Group 9"/>
          <p:cNvGrpSpPr>
            <a:grpSpLocks/>
          </p:cNvGrpSpPr>
          <p:nvPr/>
        </p:nvGrpSpPr>
        <p:grpSpPr bwMode="auto">
          <a:xfrm>
            <a:off x="128861" y="3645024"/>
            <a:ext cx="3493344" cy="923114"/>
            <a:chOff x="816" y="2304"/>
            <a:chExt cx="1440" cy="448"/>
          </a:xfrm>
        </p:grpSpPr>
        <p:sp>
          <p:nvSpPr>
            <p:cNvPr id="20" name="Freeform 10"/>
            <p:cNvSpPr>
              <a:spLocks/>
            </p:cNvSpPr>
            <p:nvPr/>
          </p:nvSpPr>
          <p:spPr bwMode="gray">
            <a:xfrm>
              <a:off x="901" y="2562"/>
              <a:ext cx="1270" cy="190"/>
            </a:xfrm>
            <a:custGeom>
              <a:avLst/>
              <a:gdLst>
                <a:gd name="T0" fmla="*/ 1120 w 1120"/>
                <a:gd name="T1" fmla="*/ 252 h 252"/>
                <a:gd name="T2" fmla="*/ 1116 w 1120"/>
                <a:gd name="T3" fmla="*/ 250 h 252"/>
                <a:gd name="T4" fmla="*/ 1100 w 1120"/>
                <a:gd name="T5" fmla="*/ 246 h 252"/>
                <a:gd name="T6" fmla="*/ 1074 w 1120"/>
                <a:gd name="T7" fmla="*/ 240 h 252"/>
                <a:gd name="T8" fmla="*/ 1038 w 1120"/>
                <a:gd name="T9" fmla="*/ 232 h 252"/>
                <a:gd name="T10" fmla="*/ 992 w 1120"/>
                <a:gd name="T11" fmla="*/ 222 h 252"/>
                <a:gd name="T12" fmla="*/ 938 w 1120"/>
                <a:gd name="T13" fmla="*/ 212 h 252"/>
                <a:gd name="T14" fmla="*/ 876 w 1120"/>
                <a:gd name="T15" fmla="*/ 204 h 252"/>
                <a:gd name="T16" fmla="*/ 806 w 1120"/>
                <a:gd name="T17" fmla="*/ 196 h 252"/>
                <a:gd name="T18" fmla="*/ 730 w 1120"/>
                <a:gd name="T19" fmla="*/ 190 h 252"/>
                <a:gd name="T20" fmla="*/ 646 w 1120"/>
                <a:gd name="T21" fmla="*/ 184 h 252"/>
                <a:gd name="T22" fmla="*/ 556 w 1120"/>
                <a:gd name="T23" fmla="*/ 184 h 252"/>
                <a:gd name="T24" fmla="*/ 466 w 1120"/>
                <a:gd name="T25" fmla="*/ 184 h 252"/>
                <a:gd name="T26" fmla="*/ 384 w 1120"/>
                <a:gd name="T27" fmla="*/ 190 h 252"/>
                <a:gd name="T28" fmla="*/ 308 w 1120"/>
                <a:gd name="T29" fmla="*/ 196 h 252"/>
                <a:gd name="T30" fmla="*/ 238 w 1120"/>
                <a:gd name="T31" fmla="*/ 204 h 252"/>
                <a:gd name="T32" fmla="*/ 178 w 1120"/>
                <a:gd name="T33" fmla="*/ 212 h 252"/>
                <a:gd name="T34" fmla="*/ 126 w 1120"/>
                <a:gd name="T35" fmla="*/ 222 h 252"/>
                <a:gd name="T36" fmla="*/ 82 w 1120"/>
                <a:gd name="T37" fmla="*/ 232 h 252"/>
                <a:gd name="T38" fmla="*/ 46 w 1120"/>
                <a:gd name="T39" fmla="*/ 240 h 252"/>
                <a:gd name="T40" fmla="*/ 20 w 1120"/>
                <a:gd name="T41" fmla="*/ 246 h 252"/>
                <a:gd name="T42" fmla="*/ 6 w 1120"/>
                <a:gd name="T43" fmla="*/ 250 h 252"/>
                <a:gd name="T44" fmla="*/ 0 w 1120"/>
                <a:gd name="T45" fmla="*/ 252 h 252"/>
                <a:gd name="T46" fmla="*/ 0 w 1120"/>
                <a:gd name="T47" fmla="*/ 62 h 252"/>
                <a:gd name="T48" fmla="*/ 560 w 1120"/>
                <a:gd name="T49" fmla="*/ 0 h 252"/>
                <a:gd name="T50" fmla="*/ 1120 w 1120"/>
                <a:gd name="T51" fmla="*/ 62 h 252"/>
                <a:gd name="T52" fmla="*/ 1120 w 1120"/>
                <a:gd name="T53" fmla="*/ 252 h 252"/>
                <a:gd name="T54" fmla="*/ 1120 w 1120"/>
                <a:gd name="T55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0">
                  <a:solidFill>
                    <a:srgbClr val="DF590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1" name="Rectangle 11"/>
            <p:cNvSpPr>
              <a:spLocks noChangeArrowheads="1"/>
            </p:cNvSpPr>
            <p:nvPr/>
          </p:nvSpPr>
          <p:spPr bwMode="gray">
            <a:xfrm>
              <a:off x="816" y="2304"/>
              <a:ext cx="1440" cy="393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800" b="1" i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Offline</a:t>
              </a:r>
              <a:r>
                <a:rPr lang="ru-RU" sz="2800" b="1" i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-решение</a:t>
              </a:r>
            </a:p>
          </p:txBody>
        </p:sp>
      </p:grpSp>
      <p:sp>
        <p:nvSpPr>
          <p:cNvPr id="22" name="Скругленный прямоугольник 21"/>
          <p:cNvSpPr/>
          <p:nvPr/>
        </p:nvSpPr>
        <p:spPr>
          <a:xfrm rot="5400000">
            <a:off x="1696250" y="3535531"/>
            <a:ext cx="4513994" cy="124469"/>
          </a:xfrm>
          <a:prstGeom prst="roundRect">
            <a:avLst>
              <a:gd name="adj" fmla="val 50000"/>
            </a:avLst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2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696265" y="2988033"/>
            <a:ext cx="589685" cy="936104"/>
          </a:xfrm>
          <a:prstGeom prst="rect">
            <a:avLst/>
          </a:prstGeom>
        </p:spPr>
      </p:pic>
      <p:sp>
        <p:nvSpPr>
          <p:cNvPr id="13" name="Нашивка 12"/>
          <p:cNvSpPr/>
          <p:nvPr/>
        </p:nvSpPr>
        <p:spPr>
          <a:xfrm rot="5400000">
            <a:off x="4095996" y="1506570"/>
            <a:ext cx="360040" cy="320331"/>
          </a:xfrm>
          <a:prstGeom prst="chevron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Нашивка 14"/>
          <p:cNvSpPr/>
          <p:nvPr/>
        </p:nvSpPr>
        <p:spPr>
          <a:xfrm rot="5400000">
            <a:off x="4104268" y="4151257"/>
            <a:ext cx="360040" cy="320331"/>
          </a:xfrm>
          <a:prstGeom prst="chevron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4" name="Picture 3" descr="C:\Users\romanova.lm\Desktop\логотип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00392" y="5949280"/>
            <a:ext cx="1000254" cy="84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97154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44624"/>
            <a:ext cx="7365504" cy="1143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Основные направления </a:t>
            </a:r>
            <a:b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</a:br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программы информатизации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958351" y="4879987"/>
            <a:ext cx="1996047" cy="1670682"/>
          </a:xfrm>
          <a:prstGeom prst="round2DiagRect">
            <a:avLst>
              <a:gd name="adj1" fmla="val 0"/>
              <a:gd name="adj2" fmla="val 0"/>
            </a:avLst>
          </a:prstGeom>
          <a:ln w="38100" cap="sq">
            <a:solidFill>
              <a:srgbClr val="A52B7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121" name="Line 3"/>
          <p:cNvSpPr>
            <a:spLocks noChangeShapeType="1"/>
          </p:cNvSpPr>
          <p:nvPr/>
        </p:nvSpPr>
        <p:spPr bwMode="gray">
          <a:xfrm>
            <a:off x="591323" y="4633691"/>
            <a:ext cx="4800601" cy="0"/>
          </a:xfrm>
          <a:prstGeom prst="line">
            <a:avLst/>
          </a:prstGeom>
          <a:noFill/>
          <a:ln w="25400">
            <a:solidFill>
              <a:srgbClr val="969696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" name="Text Box 5"/>
          <p:cNvSpPr txBox="1">
            <a:spLocks noChangeArrowheads="1"/>
          </p:cNvSpPr>
          <p:nvPr/>
        </p:nvSpPr>
        <p:spPr bwMode="gray">
          <a:xfrm>
            <a:off x="1080272" y="3863753"/>
            <a:ext cx="687610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Внедрение интегрированных автоматизированных информационных систем в образовательные 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учреждения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6" name="Line 8"/>
          <p:cNvSpPr>
            <a:spLocks noChangeShapeType="1"/>
          </p:cNvSpPr>
          <p:nvPr/>
        </p:nvSpPr>
        <p:spPr bwMode="gray">
          <a:xfrm>
            <a:off x="591323" y="2119091"/>
            <a:ext cx="4800600" cy="0"/>
          </a:xfrm>
          <a:prstGeom prst="line">
            <a:avLst/>
          </a:prstGeom>
          <a:noFill/>
          <a:ln w="25400">
            <a:solidFill>
              <a:srgbClr val="969696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7" name="Rectangle 9"/>
          <p:cNvSpPr>
            <a:spLocks noChangeArrowheads="1"/>
          </p:cNvSpPr>
          <p:nvPr/>
        </p:nvSpPr>
        <p:spPr bwMode="gray">
          <a:xfrm rot="3419336">
            <a:off x="226216" y="1498889"/>
            <a:ext cx="550862" cy="582154"/>
          </a:xfrm>
          <a:prstGeom prst="rect">
            <a:avLst/>
          </a:prstGeom>
          <a:gradFill rotWithShape="1">
            <a:gsLst>
              <a:gs pos="0">
                <a:srgbClr val="99CC00"/>
              </a:gs>
              <a:gs pos="100000">
                <a:srgbClr val="99CC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99CC00"/>
            </a:extrusion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128" name="Text Box 10"/>
          <p:cNvSpPr txBox="1">
            <a:spLocks noChangeArrowheads="1"/>
          </p:cNvSpPr>
          <p:nvPr/>
        </p:nvSpPr>
        <p:spPr bwMode="gray">
          <a:xfrm>
            <a:off x="1113818" y="3068960"/>
            <a:ext cx="690366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Повышение квалификации педагогов образовательных учреждений  в 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области информационно-коммуникационных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технологий</a:t>
            </a:r>
          </a:p>
        </p:txBody>
      </p:sp>
      <p:sp>
        <p:nvSpPr>
          <p:cNvPr id="129" name="Text Box 11"/>
          <p:cNvSpPr txBox="1">
            <a:spLocks noChangeArrowheads="1"/>
          </p:cNvSpPr>
          <p:nvPr/>
        </p:nvSpPr>
        <p:spPr bwMode="gray">
          <a:xfrm>
            <a:off x="362723" y="1585691"/>
            <a:ext cx="31451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131" name="Line 13"/>
          <p:cNvSpPr>
            <a:spLocks noChangeShapeType="1"/>
          </p:cNvSpPr>
          <p:nvPr/>
        </p:nvSpPr>
        <p:spPr bwMode="gray">
          <a:xfrm>
            <a:off x="591323" y="2957288"/>
            <a:ext cx="4800601" cy="0"/>
          </a:xfrm>
          <a:prstGeom prst="line">
            <a:avLst/>
          </a:prstGeom>
          <a:noFill/>
          <a:ln w="25400">
            <a:solidFill>
              <a:srgbClr val="969696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3" name="Text Box 15"/>
          <p:cNvSpPr txBox="1">
            <a:spLocks noChangeArrowheads="1"/>
          </p:cNvSpPr>
          <p:nvPr/>
        </p:nvSpPr>
        <p:spPr bwMode="gray">
          <a:xfrm>
            <a:off x="1161236" y="2154013"/>
            <a:ext cx="657911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Развитие организационной и 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информационно-технологической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инфраструктуры региональной системы образования</a:t>
            </a:r>
          </a:p>
        </p:txBody>
      </p:sp>
      <p:sp>
        <p:nvSpPr>
          <p:cNvPr id="136" name="Line 18"/>
          <p:cNvSpPr>
            <a:spLocks noChangeShapeType="1"/>
          </p:cNvSpPr>
          <p:nvPr/>
        </p:nvSpPr>
        <p:spPr bwMode="gray">
          <a:xfrm>
            <a:off x="592911" y="3793909"/>
            <a:ext cx="4799013" cy="1588"/>
          </a:xfrm>
          <a:prstGeom prst="line">
            <a:avLst/>
          </a:prstGeom>
          <a:noFill/>
          <a:ln w="25400">
            <a:solidFill>
              <a:srgbClr val="969696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8" name="Text Box 20"/>
          <p:cNvSpPr txBox="1">
            <a:spLocks noChangeArrowheads="1"/>
          </p:cNvSpPr>
          <p:nvPr/>
        </p:nvSpPr>
        <p:spPr bwMode="gray">
          <a:xfrm>
            <a:off x="1130388" y="1447469"/>
            <a:ext cx="691477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b="1" dirty="0"/>
              <a:t>Построение и развитие единой </a:t>
            </a:r>
            <a:r>
              <a:rPr lang="ru-RU" b="1" dirty="0" smtClean="0"/>
              <a:t>информационно-образовательной </a:t>
            </a:r>
            <a:r>
              <a:rPr lang="ru-RU" b="1" dirty="0"/>
              <a:t>среды Удмуртской Республики на основе портального решения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41" name="Line 23"/>
          <p:cNvSpPr>
            <a:spLocks noChangeShapeType="1"/>
          </p:cNvSpPr>
          <p:nvPr/>
        </p:nvSpPr>
        <p:spPr bwMode="gray">
          <a:xfrm>
            <a:off x="591323" y="5494112"/>
            <a:ext cx="4800600" cy="0"/>
          </a:xfrm>
          <a:prstGeom prst="line">
            <a:avLst/>
          </a:prstGeom>
          <a:noFill/>
          <a:ln w="25400">
            <a:solidFill>
              <a:srgbClr val="969696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3" name="Text Box 25"/>
          <p:cNvSpPr txBox="1">
            <a:spLocks noChangeArrowheads="1"/>
          </p:cNvSpPr>
          <p:nvPr/>
        </p:nvSpPr>
        <p:spPr bwMode="gray">
          <a:xfrm>
            <a:off x="1161236" y="4725762"/>
            <a:ext cx="64351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Создание многоуровневой системы профессионального образования для   подготовки специалистов ИТ-сферы</a:t>
            </a:r>
          </a:p>
        </p:txBody>
      </p:sp>
      <p:sp>
        <p:nvSpPr>
          <p:cNvPr id="146" name="Line 8"/>
          <p:cNvSpPr>
            <a:spLocks noChangeShapeType="1"/>
          </p:cNvSpPr>
          <p:nvPr/>
        </p:nvSpPr>
        <p:spPr bwMode="gray">
          <a:xfrm>
            <a:off x="556320" y="6248728"/>
            <a:ext cx="4800600" cy="0"/>
          </a:xfrm>
          <a:prstGeom prst="line">
            <a:avLst/>
          </a:prstGeom>
          <a:noFill/>
          <a:ln w="25400">
            <a:solidFill>
              <a:srgbClr val="969696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8" name="Text Box 10"/>
          <p:cNvSpPr txBox="1">
            <a:spLocks noChangeArrowheads="1"/>
          </p:cNvSpPr>
          <p:nvPr/>
        </p:nvSpPr>
        <p:spPr bwMode="gray">
          <a:xfrm>
            <a:off x="1071403" y="5548860"/>
            <a:ext cx="650344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Развитие системы дистанционного образования в образовательных учреждениях республики</a:t>
            </a:r>
          </a:p>
        </p:txBody>
      </p:sp>
      <p:sp>
        <p:nvSpPr>
          <p:cNvPr id="28" name="Rectangle 14"/>
          <p:cNvSpPr>
            <a:spLocks noChangeArrowheads="1"/>
          </p:cNvSpPr>
          <p:nvPr/>
        </p:nvSpPr>
        <p:spPr bwMode="gray">
          <a:xfrm rot="3419336">
            <a:off x="295854" y="2431971"/>
            <a:ext cx="435359" cy="47255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bg1">
                <a:lumMod val="65000"/>
              </a:schemeClr>
            </a:extrusionClr>
          </a:sp3d>
          <a:extLst/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29" name="Text Box 11"/>
          <p:cNvSpPr txBox="1">
            <a:spLocks noChangeArrowheads="1"/>
          </p:cNvSpPr>
          <p:nvPr/>
        </p:nvSpPr>
        <p:spPr bwMode="gray">
          <a:xfrm>
            <a:off x="362720" y="2472193"/>
            <a:ext cx="3016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FFFF"/>
                </a:solidFill>
              </a:rPr>
              <a:t>2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30" name="Rectangle 14"/>
          <p:cNvSpPr>
            <a:spLocks noChangeArrowheads="1"/>
          </p:cNvSpPr>
          <p:nvPr/>
        </p:nvSpPr>
        <p:spPr bwMode="gray">
          <a:xfrm rot="3419336">
            <a:off x="295854" y="3243227"/>
            <a:ext cx="435359" cy="47255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bg1">
                <a:lumMod val="65000"/>
              </a:schemeClr>
            </a:extrusionClr>
          </a:sp3d>
          <a:extLst/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31" name="Text Box 11"/>
          <p:cNvSpPr txBox="1">
            <a:spLocks noChangeArrowheads="1"/>
          </p:cNvSpPr>
          <p:nvPr/>
        </p:nvSpPr>
        <p:spPr bwMode="gray">
          <a:xfrm>
            <a:off x="362720" y="3283449"/>
            <a:ext cx="3016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FFFF"/>
                </a:solidFill>
              </a:rPr>
              <a:t>3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32" name="Rectangle 14"/>
          <p:cNvSpPr>
            <a:spLocks noChangeArrowheads="1"/>
          </p:cNvSpPr>
          <p:nvPr/>
        </p:nvSpPr>
        <p:spPr bwMode="gray">
          <a:xfrm rot="3419336">
            <a:off x="294334" y="4079847"/>
            <a:ext cx="435359" cy="47255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bg1">
                <a:lumMod val="65000"/>
              </a:schemeClr>
            </a:extrusionClr>
          </a:sp3d>
          <a:extLst/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33" name="Text Box 11"/>
          <p:cNvSpPr txBox="1">
            <a:spLocks noChangeArrowheads="1"/>
          </p:cNvSpPr>
          <p:nvPr/>
        </p:nvSpPr>
        <p:spPr bwMode="gray">
          <a:xfrm>
            <a:off x="361200" y="4120069"/>
            <a:ext cx="3016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FFFF"/>
                </a:solidFill>
              </a:rPr>
              <a:t>4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34" name="Rectangle 14"/>
          <p:cNvSpPr>
            <a:spLocks noChangeArrowheads="1"/>
          </p:cNvSpPr>
          <p:nvPr/>
        </p:nvSpPr>
        <p:spPr bwMode="gray">
          <a:xfrm rot="3419336">
            <a:off x="292814" y="4944790"/>
            <a:ext cx="435359" cy="47255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bg1">
                <a:lumMod val="65000"/>
              </a:schemeClr>
            </a:extrusionClr>
          </a:sp3d>
          <a:extLst/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35" name="Text Box 11"/>
          <p:cNvSpPr txBox="1">
            <a:spLocks noChangeArrowheads="1"/>
          </p:cNvSpPr>
          <p:nvPr/>
        </p:nvSpPr>
        <p:spPr bwMode="gray">
          <a:xfrm>
            <a:off x="359680" y="4985012"/>
            <a:ext cx="3016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FFFF"/>
                </a:solidFill>
              </a:rPr>
              <a:t>5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36" name="Rectangle 14"/>
          <p:cNvSpPr>
            <a:spLocks noChangeArrowheads="1"/>
          </p:cNvSpPr>
          <p:nvPr/>
        </p:nvSpPr>
        <p:spPr bwMode="gray">
          <a:xfrm rot="3419336">
            <a:off x="292814" y="5699845"/>
            <a:ext cx="435359" cy="47255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bg1">
                <a:lumMod val="65000"/>
              </a:schemeClr>
            </a:extrusionClr>
          </a:sp3d>
          <a:extLst/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37" name="Text Box 11"/>
          <p:cNvSpPr txBox="1">
            <a:spLocks noChangeArrowheads="1"/>
          </p:cNvSpPr>
          <p:nvPr/>
        </p:nvSpPr>
        <p:spPr bwMode="gray">
          <a:xfrm>
            <a:off x="359680" y="5740067"/>
            <a:ext cx="3016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FFFF"/>
                </a:solidFill>
              </a:rPr>
              <a:t>6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38" name="Picture 3" descr="C:\Users\romanova.lm\Desktop\логотип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88640"/>
            <a:ext cx="1000254" cy="84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52298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Обеспечение </a:t>
            </a:r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информационной </a:t>
            </a:r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безопасности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75674" y="3652099"/>
            <a:ext cx="226832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70C0"/>
              </a:buClr>
            </a:pPr>
            <a:r>
              <a:rPr lang="ru-RU" sz="2000" b="1" dirty="0">
                <a:solidFill>
                  <a:prstClr val="black"/>
                </a:solidFill>
              </a:rPr>
              <a:t>«Единый государственный экзамен»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4788024" y="3757745"/>
            <a:ext cx="18277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70C0"/>
              </a:buClr>
            </a:pPr>
            <a:r>
              <a:rPr lang="ru-RU" sz="2000" b="1" dirty="0">
                <a:solidFill>
                  <a:prstClr val="black"/>
                </a:solidFill>
              </a:rPr>
              <a:t>«Электронный колледж»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7077109" y="3782904"/>
            <a:ext cx="16713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70C0"/>
              </a:buClr>
            </a:pPr>
            <a:r>
              <a:rPr lang="ru-RU" sz="2000" b="1" dirty="0">
                <a:solidFill>
                  <a:prstClr val="black"/>
                </a:solidFill>
              </a:rPr>
              <a:t>«Телешкола»</a:t>
            </a: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56"/>
          <a:stretch/>
        </p:blipFill>
        <p:spPr>
          <a:xfrm>
            <a:off x="107504" y="1689341"/>
            <a:ext cx="2024622" cy="1962757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03362" y="1689342"/>
            <a:ext cx="2024622" cy="1900892"/>
          </a:xfrm>
          <a:prstGeom prst="rect">
            <a:avLst/>
          </a:prstGeom>
        </p:spPr>
      </p:pic>
      <p:pic>
        <p:nvPicPr>
          <p:cNvPr id="49" name="Объект 48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411" t="-1" r="18279" b="-901"/>
          <a:stretch/>
        </p:blipFill>
        <p:spPr>
          <a:xfrm>
            <a:off x="4635610" y="1706378"/>
            <a:ext cx="2024622" cy="1883856"/>
          </a:xfrm>
        </p:spPr>
      </p:pic>
      <p:sp>
        <p:nvSpPr>
          <p:cNvPr id="48" name="Прямоугольник 47"/>
          <p:cNvSpPr/>
          <p:nvPr/>
        </p:nvSpPr>
        <p:spPr>
          <a:xfrm>
            <a:off x="2600268" y="3782904"/>
            <a:ext cx="18277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70C0"/>
              </a:buClr>
            </a:pPr>
            <a:r>
              <a:rPr lang="ru-RU" sz="2000" b="1" dirty="0">
                <a:solidFill>
                  <a:prstClr val="black"/>
                </a:solidFill>
              </a:rPr>
              <a:t>«Электронная школа»</a:t>
            </a:r>
          </a:p>
        </p:txBody>
      </p:sp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914" r="13670"/>
          <a:stretch/>
        </p:blipFill>
        <p:spPr>
          <a:xfrm>
            <a:off x="6804248" y="1698494"/>
            <a:ext cx="2196745" cy="189174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grpSp>
        <p:nvGrpSpPr>
          <p:cNvPr id="57" name="Group 9"/>
          <p:cNvGrpSpPr>
            <a:grpSpLocks/>
          </p:cNvGrpSpPr>
          <p:nvPr/>
        </p:nvGrpSpPr>
        <p:grpSpPr bwMode="auto">
          <a:xfrm>
            <a:off x="539552" y="4812121"/>
            <a:ext cx="8338796" cy="993143"/>
            <a:chOff x="816" y="2304"/>
            <a:chExt cx="1440" cy="448"/>
          </a:xfrm>
        </p:grpSpPr>
        <p:sp>
          <p:nvSpPr>
            <p:cNvPr id="58" name="Freeform 10"/>
            <p:cNvSpPr>
              <a:spLocks/>
            </p:cNvSpPr>
            <p:nvPr/>
          </p:nvSpPr>
          <p:spPr bwMode="gray">
            <a:xfrm>
              <a:off x="901" y="2562"/>
              <a:ext cx="1270" cy="190"/>
            </a:xfrm>
            <a:custGeom>
              <a:avLst/>
              <a:gdLst>
                <a:gd name="T0" fmla="*/ 1120 w 1120"/>
                <a:gd name="T1" fmla="*/ 252 h 252"/>
                <a:gd name="T2" fmla="*/ 1116 w 1120"/>
                <a:gd name="T3" fmla="*/ 250 h 252"/>
                <a:gd name="T4" fmla="*/ 1100 w 1120"/>
                <a:gd name="T5" fmla="*/ 246 h 252"/>
                <a:gd name="T6" fmla="*/ 1074 w 1120"/>
                <a:gd name="T7" fmla="*/ 240 h 252"/>
                <a:gd name="T8" fmla="*/ 1038 w 1120"/>
                <a:gd name="T9" fmla="*/ 232 h 252"/>
                <a:gd name="T10" fmla="*/ 992 w 1120"/>
                <a:gd name="T11" fmla="*/ 222 h 252"/>
                <a:gd name="T12" fmla="*/ 938 w 1120"/>
                <a:gd name="T13" fmla="*/ 212 h 252"/>
                <a:gd name="T14" fmla="*/ 876 w 1120"/>
                <a:gd name="T15" fmla="*/ 204 h 252"/>
                <a:gd name="T16" fmla="*/ 806 w 1120"/>
                <a:gd name="T17" fmla="*/ 196 h 252"/>
                <a:gd name="T18" fmla="*/ 730 w 1120"/>
                <a:gd name="T19" fmla="*/ 190 h 252"/>
                <a:gd name="T20" fmla="*/ 646 w 1120"/>
                <a:gd name="T21" fmla="*/ 184 h 252"/>
                <a:gd name="T22" fmla="*/ 556 w 1120"/>
                <a:gd name="T23" fmla="*/ 184 h 252"/>
                <a:gd name="T24" fmla="*/ 466 w 1120"/>
                <a:gd name="T25" fmla="*/ 184 h 252"/>
                <a:gd name="T26" fmla="*/ 384 w 1120"/>
                <a:gd name="T27" fmla="*/ 190 h 252"/>
                <a:gd name="T28" fmla="*/ 308 w 1120"/>
                <a:gd name="T29" fmla="*/ 196 h 252"/>
                <a:gd name="T30" fmla="*/ 238 w 1120"/>
                <a:gd name="T31" fmla="*/ 204 h 252"/>
                <a:gd name="T32" fmla="*/ 178 w 1120"/>
                <a:gd name="T33" fmla="*/ 212 h 252"/>
                <a:gd name="T34" fmla="*/ 126 w 1120"/>
                <a:gd name="T35" fmla="*/ 222 h 252"/>
                <a:gd name="T36" fmla="*/ 82 w 1120"/>
                <a:gd name="T37" fmla="*/ 232 h 252"/>
                <a:gd name="T38" fmla="*/ 46 w 1120"/>
                <a:gd name="T39" fmla="*/ 240 h 252"/>
                <a:gd name="T40" fmla="*/ 20 w 1120"/>
                <a:gd name="T41" fmla="*/ 246 h 252"/>
                <a:gd name="T42" fmla="*/ 6 w 1120"/>
                <a:gd name="T43" fmla="*/ 250 h 252"/>
                <a:gd name="T44" fmla="*/ 0 w 1120"/>
                <a:gd name="T45" fmla="*/ 252 h 252"/>
                <a:gd name="T46" fmla="*/ 0 w 1120"/>
                <a:gd name="T47" fmla="*/ 62 h 252"/>
                <a:gd name="T48" fmla="*/ 560 w 1120"/>
                <a:gd name="T49" fmla="*/ 0 h 252"/>
                <a:gd name="T50" fmla="*/ 1120 w 1120"/>
                <a:gd name="T51" fmla="*/ 62 h 252"/>
                <a:gd name="T52" fmla="*/ 1120 w 1120"/>
                <a:gd name="T53" fmla="*/ 252 h 252"/>
                <a:gd name="T54" fmla="*/ 1120 w 1120"/>
                <a:gd name="T55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0">
                  <a:solidFill>
                    <a:srgbClr val="DF590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59" name="Rectangle 11"/>
            <p:cNvSpPr>
              <a:spLocks noChangeArrowheads="1"/>
            </p:cNvSpPr>
            <p:nvPr/>
          </p:nvSpPr>
          <p:spPr bwMode="gray">
            <a:xfrm>
              <a:off x="816" y="2304"/>
              <a:ext cx="1440" cy="393"/>
            </a:xfrm>
            <a:prstGeom prst="rect">
              <a:avLst/>
            </a:prstGeom>
            <a:solidFill>
              <a:srgbClr val="00A7E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ru-RU" sz="24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Внедрение современных технических </a:t>
              </a:r>
            </a:p>
            <a:p>
              <a:pPr algn="ctr"/>
              <a:r>
                <a:rPr lang="ru-RU" sz="24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средств защиты информации</a:t>
              </a:r>
            </a:p>
          </p:txBody>
        </p:sp>
      </p:grpSp>
      <p:pic>
        <p:nvPicPr>
          <p:cNvPr id="55" name="Рисунок 5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426" y="4826464"/>
            <a:ext cx="493206" cy="782946"/>
          </a:xfrm>
          <a:prstGeom prst="rect">
            <a:avLst/>
          </a:prstGeom>
        </p:spPr>
      </p:pic>
      <p:pic>
        <p:nvPicPr>
          <p:cNvPr id="15" name="Picture 3" descr="C:\Users\romanova.lm\Desktop\логотип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00392" y="5949280"/>
            <a:ext cx="1000254" cy="84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19120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/>
          <p:cNvCxnSpPr/>
          <p:nvPr/>
        </p:nvCxnSpPr>
        <p:spPr>
          <a:xfrm>
            <a:off x="1115616" y="3140968"/>
            <a:ext cx="6912768" cy="0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08" y="0"/>
            <a:ext cx="8229600" cy="115212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000" dirty="0">
                <a:solidFill>
                  <a:srgbClr val="5D19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Взаимодействие </a:t>
            </a:r>
            <a:r>
              <a:rPr lang="ru-RU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Регионального </a:t>
            </a:r>
            <a:r>
              <a:rPr lang="ru-RU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образовательного </a:t>
            </a:r>
            <a:br>
              <a:rPr lang="ru-RU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портала с </a:t>
            </a:r>
            <a:r>
              <a:rPr lang="ru-RU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порталом </a:t>
            </a:r>
            <a:r>
              <a:rPr lang="ru-RU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Государственных услуг</a:t>
            </a:r>
            <a:endParaRPr lang="ru-RU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>
          <a:xfrm>
            <a:off x="179511" y="4509121"/>
            <a:ext cx="8424938" cy="2016224"/>
          </a:xfr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alpha val="58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>
            <a:normAutofit fontScale="5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2500" dirty="0"/>
              <a:t>Предоставление информации об организации </a:t>
            </a:r>
            <a:r>
              <a:rPr lang="ru-RU" sz="2500" dirty="0" smtClean="0"/>
              <a:t>бесплатного дошкольного и общего  образования</a:t>
            </a:r>
            <a:endParaRPr lang="ru-RU" sz="2500" dirty="0"/>
          </a:p>
          <a:p>
            <a:pPr marL="514350" indent="-514350">
              <a:buFont typeface="+mj-lt"/>
              <a:buAutoNum type="arabicPeriod"/>
            </a:pPr>
            <a:r>
              <a:rPr lang="ru-RU" sz="2500" dirty="0"/>
              <a:t>Предоставление информации об организации </a:t>
            </a:r>
            <a:r>
              <a:rPr lang="ru-RU" sz="2500" dirty="0" smtClean="0"/>
              <a:t>начального, среднего </a:t>
            </a:r>
            <a:r>
              <a:rPr lang="ru-RU" sz="2500" dirty="0"/>
              <a:t>и дополнительного профессионального образования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500" dirty="0"/>
              <a:t>Предоставление информации  о порядке проведения ЕГЭ и ГИА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500" dirty="0"/>
              <a:t>Зачисление в образовательное учреждение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500" dirty="0"/>
              <a:t>Предоставление  информации о результатах сданных экзаменов и зачислении в образовательное учреждение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500" dirty="0"/>
              <a:t>Ведение электронного дневника и электронного журнала успеваемости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500" dirty="0"/>
              <a:t>Предоставление информации об образовательных программах</a:t>
            </a:r>
          </a:p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80827" y="4139788"/>
            <a:ext cx="8163581" cy="4001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spcBef>
                <a:spcPct val="0"/>
              </a:spcBef>
              <a:buNone/>
              <a:defRPr sz="3000" b="1">
                <a:solidFill>
                  <a:srgbClr val="A52B7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/>
              <a:t>Перечень государственных и муниципальных услуг в сфере образования</a:t>
            </a:r>
          </a:p>
        </p:txBody>
      </p:sp>
      <p:pic>
        <p:nvPicPr>
          <p:cNvPr id="21" name="Объект 20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124744"/>
            <a:ext cx="9117804" cy="3055114"/>
          </a:xfrm>
        </p:spPr>
      </p:pic>
      <p:pic>
        <p:nvPicPr>
          <p:cNvPr id="7" name="Picture 3" descr="C:\Users\romanova.lm\Desktop\логотип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84368" y="116632"/>
            <a:ext cx="1000254" cy="84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53350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2705" y="18661"/>
            <a:ext cx="9371384" cy="100811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</a:t>
            </a:r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 </a:t>
            </a:r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внедрения </a:t>
            </a:r>
            <a:b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системы «Электронный </a:t>
            </a:r>
            <a:r>
              <a:rPr lang="ru-RU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колледж</a:t>
            </a:r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1322085" y="1576535"/>
            <a:ext cx="7714411" cy="83099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000"/>
              </a:spcBef>
              <a:buNone/>
            </a:pPr>
            <a:r>
              <a:rPr lang="ru-RU" sz="2400" dirty="0"/>
              <a:t>А</a:t>
            </a:r>
            <a:r>
              <a:rPr lang="ru-RU" sz="2400" dirty="0" smtClean="0"/>
              <a:t>втоматизация </a:t>
            </a:r>
            <a:r>
              <a:rPr lang="ru-RU" sz="2400" dirty="0"/>
              <a:t>системы управления образовательным </a:t>
            </a:r>
            <a:r>
              <a:rPr lang="ru-RU" sz="2400" dirty="0" smtClean="0"/>
              <a:t>учреждением.</a:t>
            </a:r>
            <a:endParaRPr lang="ru-RU" sz="2400" dirty="0">
              <a:solidFill>
                <a:prstClr val="black"/>
              </a:solidFill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574521" y="1659217"/>
            <a:ext cx="747564" cy="648072"/>
            <a:chOff x="235710" y="1700808"/>
            <a:chExt cx="747564" cy="648072"/>
          </a:xfrm>
          <a:solidFill>
            <a:srgbClr val="7030A0"/>
          </a:solidFill>
        </p:grpSpPr>
        <p:sp>
          <p:nvSpPr>
            <p:cNvPr id="13" name="Прямоугольник 12"/>
            <p:cNvSpPr/>
            <p:nvPr/>
          </p:nvSpPr>
          <p:spPr>
            <a:xfrm>
              <a:off x="235710" y="1700808"/>
              <a:ext cx="648072" cy="64807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4" name="Блок-схема: решение 13"/>
            <p:cNvSpPr/>
            <p:nvPr/>
          </p:nvSpPr>
          <p:spPr>
            <a:xfrm>
              <a:off x="695242" y="1880828"/>
              <a:ext cx="288032" cy="288032"/>
            </a:xfrm>
            <a:prstGeom prst="flowChartDecisi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548895" y="2420888"/>
            <a:ext cx="747564" cy="648072"/>
            <a:chOff x="235710" y="1700808"/>
            <a:chExt cx="747564" cy="648072"/>
          </a:xfrm>
          <a:solidFill>
            <a:srgbClr val="A52B7C"/>
          </a:solidFill>
        </p:grpSpPr>
        <p:sp>
          <p:nvSpPr>
            <p:cNvPr id="16" name="Прямоугольник 15"/>
            <p:cNvSpPr/>
            <p:nvPr/>
          </p:nvSpPr>
          <p:spPr>
            <a:xfrm>
              <a:off x="235710" y="1700808"/>
              <a:ext cx="648072" cy="64807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7" name="Блок-схема: решение 16"/>
            <p:cNvSpPr/>
            <p:nvPr/>
          </p:nvSpPr>
          <p:spPr>
            <a:xfrm>
              <a:off x="695242" y="1880828"/>
              <a:ext cx="288032" cy="288032"/>
            </a:xfrm>
            <a:prstGeom prst="flowChartDecisi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555894" y="3147297"/>
            <a:ext cx="747564" cy="648072"/>
            <a:chOff x="235710" y="1700808"/>
            <a:chExt cx="747564" cy="648072"/>
          </a:xfrm>
          <a:solidFill>
            <a:srgbClr val="C00000"/>
          </a:solidFill>
        </p:grpSpPr>
        <p:sp>
          <p:nvSpPr>
            <p:cNvPr id="19" name="Прямоугольник 18"/>
            <p:cNvSpPr/>
            <p:nvPr/>
          </p:nvSpPr>
          <p:spPr>
            <a:xfrm>
              <a:off x="235710" y="1700808"/>
              <a:ext cx="648072" cy="64807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0" name="Блок-схема: решение 19"/>
            <p:cNvSpPr/>
            <p:nvPr/>
          </p:nvSpPr>
          <p:spPr>
            <a:xfrm>
              <a:off x="695242" y="1880828"/>
              <a:ext cx="288032" cy="288032"/>
            </a:xfrm>
            <a:prstGeom prst="flowChartDecisi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25" name="Объект 2"/>
          <p:cNvSpPr txBox="1">
            <a:spLocks/>
          </p:cNvSpPr>
          <p:nvPr/>
        </p:nvSpPr>
        <p:spPr>
          <a:xfrm>
            <a:off x="1363490" y="2410665"/>
            <a:ext cx="7780510" cy="145680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000"/>
              </a:spcBef>
              <a:buNone/>
            </a:pPr>
            <a:r>
              <a:rPr lang="ru-RU" sz="2400" dirty="0"/>
              <a:t>С</a:t>
            </a:r>
            <a:r>
              <a:rPr lang="ru-RU" sz="2400" dirty="0" smtClean="0"/>
              <a:t>оздание </a:t>
            </a:r>
            <a:r>
              <a:rPr lang="ru-RU" sz="2400" dirty="0"/>
              <a:t>единой базы кадровых </a:t>
            </a:r>
            <a:r>
              <a:rPr lang="ru-RU" sz="2400" dirty="0" smtClean="0"/>
              <a:t>ресурсов, обучающихся, выпускников, ОУ в </a:t>
            </a:r>
            <a:r>
              <a:rPr lang="ru-RU" sz="2400" dirty="0"/>
              <a:t>разрезе </a:t>
            </a:r>
            <a:r>
              <a:rPr lang="ru-RU" sz="2400" dirty="0" smtClean="0"/>
              <a:t>специальностей.</a:t>
            </a:r>
            <a:endParaRPr lang="ru-RU" sz="2400" dirty="0">
              <a:solidFill>
                <a:prstClr val="black"/>
              </a:solidFill>
            </a:endParaRPr>
          </a:p>
          <a:p>
            <a:pPr marL="0" indent="0">
              <a:spcBef>
                <a:spcPts val="2000"/>
              </a:spcBef>
              <a:buNone/>
            </a:pPr>
            <a:endParaRPr lang="ru-RU" sz="2400" dirty="0" smtClean="0">
              <a:solidFill>
                <a:prstClr val="black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58295" y="1597200"/>
            <a:ext cx="1002294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ru-RU" sz="4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1</a:t>
            </a:r>
            <a:endParaRPr lang="ru-RU" sz="4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24880" y="2410221"/>
            <a:ext cx="1002294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ru-RU" sz="4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2</a:t>
            </a:r>
            <a:endParaRPr lang="ru-RU" sz="4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00456" y="3117390"/>
            <a:ext cx="867194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ru-RU" sz="4000" b="1" i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3</a:t>
            </a:r>
            <a:endParaRPr lang="ru-RU" sz="4000" b="1" i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548895" y="3864150"/>
            <a:ext cx="747564" cy="648072"/>
            <a:chOff x="235710" y="1700808"/>
            <a:chExt cx="747564" cy="648072"/>
          </a:xfrm>
          <a:solidFill>
            <a:schemeClr val="accent6">
              <a:lumMod val="75000"/>
            </a:schemeClr>
          </a:solidFill>
        </p:grpSpPr>
        <p:sp>
          <p:nvSpPr>
            <p:cNvPr id="22" name="Прямоугольник 21"/>
            <p:cNvSpPr/>
            <p:nvPr/>
          </p:nvSpPr>
          <p:spPr>
            <a:xfrm>
              <a:off x="235710" y="1700808"/>
              <a:ext cx="648072" cy="64807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3" name="Блок-схема: решение 22"/>
            <p:cNvSpPr/>
            <p:nvPr/>
          </p:nvSpPr>
          <p:spPr>
            <a:xfrm>
              <a:off x="695242" y="1880828"/>
              <a:ext cx="288032" cy="288032"/>
            </a:xfrm>
            <a:prstGeom prst="flowChartDecisi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29" name="Объект 2"/>
          <p:cNvSpPr txBox="1">
            <a:spLocks/>
          </p:cNvSpPr>
          <p:nvPr/>
        </p:nvSpPr>
        <p:spPr>
          <a:xfrm>
            <a:off x="1363490" y="3276555"/>
            <a:ext cx="7621816" cy="46166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000"/>
              </a:spcBef>
              <a:buNone/>
            </a:pPr>
            <a:r>
              <a:rPr lang="ru-RU" sz="2400" dirty="0"/>
              <a:t>П</a:t>
            </a:r>
            <a:r>
              <a:rPr lang="ru-RU" sz="2400" dirty="0" smtClean="0"/>
              <a:t>остроение </a:t>
            </a:r>
            <a:r>
              <a:rPr lang="ru-RU" sz="2400" dirty="0"/>
              <a:t>портфолио </a:t>
            </a:r>
            <a:r>
              <a:rPr lang="ru-RU" sz="2400" dirty="0" smtClean="0"/>
              <a:t>преподавателей, обучающихся.</a:t>
            </a:r>
            <a:endParaRPr lang="ru-RU" sz="2400" dirty="0" smtClean="0">
              <a:solidFill>
                <a:prstClr val="black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76922" y="3822199"/>
            <a:ext cx="527044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ru-RU" sz="4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4</a:t>
            </a:r>
          </a:p>
        </p:txBody>
      </p:sp>
      <p:sp>
        <p:nvSpPr>
          <p:cNvPr id="31" name="Объект 2"/>
          <p:cNvSpPr txBox="1">
            <a:spLocks/>
          </p:cNvSpPr>
          <p:nvPr/>
        </p:nvSpPr>
        <p:spPr>
          <a:xfrm>
            <a:off x="1363490" y="3870607"/>
            <a:ext cx="7621816" cy="46166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ru-RU" sz="2400" dirty="0"/>
              <a:t>С</a:t>
            </a:r>
            <a:r>
              <a:rPr lang="ru-RU" sz="2400" dirty="0" smtClean="0"/>
              <a:t>бор </a:t>
            </a:r>
            <a:r>
              <a:rPr lang="ru-RU" sz="2400" dirty="0"/>
              <a:t>информации в режиме </a:t>
            </a:r>
            <a:r>
              <a:rPr lang="ru-RU" sz="2400" dirty="0" err="1" smtClean="0"/>
              <a:t>on-line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sp>
        <p:nvSpPr>
          <p:cNvPr id="32" name="Объект 2"/>
          <p:cNvSpPr txBox="1">
            <a:spLocks/>
          </p:cNvSpPr>
          <p:nvPr/>
        </p:nvSpPr>
        <p:spPr>
          <a:xfrm>
            <a:off x="1331993" y="4444962"/>
            <a:ext cx="7621816" cy="83099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ru-RU" sz="2400" dirty="0"/>
              <a:t>П</a:t>
            </a:r>
            <a:r>
              <a:rPr lang="ru-RU" sz="2400" dirty="0" smtClean="0"/>
              <a:t>роведение </a:t>
            </a:r>
            <a:r>
              <a:rPr lang="ru-RU" sz="2400" dirty="0"/>
              <a:t>мониторинговых исследований различной </a:t>
            </a:r>
            <a:r>
              <a:rPr lang="ru-RU" sz="2400" dirty="0" smtClean="0"/>
              <a:t>направленности.</a:t>
            </a:r>
            <a:endParaRPr lang="ru-RU" sz="2400" dirty="0"/>
          </a:p>
        </p:txBody>
      </p:sp>
      <p:sp>
        <p:nvSpPr>
          <p:cNvPr id="33" name="Объект 2"/>
          <p:cNvSpPr txBox="1">
            <a:spLocks/>
          </p:cNvSpPr>
          <p:nvPr/>
        </p:nvSpPr>
        <p:spPr>
          <a:xfrm>
            <a:off x="1329387" y="5323355"/>
            <a:ext cx="7131045" cy="83099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000"/>
              </a:spcBef>
              <a:buNone/>
            </a:pPr>
            <a:r>
              <a:rPr lang="ru-RU" sz="2400" dirty="0"/>
              <a:t>Ф</a:t>
            </a:r>
            <a:r>
              <a:rPr lang="ru-RU" sz="2400" dirty="0" smtClean="0"/>
              <a:t>ормирование </a:t>
            </a:r>
            <a:r>
              <a:rPr lang="ru-RU" sz="2400" dirty="0"/>
              <a:t>статистических и аналитических отчетов.</a:t>
            </a:r>
            <a:endParaRPr lang="ru-RU" sz="2400" dirty="0" smtClean="0">
              <a:solidFill>
                <a:prstClr val="black"/>
              </a:solidFill>
            </a:endParaRPr>
          </a:p>
        </p:txBody>
      </p:sp>
      <p:grpSp>
        <p:nvGrpSpPr>
          <p:cNvPr id="34" name="Группа 33"/>
          <p:cNvGrpSpPr/>
          <p:nvPr/>
        </p:nvGrpSpPr>
        <p:grpSpPr>
          <a:xfrm>
            <a:off x="555894" y="4590559"/>
            <a:ext cx="747564" cy="648072"/>
            <a:chOff x="235710" y="1700808"/>
            <a:chExt cx="747564" cy="648072"/>
          </a:xfrm>
          <a:solidFill>
            <a:srgbClr val="00B0F0"/>
          </a:solidFill>
        </p:grpSpPr>
        <p:sp>
          <p:nvSpPr>
            <p:cNvPr id="35" name="Прямоугольник 34"/>
            <p:cNvSpPr/>
            <p:nvPr/>
          </p:nvSpPr>
          <p:spPr>
            <a:xfrm>
              <a:off x="235710" y="1700808"/>
              <a:ext cx="648072" cy="64807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6" name="Блок-схема: решение 35"/>
            <p:cNvSpPr/>
            <p:nvPr/>
          </p:nvSpPr>
          <p:spPr>
            <a:xfrm>
              <a:off x="695242" y="1880828"/>
              <a:ext cx="288032" cy="288032"/>
            </a:xfrm>
            <a:prstGeom prst="flowChartDecisi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683921" y="4548608"/>
            <a:ext cx="527044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ru-RU" sz="4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5</a:t>
            </a:r>
            <a:endParaRPr lang="ru-RU" sz="4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grpSp>
        <p:nvGrpSpPr>
          <p:cNvPr id="38" name="Группа 37"/>
          <p:cNvGrpSpPr/>
          <p:nvPr/>
        </p:nvGrpSpPr>
        <p:grpSpPr>
          <a:xfrm>
            <a:off x="571983" y="5316968"/>
            <a:ext cx="747564" cy="648072"/>
            <a:chOff x="235710" y="1700808"/>
            <a:chExt cx="747564" cy="648072"/>
          </a:xfrm>
          <a:solidFill>
            <a:srgbClr val="00B050"/>
          </a:solidFill>
        </p:grpSpPr>
        <p:sp>
          <p:nvSpPr>
            <p:cNvPr id="39" name="Прямоугольник 38"/>
            <p:cNvSpPr/>
            <p:nvPr/>
          </p:nvSpPr>
          <p:spPr>
            <a:xfrm>
              <a:off x="235710" y="1700808"/>
              <a:ext cx="648072" cy="64807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0" name="Блок-схема: решение 39"/>
            <p:cNvSpPr/>
            <p:nvPr/>
          </p:nvSpPr>
          <p:spPr>
            <a:xfrm>
              <a:off x="695242" y="1880828"/>
              <a:ext cx="288032" cy="288032"/>
            </a:xfrm>
            <a:prstGeom prst="flowChartDecisi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700010" y="5275017"/>
            <a:ext cx="527044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ru-RU" sz="4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6</a:t>
            </a:r>
            <a:endParaRPr lang="ru-RU" sz="4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42" name="Picture 3" descr="C:\Users\romanova.lm\Desktop\логотип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64234" y="188640"/>
            <a:ext cx="1000254" cy="84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8389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" name="Диаграмма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96454564"/>
              </p:ext>
            </p:extLst>
          </p:nvPr>
        </p:nvGraphicFramePr>
        <p:xfrm>
          <a:off x="467544" y="937627"/>
          <a:ext cx="8568952" cy="52276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424936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Модули, входящие в </a:t>
            </a:r>
            <a:r>
              <a:rPr lang="ru-RU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состав </a:t>
            </a:r>
            <a:r>
              <a:rPr lang="ru-RU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АИС </a:t>
            </a:r>
            <a:r>
              <a:rPr lang="ru-RU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«Электронный колледж</a:t>
            </a:r>
            <a:r>
              <a:rPr lang="ru-RU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sz="3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Picture 95" descr="\\192.168.170.75\Documents\Отдел дизайна и рекламы\!!Дизайнерская\МАЙЯ\Иконки\icon__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75508" y="3424190"/>
            <a:ext cx="664768" cy="702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99" descr="\\192.168.170.75\Documents\ПРОЕКТЫ\БАРС.WEB-Мониторинг Образования\Скопинцева\iconsss\Icon\!PNG\archives folder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62527" y="2543673"/>
            <a:ext cx="632397" cy="664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07" descr="\\192.168.170.75\Documents\ПРОЕКТЫ\БАРС.Web-Образование\ИТО-2010\Иконки для демо\в работу\Классы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9512" y="2356175"/>
            <a:ext cx="951485" cy="1006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09" descr="\\192.168.170.75\Documents\Отдел дизайна и рекламы\!!Дизайнерская\ИКОНКИ\От Саши\Оплаты\Ведомость по льготам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56201" y="4516104"/>
            <a:ext cx="643957" cy="677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Рисунок 106" descr="progress_notes_256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9579" y="1830148"/>
            <a:ext cx="835873" cy="882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 Box 100"/>
          <p:cNvSpPr txBox="1">
            <a:spLocks noChangeArrowheads="1"/>
          </p:cNvSpPr>
          <p:nvPr/>
        </p:nvSpPr>
        <p:spPr bwMode="auto">
          <a:xfrm>
            <a:off x="3940029" y="3588689"/>
            <a:ext cx="1754987" cy="545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3322" tIns="56660" rIns="113322" bIns="5666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sz="1400" dirty="0" smtClean="0">
                <a:solidFill>
                  <a:srgbClr val="0099CC"/>
                </a:solidFill>
                <a:latin typeface="Tahoma" pitchFamily="34" charset="0"/>
                <a:cs typeface="Tahoma" pitchFamily="34" charset="0"/>
              </a:rPr>
              <a:t>Электронный</a:t>
            </a:r>
            <a:endParaRPr lang="ru-RU" sz="1400" dirty="0">
              <a:solidFill>
                <a:srgbClr val="0099CC"/>
              </a:solidFill>
              <a:latin typeface="Tahoma" pitchFamily="34" charset="0"/>
              <a:cs typeface="Tahoma" pitchFamily="34" charset="0"/>
            </a:endParaRPr>
          </a:p>
          <a:p>
            <a:pPr algn="ctr" eaLnBrk="1" hangingPunct="1"/>
            <a:r>
              <a:rPr lang="ru-RU" sz="1400" dirty="0" smtClean="0">
                <a:solidFill>
                  <a:srgbClr val="0099CC"/>
                </a:solidFill>
                <a:latin typeface="Tahoma" pitchFamily="34" charset="0"/>
                <a:cs typeface="Tahoma" pitchFamily="34" charset="0"/>
              </a:rPr>
              <a:t>колледж</a:t>
            </a:r>
            <a:endParaRPr lang="ru-RU" sz="1400" dirty="0">
              <a:solidFill>
                <a:srgbClr val="0099CC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34" name="Picture 4" descr="E:\Tanya\WORK WORK\Презентация\Электронная школа (IT-форум)\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31560" y="1918590"/>
            <a:ext cx="662456" cy="7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" descr="E:\Tanya\WORK WORK\Презентация\Электронная школа (IT-форум)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25254" y="4273244"/>
            <a:ext cx="643957" cy="679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" descr="E:\Tanya\WORK WORK\Презентация\Электронная школа (IT-форум)\4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29196" y="3358132"/>
            <a:ext cx="754944" cy="68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" descr="E:\Tanya\WORK WORK\Презентация\Электронная школа (IT-форум)\9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74051" y="4127109"/>
            <a:ext cx="641645" cy="677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2" descr="E:\Tanya\WORK WORK\Презентация\Электронная школа (IT-форум)\облако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64519" y="2760693"/>
            <a:ext cx="1276354" cy="88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" descr="\\192.168.170.75\Documents\Департамент продаж и маркетинга\Отдел дизайна и рекламы\!!Дизайнерская\ЛОГОТИПЫ ПРОДУКТОВ\БАРС.Web-Электронная Школа\БАРС Web-Электронная Школа_значок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7251" y="2953043"/>
            <a:ext cx="693671" cy="64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Группа 56"/>
          <p:cNvGrpSpPr>
            <a:grpSpLocks/>
          </p:cNvGrpSpPr>
          <p:nvPr/>
        </p:nvGrpSpPr>
        <p:grpSpPr bwMode="auto">
          <a:xfrm>
            <a:off x="334469" y="1412776"/>
            <a:ext cx="8400920" cy="4795103"/>
            <a:chOff x="-1033329" y="1225221"/>
            <a:chExt cx="12054481" cy="6839122"/>
          </a:xfrm>
        </p:grpSpPr>
        <p:sp>
          <p:nvSpPr>
            <p:cNvPr id="24" name="Text Box 100"/>
            <p:cNvSpPr txBox="1">
              <a:spLocks noChangeArrowheads="1"/>
            </p:cNvSpPr>
            <p:nvPr/>
          </p:nvSpPr>
          <p:spPr bwMode="auto">
            <a:xfrm>
              <a:off x="294188" y="1225221"/>
              <a:ext cx="4473221" cy="921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b="1" dirty="0" smtClean="0">
                  <a:solidFill>
                    <a:srgbClr val="595959"/>
                  </a:solidFill>
                  <a:latin typeface="Tahoma" pitchFamily="34" charset="0"/>
                  <a:cs typeface="Tahoma" pitchFamily="34" charset="0"/>
                </a:rPr>
                <a:t>Портфолио участников проекта</a:t>
              </a:r>
              <a:endParaRPr lang="ru-RU" b="1" dirty="0">
                <a:solidFill>
                  <a:srgbClr val="595959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25" name="Text Box 100"/>
            <p:cNvSpPr txBox="1">
              <a:spLocks noChangeArrowheads="1"/>
            </p:cNvSpPr>
            <p:nvPr/>
          </p:nvSpPr>
          <p:spPr bwMode="auto">
            <a:xfrm>
              <a:off x="-616678" y="2458941"/>
              <a:ext cx="3479165" cy="526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b="1" dirty="0" smtClean="0">
                  <a:solidFill>
                    <a:srgbClr val="595959"/>
                  </a:solidFill>
                  <a:latin typeface="Tahoma" pitchFamily="34" charset="0"/>
                  <a:cs typeface="Tahoma" pitchFamily="34" charset="0"/>
                </a:rPr>
                <a:t>Реестр групп</a:t>
              </a:r>
              <a:endParaRPr lang="ru-RU" b="1" dirty="0">
                <a:solidFill>
                  <a:srgbClr val="595959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26" name="Text Box 100"/>
            <p:cNvSpPr txBox="1">
              <a:spLocks noChangeArrowheads="1"/>
            </p:cNvSpPr>
            <p:nvPr/>
          </p:nvSpPr>
          <p:spPr bwMode="auto">
            <a:xfrm>
              <a:off x="-1033329" y="4196256"/>
              <a:ext cx="3540353" cy="921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b="1" dirty="0">
                  <a:solidFill>
                    <a:srgbClr val="595959"/>
                  </a:solidFill>
                  <a:latin typeface="Tahoma" pitchFamily="34" charset="0"/>
                  <a:cs typeface="Tahoma" pitchFamily="34" charset="0"/>
                </a:rPr>
                <a:t>Учет аудиторного</a:t>
              </a:r>
            </a:p>
            <a:p>
              <a:pPr algn="ctr" eaLnBrk="1" hangingPunct="1"/>
              <a:r>
                <a:rPr lang="ru-RU" b="1" dirty="0">
                  <a:solidFill>
                    <a:srgbClr val="595959"/>
                  </a:solidFill>
                  <a:latin typeface="Tahoma" pitchFamily="34" charset="0"/>
                  <a:cs typeface="Tahoma" pitchFamily="34" charset="0"/>
                </a:rPr>
                <a:t>фонда</a:t>
              </a:r>
            </a:p>
          </p:txBody>
        </p:sp>
        <p:sp>
          <p:nvSpPr>
            <p:cNvPr id="27" name="Text Box 100"/>
            <p:cNvSpPr txBox="1">
              <a:spLocks noChangeArrowheads="1"/>
            </p:cNvSpPr>
            <p:nvPr/>
          </p:nvSpPr>
          <p:spPr bwMode="auto">
            <a:xfrm>
              <a:off x="392969" y="5944226"/>
              <a:ext cx="2840267" cy="1316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b="1" dirty="0" smtClean="0">
                  <a:solidFill>
                    <a:srgbClr val="595959"/>
                  </a:solidFill>
                  <a:latin typeface="Tahoma" pitchFamily="34" charset="0"/>
                  <a:cs typeface="Tahoma" pitchFamily="34" charset="0"/>
                </a:rPr>
                <a:t>Реестр предприятий практики</a:t>
              </a:r>
              <a:endParaRPr lang="ru-RU" b="1" dirty="0">
                <a:solidFill>
                  <a:srgbClr val="595959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28" name="Text Box 100"/>
            <p:cNvSpPr txBox="1">
              <a:spLocks noChangeArrowheads="1"/>
            </p:cNvSpPr>
            <p:nvPr/>
          </p:nvSpPr>
          <p:spPr bwMode="auto">
            <a:xfrm>
              <a:off x="2626519" y="7142499"/>
              <a:ext cx="4616699" cy="921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b="1" dirty="0" smtClean="0">
                  <a:solidFill>
                    <a:srgbClr val="595959"/>
                  </a:solidFill>
                  <a:latin typeface="Tahoma" pitchFamily="34" charset="0"/>
                  <a:cs typeface="Tahoma" pitchFamily="34" charset="0"/>
                </a:rPr>
                <a:t>Электронная </a:t>
              </a:r>
              <a:r>
                <a:rPr lang="ru-RU" b="1" dirty="0">
                  <a:solidFill>
                    <a:srgbClr val="595959"/>
                  </a:solidFill>
                  <a:latin typeface="Tahoma" pitchFamily="34" charset="0"/>
                  <a:cs typeface="Tahoma" pitchFamily="34" charset="0"/>
                </a:rPr>
                <a:t>ведомость </a:t>
              </a:r>
              <a:r>
                <a:rPr lang="ru-RU" b="1" dirty="0" smtClean="0">
                  <a:solidFill>
                    <a:srgbClr val="595959"/>
                  </a:solidFill>
                  <a:latin typeface="Tahoma" pitchFamily="34" charset="0"/>
                  <a:cs typeface="Tahoma" pitchFamily="34" charset="0"/>
                </a:rPr>
                <a:t>успеваемости</a:t>
              </a:r>
              <a:endParaRPr lang="ru-RU" b="1" dirty="0">
                <a:solidFill>
                  <a:srgbClr val="595959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29" name="Text Box 100"/>
            <p:cNvSpPr txBox="1">
              <a:spLocks noChangeArrowheads="1"/>
            </p:cNvSpPr>
            <p:nvPr/>
          </p:nvSpPr>
          <p:spPr bwMode="auto">
            <a:xfrm>
              <a:off x="6831684" y="6233019"/>
              <a:ext cx="3647743" cy="1316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b="1" dirty="0" smtClean="0">
                  <a:solidFill>
                    <a:srgbClr val="595959"/>
                  </a:solidFill>
                  <a:latin typeface="Tahoma" pitchFamily="34" charset="0"/>
                  <a:cs typeface="Tahoma" pitchFamily="34" charset="0"/>
                </a:rPr>
                <a:t>Теоретический и практический</a:t>
              </a:r>
              <a:endParaRPr lang="ru-RU" b="1" dirty="0">
                <a:solidFill>
                  <a:srgbClr val="595959"/>
                </a:solidFill>
                <a:latin typeface="Tahoma" pitchFamily="34" charset="0"/>
                <a:cs typeface="Tahoma" pitchFamily="34" charset="0"/>
              </a:endParaRPr>
            </a:p>
            <a:p>
              <a:pPr algn="ctr" eaLnBrk="1" hangingPunct="1"/>
              <a:r>
                <a:rPr lang="ru-RU" b="1" dirty="0" smtClean="0">
                  <a:solidFill>
                    <a:srgbClr val="595959"/>
                  </a:solidFill>
                  <a:latin typeface="Tahoma" pitchFamily="34" charset="0"/>
                  <a:cs typeface="Tahoma" pitchFamily="34" charset="0"/>
                </a:rPr>
                <a:t>журналы</a:t>
              </a:r>
              <a:endParaRPr lang="ru-RU" b="1" dirty="0">
                <a:solidFill>
                  <a:srgbClr val="595959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30" name="Text Box 100"/>
            <p:cNvSpPr txBox="1">
              <a:spLocks noChangeArrowheads="1"/>
            </p:cNvSpPr>
            <p:nvPr/>
          </p:nvSpPr>
          <p:spPr bwMode="auto">
            <a:xfrm>
              <a:off x="7792574" y="4607162"/>
              <a:ext cx="2700448" cy="921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b="1" dirty="0">
                  <a:solidFill>
                    <a:srgbClr val="595959"/>
                  </a:solidFill>
                  <a:latin typeface="Tahoma" pitchFamily="34" charset="0"/>
                  <a:cs typeface="Tahoma" pitchFamily="34" charset="0"/>
                </a:rPr>
                <a:t>Расписание </a:t>
              </a:r>
            </a:p>
            <a:p>
              <a:pPr algn="ctr" eaLnBrk="1" hangingPunct="1"/>
              <a:r>
                <a:rPr lang="ru-RU" b="1" dirty="0">
                  <a:solidFill>
                    <a:srgbClr val="595959"/>
                  </a:solidFill>
                  <a:latin typeface="Tahoma" pitchFamily="34" charset="0"/>
                  <a:cs typeface="Tahoma" pitchFamily="34" charset="0"/>
                </a:rPr>
                <a:t>занятий</a:t>
              </a:r>
            </a:p>
          </p:txBody>
        </p:sp>
        <p:sp>
          <p:nvSpPr>
            <p:cNvPr id="31" name="Text Box 100"/>
            <p:cNvSpPr txBox="1">
              <a:spLocks noChangeArrowheads="1"/>
            </p:cNvSpPr>
            <p:nvPr/>
          </p:nvSpPr>
          <p:spPr bwMode="auto">
            <a:xfrm>
              <a:off x="5941710" y="1295074"/>
              <a:ext cx="3651665" cy="526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b="1" dirty="0" smtClean="0">
                  <a:solidFill>
                    <a:srgbClr val="595959"/>
                  </a:solidFill>
                  <a:latin typeface="Tahoma" pitchFamily="34" charset="0"/>
                  <a:cs typeface="Tahoma" pitchFamily="34" charset="0"/>
                </a:rPr>
                <a:t>Зачисление в </a:t>
              </a:r>
              <a:r>
                <a:rPr lang="ru-RU" b="1" dirty="0">
                  <a:solidFill>
                    <a:srgbClr val="595959"/>
                  </a:solidFill>
                  <a:latin typeface="Tahoma" pitchFamily="34" charset="0"/>
                  <a:cs typeface="Tahoma" pitchFamily="34" charset="0"/>
                </a:rPr>
                <a:t>ОУ</a:t>
              </a:r>
            </a:p>
          </p:txBody>
        </p:sp>
        <p:sp>
          <p:nvSpPr>
            <p:cNvPr id="32" name="Text Box 100"/>
            <p:cNvSpPr txBox="1">
              <a:spLocks noChangeArrowheads="1"/>
            </p:cNvSpPr>
            <p:nvPr/>
          </p:nvSpPr>
          <p:spPr bwMode="auto">
            <a:xfrm>
              <a:off x="7264443" y="2587098"/>
              <a:ext cx="3756709" cy="526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b="1" dirty="0">
                  <a:solidFill>
                    <a:srgbClr val="595959"/>
                  </a:solidFill>
                  <a:latin typeface="Tahoma" pitchFamily="34" charset="0"/>
                  <a:cs typeface="Tahoma" pitchFamily="34" charset="0"/>
                </a:rPr>
                <a:t>Учебный план </a:t>
              </a:r>
            </a:p>
          </p:txBody>
        </p:sp>
      </p:grpSp>
      <p:pic>
        <p:nvPicPr>
          <p:cNvPr id="40" name="Picture 3" descr="C:\Users\romanova.lm\Desktop\логотип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64234" y="188640"/>
            <a:ext cx="1000254" cy="84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97340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44624"/>
            <a:ext cx="7365504" cy="1143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Основные направления </a:t>
            </a:r>
            <a:b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</a:br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программы информатизации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958351" y="4879987"/>
            <a:ext cx="1996047" cy="1670682"/>
          </a:xfrm>
          <a:prstGeom prst="round2DiagRect">
            <a:avLst>
              <a:gd name="adj1" fmla="val 0"/>
              <a:gd name="adj2" fmla="val 0"/>
            </a:avLst>
          </a:prstGeom>
          <a:ln w="38100" cap="sq">
            <a:solidFill>
              <a:srgbClr val="A52B7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121" name="Line 3"/>
          <p:cNvSpPr>
            <a:spLocks noChangeShapeType="1"/>
          </p:cNvSpPr>
          <p:nvPr/>
        </p:nvSpPr>
        <p:spPr bwMode="gray">
          <a:xfrm>
            <a:off x="591323" y="4633691"/>
            <a:ext cx="4800601" cy="0"/>
          </a:xfrm>
          <a:prstGeom prst="line">
            <a:avLst/>
          </a:prstGeom>
          <a:noFill/>
          <a:ln w="25400">
            <a:solidFill>
              <a:srgbClr val="969696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" name="Text Box 5"/>
          <p:cNvSpPr txBox="1">
            <a:spLocks noChangeArrowheads="1"/>
          </p:cNvSpPr>
          <p:nvPr/>
        </p:nvSpPr>
        <p:spPr bwMode="gray">
          <a:xfrm>
            <a:off x="1080272" y="3863753"/>
            <a:ext cx="687610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Внедрение интегрированных автоматизированных информационных систем в образовательные 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учреждения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6" name="Line 8"/>
          <p:cNvSpPr>
            <a:spLocks noChangeShapeType="1"/>
          </p:cNvSpPr>
          <p:nvPr/>
        </p:nvSpPr>
        <p:spPr bwMode="gray">
          <a:xfrm>
            <a:off x="591323" y="2119091"/>
            <a:ext cx="4800600" cy="0"/>
          </a:xfrm>
          <a:prstGeom prst="line">
            <a:avLst/>
          </a:prstGeom>
          <a:noFill/>
          <a:ln w="25400">
            <a:solidFill>
              <a:srgbClr val="969696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8" name="Text Box 10"/>
          <p:cNvSpPr txBox="1">
            <a:spLocks noChangeArrowheads="1"/>
          </p:cNvSpPr>
          <p:nvPr/>
        </p:nvSpPr>
        <p:spPr bwMode="gray">
          <a:xfrm>
            <a:off x="1113818" y="3068960"/>
            <a:ext cx="690366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Повышение квалификации педагогов образовательных учреждений  в 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области информационно-коммуникационных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технологий</a:t>
            </a:r>
          </a:p>
        </p:txBody>
      </p:sp>
      <p:sp>
        <p:nvSpPr>
          <p:cNvPr id="131" name="Line 13"/>
          <p:cNvSpPr>
            <a:spLocks noChangeShapeType="1"/>
          </p:cNvSpPr>
          <p:nvPr/>
        </p:nvSpPr>
        <p:spPr bwMode="gray">
          <a:xfrm>
            <a:off x="591323" y="2957288"/>
            <a:ext cx="4800601" cy="0"/>
          </a:xfrm>
          <a:prstGeom prst="line">
            <a:avLst/>
          </a:prstGeom>
          <a:noFill/>
          <a:ln w="25400">
            <a:solidFill>
              <a:srgbClr val="969696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3" name="Text Box 15"/>
          <p:cNvSpPr txBox="1">
            <a:spLocks noChangeArrowheads="1"/>
          </p:cNvSpPr>
          <p:nvPr/>
        </p:nvSpPr>
        <p:spPr bwMode="gray">
          <a:xfrm>
            <a:off x="1161236" y="2154013"/>
            <a:ext cx="657911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Развитие организационной и 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информационно-технологической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инфраструктуры региональной системы образования</a:t>
            </a:r>
          </a:p>
        </p:txBody>
      </p:sp>
      <p:sp>
        <p:nvSpPr>
          <p:cNvPr id="136" name="Line 18"/>
          <p:cNvSpPr>
            <a:spLocks noChangeShapeType="1"/>
          </p:cNvSpPr>
          <p:nvPr/>
        </p:nvSpPr>
        <p:spPr bwMode="gray">
          <a:xfrm>
            <a:off x="592911" y="3793909"/>
            <a:ext cx="4799013" cy="1588"/>
          </a:xfrm>
          <a:prstGeom prst="line">
            <a:avLst/>
          </a:prstGeom>
          <a:noFill/>
          <a:ln w="25400">
            <a:solidFill>
              <a:srgbClr val="969696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8" name="Text Box 20"/>
          <p:cNvSpPr txBox="1">
            <a:spLocks noChangeArrowheads="1"/>
          </p:cNvSpPr>
          <p:nvPr/>
        </p:nvSpPr>
        <p:spPr bwMode="gray">
          <a:xfrm>
            <a:off x="1130388" y="1447469"/>
            <a:ext cx="691477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Построение и развитие единой 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информационно-образовательной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среды Удмуртской Республики на основе портального решения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1" name="Line 23"/>
          <p:cNvSpPr>
            <a:spLocks noChangeShapeType="1"/>
          </p:cNvSpPr>
          <p:nvPr/>
        </p:nvSpPr>
        <p:spPr bwMode="gray">
          <a:xfrm>
            <a:off x="591323" y="5494112"/>
            <a:ext cx="4800600" cy="0"/>
          </a:xfrm>
          <a:prstGeom prst="line">
            <a:avLst/>
          </a:prstGeom>
          <a:noFill/>
          <a:ln w="25400">
            <a:solidFill>
              <a:srgbClr val="969696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2" name="Rectangle 24"/>
          <p:cNvSpPr>
            <a:spLocks noChangeArrowheads="1"/>
          </p:cNvSpPr>
          <p:nvPr/>
        </p:nvSpPr>
        <p:spPr bwMode="gray">
          <a:xfrm rot="3419336">
            <a:off x="223106" y="4872222"/>
            <a:ext cx="557082" cy="578115"/>
          </a:xfrm>
          <a:prstGeom prst="rect">
            <a:avLst/>
          </a:prstGeom>
          <a:gradFill rotWithShape="1">
            <a:gsLst>
              <a:gs pos="0">
                <a:srgbClr val="990099"/>
              </a:gs>
              <a:gs pos="100000">
                <a:srgbClr val="9900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990099"/>
            </a:extrusion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143" name="Text Box 25"/>
          <p:cNvSpPr txBox="1">
            <a:spLocks noChangeArrowheads="1"/>
          </p:cNvSpPr>
          <p:nvPr/>
        </p:nvSpPr>
        <p:spPr bwMode="gray">
          <a:xfrm>
            <a:off x="1161236" y="4725762"/>
            <a:ext cx="64351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b="1" dirty="0"/>
              <a:t>Создание многоуровневой системы профессионального образования для   подготовки специалистов ИТ-сферы</a:t>
            </a:r>
          </a:p>
        </p:txBody>
      </p:sp>
      <p:sp>
        <p:nvSpPr>
          <p:cNvPr id="144" name="Text Box 26"/>
          <p:cNvSpPr txBox="1">
            <a:spLocks noChangeArrowheads="1"/>
          </p:cNvSpPr>
          <p:nvPr/>
        </p:nvSpPr>
        <p:spPr bwMode="gray">
          <a:xfrm>
            <a:off x="362723" y="4960712"/>
            <a:ext cx="31451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146" name="Line 8"/>
          <p:cNvSpPr>
            <a:spLocks noChangeShapeType="1"/>
          </p:cNvSpPr>
          <p:nvPr/>
        </p:nvSpPr>
        <p:spPr bwMode="gray">
          <a:xfrm>
            <a:off x="556320" y="6248728"/>
            <a:ext cx="4800600" cy="0"/>
          </a:xfrm>
          <a:prstGeom prst="line">
            <a:avLst/>
          </a:prstGeom>
          <a:noFill/>
          <a:ln w="25400">
            <a:solidFill>
              <a:srgbClr val="969696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8" name="Text Box 10"/>
          <p:cNvSpPr txBox="1">
            <a:spLocks noChangeArrowheads="1"/>
          </p:cNvSpPr>
          <p:nvPr/>
        </p:nvSpPr>
        <p:spPr bwMode="gray">
          <a:xfrm>
            <a:off x="1071403" y="5548860"/>
            <a:ext cx="650344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Развитие системы дистанционного образования в образовательных учреждениях республики</a:t>
            </a:r>
          </a:p>
        </p:txBody>
      </p:sp>
      <p:sp>
        <p:nvSpPr>
          <p:cNvPr id="28" name="Rectangle 14"/>
          <p:cNvSpPr>
            <a:spLocks noChangeArrowheads="1"/>
          </p:cNvSpPr>
          <p:nvPr/>
        </p:nvSpPr>
        <p:spPr bwMode="gray">
          <a:xfrm rot="3419336">
            <a:off x="338640" y="5699884"/>
            <a:ext cx="435359" cy="47255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bg1">
                <a:lumMod val="65000"/>
              </a:schemeClr>
            </a:extrusionClr>
          </a:sp3d>
          <a:extLst/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29" name="Text Box 21"/>
          <p:cNvSpPr txBox="1">
            <a:spLocks noChangeArrowheads="1"/>
          </p:cNvSpPr>
          <p:nvPr/>
        </p:nvSpPr>
        <p:spPr bwMode="gray">
          <a:xfrm>
            <a:off x="417769" y="5756403"/>
            <a:ext cx="3016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FFFF"/>
                </a:solidFill>
              </a:rPr>
              <a:t>6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30" name="Rectangle 14"/>
          <p:cNvSpPr>
            <a:spLocks noChangeArrowheads="1"/>
          </p:cNvSpPr>
          <p:nvPr/>
        </p:nvSpPr>
        <p:spPr bwMode="gray">
          <a:xfrm rot="3419336">
            <a:off x="338641" y="4083789"/>
            <a:ext cx="435359" cy="47255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bg1">
                <a:lumMod val="65000"/>
              </a:schemeClr>
            </a:extrusionClr>
          </a:sp3d>
          <a:extLst/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31" name="Text Box 21"/>
          <p:cNvSpPr txBox="1">
            <a:spLocks noChangeArrowheads="1"/>
          </p:cNvSpPr>
          <p:nvPr/>
        </p:nvSpPr>
        <p:spPr bwMode="gray">
          <a:xfrm>
            <a:off x="417770" y="4140308"/>
            <a:ext cx="3016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FFFF"/>
                </a:solidFill>
              </a:rPr>
              <a:t>4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32" name="Rectangle 14"/>
          <p:cNvSpPr>
            <a:spLocks noChangeArrowheads="1"/>
          </p:cNvSpPr>
          <p:nvPr/>
        </p:nvSpPr>
        <p:spPr bwMode="gray">
          <a:xfrm rot="3419336">
            <a:off x="379852" y="3244922"/>
            <a:ext cx="435359" cy="47255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bg1">
                <a:lumMod val="65000"/>
              </a:schemeClr>
            </a:extrusionClr>
          </a:sp3d>
          <a:extLst/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33" name="Text Box 21"/>
          <p:cNvSpPr txBox="1">
            <a:spLocks noChangeArrowheads="1"/>
          </p:cNvSpPr>
          <p:nvPr/>
        </p:nvSpPr>
        <p:spPr bwMode="gray">
          <a:xfrm>
            <a:off x="458981" y="3301441"/>
            <a:ext cx="3016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FFFF"/>
                </a:solidFill>
              </a:rPr>
              <a:t>3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34" name="Rectangle 14"/>
          <p:cNvSpPr>
            <a:spLocks noChangeArrowheads="1"/>
          </p:cNvSpPr>
          <p:nvPr/>
        </p:nvSpPr>
        <p:spPr bwMode="gray">
          <a:xfrm rot="3419336">
            <a:off x="379852" y="2402972"/>
            <a:ext cx="435359" cy="47255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bg1">
                <a:lumMod val="65000"/>
              </a:schemeClr>
            </a:extrusionClr>
          </a:sp3d>
          <a:extLst/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35" name="Text Box 21"/>
          <p:cNvSpPr txBox="1">
            <a:spLocks noChangeArrowheads="1"/>
          </p:cNvSpPr>
          <p:nvPr/>
        </p:nvSpPr>
        <p:spPr bwMode="gray">
          <a:xfrm>
            <a:off x="458981" y="2459491"/>
            <a:ext cx="3016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FFFF"/>
                </a:solidFill>
              </a:rPr>
              <a:t>2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36" name="Rectangle 14"/>
          <p:cNvSpPr>
            <a:spLocks noChangeArrowheads="1"/>
          </p:cNvSpPr>
          <p:nvPr/>
        </p:nvSpPr>
        <p:spPr bwMode="gray">
          <a:xfrm rot="3419336">
            <a:off x="335606" y="1576879"/>
            <a:ext cx="435359" cy="47255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bg1">
                <a:lumMod val="65000"/>
              </a:schemeClr>
            </a:extrusionClr>
          </a:sp3d>
          <a:extLst/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37" name="Text Box 21"/>
          <p:cNvSpPr txBox="1">
            <a:spLocks noChangeArrowheads="1"/>
          </p:cNvSpPr>
          <p:nvPr/>
        </p:nvSpPr>
        <p:spPr bwMode="gray">
          <a:xfrm>
            <a:off x="414735" y="1633398"/>
            <a:ext cx="3016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FFFF"/>
                </a:solidFill>
              </a:rPr>
              <a:t>1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38" name="Picture 3" descr="C:\Users\romanova.lm\Desktop\логотип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64234" y="188640"/>
            <a:ext cx="1000254" cy="84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45724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6056" y="2434461"/>
            <a:ext cx="3455651" cy="2304256"/>
          </a:xfrm>
          <a:prstGeom prst="rect">
            <a:avLst/>
          </a:prstGeom>
          <a:ln w="88900" cap="sq" cmpd="thickThin">
            <a:solidFill>
              <a:srgbClr val="05385B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4787657" y="4739188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>
                <a:solidFill>
                  <a:srgbClr val="05385B"/>
                </a:solidFill>
              </a:rPr>
              <a:t>востребованность </a:t>
            </a:r>
            <a:endParaRPr lang="en-US" i="1" dirty="0" smtClean="0">
              <a:solidFill>
                <a:srgbClr val="05385B"/>
              </a:solidFill>
            </a:endParaRPr>
          </a:p>
          <a:p>
            <a:pPr algn="ctr"/>
            <a:r>
              <a:rPr lang="ru-RU" i="1" dirty="0" smtClean="0">
                <a:solidFill>
                  <a:srgbClr val="05385B"/>
                </a:solidFill>
              </a:rPr>
              <a:t>специалистов в</a:t>
            </a:r>
            <a:r>
              <a:rPr lang="en-US" i="1" dirty="0" smtClean="0">
                <a:solidFill>
                  <a:srgbClr val="05385B"/>
                </a:solidFill>
              </a:rPr>
              <a:t> IT</a:t>
            </a:r>
            <a:r>
              <a:rPr lang="ru-RU" i="1" dirty="0" smtClean="0">
                <a:solidFill>
                  <a:srgbClr val="05385B"/>
                </a:solidFill>
              </a:rPr>
              <a:t> сфере</a:t>
            </a:r>
            <a:endParaRPr lang="ru-RU" i="1" dirty="0">
              <a:solidFill>
                <a:srgbClr val="05385B"/>
              </a:solidFill>
            </a:endParaRPr>
          </a:p>
        </p:txBody>
      </p:sp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35496" y="116632"/>
            <a:ext cx="9100929" cy="993552"/>
          </a:xfrm>
          <a:prstGeom prst="round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Создание и развитие модели многоуровневой системы профессионального образования 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ИТ-сферы</a:t>
            </a:r>
          </a:p>
        </p:txBody>
      </p:sp>
      <p:grpSp>
        <p:nvGrpSpPr>
          <p:cNvPr id="8" name="Group 9"/>
          <p:cNvGrpSpPr>
            <a:grpSpLocks/>
          </p:cNvGrpSpPr>
          <p:nvPr/>
        </p:nvGrpSpPr>
        <p:grpSpPr bwMode="auto">
          <a:xfrm>
            <a:off x="352877" y="1985952"/>
            <a:ext cx="4392488" cy="1764251"/>
            <a:chOff x="816" y="2304"/>
            <a:chExt cx="1440" cy="448"/>
          </a:xfrm>
        </p:grpSpPr>
        <p:sp>
          <p:nvSpPr>
            <p:cNvPr id="10" name="Freeform 10"/>
            <p:cNvSpPr>
              <a:spLocks/>
            </p:cNvSpPr>
            <p:nvPr/>
          </p:nvSpPr>
          <p:spPr bwMode="gray">
            <a:xfrm>
              <a:off x="901" y="2562"/>
              <a:ext cx="1270" cy="190"/>
            </a:xfrm>
            <a:custGeom>
              <a:avLst/>
              <a:gdLst>
                <a:gd name="T0" fmla="*/ 1120 w 1120"/>
                <a:gd name="T1" fmla="*/ 252 h 252"/>
                <a:gd name="T2" fmla="*/ 1116 w 1120"/>
                <a:gd name="T3" fmla="*/ 250 h 252"/>
                <a:gd name="T4" fmla="*/ 1100 w 1120"/>
                <a:gd name="T5" fmla="*/ 246 h 252"/>
                <a:gd name="T6" fmla="*/ 1074 w 1120"/>
                <a:gd name="T7" fmla="*/ 240 h 252"/>
                <a:gd name="T8" fmla="*/ 1038 w 1120"/>
                <a:gd name="T9" fmla="*/ 232 h 252"/>
                <a:gd name="T10" fmla="*/ 992 w 1120"/>
                <a:gd name="T11" fmla="*/ 222 h 252"/>
                <a:gd name="T12" fmla="*/ 938 w 1120"/>
                <a:gd name="T13" fmla="*/ 212 h 252"/>
                <a:gd name="T14" fmla="*/ 876 w 1120"/>
                <a:gd name="T15" fmla="*/ 204 h 252"/>
                <a:gd name="T16" fmla="*/ 806 w 1120"/>
                <a:gd name="T17" fmla="*/ 196 h 252"/>
                <a:gd name="T18" fmla="*/ 730 w 1120"/>
                <a:gd name="T19" fmla="*/ 190 h 252"/>
                <a:gd name="T20" fmla="*/ 646 w 1120"/>
                <a:gd name="T21" fmla="*/ 184 h 252"/>
                <a:gd name="T22" fmla="*/ 556 w 1120"/>
                <a:gd name="T23" fmla="*/ 184 h 252"/>
                <a:gd name="T24" fmla="*/ 466 w 1120"/>
                <a:gd name="T25" fmla="*/ 184 h 252"/>
                <a:gd name="T26" fmla="*/ 384 w 1120"/>
                <a:gd name="T27" fmla="*/ 190 h 252"/>
                <a:gd name="T28" fmla="*/ 308 w 1120"/>
                <a:gd name="T29" fmla="*/ 196 h 252"/>
                <a:gd name="T30" fmla="*/ 238 w 1120"/>
                <a:gd name="T31" fmla="*/ 204 h 252"/>
                <a:gd name="T32" fmla="*/ 178 w 1120"/>
                <a:gd name="T33" fmla="*/ 212 h 252"/>
                <a:gd name="T34" fmla="*/ 126 w 1120"/>
                <a:gd name="T35" fmla="*/ 222 h 252"/>
                <a:gd name="T36" fmla="*/ 82 w 1120"/>
                <a:gd name="T37" fmla="*/ 232 h 252"/>
                <a:gd name="T38" fmla="*/ 46 w 1120"/>
                <a:gd name="T39" fmla="*/ 240 h 252"/>
                <a:gd name="T40" fmla="*/ 20 w 1120"/>
                <a:gd name="T41" fmla="*/ 246 h 252"/>
                <a:gd name="T42" fmla="*/ 6 w 1120"/>
                <a:gd name="T43" fmla="*/ 250 h 252"/>
                <a:gd name="T44" fmla="*/ 0 w 1120"/>
                <a:gd name="T45" fmla="*/ 252 h 252"/>
                <a:gd name="T46" fmla="*/ 0 w 1120"/>
                <a:gd name="T47" fmla="*/ 62 h 252"/>
                <a:gd name="T48" fmla="*/ 560 w 1120"/>
                <a:gd name="T49" fmla="*/ 0 h 252"/>
                <a:gd name="T50" fmla="*/ 1120 w 1120"/>
                <a:gd name="T51" fmla="*/ 62 h 252"/>
                <a:gd name="T52" fmla="*/ 1120 w 1120"/>
                <a:gd name="T53" fmla="*/ 252 h 252"/>
                <a:gd name="T54" fmla="*/ 1120 w 1120"/>
                <a:gd name="T55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0">
                  <a:solidFill>
                    <a:srgbClr val="DF590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gray">
            <a:xfrm>
              <a:off x="816" y="2304"/>
              <a:ext cx="1440" cy="393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ru-RU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47 общеобразовательных учреждений, </a:t>
              </a:r>
              <a:endPara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ru-RU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предоставляющих </a:t>
              </a:r>
              <a:r>
                <a:rPr lang="ru-RU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возможность </a:t>
              </a:r>
              <a:endPara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ru-RU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углубленно </a:t>
              </a:r>
              <a:r>
                <a:rPr lang="ru-RU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или на профильном уровне </a:t>
              </a:r>
              <a:endPara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ru-RU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изучать  </a:t>
              </a:r>
              <a:r>
                <a:rPr lang="ru-RU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математику, информатику и физику</a:t>
              </a:r>
            </a:p>
          </p:txBody>
        </p:sp>
      </p:grpSp>
      <p:grpSp>
        <p:nvGrpSpPr>
          <p:cNvPr id="13" name="Group 9"/>
          <p:cNvGrpSpPr>
            <a:grpSpLocks/>
          </p:cNvGrpSpPr>
          <p:nvPr/>
        </p:nvGrpSpPr>
        <p:grpSpPr bwMode="auto">
          <a:xfrm>
            <a:off x="352877" y="3744327"/>
            <a:ext cx="4392488" cy="1764251"/>
            <a:chOff x="816" y="2304"/>
            <a:chExt cx="1440" cy="448"/>
          </a:xfrm>
        </p:grpSpPr>
        <p:sp>
          <p:nvSpPr>
            <p:cNvPr id="14" name="Freeform 10"/>
            <p:cNvSpPr>
              <a:spLocks/>
            </p:cNvSpPr>
            <p:nvPr/>
          </p:nvSpPr>
          <p:spPr bwMode="gray">
            <a:xfrm>
              <a:off x="901" y="2562"/>
              <a:ext cx="1270" cy="190"/>
            </a:xfrm>
            <a:custGeom>
              <a:avLst/>
              <a:gdLst>
                <a:gd name="T0" fmla="*/ 1120 w 1120"/>
                <a:gd name="T1" fmla="*/ 252 h 252"/>
                <a:gd name="T2" fmla="*/ 1116 w 1120"/>
                <a:gd name="T3" fmla="*/ 250 h 252"/>
                <a:gd name="T4" fmla="*/ 1100 w 1120"/>
                <a:gd name="T5" fmla="*/ 246 h 252"/>
                <a:gd name="T6" fmla="*/ 1074 w 1120"/>
                <a:gd name="T7" fmla="*/ 240 h 252"/>
                <a:gd name="T8" fmla="*/ 1038 w 1120"/>
                <a:gd name="T9" fmla="*/ 232 h 252"/>
                <a:gd name="T10" fmla="*/ 992 w 1120"/>
                <a:gd name="T11" fmla="*/ 222 h 252"/>
                <a:gd name="T12" fmla="*/ 938 w 1120"/>
                <a:gd name="T13" fmla="*/ 212 h 252"/>
                <a:gd name="T14" fmla="*/ 876 w 1120"/>
                <a:gd name="T15" fmla="*/ 204 h 252"/>
                <a:gd name="T16" fmla="*/ 806 w 1120"/>
                <a:gd name="T17" fmla="*/ 196 h 252"/>
                <a:gd name="T18" fmla="*/ 730 w 1120"/>
                <a:gd name="T19" fmla="*/ 190 h 252"/>
                <a:gd name="T20" fmla="*/ 646 w 1120"/>
                <a:gd name="T21" fmla="*/ 184 h 252"/>
                <a:gd name="T22" fmla="*/ 556 w 1120"/>
                <a:gd name="T23" fmla="*/ 184 h 252"/>
                <a:gd name="T24" fmla="*/ 466 w 1120"/>
                <a:gd name="T25" fmla="*/ 184 h 252"/>
                <a:gd name="T26" fmla="*/ 384 w 1120"/>
                <a:gd name="T27" fmla="*/ 190 h 252"/>
                <a:gd name="T28" fmla="*/ 308 w 1120"/>
                <a:gd name="T29" fmla="*/ 196 h 252"/>
                <a:gd name="T30" fmla="*/ 238 w 1120"/>
                <a:gd name="T31" fmla="*/ 204 h 252"/>
                <a:gd name="T32" fmla="*/ 178 w 1120"/>
                <a:gd name="T33" fmla="*/ 212 h 252"/>
                <a:gd name="T34" fmla="*/ 126 w 1120"/>
                <a:gd name="T35" fmla="*/ 222 h 252"/>
                <a:gd name="T36" fmla="*/ 82 w 1120"/>
                <a:gd name="T37" fmla="*/ 232 h 252"/>
                <a:gd name="T38" fmla="*/ 46 w 1120"/>
                <a:gd name="T39" fmla="*/ 240 h 252"/>
                <a:gd name="T40" fmla="*/ 20 w 1120"/>
                <a:gd name="T41" fmla="*/ 246 h 252"/>
                <a:gd name="T42" fmla="*/ 6 w 1120"/>
                <a:gd name="T43" fmla="*/ 250 h 252"/>
                <a:gd name="T44" fmla="*/ 0 w 1120"/>
                <a:gd name="T45" fmla="*/ 252 h 252"/>
                <a:gd name="T46" fmla="*/ 0 w 1120"/>
                <a:gd name="T47" fmla="*/ 62 h 252"/>
                <a:gd name="T48" fmla="*/ 560 w 1120"/>
                <a:gd name="T49" fmla="*/ 0 h 252"/>
                <a:gd name="T50" fmla="*/ 1120 w 1120"/>
                <a:gd name="T51" fmla="*/ 62 h 252"/>
                <a:gd name="T52" fmla="*/ 1120 w 1120"/>
                <a:gd name="T53" fmla="*/ 252 h 252"/>
                <a:gd name="T54" fmla="*/ 1120 w 1120"/>
                <a:gd name="T55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0">
                  <a:solidFill>
                    <a:srgbClr val="DF590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" name="Rectangle 11"/>
            <p:cNvSpPr>
              <a:spLocks noChangeArrowheads="1"/>
            </p:cNvSpPr>
            <p:nvPr/>
          </p:nvSpPr>
          <p:spPr bwMode="gray">
            <a:xfrm>
              <a:off x="816" y="2304"/>
              <a:ext cx="1440" cy="393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ru-RU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11 школ осуществляют обучение </a:t>
              </a:r>
              <a:endPara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ru-RU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 </a:t>
              </a:r>
              <a:r>
                <a:rPr lang="ru-RU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классах </a:t>
              </a:r>
              <a:r>
                <a:rPr lang="ru-RU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информационно-</a:t>
              </a:r>
            </a:p>
            <a:p>
              <a:pPr algn="ctr"/>
              <a:r>
                <a:rPr lang="ru-RU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технологического профиля</a:t>
              </a:r>
              <a:r>
                <a:rPr lang="ru-RU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, </a:t>
              </a:r>
              <a:r>
                <a:rPr lang="ru-RU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6 </a:t>
              </a:r>
              <a:r>
                <a:rPr lang="ru-RU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из них </a:t>
              </a:r>
              <a:endPara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ru-RU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находятся </a:t>
              </a:r>
              <a:r>
                <a:rPr lang="ru-RU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 г. Ижевске</a:t>
              </a:r>
            </a:p>
          </p:txBody>
        </p:sp>
      </p:grpSp>
      <p:sp>
        <p:nvSpPr>
          <p:cNvPr id="9" name="Нашивка 8"/>
          <p:cNvSpPr/>
          <p:nvPr/>
        </p:nvSpPr>
        <p:spPr>
          <a:xfrm rot="5400000">
            <a:off x="2233449" y="3375742"/>
            <a:ext cx="490284" cy="421695"/>
          </a:xfrm>
          <a:prstGeom prst="chevron">
            <a:avLst>
              <a:gd name="adj" fmla="val 58368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pic>
        <p:nvPicPr>
          <p:cNvPr id="16" name="Picture 3" descr="C:\Users\romanova.lm\Desktop\логотип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31580" y="5949280"/>
            <a:ext cx="1000254" cy="84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98092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323528" y="274638"/>
            <a:ext cx="8229600" cy="77809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ru-RU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Схема взаимодействия</a:t>
            </a:r>
          </a:p>
        </p:txBody>
      </p:sp>
      <p:grpSp>
        <p:nvGrpSpPr>
          <p:cNvPr id="18" name="Group 9"/>
          <p:cNvGrpSpPr>
            <a:grpSpLocks/>
          </p:cNvGrpSpPr>
          <p:nvPr/>
        </p:nvGrpSpPr>
        <p:grpSpPr bwMode="auto">
          <a:xfrm>
            <a:off x="971600" y="3536033"/>
            <a:ext cx="4533334" cy="729490"/>
            <a:chOff x="3374" y="1824"/>
            <a:chExt cx="1440" cy="562"/>
          </a:xfrm>
        </p:grpSpPr>
        <p:sp>
          <p:nvSpPr>
            <p:cNvPr id="19" name="Freeform 10"/>
            <p:cNvSpPr>
              <a:spLocks/>
            </p:cNvSpPr>
            <p:nvPr/>
          </p:nvSpPr>
          <p:spPr bwMode="gray">
            <a:xfrm>
              <a:off x="3414" y="2196"/>
              <a:ext cx="1363" cy="190"/>
            </a:xfrm>
            <a:custGeom>
              <a:avLst/>
              <a:gdLst>
                <a:gd name="T0" fmla="*/ 1120 w 1120"/>
                <a:gd name="T1" fmla="*/ 252 h 252"/>
                <a:gd name="T2" fmla="*/ 1116 w 1120"/>
                <a:gd name="T3" fmla="*/ 250 h 252"/>
                <a:gd name="T4" fmla="*/ 1100 w 1120"/>
                <a:gd name="T5" fmla="*/ 246 h 252"/>
                <a:gd name="T6" fmla="*/ 1074 w 1120"/>
                <a:gd name="T7" fmla="*/ 240 h 252"/>
                <a:gd name="T8" fmla="*/ 1038 w 1120"/>
                <a:gd name="T9" fmla="*/ 232 h 252"/>
                <a:gd name="T10" fmla="*/ 992 w 1120"/>
                <a:gd name="T11" fmla="*/ 222 h 252"/>
                <a:gd name="T12" fmla="*/ 938 w 1120"/>
                <a:gd name="T13" fmla="*/ 212 h 252"/>
                <a:gd name="T14" fmla="*/ 876 w 1120"/>
                <a:gd name="T15" fmla="*/ 204 h 252"/>
                <a:gd name="T16" fmla="*/ 806 w 1120"/>
                <a:gd name="T17" fmla="*/ 196 h 252"/>
                <a:gd name="T18" fmla="*/ 730 w 1120"/>
                <a:gd name="T19" fmla="*/ 190 h 252"/>
                <a:gd name="T20" fmla="*/ 646 w 1120"/>
                <a:gd name="T21" fmla="*/ 184 h 252"/>
                <a:gd name="T22" fmla="*/ 556 w 1120"/>
                <a:gd name="T23" fmla="*/ 184 h 252"/>
                <a:gd name="T24" fmla="*/ 466 w 1120"/>
                <a:gd name="T25" fmla="*/ 184 h 252"/>
                <a:gd name="T26" fmla="*/ 384 w 1120"/>
                <a:gd name="T27" fmla="*/ 190 h 252"/>
                <a:gd name="T28" fmla="*/ 308 w 1120"/>
                <a:gd name="T29" fmla="*/ 196 h 252"/>
                <a:gd name="T30" fmla="*/ 238 w 1120"/>
                <a:gd name="T31" fmla="*/ 204 h 252"/>
                <a:gd name="T32" fmla="*/ 178 w 1120"/>
                <a:gd name="T33" fmla="*/ 212 h 252"/>
                <a:gd name="T34" fmla="*/ 126 w 1120"/>
                <a:gd name="T35" fmla="*/ 222 h 252"/>
                <a:gd name="T36" fmla="*/ 82 w 1120"/>
                <a:gd name="T37" fmla="*/ 232 h 252"/>
                <a:gd name="T38" fmla="*/ 46 w 1120"/>
                <a:gd name="T39" fmla="*/ 240 h 252"/>
                <a:gd name="T40" fmla="*/ 20 w 1120"/>
                <a:gd name="T41" fmla="*/ 246 h 252"/>
                <a:gd name="T42" fmla="*/ 6 w 1120"/>
                <a:gd name="T43" fmla="*/ 250 h 252"/>
                <a:gd name="T44" fmla="*/ 0 w 1120"/>
                <a:gd name="T45" fmla="*/ 252 h 252"/>
                <a:gd name="T46" fmla="*/ 0 w 1120"/>
                <a:gd name="T47" fmla="*/ 62 h 252"/>
                <a:gd name="T48" fmla="*/ 560 w 1120"/>
                <a:gd name="T49" fmla="*/ 0 h 252"/>
                <a:gd name="T50" fmla="*/ 1120 w 1120"/>
                <a:gd name="T51" fmla="*/ 62 h 252"/>
                <a:gd name="T52" fmla="*/ 1120 w 1120"/>
                <a:gd name="T53" fmla="*/ 252 h 252"/>
                <a:gd name="T54" fmla="*/ 1120 w 1120"/>
                <a:gd name="T55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0">
                  <a:solidFill>
                    <a:srgbClr val="DF590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0" name="Rectangle 11"/>
            <p:cNvSpPr>
              <a:spLocks noChangeArrowheads="1"/>
            </p:cNvSpPr>
            <p:nvPr/>
          </p:nvSpPr>
          <p:spPr bwMode="gray">
            <a:xfrm>
              <a:off x="3374" y="1824"/>
              <a:ext cx="1440" cy="480"/>
            </a:xfrm>
            <a:prstGeom prst="rect">
              <a:avLst/>
            </a:prstGeom>
            <a:gradFill rotWithShape="1">
              <a:gsLst>
                <a:gs pos="0">
                  <a:srgbClr val="3399FF"/>
                </a:gs>
                <a:gs pos="50000">
                  <a:srgbClr val="3399FF">
                    <a:gamma/>
                    <a:tint val="30196"/>
                    <a:invGamma/>
                  </a:srgbClr>
                </a:gs>
                <a:gs pos="100000">
                  <a:srgbClr val="3399FF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Управления образования</a:t>
              </a:r>
              <a:endParaRPr 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</p:grpSp>
      <p:cxnSp>
        <p:nvCxnSpPr>
          <p:cNvPr id="24" name="AutoShape 22"/>
          <p:cNvCxnSpPr>
            <a:cxnSpLocks noChangeShapeType="1"/>
          </p:cNvCxnSpPr>
          <p:nvPr/>
        </p:nvCxnSpPr>
        <p:spPr bwMode="auto">
          <a:xfrm rot="10800000" flipV="1">
            <a:off x="-6689854" y="2805484"/>
            <a:ext cx="2757308" cy="292101"/>
          </a:xfrm>
          <a:prstGeom prst="bentConnector3">
            <a:avLst>
              <a:gd name="adj1" fmla="val 99744"/>
            </a:avLst>
          </a:prstGeom>
          <a:noFill/>
          <a:ln w="19050">
            <a:solidFill>
              <a:srgbClr val="80808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Freeform 13"/>
          <p:cNvSpPr>
            <a:spLocks/>
          </p:cNvSpPr>
          <p:nvPr/>
        </p:nvSpPr>
        <p:spPr bwMode="gray">
          <a:xfrm>
            <a:off x="885056" y="3033936"/>
            <a:ext cx="4983087" cy="306338"/>
          </a:xfrm>
          <a:custGeom>
            <a:avLst/>
            <a:gdLst>
              <a:gd name="T0" fmla="*/ 1120 w 1120"/>
              <a:gd name="T1" fmla="*/ 252 h 252"/>
              <a:gd name="T2" fmla="*/ 1116 w 1120"/>
              <a:gd name="T3" fmla="*/ 250 h 252"/>
              <a:gd name="T4" fmla="*/ 1100 w 1120"/>
              <a:gd name="T5" fmla="*/ 246 h 252"/>
              <a:gd name="T6" fmla="*/ 1074 w 1120"/>
              <a:gd name="T7" fmla="*/ 240 h 252"/>
              <a:gd name="T8" fmla="*/ 1038 w 1120"/>
              <a:gd name="T9" fmla="*/ 232 h 252"/>
              <a:gd name="T10" fmla="*/ 992 w 1120"/>
              <a:gd name="T11" fmla="*/ 222 h 252"/>
              <a:gd name="T12" fmla="*/ 938 w 1120"/>
              <a:gd name="T13" fmla="*/ 212 h 252"/>
              <a:gd name="T14" fmla="*/ 876 w 1120"/>
              <a:gd name="T15" fmla="*/ 204 h 252"/>
              <a:gd name="T16" fmla="*/ 806 w 1120"/>
              <a:gd name="T17" fmla="*/ 196 h 252"/>
              <a:gd name="T18" fmla="*/ 730 w 1120"/>
              <a:gd name="T19" fmla="*/ 190 h 252"/>
              <a:gd name="T20" fmla="*/ 646 w 1120"/>
              <a:gd name="T21" fmla="*/ 184 h 252"/>
              <a:gd name="T22" fmla="*/ 556 w 1120"/>
              <a:gd name="T23" fmla="*/ 184 h 252"/>
              <a:gd name="T24" fmla="*/ 466 w 1120"/>
              <a:gd name="T25" fmla="*/ 184 h 252"/>
              <a:gd name="T26" fmla="*/ 384 w 1120"/>
              <a:gd name="T27" fmla="*/ 190 h 252"/>
              <a:gd name="T28" fmla="*/ 308 w 1120"/>
              <a:gd name="T29" fmla="*/ 196 h 252"/>
              <a:gd name="T30" fmla="*/ 238 w 1120"/>
              <a:gd name="T31" fmla="*/ 204 h 252"/>
              <a:gd name="T32" fmla="*/ 178 w 1120"/>
              <a:gd name="T33" fmla="*/ 212 h 252"/>
              <a:gd name="T34" fmla="*/ 126 w 1120"/>
              <a:gd name="T35" fmla="*/ 222 h 252"/>
              <a:gd name="T36" fmla="*/ 82 w 1120"/>
              <a:gd name="T37" fmla="*/ 232 h 252"/>
              <a:gd name="T38" fmla="*/ 46 w 1120"/>
              <a:gd name="T39" fmla="*/ 240 h 252"/>
              <a:gd name="T40" fmla="*/ 20 w 1120"/>
              <a:gd name="T41" fmla="*/ 246 h 252"/>
              <a:gd name="T42" fmla="*/ 6 w 1120"/>
              <a:gd name="T43" fmla="*/ 250 h 252"/>
              <a:gd name="T44" fmla="*/ 0 w 1120"/>
              <a:gd name="T45" fmla="*/ 252 h 252"/>
              <a:gd name="T46" fmla="*/ 0 w 1120"/>
              <a:gd name="T47" fmla="*/ 62 h 252"/>
              <a:gd name="T48" fmla="*/ 560 w 1120"/>
              <a:gd name="T49" fmla="*/ 0 h 252"/>
              <a:gd name="T50" fmla="*/ 1120 w 1120"/>
              <a:gd name="T51" fmla="*/ 62 h 252"/>
              <a:gd name="T52" fmla="*/ 1120 w 1120"/>
              <a:gd name="T53" fmla="*/ 252 h 252"/>
              <a:gd name="T54" fmla="*/ 1120 w 1120"/>
              <a:gd name="T55" fmla="*/ 252 h 2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120" h="252">
                <a:moveTo>
                  <a:pt x="1120" y="252"/>
                </a:moveTo>
                <a:lnTo>
                  <a:pt x="1116" y="250"/>
                </a:lnTo>
                <a:lnTo>
                  <a:pt x="1100" y="246"/>
                </a:lnTo>
                <a:lnTo>
                  <a:pt x="1074" y="240"/>
                </a:lnTo>
                <a:lnTo>
                  <a:pt x="1038" y="232"/>
                </a:lnTo>
                <a:lnTo>
                  <a:pt x="992" y="222"/>
                </a:lnTo>
                <a:lnTo>
                  <a:pt x="938" y="212"/>
                </a:lnTo>
                <a:lnTo>
                  <a:pt x="876" y="204"/>
                </a:lnTo>
                <a:lnTo>
                  <a:pt x="806" y="196"/>
                </a:lnTo>
                <a:lnTo>
                  <a:pt x="730" y="190"/>
                </a:lnTo>
                <a:lnTo>
                  <a:pt x="646" y="184"/>
                </a:lnTo>
                <a:lnTo>
                  <a:pt x="556" y="184"/>
                </a:lnTo>
                <a:lnTo>
                  <a:pt x="466" y="184"/>
                </a:lnTo>
                <a:lnTo>
                  <a:pt x="384" y="190"/>
                </a:lnTo>
                <a:lnTo>
                  <a:pt x="308" y="196"/>
                </a:lnTo>
                <a:lnTo>
                  <a:pt x="238" y="204"/>
                </a:lnTo>
                <a:lnTo>
                  <a:pt x="178" y="212"/>
                </a:lnTo>
                <a:lnTo>
                  <a:pt x="126" y="222"/>
                </a:lnTo>
                <a:lnTo>
                  <a:pt x="82" y="232"/>
                </a:lnTo>
                <a:lnTo>
                  <a:pt x="46" y="240"/>
                </a:lnTo>
                <a:lnTo>
                  <a:pt x="20" y="246"/>
                </a:lnTo>
                <a:lnTo>
                  <a:pt x="6" y="250"/>
                </a:lnTo>
                <a:lnTo>
                  <a:pt x="0" y="252"/>
                </a:lnTo>
                <a:lnTo>
                  <a:pt x="0" y="62"/>
                </a:lnTo>
                <a:lnTo>
                  <a:pt x="560" y="0"/>
                </a:lnTo>
                <a:lnTo>
                  <a:pt x="1120" y="62"/>
                </a:lnTo>
                <a:lnTo>
                  <a:pt x="1120" y="252"/>
                </a:lnTo>
                <a:lnTo>
                  <a:pt x="1120" y="252"/>
                </a:lnTo>
                <a:close/>
              </a:path>
            </a:pathLst>
          </a:cu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0">
                <a:solidFill>
                  <a:srgbClr val="DF5908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6" name="Rectangle 14"/>
          <p:cNvSpPr>
            <a:spLocks noChangeArrowheads="1"/>
          </p:cNvSpPr>
          <p:nvPr/>
        </p:nvSpPr>
        <p:spPr bwMode="gray">
          <a:xfrm>
            <a:off x="755576" y="2400353"/>
            <a:ext cx="5184576" cy="815451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ru-RU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АУ УР «Региональный центр информатизации</a:t>
            </a:r>
          </a:p>
          <a:p>
            <a:pPr algn="ctr"/>
            <a:r>
              <a:rPr lang="ru-RU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оценки качества образования»</a:t>
            </a:r>
          </a:p>
        </p:txBody>
      </p:sp>
      <p:sp>
        <p:nvSpPr>
          <p:cNvPr id="27" name="Freeform 13"/>
          <p:cNvSpPr>
            <a:spLocks/>
          </p:cNvSpPr>
          <p:nvPr/>
        </p:nvSpPr>
        <p:spPr bwMode="gray">
          <a:xfrm>
            <a:off x="323528" y="1972518"/>
            <a:ext cx="3716797" cy="306338"/>
          </a:xfrm>
          <a:custGeom>
            <a:avLst/>
            <a:gdLst>
              <a:gd name="T0" fmla="*/ 1120 w 1120"/>
              <a:gd name="T1" fmla="*/ 252 h 252"/>
              <a:gd name="T2" fmla="*/ 1116 w 1120"/>
              <a:gd name="T3" fmla="*/ 250 h 252"/>
              <a:gd name="T4" fmla="*/ 1100 w 1120"/>
              <a:gd name="T5" fmla="*/ 246 h 252"/>
              <a:gd name="T6" fmla="*/ 1074 w 1120"/>
              <a:gd name="T7" fmla="*/ 240 h 252"/>
              <a:gd name="T8" fmla="*/ 1038 w 1120"/>
              <a:gd name="T9" fmla="*/ 232 h 252"/>
              <a:gd name="T10" fmla="*/ 992 w 1120"/>
              <a:gd name="T11" fmla="*/ 222 h 252"/>
              <a:gd name="T12" fmla="*/ 938 w 1120"/>
              <a:gd name="T13" fmla="*/ 212 h 252"/>
              <a:gd name="T14" fmla="*/ 876 w 1120"/>
              <a:gd name="T15" fmla="*/ 204 h 252"/>
              <a:gd name="T16" fmla="*/ 806 w 1120"/>
              <a:gd name="T17" fmla="*/ 196 h 252"/>
              <a:gd name="T18" fmla="*/ 730 w 1120"/>
              <a:gd name="T19" fmla="*/ 190 h 252"/>
              <a:gd name="T20" fmla="*/ 646 w 1120"/>
              <a:gd name="T21" fmla="*/ 184 h 252"/>
              <a:gd name="T22" fmla="*/ 556 w 1120"/>
              <a:gd name="T23" fmla="*/ 184 h 252"/>
              <a:gd name="T24" fmla="*/ 466 w 1120"/>
              <a:gd name="T25" fmla="*/ 184 h 252"/>
              <a:gd name="T26" fmla="*/ 384 w 1120"/>
              <a:gd name="T27" fmla="*/ 190 h 252"/>
              <a:gd name="T28" fmla="*/ 308 w 1120"/>
              <a:gd name="T29" fmla="*/ 196 h 252"/>
              <a:gd name="T30" fmla="*/ 238 w 1120"/>
              <a:gd name="T31" fmla="*/ 204 h 252"/>
              <a:gd name="T32" fmla="*/ 178 w 1120"/>
              <a:gd name="T33" fmla="*/ 212 h 252"/>
              <a:gd name="T34" fmla="*/ 126 w 1120"/>
              <a:gd name="T35" fmla="*/ 222 h 252"/>
              <a:gd name="T36" fmla="*/ 82 w 1120"/>
              <a:gd name="T37" fmla="*/ 232 h 252"/>
              <a:gd name="T38" fmla="*/ 46 w 1120"/>
              <a:gd name="T39" fmla="*/ 240 h 252"/>
              <a:gd name="T40" fmla="*/ 20 w 1120"/>
              <a:gd name="T41" fmla="*/ 246 h 252"/>
              <a:gd name="T42" fmla="*/ 6 w 1120"/>
              <a:gd name="T43" fmla="*/ 250 h 252"/>
              <a:gd name="T44" fmla="*/ 0 w 1120"/>
              <a:gd name="T45" fmla="*/ 252 h 252"/>
              <a:gd name="T46" fmla="*/ 0 w 1120"/>
              <a:gd name="T47" fmla="*/ 62 h 252"/>
              <a:gd name="T48" fmla="*/ 560 w 1120"/>
              <a:gd name="T49" fmla="*/ 0 h 252"/>
              <a:gd name="T50" fmla="*/ 1120 w 1120"/>
              <a:gd name="T51" fmla="*/ 62 h 252"/>
              <a:gd name="T52" fmla="*/ 1120 w 1120"/>
              <a:gd name="T53" fmla="*/ 252 h 252"/>
              <a:gd name="T54" fmla="*/ 1120 w 1120"/>
              <a:gd name="T55" fmla="*/ 252 h 2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120" h="252">
                <a:moveTo>
                  <a:pt x="1120" y="252"/>
                </a:moveTo>
                <a:lnTo>
                  <a:pt x="1116" y="250"/>
                </a:lnTo>
                <a:lnTo>
                  <a:pt x="1100" y="246"/>
                </a:lnTo>
                <a:lnTo>
                  <a:pt x="1074" y="240"/>
                </a:lnTo>
                <a:lnTo>
                  <a:pt x="1038" y="232"/>
                </a:lnTo>
                <a:lnTo>
                  <a:pt x="992" y="222"/>
                </a:lnTo>
                <a:lnTo>
                  <a:pt x="938" y="212"/>
                </a:lnTo>
                <a:lnTo>
                  <a:pt x="876" y="204"/>
                </a:lnTo>
                <a:lnTo>
                  <a:pt x="806" y="196"/>
                </a:lnTo>
                <a:lnTo>
                  <a:pt x="730" y="190"/>
                </a:lnTo>
                <a:lnTo>
                  <a:pt x="646" y="184"/>
                </a:lnTo>
                <a:lnTo>
                  <a:pt x="556" y="184"/>
                </a:lnTo>
                <a:lnTo>
                  <a:pt x="466" y="184"/>
                </a:lnTo>
                <a:lnTo>
                  <a:pt x="384" y="190"/>
                </a:lnTo>
                <a:lnTo>
                  <a:pt x="308" y="196"/>
                </a:lnTo>
                <a:lnTo>
                  <a:pt x="238" y="204"/>
                </a:lnTo>
                <a:lnTo>
                  <a:pt x="178" y="212"/>
                </a:lnTo>
                <a:lnTo>
                  <a:pt x="126" y="222"/>
                </a:lnTo>
                <a:lnTo>
                  <a:pt x="82" y="232"/>
                </a:lnTo>
                <a:lnTo>
                  <a:pt x="46" y="240"/>
                </a:lnTo>
                <a:lnTo>
                  <a:pt x="20" y="246"/>
                </a:lnTo>
                <a:lnTo>
                  <a:pt x="6" y="250"/>
                </a:lnTo>
                <a:lnTo>
                  <a:pt x="0" y="252"/>
                </a:lnTo>
                <a:lnTo>
                  <a:pt x="0" y="62"/>
                </a:lnTo>
                <a:lnTo>
                  <a:pt x="560" y="0"/>
                </a:lnTo>
                <a:lnTo>
                  <a:pt x="1120" y="62"/>
                </a:lnTo>
                <a:lnTo>
                  <a:pt x="1120" y="252"/>
                </a:lnTo>
                <a:lnTo>
                  <a:pt x="1120" y="252"/>
                </a:lnTo>
                <a:close/>
              </a:path>
            </a:pathLst>
          </a:cu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0">
                <a:solidFill>
                  <a:srgbClr val="DF5908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8" name="Rectangle 14"/>
          <p:cNvSpPr>
            <a:spLocks noChangeArrowheads="1"/>
          </p:cNvSpPr>
          <p:nvPr/>
        </p:nvSpPr>
        <p:spPr bwMode="gray">
          <a:xfrm>
            <a:off x="368867" y="1305768"/>
            <a:ext cx="3987109" cy="785813"/>
          </a:xfrm>
          <a:prstGeom prst="rect">
            <a:avLst/>
          </a:prstGeom>
          <a:solidFill>
            <a:srgbClr val="00A7E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Министерство образования </a:t>
            </a:r>
            <a:endParaRPr lang="ru-RU" sz="24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науки УР</a:t>
            </a:r>
            <a:endParaRPr lang="en-US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-8029400" y="5445224"/>
            <a:ext cx="3024336" cy="504056"/>
          </a:xfrm>
          <a:prstGeom prst="round2DiagRect">
            <a:avLst>
              <a:gd name="adj1" fmla="val 31100"/>
              <a:gd name="adj2" fmla="val 0"/>
            </a:avLst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000" b="1">
                <a:solidFill>
                  <a:srgbClr val="A52B7C"/>
                </a:solidFill>
                <a:cs typeface="Arial" pitchFamily="34" charset="0"/>
              </a:defRPr>
            </a:lvl1pPr>
          </a:lstStyle>
          <a:p>
            <a:r>
              <a:rPr lang="ru-RU" dirty="0" smtClean="0"/>
              <a:t>Цель </a:t>
            </a:r>
            <a:r>
              <a:rPr lang="ru-RU" dirty="0"/>
              <a:t>РСОКО </a:t>
            </a:r>
          </a:p>
        </p:txBody>
      </p:sp>
      <p:sp>
        <p:nvSpPr>
          <p:cNvPr id="36" name="Freeform 13"/>
          <p:cNvSpPr>
            <a:spLocks/>
          </p:cNvSpPr>
          <p:nvPr/>
        </p:nvSpPr>
        <p:spPr bwMode="gray">
          <a:xfrm>
            <a:off x="4716016" y="1916832"/>
            <a:ext cx="3960440" cy="306338"/>
          </a:xfrm>
          <a:custGeom>
            <a:avLst/>
            <a:gdLst>
              <a:gd name="T0" fmla="*/ 1120 w 1120"/>
              <a:gd name="T1" fmla="*/ 252 h 252"/>
              <a:gd name="T2" fmla="*/ 1116 w 1120"/>
              <a:gd name="T3" fmla="*/ 250 h 252"/>
              <a:gd name="T4" fmla="*/ 1100 w 1120"/>
              <a:gd name="T5" fmla="*/ 246 h 252"/>
              <a:gd name="T6" fmla="*/ 1074 w 1120"/>
              <a:gd name="T7" fmla="*/ 240 h 252"/>
              <a:gd name="T8" fmla="*/ 1038 w 1120"/>
              <a:gd name="T9" fmla="*/ 232 h 252"/>
              <a:gd name="T10" fmla="*/ 992 w 1120"/>
              <a:gd name="T11" fmla="*/ 222 h 252"/>
              <a:gd name="T12" fmla="*/ 938 w 1120"/>
              <a:gd name="T13" fmla="*/ 212 h 252"/>
              <a:gd name="T14" fmla="*/ 876 w 1120"/>
              <a:gd name="T15" fmla="*/ 204 h 252"/>
              <a:gd name="T16" fmla="*/ 806 w 1120"/>
              <a:gd name="T17" fmla="*/ 196 h 252"/>
              <a:gd name="T18" fmla="*/ 730 w 1120"/>
              <a:gd name="T19" fmla="*/ 190 h 252"/>
              <a:gd name="T20" fmla="*/ 646 w 1120"/>
              <a:gd name="T21" fmla="*/ 184 h 252"/>
              <a:gd name="T22" fmla="*/ 556 w 1120"/>
              <a:gd name="T23" fmla="*/ 184 h 252"/>
              <a:gd name="T24" fmla="*/ 466 w 1120"/>
              <a:gd name="T25" fmla="*/ 184 h 252"/>
              <a:gd name="T26" fmla="*/ 384 w 1120"/>
              <a:gd name="T27" fmla="*/ 190 h 252"/>
              <a:gd name="T28" fmla="*/ 308 w 1120"/>
              <a:gd name="T29" fmla="*/ 196 h 252"/>
              <a:gd name="T30" fmla="*/ 238 w 1120"/>
              <a:gd name="T31" fmla="*/ 204 h 252"/>
              <a:gd name="T32" fmla="*/ 178 w 1120"/>
              <a:gd name="T33" fmla="*/ 212 h 252"/>
              <a:gd name="T34" fmla="*/ 126 w 1120"/>
              <a:gd name="T35" fmla="*/ 222 h 252"/>
              <a:gd name="T36" fmla="*/ 82 w 1120"/>
              <a:gd name="T37" fmla="*/ 232 h 252"/>
              <a:gd name="T38" fmla="*/ 46 w 1120"/>
              <a:gd name="T39" fmla="*/ 240 h 252"/>
              <a:gd name="T40" fmla="*/ 20 w 1120"/>
              <a:gd name="T41" fmla="*/ 246 h 252"/>
              <a:gd name="T42" fmla="*/ 6 w 1120"/>
              <a:gd name="T43" fmla="*/ 250 h 252"/>
              <a:gd name="T44" fmla="*/ 0 w 1120"/>
              <a:gd name="T45" fmla="*/ 252 h 252"/>
              <a:gd name="T46" fmla="*/ 0 w 1120"/>
              <a:gd name="T47" fmla="*/ 62 h 252"/>
              <a:gd name="T48" fmla="*/ 560 w 1120"/>
              <a:gd name="T49" fmla="*/ 0 h 252"/>
              <a:gd name="T50" fmla="*/ 1120 w 1120"/>
              <a:gd name="T51" fmla="*/ 62 h 252"/>
              <a:gd name="T52" fmla="*/ 1120 w 1120"/>
              <a:gd name="T53" fmla="*/ 252 h 252"/>
              <a:gd name="T54" fmla="*/ 1120 w 1120"/>
              <a:gd name="T55" fmla="*/ 252 h 2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120" h="252">
                <a:moveTo>
                  <a:pt x="1120" y="252"/>
                </a:moveTo>
                <a:lnTo>
                  <a:pt x="1116" y="250"/>
                </a:lnTo>
                <a:lnTo>
                  <a:pt x="1100" y="246"/>
                </a:lnTo>
                <a:lnTo>
                  <a:pt x="1074" y="240"/>
                </a:lnTo>
                <a:lnTo>
                  <a:pt x="1038" y="232"/>
                </a:lnTo>
                <a:lnTo>
                  <a:pt x="992" y="222"/>
                </a:lnTo>
                <a:lnTo>
                  <a:pt x="938" y="212"/>
                </a:lnTo>
                <a:lnTo>
                  <a:pt x="876" y="204"/>
                </a:lnTo>
                <a:lnTo>
                  <a:pt x="806" y="196"/>
                </a:lnTo>
                <a:lnTo>
                  <a:pt x="730" y="190"/>
                </a:lnTo>
                <a:lnTo>
                  <a:pt x="646" y="184"/>
                </a:lnTo>
                <a:lnTo>
                  <a:pt x="556" y="184"/>
                </a:lnTo>
                <a:lnTo>
                  <a:pt x="466" y="184"/>
                </a:lnTo>
                <a:lnTo>
                  <a:pt x="384" y="190"/>
                </a:lnTo>
                <a:lnTo>
                  <a:pt x="308" y="196"/>
                </a:lnTo>
                <a:lnTo>
                  <a:pt x="238" y="204"/>
                </a:lnTo>
                <a:lnTo>
                  <a:pt x="178" y="212"/>
                </a:lnTo>
                <a:lnTo>
                  <a:pt x="126" y="222"/>
                </a:lnTo>
                <a:lnTo>
                  <a:pt x="82" y="232"/>
                </a:lnTo>
                <a:lnTo>
                  <a:pt x="46" y="240"/>
                </a:lnTo>
                <a:lnTo>
                  <a:pt x="20" y="246"/>
                </a:lnTo>
                <a:lnTo>
                  <a:pt x="6" y="250"/>
                </a:lnTo>
                <a:lnTo>
                  <a:pt x="0" y="252"/>
                </a:lnTo>
                <a:lnTo>
                  <a:pt x="0" y="62"/>
                </a:lnTo>
                <a:lnTo>
                  <a:pt x="560" y="0"/>
                </a:lnTo>
                <a:lnTo>
                  <a:pt x="1120" y="62"/>
                </a:lnTo>
                <a:lnTo>
                  <a:pt x="1120" y="252"/>
                </a:lnTo>
                <a:lnTo>
                  <a:pt x="1120" y="252"/>
                </a:lnTo>
                <a:close/>
              </a:path>
            </a:pathLst>
          </a:cu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0">
                <a:solidFill>
                  <a:srgbClr val="DF5908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7" name="Rectangle 14"/>
          <p:cNvSpPr>
            <a:spLocks noChangeArrowheads="1"/>
          </p:cNvSpPr>
          <p:nvPr/>
        </p:nvSpPr>
        <p:spPr bwMode="gray">
          <a:xfrm>
            <a:off x="4499992" y="1300111"/>
            <a:ext cx="4320480" cy="785813"/>
          </a:xfrm>
          <a:prstGeom prst="rect">
            <a:avLst/>
          </a:prstGeom>
          <a:solidFill>
            <a:srgbClr val="00A7E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Министерство информатизации </a:t>
            </a:r>
            <a:endParaRPr lang="ru-RU" sz="24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связи УР</a:t>
            </a:r>
          </a:p>
        </p:txBody>
      </p:sp>
      <p:pic>
        <p:nvPicPr>
          <p:cNvPr id="1026" name="Picture 2" descr="E:\Оля\20 февраля\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02897" y="1651712"/>
            <a:ext cx="247589" cy="394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Оля\20 февраля\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03575" y="2151114"/>
            <a:ext cx="191333" cy="25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3" descr="E:\Оля\20 февраля\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95057" y="2141097"/>
            <a:ext cx="191333" cy="25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3" descr="E:\Оля\20 февраля\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80932" y="3283245"/>
            <a:ext cx="191333" cy="25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Freeform 13"/>
          <p:cNvSpPr>
            <a:spLocks/>
          </p:cNvSpPr>
          <p:nvPr/>
        </p:nvSpPr>
        <p:spPr bwMode="gray">
          <a:xfrm>
            <a:off x="5436096" y="4854179"/>
            <a:ext cx="2280746" cy="264173"/>
          </a:xfrm>
          <a:custGeom>
            <a:avLst/>
            <a:gdLst>
              <a:gd name="T0" fmla="*/ 1120 w 1120"/>
              <a:gd name="T1" fmla="*/ 252 h 252"/>
              <a:gd name="T2" fmla="*/ 1116 w 1120"/>
              <a:gd name="T3" fmla="*/ 250 h 252"/>
              <a:gd name="T4" fmla="*/ 1100 w 1120"/>
              <a:gd name="T5" fmla="*/ 246 h 252"/>
              <a:gd name="T6" fmla="*/ 1074 w 1120"/>
              <a:gd name="T7" fmla="*/ 240 h 252"/>
              <a:gd name="T8" fmla="*/ 1038 w 1120"/>
              <a:gd name="T9" fmla="*/ 232 h 252"/>
              <a:gd name="T10" fmla="*/ 992 w 1120"/>
              <a:gd name="T11" fmla="*/ 222 h 252"/>
              <a:gd name="T12" fmla="*/ 938 w 1120"/>
              <a:gd name="T13" fmla="*/ 212 h 252"/>
              <a:gd name="T14" fmla="*/ 876 w 1120"/>
              <a:gd name="T15" fmla="*/ 204 h 252"/>
              <a:gd name="T16" fmla="*/ 806 w 1120"/>
              <a:gd name="T17" fmla="*/ 196 h 252"/>
              <a:gd name="T18" fmla="*/ 730 w 1120"/>
              <a:gd name="T19" fmla="*/ 190 h 252"/>
              <a:gd name="T20" fmla="*/ 646 w 1120"/>
              <a:gd name="T21" fmla="*/ 184 h 252"/>
              <a:gd name="T22" fmla="*/ 556 w 1120"/>
              <a:gd name="T23" fmla="*/ 184 h 252"/>
              <a:gd name="T24" fmla="*/ 466 w 1120"/>
              <a:gd name="T25" fmla="*/ 184 h 252"/>
              <a:gd name="T26" fmla="*/ 384 w 1120"/>
              <a:gd name="T27" fmla="*/ 190 h 252"/>
              <a:gd name="T28" fmla="*/ 308 w 1120"/>
              <a:gd name="T29" fmla="*/ 196 h 252"/>
              <a:gd name="T30" fmla="*/ 238 w 1120"/>
              <a:gd name="T31" fmla="*/ 204 h 252"/>
              <a:gd name="T32" fmla="*/ 178 w 1120"/>
              <a:gd name="T33" fmla="*/ 212 h 252"/>
              <a:gd name="T34" fmla="*/ 126 w 1120"/>
              <a:gd name="T35" fmla="*/ 222 h 252"/>
              <a:gd name="T36" fmla="*/ 82 w 1120"/>
              <a:gd name="T37" fmla="*/ 232 h 252"/>
              <a:gd name="T38" fmla="*/ 46 w 1120"/>
              <a:gd name="T39" fmla="*/ 240 h 252"/>
              <a:gd name="T40" fmla="*/ 20 w 1120"/>
              <a:gd name="T41" fmla="*/ 246 h 252"/>
              <a:gd name="T42" fmla="*/ 6 w 1120"/>
              <a:gd name="T43" fmla="*/ 250 h 252"/>
              <a:gd name="T44" fmla="*/ 0 w 1120"/>
              <a:gd name="T45" fmla="*/ 252 h 252"/>
              <a:gd name="T46" fmla="*/ 0 w 1120"/>
              <a:gd name="T47" fmla="*/ 62 h 252"/>
              <a:gd name="T48" fmla="*/ 560 w 1120"/>
              <a:gd name="T49" fmla="*/ 0 h 252"/>
              <a:gd name="T50" fmla="*/ 1120 w 1120"/>
              <a:gd name="T51" fmla="*/ 62 h 252"/>
              <a:gd name="T52" fmla="*/ 1120 w 1120"/>
              <a:gd name="T53" fmla="*/ 252 h 252"/>
              <a:gd name="T54" fmla="*/ 1120 w 1120"/>
              <a:gd name="T55" fmla="*/ 252 h 2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120" h="252">
                <a:moveTo>
                  <a:pt x="1120" y="252"/>
                </a:moveTo>
                <a:lnTo>
                  <a:pt x="1116" y="250"/>
                </a:lnTo>
                <a:lnTo>
                  <a:pt x="1100" y="246"/>
                </a:lnTo>
                <a:lnTo>
                  <a:pt x="1074" y="240"/>
                </a:lnTo>
                <a:lnTo>
                  <a:pt x="1038" y="232"/>
                </a:lnTo>
                <a:lnTo>
                  <a:pt x="992" y="222"/>
                </a:lnTo>
                <a:lnTo>
                  <a:pt x="938" y="212"/>
                </a:lnTo>
                <a:lnTo>
                  <a:pt x="876" y="204"/>
                </a:lnTo>
                <a:lnTo>
                  <a:pt x="806" y="196"/>
                </a:lnTo>
                <a:lnTo>
                  <a:pt x="730" y="190"/>
                </a:lnTo>
                <a:lnTo>
                  <a:pt x="646" y="184"/>
                </a:lnTo>
                <a:lnTo>
                  <a:pt x="556" y="184"/>
                </a:lnTo>
                <a:lnTo>
                  <a:pt x="466" y="184"/>
                </a:lnTo>
                <a:lnTo>
                  <a:pt x="384" y="190"/>
                </a:lnTo>
                <a:lnTo>
                  <a:pt x="308" y="196"/>
                </a:lnTo>
                <a:lnTo>
                  <a:pt x="238" y="204"/>
                </a:lnTo>
                <a:lnTo>
                  <a:pt x="178" y="212"/>
                </a:lnTo>
                <a:lnTo>
                  <a:pt x="126" y="222"/>
                </a:lnTo>
                <a:lnTo>
                  <a:pt x="82" y="232"/>
                </a:lnTo>
                <a:lnTo>
                  <a:pt x="46" y="240"/>
                </a:lnTo>
                <a:lnTo>
                  <a:pt x="20" y="246"/>
                </a:lnTo>
                <a:lnTo>
                  <a:pt x="6" y="250"/>
                </a:lnTo>
                <a:lnTo>
                  <a:pt x="0" y="252"/>
                </a:lnTo>
                <a:lnTo>
                  <a:pt x="0" y="62"/>
                </a:lnTo>
                <a:lnTo>
                  <a:pt x="560" y="0"/>
                </a:lnTo>
                <a:lnTo>
                  <a:pt x="1120" y="62"/>
                </a:lnTo>
                <a:lnTo>
                  <a:pt x="1120" y="252"/>
                </a:lnTo>
                <a:lnTo>
                  <a:pt x="1120" y="25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xtLst/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gray">
          <a:xfrm>
            <a:off x="5364088" y="4437112"/>
            <a:ext cx="2405335" cy="581093"/>
          </a:xfrm>
          <a:prstGeom prst="rect">
            <a:avLst/>
          </a:prstGeom>
          <a:gradFill rotWithShape="1">
            <a:gsLst>
              <a:gs pos="0">
                <a:srgbClr val="00CC66"/>
              </a:gs>
              <a:gs pos="50000">
                <a:srgbClr val="00CC66">
                  <a:gamma/>
                  <a:tint val="30196"/>
                  <a:invGamma/>
                </a:srgbClr>
              </a:gs>
              <a:gs pos="100000">
                <a:srgbClr val="00CC66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Базовые школы</a:t>
            </a:r>
            <a:endParaRPr lang="ru-RU" sz="16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44" name="Picture 3" descr="E:\Оля\20 февраля\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15806" y="4159085"/>
            <a:ext cx="191333" cy="25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Freeform 13"/>
          <p:cNvSpPr>
            <a:spLocks/>
          </p:cNvSpPr>
          <p:nvPr/>
        </p:nvSpPr>
        <p:spPr bwMode="gray">
          <a:xfrm>
            <a:off x="5724127" y="3948374"/>
            <a:ext cx="2008321" cy="264173"/>
          </a:xfrm>
          <a:custGeom>
            <a:avLst/>
            <a:gdLst>
              <a:gd name="T0" fmla="*/ 1120 w 1120"/>
              <a:gd name="T1" fmla="*/ 252 h 252"/>
              <a:gd name="T2" fmla="*/ 1116 w 1120"/>
              <a:gd name="T3" fmla="*/ 250 h 252"/>
              <a:gd name="T4" fmla="*/ 1100 w 1120"/>
              <a:gd name="T5" fmla="*/ 246 h 252"/>
              <a:gd name="T6" fmla="*/ 1074 w 1120"/>
              <a:gd name="T7" fmla="*/ 240 h 252"/>
              <a:gd name="T8" fmla="*/ 1038 w 1120"/>
              <a:gd name="T9" fmla="*/ 232 h 252"/>
              <a:gd name="T10" fmla="*/ 992 w 1120"/>
              <a:gd name="T11" fmla="*/ 222 h 252"/>
              <a:gd name="T12" fmla="*/ 938 w 1120"/>
              <a:gd name="T13" fmla="*/ 212 h 252"/>
              <a:gd name="T14" fmla="*/ 876 w 1120"/>
              <a:gd name="T15" fmla="*/ 204 h 252"/>
              <a:gd name="T16" fmla="*/ 806 w 1120"/>
              <a:gd name="T17" fmla="*/ 196 h 252"/>
              <a:gd name="T18" fmla="*/ 730 w 1120"/>
              <a:gd name="T19" fmla="*/ 190 h 252"/>
              <a:gd name="T20" fmla="*/ 646 w 1120"/>
              <a:gd name="T21" fmla="*/ 184 h 252"/>
              <a:gd name="T22" fmla="*/ 556 w 1120"/>
              <a:gd name="T23" fmla="*/ 184 h 252"/>
              <a:gd name="T24" fmla="*/ 466 w 1120"/>
              <a:gd name="T25" fmla="*/ 184 h 252"/>
              <a:gd name="T26" fmla="*/ 384 w 1120"/>
              <a:gd name="T27" fmla="*/ 190 h 252"/>
              <a:gd name="T28" fmla="*/ 308 w 1120"/>
              <a:gd name="T29" fmla="*/ 196 h 252"/>
              <a:gd name="T30" fmla="*/ 238 w 1120"/>
              <a:gd name="T31" fmla="*/ 204 h 252"/>
              <a:gd name="T32" fmla="*/ 178 w 1120"/>
              <a:gd name="T33" fmla="*/ 212 h 252"/>
              <a:gd name="T34" fmla="*/ 126 w 1120"/>
              <a:gd name="T35" fmla="*/ 222 h 252"/>
              <a:gd name="T36" fmla="*/ 82 w 1120"/>
              <a:gd name="T37" fmla="*/ 232 h 252"/>
              <a:gd name="T38" fmla="*/ 46 w 1120"/>
              <a:gd name="T39" fmla="*/ 240 h 252"/>
              <a:gd name="T40" fmla="*/ 20 w 1120"/>
              <a:gd name="T41" fmla="*/ 246 h 252"/>
              <a:gd name="T42" fmla="*/ 6 w 1120"/>
              <a:gd name="T43" fmla="*/ 250 h 252"/>
              <a:gd name="T44" fmla="*/ 0 w 1120"/>
              <a:gd name="T45" fmla="*/ 252 h 252"/>
              <a:gd name="T46" fmla="*/ 0 w 1120"/>
              <a:gd name="T47" fmla="*/ 62 h 252"/>
              <a:gd name="T48" fmla="*/ 560 w 1120"/>
              <a:gd name="T49" fmla="*/ 0 h 252"/>
              <a:gd name="T50" fmla="*/ 1120 w 1120"/>
              <a:gd name="T51" fmla="*/ 62 h 252"/>
              <a:gd name="T52" fmla="*/ 1120 w 1120"/>
              <a:gd name="T53" fmla="*/ 252 h 252"/>
              <a:gd name="T54" fmla="*/ 1120 w 1120"/>
              <a:gd name="T55" fmla="*/ 252 h 2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120" h="252">
                <a:moveTo>
                  <a:pt x="1120" y="252"/>
                </a:moveTo>
                <a:lnTo>
                  <a:pt x="1116" y="250"/>
                </a:lnTo>
                <a:lnTo>
                  <a:pt x="1100" y="246"/>
                </a:lnTo>
                <a:lnTo>
                  <a:pt x="1074" y="240"/>
                </a:lnTo>
                <a:lnTo>
                  <a:pt x="1038" y="232"/>
                </a:lnTo>
                <a:lnTo>
                  <a:pt x="992" y="222"/>
                </a:lnTo>
                <a:lnTo>
                  <a:pt x="938" y="212"/>
                </a:lnTo>
                <a:lnTo>
                  <a:pt x="876" y="204"/>
                </a:lnTo>
                <a:lnTo>
                  <a:pt x="806" y="196"/>
                </a:lnTo>
                <a:lnTo>
                  <a:pt x="730" y="190"/>
                </a:lnTo>
                <a:lnTo>
                  <a:pt x="646" y="184"/>
                </a:lnTo>
                <a:lnTo>
                  <a:pt x="556" y="184"/>
                </a:lnTo>
                <a:lnTo>
                  <a:pt x="466" y="184"/>
                </a:lnTo>
                <a:lnTo>
                  <a:pt x="384" y="190"/>
                </a:lnTo>
                <a:lnTo>
                  <a:pt x="308" y="196"/>
                </a:lnTo>
                <a:lnTo>
                  <a:pt x="238" y="204"/>
                </a:lnTo>
                <a:lnTo>
                  <a:pt x="178" y="212"/>
                </a:lnTo>
                <a:lnTo>
                  <a:pt x="126" y="222"/>
                </a:lnTo>
                <a:lnTo>
                  <a:pt x="82" y="232"/>
                </a:lnTo>
                <a:lnTo>
                  <a:pt x="46" y="240"/>
                </a:lnTo>
                <a:lnTo>
                  <a:pt x="20" y="246"/>
                </a:lnTo>
                <a:lnTo>
                  <a:pt x="6" y="250"/>
                </a:lnTo>
                <a:lnTo>
                  <a:pt x="0" y="252"/>
                </a:lnTo>
                <a:lnTo>
                  <a:pt x="0" y="62"/>
                </a:lnTo>
                <a:lnTo>
                  <a:pt x="560" y="0"/>
                </a:lnTo>
                <a:lnTo>
                  <a:pt x="1120" y="62"/>
                </a:lnTo>
                <a:lnTo>
                  <a:pt x="1120" y="252"/>
                </a:lnTo>
                <a:lnTo>
                  <a:pt x="1120" y="25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xtLst/>
        </p:spPr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6" name="Rectangle 8"/>
          <p:cNvSpPr>
            <a:spLocks noChangeArrowheads="1"/>
          </p:cNvSpPr>
          <p:nvPr/>
        </p:nvSpPr>
        <p:spPr bwMode="gray">
          <a:xfrm>
            <a:off x="5652120" y="3531307"/>
            <a:ext cx="2118028" cy="581093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50000">
                <a:srgbClr val="3399FF">
                  <a:gamma/>
                  <a:tint val="30196"/>
                  <a:invGamma/>
                </a:srgbClr>
              </a:gs>
              <a:gs pos="100000">
                <a:srgbClr val="3399FF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Методические </a:t>
            </a:r>
          </a:p>
          <a:p>
            <a:pPr algn="ctr"/>
            <a:r>
              <a:rPr 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центры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1547663" y="4413919"/>
            <a:ext cx="3672409" cy="918965"/>
            <a:chOff x="5292079" y="4413920"/>
            <a:chExt cx="3195021" cy="681240"/>
          </a:xfrm>
        </p:grpSpPr>
        <p:sp>
          <p:nvSpPr>
            <p:cNvPr id="48" name="Freeform 13"/>
            <p:cNvSpPr>
              <a:spLocks/>
            </p:cNvSpPr>
            <p:nvPr/>
          </p:nvSpPr>
          <p:spPr bwMode="gray">
            <a:xfrm>
              <a:off x="5364088" y="4830987"/>
              <a:ext cx="3024336" cy="264173"/>
            </a:xfrm>
            <a:custGeom>
              <a:avLst/>
              <a:gdLst>
                <a:gd name="T0" fmla="*/ 1120 w 1120"/>
                <a:gd name="T1" fmla="*/ 252 h 252"/>
                <a:gd name="T2" fmla="*/ 1116 w 1120"/>
                <a:gd name="T3" fmla="*/ 250 h 252"/>
                <a:gd name="T4" fmla="*/ 1100 w 1120"/>
                <a:gd name="T5" fmla="*/ 246 h 252"/>
                <a:gd name="T6" fmla="*/ 1074 w 1120"/>
                <a:gd name="T7" fmla="*/ 240 h 252"/>
                <a:gd name="T8" fmla="*/ 1038 w 1120"/>
                <a:gd name="T9" fmla="*/ 232 h 252"/>
                <a:gd name="T10" fmla="*/ 992 w 1120"/>
                <a:gd name="T11" fmla="*/ 222 h 252"/>
                <a:gd name="T12" fmla="*/ 938 w 1120"/>
                <a:gd name="T13" fmla="*/ 212 h 252"/>
                <a:gd name="T14" fmla="*/ 876 w 1120"/>
                <a:gd name="T15" fmla="*/ 204 h 252"/>
                <a:gd name="T16" fmla="*/ 806 w 1120"/>
                <a:gd name="T17" fmla="*/ 196 h 252"/>
                <a:gd name="T18" fmla="*/ 730 w 1120"/>
                <a:gd name="T19" fmla="*/ 190 h 252"/>
                <a:gd name="T20" fmla="*/ 646 w 1120"/>
                <a:gd name="T21" fmla="*/ 184 h 252"/>
                <a:gd name="T22" fmla="*/ 556 w 1120"/>
                <a:gd name="T23" fmla="*/ 184 h 252"/>
                <a:gd name="T24" fmla="*/ 466 w 1120"/>
                <a:gd name="T25" fmla="*/ 184 h 252"/>
                <a:gd name="T26" fmla="*/ 384 w 1120"/>
                <a:gd name="T27" fmla="*/ 190 h 252"/>
                <a:gd name="T28" fmla="*/ 308 w 1120"/>
                <a:gd name="T29" fmla="*/ 196 h 252"/>
                <a:gd name="T30" fmla="*/ 238 w 1120"/>
                <a:gd name="T31" fmla="*/ 204 h 252"/>
                <a:gd name="T32" fmla="*/ 178 w 1120"/>
                <a:gd name="T33" fmla="*/ 212 h 252"/>
                <a:gd name="T34" fmla="*/ 126 w 1120"/>
                <a:gd name="T35" fmla="*/ 222 h 252"/>
                <a:gd name="T36" fmla="*/ 82 w 1120"/>
                <a:gd name="T37" fmla="*/ 232 h 252"/>
                <a:gd name="T38" fmla="*/ 46 w 1120"/>
                <a:gd name="T39" fmla="*/ 240 h 252"/>
                <a:gd name="T40" fmla="*/ 20 w 1120"/>
                <a:gd name="T41" fmla="*/ 246 h 252"/>
                <a:gd name="T42" fmla="*/ 6 w 1120"/>
                <a:gd name="T43" fmla="*/ 250 h 252"/>
                <a:gd name="T44" fmla="*/ 0 w 1120"/>
                <a:gd name="T45" fmla="*/ 252 h 252"/>
                <a:gd name="T46" fmla="*/ 0 w 1120"/>
                <a:gd name="T47" fmla="*/ 62 h 252"/>
                <a:gd name="T48" fmla="*/ 560 w 1120"/>
                <a:gd name="T49" fmla="*/ 0 h 252"/>
                <a:gd name="T50" fmla="*/ 1120 w 1120"/>
                <a:gd name="T51" fmla="*/ 62 h 252"/>
                <a:gd name="T52" fmla="*/ 1120 w 1120"/>
                <a:gd name="T53" fmla="*/ 252 h 252"/>
                <a:gd name="T54" fmla="*/ 1120 w 1120"/>
                <a:gd name="T55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xtLst/>
          </p:spPr>
          <p:txBody>
            <a:bodyPr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9" name="Rectangle 8"/>
            <p:cNvSpPr>
              <a:spLocks noChangeArrowheads="1"/>
            </p:cNvSpPr>
            <p:nvPr/>
          </p:nvSpPr>
          <p:spPr bwMode="gray">
            <a:xfrm>
              <a:off x="5292079" y="4413920"/>
              <a:ext cx="3195021" cy="581093"/>
            </a:xfrm>
            <a:prstGeom prst="rect">
              <a:avLst/>
            </a:prstGeom>
            <a:gradFill rotWithShape="1">
              <a:gsLst>
                <a:gs pos="0">
                  <a:srgbClr val="00CC66"/>
                </a:gs>
                <a:gs pos="50000">
                  <a:srgbClr val="00CC66">
                    <a:gamma/>
                    <a:tint val="30196"/>
                    <a:invGamma/>
                  </a:srgbClr>
                </a:gs>
                <a:gs pos="100000">
                  <a:srgbClr val="00CC66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Центры поддержки </a:t>
              </a:r>
            </a:p>
            <a:p>
              <a:pPr algn="ctr"/>
              <a:r>
                <a:rPr 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Информационно-технологического </a:t>
              </a:r>
              <a:r>
                <a:rPr 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и </a:t>
              </a:r>
              <a:endParaRPr lang="ru-RU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  <a:p>
              <a:pPr algn="ctr"/>
              <a:r>
                <a:rPr 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физико-математического образования </a:t>
              </a:r>
              <a:endParaRPr 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</p:grpSp>
      <p:pic>
        <p:nvPicPr>
          <p:cNvPr id="50" name="Picture 3" descr="E:\Оля\20 февраля\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786" y="4176132"/>
            <a:ext cx="191333" cy="25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Freeform 13"/>
          <p:cNvSpPr>
            <a:spLocks/>
          </p:cNvSpPr>
          <p:nvPr/>
        </p:nvSpPr>
        <p:spPr bwMode="gray">
          <a:xfrm>
            <a:off x="6228183" y="3033936"/>
            <a:ext cx="2304255" cy="306338"/>
          </a:xfrm>
          <a:custGeom>
            <a:avLst/>
            <a:gdLst>
              <a:gd name="T0" fmla="*/ 1120 w 1120"/>
              <a:gd name="T1" fmla="*/ 252 h 252"/>
              <a:gd name="T2" fmla="*/ 1116 w 1120"/>
              <a:gd name="T3" fmla="*/ 250 h 252"/>
              <a:gd name="T4" fmla="*/ 1100 w 1120"/>
              <a:gd name="T5" fmla="*/ 246 h 252"/>
              <a:gd name="T6" fmla="*/ 1074 w 1120"/>
              <a:gd name="T7" fmla="*/ 240 h 252"/>
              <a:gd name="T8" fmla="*/ 1038 w 1120"/>
              <a:gd name="T9" fmla="*/ 232 h 252"/>
              <a:gd name="T10" fmla="*/ 992 w 1120"/>
              <a:gd name="T11" fmla="*/ 222 h 252"/>
              <a:gd name="T12" fmla="*/ 938 w 1120"/>
              <a:gd name="T13" fmla="*/ 212 h 252"/>
              <a:gd name="T14" fmla="*/ 876 w 1120"/>
              <a:gd name="T15" fmla="*/ 204 h 252"/>
              <a:gd name="T16" fmla="*/ 806 w 1120"/>
              <a:gd name="T17" fmla="*/ 196 h 252"/>
              <a:gd name="T18" fmla="*/ 730 w 1120"/>
              <a:gd name="T19" fmla="*/ 190 h 252"/>
              <a:gd name="T20" fmla="*/ 646 w 1120"/>
              <a:gd name="T21" fmla="*/ 184 h 252"/>
              <a:gd name="T22" fmla="*/ 556 w 1120"/>
              <a:gd name="T23" fmla="*/ 184 h 252"/>
              <a:gd name="T24" fmla="*/ 466 w 1120"/>
              <a:gd name="T25" fmla="*/ 184 h 252"/>
              <a:gd name="T26" fmla="*/ 384 w 1120"/>
              <a:gd name="T27" fmla="*/ 190 h 252"/>
              <a:gd name="T28" fmla="*/ 308 w 1120"/>
              <a:gd name="T29" fmla="*/ 196 h 252"/>
              <a:gd name="T30" fmla="*/ 238 w 1120"/>
              <a:gd name="T31" fmla="*/ 204 h 252"/>
              <a:gd name="T32" fmla="*/ 178 w 1120"/>
              <a:gd name="T33" fmla="*/ 212 h 252"/>
              <a:gd name="T34" fmla="*/ 126 w 1120"/>
              <a:gd name="T35" fmla="*/ 222 h 252"/>
              <a:gd name="T36" fmla="*/ 82 w 1120"/>
              <a:gd name="T37" fmla="*/ 232 h 252"/>
              <a:gd name="T38" fmla="*/ 46 w 1120"/>
              <a:gd name="T39" fmla="*/ 240 h 252"/>
              <a:gd name="T40" fmla="*/ 20 w 1120"/>
              <a:gd name="T41" fmla="*/ 246 h 252"/>
              <a:gd name="T42" fmla="*/ 6 w 1120"/>
              <a:gd name="T43" fmla="*/ 250 h 252"/>
              <a:gd name="T44" fmla="*/ 0 w 1120"/>
              <a:gd name="T45" fmla="*/ 252 h 252"/>
              <a:gd name="T46" fmla="*/ 0 w 1120"/>
              <a:gd name="T47" fmla="*/ 62 h 252"/>
              <a:gd name="T48" fmla="*/ 560 w 1120"/>
              <a:gd name="T49" fmla="*/ 0 h 252"/>
              <a:gd name="T50" fmla="*/ 1120 w 1120"/>
              <a:gd name="T51" fmla="*/ 62 h 252"/>
              <a:gd name="T52" fmla="*/ 1120 w 1120"/>
              <a:gd name="T53" fmla="*/ 252 h 252"/>
              <a:gd name="T54" fmla="*/ 1120 w 1120"/>
              <a:gd name="T55" fmla="*/ 252 h 2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120" h="252">
                <a:moveTo>
                  <a:pt x="1120" y="252"/>
                </a:moveTo>
                <a:lnTo>
                  <a:pt x="1116" y="250"/>
                </a:lnTo>
                <a:lnTo>
                  <a:pt x="1100" y="246"/>
                </a:lnTo>
                <a:lnTo>
                  <a:pt x="1074" y="240"/>
                </a:lnTo>
                <a:lnTo>
                  <a:pt x="1038" y="232"/>
                </a:lnTo>
                <a:lnTo>
                  <a:pt x="992" y="222"/>
                </a:lnTo>
                <a:lnTo>
                  <a:pt x="938" y="212"/>
                </a:lnTo>
                <a:lnTo>
                  <a:pt x="876" y="204"/>
                </a:lnTo>
                <a:lnTo>
                  <a:pt x="806" y="196"/>
                </a:lnTo>
                <a:lnTo>
                  <a:pt x="730" y="190"/>
                </a:lnTo>
                <a:lnTo>
                  <a:pt x="646" y="184"/>
                </a:lnTo>
                <a:lnTo>
                  <a:pt x="556" y="184"/>
                </a:lnTo>
                <a:lnTo>
                  <a:pt x="466" y="184"/>
                </a:lnTo>
                <a:lnTo>
                  <a:pt x="384" y="190"/>
                </a:lnTo>
                <a:lnTo>
                  <a:pt x="308" y="196"/>
                </a:lnTo>
                <a:lnTo>
                  <a:pt x="238" y="204"/>
                </a:lnTo>
                <a:lnTo>
                  <a:pt x="178" y="212"/>
                </a:lnTo>
                <a:lnTo>
                  <a:pt x="126" y="222"/>
                </a:lnTo>
                <a:lnTo>
                  <a:pt x="82" y="232"/>
                </a:lnTo>
                <a:lnTo>
                  <a:pt x="46" y="240"/>
                </a:lnTo>
                <a:lnTo>
                  <a:pt x="20" y="246"/>
                </a:lnTo>
                <a:lnTo>
                  <a:pt x="6" y="250"/>
                </a:lnTo>
                <a:lnTo>
                  <a:pt x="0" y="252"/>
                </a:lnTo>
                <a:lnTo>
                  <a:pt x="0" y="62"/>
                </a:lnTo>
                <a:lnTo>
                  <a:pt x="560" y="0"/>
                </a:lnTo>
                <a:lnTo>
                  <a:pt x="1120" y="62"/>
                </a:lnTo>
                <a:lnTo>
                  <a:pt x="1120" y="252"/>
                </a:lnTo>
                <a:lnTo>
                  <a:pt x="1120" y="252"/>
                </a:lnTo>
                <a:close/>
              </a:path>
            </a:pathLst>
          </a:cu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0">
                <a:solidFill>
                  <a:srgbClr val="DF5908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2" name="Rectangle 14"/>
          <p:cNvSpPr>
            <a:spLocks noChangeArrowheads="1"/>
          </p:cNvSpPr>
          <p:nvPr/>
        </p:nvSpPr>
        <p:spPr bwMode="gray">
          <a:xfrm>
            <a:off x="6110837" y="2429991"/>
            <a:ext cx="2493611" cy="785813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/>
            <a:r>
              <a:rPr lang="ru-RU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АРКИТ</a:t>
            </a:r>
            <a:endParaRPr lang="ru-RU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4" name="Picture 2" descr="E:\Оля\20 февраля\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658940" y="2098873"/>
            <a:ext cx="247589" cy="394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Freeform 7"/>
          <p:cNvSpPr>
            <a:spLocks/>
          </p:cNvSpPr>
          <p:nvPr/>
        </p:nvSpPr>
        <p:spPr bwMode="gray">
          <a:xfrm>
            <a:off x="5084958" y="5844477"/>
            <a:ext cx="1987411" cy="197034"/>
          </a:xfrm>
          <a:custGeom>
            <a:avLst/>
            <a:gdLst>
              <a:gd name="T0" fmla="*/ 1120 w 1120"/>
              <a:gd name="T1" fmla="*/ 252 h 252"/>
              <a:gd name="T2" fmla="*/ 1116 w 1120"/>
              <a:gd name="T3" fmla="*/ 250 h 252"/>
              <a:gd name="T4" fmla="*/ 1100 w 1120"/>
              <a:gd name="T5" fmla="*/ 246 h 252"/>
              <a:gd name="T6" fmla="*/ 1074 w 1120"/>
              <a:gd name="T7" fmla="*/ 240 h 252"/>
              <a:gd name="T8" fmla="*/ 1038 w 1120"/>
              <a:gd name="T9" fmla="*/ 232 h 252"/>
              <a:gd name="T10" fmla="*/ 992 w 1120"/>
              <a:gd name="T11" fmla="*/ 222 h 252"/>
              <a:gd name="T12" fmla="*/ 938 w 1120"/>
              <a:gd name="T13" fmla="*/ 212 h 252"/>
              <a:gd name="T14" fmla="*/ 876 w 1120"/>
              <a:gd name="T15" fmla="*/ 204 h 252"/>
              <a:gd name="T16" fmla="*/ 806 w 1120"/>
              <a:gd name="T17" fmla="*/ 196 h 252"/>
              <a:gd name="T18" fmla="*/ 730 w 1120"/>
              <a:gd name="T19" fmla="*/ 190 h 252"/>
              <a:gd name="T20" fmla="*/ 646 w 1120"/>
              <a:gd name="T21" fmla="*/ 184 h 252"/>
              <a:gd name="T22" fmla="*/ 556 w 1120"/>
              <a:gd name="T23" fmla="*/ 184 h 252"/>
              <a:gd name="T24" fmla="*/ 466 w 1120"/>
              <a:gd name="T25" fmla="*/ 184 h 252"/>
              <a:gd name="T26" fmla="*/ 384 w 1120"/>
              <a:gd name="T27" fmla="*/ 190 h 252"/>
              <a:gd name="T28" fmla="*/ 308 w 1120"/>
              <a:gd name="T29" fmla="*/ 196 h 252"/>
              <a:gd name="T30" fmla="*/ 238 w 1120"/>
              <a:gd name="T31" fmla="*/ 204 h 252"/>
              <a:gd name="T32" fmla="*/ 178 w 1120"/>
              <a:gd name="T33" fmla="*/ 212 h 252"/>
              <a:gd name="T34" fmla="*/ 126 w 1120"/>
              <a:gd name="T35" fmla="*/ 222 h 252"/>
              <a:gd name="T36" fmla="*/ 82 w 1120"/>
              <a:gd name="T37" fmla="*/ 232 h 252"/>
              <a:gd name="T38" fmla="*/ 46 w 1120"/>
              <a:gd name="T39" fmla="*/ 240 h 252"/>
              <a:gd name="T40" fmla="*/ 20 w 1120"/>
              <a:gd name="T41" fmla="*/ 246 h 252"/>
              <a:gd name="T42" fmla="*/ 6 w 1120"/>
              <a:gd name="T43" fmla="*/ 250 h 252"/>
              <a:gd name="T44" fmla="*/ 0 w 1120"/>
              <a:gd name="T45" fmla="*/ 252 h 252"/>
              <a:gd name="T46" fmla="*/ 0 w 1120"/>
              <a:gd name="T47" fmla="*/ 62 h 252"/>
              <a:gd name="T48" fmla="*/ 560 w 1120"/>
              <a:gd name="T49" fmla="*/ 0 h 252"/>
              <a:gd name="T50" fmla="*/ 1120 w 1120"/>
              <a:gd name="T51" fmla="*/ 62 h 252"/>
              <a:gd name="T52" fmla="*/ 1120 w 1120"/>
              <a:gd name="T53" fmla="*/ 252 h 252"/>
              <a:gd name="T54" fmla="*/ 1120 w 1120"/>
              <a:gd name="T55" fmla="*/ 252 h 2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120" h="252">
                <a:moveTo>
                  <a:pt x="1120" y="252"/>
                </a:moveTo>
                <a:lnTo>
                  <a:pt x="1116" y="250"/>
                </a:lnTo>
                <a:lnTo>
                  <a:pt x="1100" y="246"/>
                </a:lnTo>
                <a:lnTo>
                  <a:pt x="1074" y="240"/>
                </a:lnTo>
                <a:lnTo>
                  <a:pt x="1038" y="232"/>
                </a:lnTo>
                <a:lnTo>
                  <a:pt x="992" y="222"/>
                </a:lnTo>
                <a:lnTo>
                  <a:pt x="938" y="212"/>
                </a:lnTo>
                <a:lnTo>
                  <a:pt x="876" y="204"/>
                </a:lnTo>
                <a:lnTo>
                  <a:pt x="806" y="196"/>
                </a:lnTo>
                <a:lnTo>
                  <a:pt x="730" y="190"/>
                </a:lnTo>
                <a:lnTo>
                  <a:pt x="646" y="184"/>
                </a:lnTo>
                <a:lnTo>
                  <a:pt x="556" y="184"/>
                </a:lnTo>
                <a:lnTo>
                  <a:pt x="466" y="184"/>
                </a:lnTo>
                <a:lnTo>
                  <a:pt x="384" y="190"/>
                </a:lnTo>
                <a:lnTo>
                  <a:pt x="308" y="196"/>
                </a:lnTo>
                <a:lnTo>
                  <a:pt x="238" y="204"/>
                </a:lnTo>
                <a:lnTo>
                  <a:pt x="178" y="212"/>
                </a:lnTo>
                <a:lnTo>
                  <a:pt x="126" y="222"/>
                </a:lnTo>
                <a:lnTo>
                  <a:pt x="82" y="232"/>
                </a:lnTo>
                <a:lnTo>
                  <a:pt x="46" y="240"/>
                </a:lnTo>
                <a:lnTo>
                  <a:pt x="20" y="246"/>
                </a:lnTo>
                <a:lnTo>
                  <a:pt x="6" y="250"/>
                </a:lnTo>
                <a:lnTo>
                  <a:pt x="0" y="252"/>
                </a:lnTo>
                <a:lnTo>
                  <a:pt x="0" y="62"/>
                </a:lnTo>
                <a:lnTo>
                  <a:pt x="560" y="0"/>
                </a:lnTo>
                <a:lnTo>
                  <a:pt x="1120" y="62"/>
                </a:lnTo>
                <a:lnTo>
                  <a:pt x="1120" y="252"/>
                </a:lnTo>
                <a:lnTo>
                  <a:pt x="1120" y="252"/>
                </a:lnTo>
                <a:close/>
              </a:path>
            </a:pathLst>
          </a:cu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0">
                <a:solidFill>
                  <a:srgbClr val="DF5908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6" name="Rectangle 8"/>
          <p:cNvSpPr>
            <a:spLocks noChangeArrowheads="1"/>
          </p:cNvSpPr>
          <p:nvPr/>
        </p:nvSpPr>
        <p:spPr bwMode="gray">
          <a:xfrm>
            <a:off x="5013080" y="5445224"/>
            <a:ext cx="2131168" cy="497770"/>
          </a:xfrm>
          <a:prstGeom prst="rect">
            <a:avLst/>
          </a:prstGeom>
          <a:gradFill rotWithShape="1">
            <a:gsLst>
              <a:gs pos="0">
                <a:srgbClr val="BF95DF"/>
              </a:gs>
              <a:gs pos="50000">
                <a:schemeClr val="accent4">
                  <a:lumMod val="40000"/>
                  <a:lumOff val="60000"/>
                </a:schemeClr>
              </a:gs>
              <a:gs pos="100000">
                <a:srgbClr val="BF95DF"/>
              </a:gs>
            </a:gsLst>
            <a:lin ang="2700000" scaled="1"/>
          </a:gra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ru-RU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Профильные школы</a:t>
            </a:r>
            <a:endParaRPr lang="ru-RU" sz="16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251520" y="5446545"/>
            <a:ext cx="2430725" cy="596287"/>
            <a:chOff x="4610194" y="5421858"/>
            <a:chExt cx="2131168" cy="596287"/>
          </a:xfrm>
        </p:grpSpPr>
        <p:sp>
          <p:nvSpPr>
            <p:cNvPr id="57" name="Freeform 7"/>
            <p:cNvSpPr>
              <a:spLocks/>
            </p:cNvSpPr>
            <p:nvPr/>
          </p:nvSpPr>
          <p:spPr bwMode="gray">
            <a:xfrm>
              <a:off x="4682072" y="5821111"/>
              <a:ext cx="1987411" cy="197034"/>
            </a:xfrm>
            <a:custGeom>
              <a:avLst/>
              <a:gdLst>
                <a:gd name="T0" fmla="*/ 1120 w 1120"/>
                <a:gd name="T1" fmla="*/ 252 h 252"/>
                <a:gd name="T2" fmla="*/ 1116 w 1120"/>
                <a:gd name="T3" fmla="*/ 250 h 252"/>
                <a:gd name="T4" fmla="*/ 1100 w 1120"/>
                <a:gd name="T5" fmla="*/ 246 h 252"/>
                <a:gd name="T6" fmla="*/ 1074 w 1120"/>
                <a:gd name="T7" fmla="*/ 240 h 252"/>
                <a:gd name="T8" fmla="*/ 1038 w 1120"/>
                <a:gd name="T9" fmla="*/ 232 h 252"/>
                <a:gd name="T10" fmla="*/ 992 w 1120"/>
                <a:gd name="T11" fmla="*/ 222 h 252"/>
                <a:gd name="T12" fmla="*/ 938 w 1120"/>
                <a:gd name="T13" fmla="*/ 212 h 252"/>
                <a:gd name="T14" fmla="*/ 876 w 1120"/>
                <a:gd name="T15" fmla="*/ 204 h 252"/>
                <a:gd name="T16" fmla="*/ 806 w 1120"/>
                <a:gd name="T17" fmla="*/ 196 h 252"/>
                <a:gd name="T18" fmla="*/ 730 w 1120"/>
                <a:gd name="T19" fmla="*/ 190 h 252"/>
                <a:gd name="T20" fmla="*/ 646 w 1120"/>
                <a:gd name="T21" fmla="*/ 184 h 252"/>
                <a:gd name="T22" fmla="*/ 556 w 1120"/>
                <a:gd name="T23" fmla="*/ 184 h 252"/>
                <a:gd name="T24" fmla="*/ 466 w 1120"/>
                <a:gd name="T25" fmla="*/ 184 h 252"/>
                <a:gd name="T26" fmla="*/ 384 w 1120"/>
                <a:gd name="T27" fmla="*/ 190 h 252"/>
                <a:gd name="T28" fmla="*/ 308 w 1120"/>
                <a:gd name="T29" fmla="*/ 196 h 252"/>
                <a:gd name="T30" fmla="*/ 238 w 1120"/>
                <a:gd name="T31" fmla="*/ 204 h 252"/>
                <a:gd name="T32" fmla="*/ 178 w 1120"/>
                <a:gd name="T33" fmla="*/ 212 h 252"/>
                <a:gd name="T34" fmla="*/ 126 w 1120"/>
                <a:gd name="T35" fmla="*/ 222 h 252"/>
                <a:gd name="T36" fmla="*/ 82 w 1120"/>
                <a:gd name="T37" fmla="*/ 232 h 252"/>
                <a:gd name="T38" fmla="*/ 46 w 1120"/>
                <a:gd name="T39" fmla="*/ 240 h 252"/>
                <a:gd name="T40" fmla="*/ 20 w 1120"/>
                <a:gd name="T41" fmla="*/ 246 h 252"/>
                <a:gd name="T42" fmla="*/ 6 w 1120"/>
                <a:gd name="T43" fmla="*/ 250 h 252"/>
                <a:gd name="T44" fmla="*/ 0 w 1120"/>
                <a:gd name="T45" fmla="*/ 252 h 252"/>
                <a:gd name="T46" fmla="*/ 0 w 1120"/>
                <a:gd name="T47" fmla="*/ 62 h 252"/>
                <a:gd name="T48" fmla="*/ 560 w 1120"/>
                <a:gd name="T49" fmla="*/ 0 h 252"/>
                <a:gd name="T50" fmla="*/ 1120 w 1120"/>
                <a:gd name="T51" fmla="*/ 62 h 252"/>
                <a:gd name="T52" fmla="*/ 1120 w 1120"/>
                <a:gd name="T53" fmla="*/ 252 h 252"/>
                <a:gd name="T54" fmla="*/ 1120 w 1120"/>
                <a:gd name="T55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0">
                  <a:solidFill>
                    <a:srgbClr val="DF590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58" name="Rectangle 8"/>
            <p:cNvSpPr>
              <a:spLocks noChangeArrowheads="1"/>
            </p:cNvSpPr>
            <p:nvPr/>
          </p:nvSpPr>
          <p:spPr bwMode="gray">
            <a:xfrm>
              <a:off x="4610194" y="5421858"/>
              <a:ext cx="2131168" cy="497770"/>
            </a:xfrm>
            <a:prstGeom prst="rect">
              <a:avLst/>
            </a:prstGeom>
            <a:gradFill rotWithShape="1">
              <a:gsLst>
                <a:gs pos="0">
                  <a:srgbClr val="BF95DF"/>
                </a:gs>
                <a:gs pos="50000">
                  <a:schemeClr val="accent4">
                    <a:lumMod val="40000"/>
                    <a:lumOff val="60000"/>
                  </a:schemeClr>
                </a:gs>
                <a:gs pos="100000">
                  <a:srgbClr val="BF95DF"/>
                </a:gs>
              </a:gsLst>
              <a:lin ang="270000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Центры дополнительного </a:t>
              </a:r>
            </a:p>
            <a:p>
              <a:pPr algn="ctr"/>
              <a:r>
                <a:rPr 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образования</a:t>
              </a:r>
              <a:endParaRPr 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</p:grpSp>
      <p:sp>
        <p:nvSpPr>
          <p:cNvPr id="59" name="Freeform 7"/>
          <p:cNvSpPr>
            <a:spLocks/>
          </p:cNvSpPr>
          <p:nvPr/>
        </p:nvSpPr>
        <p:spPr bwMode="gray">
          <a:xfrm>
            <a:off x="2853706" y="5848941"/>
            <a:ext cx="1987411" cy="197034"/>
          </a:xfrm>
          <a:custGeom>
            <a:avLst/>
            <a:gdLst>
              <a:gd name="T0" fmla="*/ 1120 w 1120"/>
              <a:gd name="T1" fmla="*/ 252 h 252"/>
              <a:gd name="T2" fmla="*/ 1116 w 1120"/>
              <a:gd name="T3" fmla="*/ 250 h 252"/>
              <a:gd name="T4" fmla="*/ 1100 w 1120"/>
              <a:gd name="T5" fmla="*/ 246 h 252"/>
              <a:gd name="T6" fmla="*/ 1074 w 1120"/>
              <a:gd name="T7" fmla="*/ 240 h 252"/>
              <a:gd name="T8" fmla="*/ 1038 w 1120"/>
              <a:gd name="T9" fmla="*/ 232 h 252"/>
              <a:gd name="T10" fmla="*/ 992 w 1120"/>
              <a:gd name="T11" fmla="*/ 222 h 252"/>
              <a:gd name="T12" fmla="*/ 938 w 1120"/>
              <a:gd name="T13" fmla="*/ 212 h 252"/>
              <a:gd name="T14" fmla="*/ 876 w 1120"/>
              <a:gd name="T15" fmla="*/ 204 h 252"/>
              <a:gd name="T16" fmla="*/ 806 w 1120"/>
              <a:gd name="T17" fmla="*/ 196 h 252"/>
              <a:gd name="T18" fmla="*/ 730 w 1120"/>
              <a:gd name="T19" fmla="*/ 190 h 252"/>
              <a:gd name="T20" fmla="*/ 646 w 1120"/>
              <a:gd name="T21" fmla="*/ 184 h 252"/>
              <a:gd name="T22" fmla="*/ 556 w 1120"/>
              <a:gd name="T23" fmla="*/ 184 h 252"/>
              <a:gd name="T24" fmla="*/ 466 w 1120"/>
              <a:gd name="T25" fmla="*/ 184 h 252"/>
              <a:gd name="T26" fmla="*/ 384 w 1120"/>
              <a:gd name="T27" fmla="*/ 190 h 252"/>
              <a:gd name="T28" fmla="*/ 308 w 1120"/>
              <a:gd name="T29" fmla="*/ 196 h 252"/>
              <a:gd name="T30" fmla="*/ 238 w 1120"/>
              <a:gd name="T31" fmla="*/ 204 h 252"/>
              <a:gd name="T32" fmla="*/ 178 w 1120"/>
              <a:gd name="T33" fmla="*/ 212 h 252"/>
              <a:gd name="T34" fmla="*/ 126 w 1120"/>
              <a:gd name="T35" fmla="*/ 222 h 252"/>
              <a:gd name="T36" fmla="*/ 82 w 1120"/>
              <a:gd name="T37" fmla="*/ 232 h 252"/>
              <a:gd name="T38" fmla="*/ 46 w 1120"/>
              <a:gd name="T39" fmla="*/ 240 h 252"/>
              <a:gd name="T40" fmla="*/ 20 w 1120"/>
              <a:gd name="T41" fmla="*/ 246 h 252"/>
              <a:gd name="T42" fmla="*/ 6 w 1120"/>
              <a:gd name="T43" fmla="*/ 250 h 252"/>
              <a:gd name="T44" fmla="*/ 0 w 1120"/>
              <a:gd name="T45" fmla="*/ 252 h 252"/>
              <a:gd name="T46" fmla="*/ 0 w 1120"/>
              <a:gd name="T47" fmla="*/ 62 h 252"/>
              <a:gd name="T48" fmla="*/ 560 w 1120"/>
              <a:gd name="T49" fmla="*/ 0 h 252"/>
              <a:gd name="T50" fmla="*/ 1120 w 1120"/>
              <a:gd name="T51" fmla="*/ 62 h 252"/>
              <a:gd name="T52" fmla="*/ 1120 w 1120"/>
              <a:gd name="T53" fmla="*/ 252 h 252"/>
              <a:gd name="T54" fmla="*/ 1120 w 1120"/>
              <a:gd name="T55" fmla="*/ 252 h 2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120" h="252">
                <a:moveTo>
                  <a:pt x="1120" y="252"/>
                </a:moveTo>
                <a:lnTo>
                  <a:pt x="1116" y="250"/>
                </a:lnTo>
                <a:lnTo>
                  <a:pt x="1100" y="246"/>
                </a:lnTo>
                <a:lnTo>
                  <a:pt x="1074" y="240"/>
                </a:lnTo>
                <a:lnTo>
                  <a:pt x="1038" y="232"/>
                </a:lnTo>
                <a:lnTo>
                  <a:pt x="992" y="222"/>
                </a:lnTo>
                <a:lnTo>
                  <a:pt x="938" y="212"/>
                </a:lnTo>
                <a:lnTo>
                  <a:pt x="876" y="204"/>
                </a:lnTo>
                <a:lnTo>
                  <a:pt x="806" y="196"/>
                </a:lnTo>
                <a:lnTo>
                  <a:pt x="730" y="190"/>
                </a:lnTo>
                <a:lnTo>
                  <a:pt x="646" y="184"/>
                </a:lnTo>
                <a:lnTo>
                  <a:pt x="556" y="184"/>
                </a:lnTo>
                <a:lnTo>
                  <a:pt x="466" y="184"/>
                </a:lnTo>
                <a:lnTo>
                  <a:pt x="384" y="190"/>
                </a:lnTo>
                <a:lnTo>
                  <a:pt x="308" y="196"/>
                </a:lnTo>
                <a:lnTo>
                  <a:pt x="238" y="204"/>
                </a:lnTo>
                <a:lnTo>
                  <a:pt x="178" y="212"/>
                </a:lnTo>
                <a:lnTo>
                  <a:pt x="126" y="222"/>
                </a:lnTo>
                <a:lnTo>
                  <a:pt x="82" y="232"/>
                </a:lnTo>
                <a:lnTo>
                  <a:pt x="46" y="240"/>
                </a:lnTo>
                <a:lnTo>
                  <a:pt x="20" y="246"/>
                </a:lnTo>
                <a:lnTo>
                  <a:pt x="6" y="250"/>
                </a:lnTo>
                <a:lnTo>
                  <a:pt x="0" y="252"/>
                </a:lnTo>
                <a:lnTo>
                  <a:pt x="0" y="62"/>
                </a:lnTo>
                <a:lnTo>
                  <a:pt x="560" y="0"/>
                </a:lnTo>
                <a:lnTo>
                  <a:pt x="1120" y="62"/>
                </a:lnTo>
                <a:lnTo>
                  <a:pt x="1120" y="252"/>
                </a:lnTo>
                <a:lnTo>
                  <a:pt x="1120" y="252"/>
                </a:lnTo>
                <a:close/>
              </a:path>
            </a:pathLst>
          </a:cu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0">
                <a:solidFill>
                  <a:srgbClr val="DF5908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0" name="Rectangle 8"/>
          <p:cNvSpPr>
            <a:spLocks noChangeArrowheads="1"/>
          </p:cNvSpPr>
          <p:nvPr/>
        </p:nvSpPr>
        <p:spPr bwMode="gray">
          <a:xfrm>
            <a:off x="2781828" y="5449688"/>
            <a:ext cx="2131168" cy="497770"/>
          </a:xfrm>
          <a:prstGeom prst="rect">
            <a:avLst/>
          </a:prstGeom>
          <a:gradFill rotWithShape="1">
            <a:gsLst>
              <a:gs pos="0">
                <a:srgbClr val="BF95DF"/>
              </a:gs>
              <a:gs pos="50000">
                <a:schemeClr val="accent4">
                  <a:lumMod val="40000"/>
                  <a:lumOff val="60000"/>
                </a:schemeClr>
              </a:gs>
              <a:gs pos="100000">
                <a:srgbClr val="BF95DF"/>
              </a:gs>
            </a:gsLst>
            <a:lin ang="2700000" scaled="1"/>
          </a:gra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ru-RU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Школы углубленного </a:t>
            </a:r>
          </a:p>
          <a:p>
            <a:pPr algn="ctr"/>
            <a:r>
              <a:rPr lang="ru-RU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изучения предметов</a:t>
            </a:r>
            <a:endParaRPr lang="ru-RU" sz="16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61" name="Picture 3" descr="E:\Оля\20 февраля\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97156" y="5218400"/>
            <a:ext cx="191333" cy="25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3" descr="E:\Оля\20 февраля\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5696" y="5219796"/>
            <a:ext cx="191333" cy="25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3" descr="E:\Оля\20 февраля\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30003" y="5218400"/>
            <a:ext cx="191333" cy="25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3" descr="E:\Оля\20 февраля\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975015" y="2605271"/>
            <a:ext cx="257201" cy="316290"/>
          </a:xfrm>
          <a:prstGeom prst="rect">
            <a:avLst/>
          </a:prstGeom>
          <a:noFill/>
          <a:scene3d>
            <a:camera prst="orthographicFront">
              <a:rot lat="0" lon="21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3" descr="E:\Оля\20 февраля\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2814" y="3275096"/>
            <a:ext cx="191333" cy="25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3" descr="E:\Оля\20 февраля\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472486" y="3743933"/>
            <a:ext cx="257201" cy="316290"/>
          </a:xfrm>
          <a:prstGeom prst="rect">
            <a:avLst/>
          </a:prstGeom>
          <a:noFill/>
          <a:scene3d>
            <a:camera prst="orthographicFront">
              <a:rot lat="0" lon="21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3" descr="C:\Users\romanova.lm\Desktop\логотип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64234" y="188640"/>
            <a:ext cx="1000254" cy="84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84064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44624"/>
            <a:ext cx="7365504" cy="1143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Основные направления </a:t>
            </a:r>
            <a:b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</a:br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программы информатизации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958351" y="4879987"/>
            <a:ext cx="1996047" cy="1670682"/>
          </a:xfrm>
          <a:prstGeom prst="round2DiagRect">
            <a:avLst>
              <a:gd name="adj1" fmla="val 0"/>
              <a:gd name="adj2" fmla="val 0"/>
            </a:avLst>
          </a:prstGeom>
          <a:ln w="38100" cap="sq">
            <a:solidFill>
              <a:srgbClr val="A52B7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121" name="Line 3"/>
          <p:cNvSpPr>
            <a:spLocks noChangeShapeType="1"/>
          </p:cNvSpPr>
          <p:nvPr/>
        </p:nvSpPr>
        <p:spPr bwMode="gray">
          <a:xfrm>
            <a:off x="591323" y="4633691"/>
            <a:ext cx="4800601" cy="0"/>
          </a:xfrm>
          <a:prstGeom prst="line">
            <a:avLst/>
          </a:prstGeom>
          <a:noFill/>
          <a:ln w="25400">
            <a:solidFill>
              <a:srgbClr val="969696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" name="Text Box 5"/>
          <p:cNvSpPr txBox="1">
            <a:spLocks noChangeArrowheads="1"/>
          </p:cNvSpPr>
          <p:nvPr/>
        </p:nvSpPr>
        <p:spPr bwMode="gray">
          <a:xfrm>
            <a:off x="1080272" y="3863753"/>
            <a:ext cx="687610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Внедрение интегрированных автоматизированных информационных систем в образовательные 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учреждения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6" name="Line 8"/>
          <p:cNvSpPr>
            <a:spLocks noChangeShapeType="1"/>
          </p:cNvSpPr>
          <p:nvPr/>
        </p:nvSpPr>
        <p:spPr bwMode="gray">
          <a:xfrm>
            <a:off x="591323" y="2119091"/>
            <a:ext cx="4800600" cy="0"/>
          </a:xfrm>
          <a:prstGeom prst="line">
            <a:avLst/>
          </a:prstGeom>
          <a:noFill/>
          <a:ln w="25400">
            <a:solidFill>
              <a:srgbClr val="969696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8" name="Text Box 10"/>
          <p:cNvSpPr txBox="1">
            <a:spLocks noChangeArrowheads="1"/>
          </p:cNvSpPr>
          <p:nvPr/>
        </p:nvSpPr>
        <p:spPr bwMode="gray">
          <a:xfrm>
            <a:off x="1113818" y="3068960"/>
            <a:ext cx="690366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Повышение квалификации педагогов образовательных учреждений  в 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области информационно-коммуникационных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технологий</a:t>
            </a:r>
          </a:p>
        </p:txBody>
      </p:sp>
      <p:sp>
        <p:nvSpPr>
          <p:cNvPr id="131" name="Line 13"/>
          <p:cNvSpPr>
            <a:spLocks noChangeShapeType="1"/>
          </p:cNvSpPr>
          <p:nvPr/>
        </p:nvSpPr>
        <p:spPr bwMode="gray">
          <a:xfrm>
            <a:off x="591323" y="2957288"/>
            <a:ext cx="4800601" cy="0"/>
          </a:xfrm>
          <a:prstGeom prst="line">
            <a:avLst/>
          </a:prstGeom>
          <a:noFill/>
          <a:ln w="25400">
            <a:solidFill>
              <a:srgbClr val="969696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3" name="Text Box 15"/>
          <p:cNvSpPr txBox="1">
            <a:spLocks noChangeArrowheads="1"/>
          </p:cNvSpPr>
          <p:nvPr/>
        </p:nvSpPr>
        <p:spPr bwMode="gray">
          <a:xfrm>
            <a:off x="1161236" y="2154013"/>
            <a:ext cx="657911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Развитие организационной и 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информационно-технологической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инфраструктуры региональной системы образования</a:t>
            </a:r>
          </a:p>
        </p:txBody>
      </p:sp>
      <p:sp>
        <p:nvSpPr>
          <p:cNvPr id="136" name="Line 18"/>
          <p:cNvSpPr>
            <a:spLocks noChangeShapeType="1"/>
          </p:cNvSpPr>
          <p:nvPr/>
        </p:nvSpPr>
        <p:spPr bwMode="gray">
          <a:xfrm>
            <a:off x="592911" y="3793909"/>
            <a:ext cx="4799013" cy="1588"/>
          </a:xfrm>
          <a:prstGeom prst="line">
            <a:avLst/>
          </a:prstGeom>
          <a:noFill/>
          <a:ln w="25400">
            <a:solidFill>
              <a:srgbClr val="969696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8" name="Text Box 20"/>
          <p:cNvSpPr txBox="1">
            <a:spLocks noChangeArrowheads="1"/>
          </p:cNvSpPr>
          <p:nvPr/>
        </p:nvSpPr>
        <p:spPr bwMode="gray">
          <a:xfrm>
            <a:off x="1130388" y="1447469"/>
            <a:ext cx="691477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Построение и развитие единой 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информационно-образовательной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среды Удмуртской Республики на основе портального решения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1" name="Line 23"/>
          <p:cNvSpPr>
            <a:spLocks noChangeShapeType="1"/>
          </p:cNvSpPr>
          <p:nvPr/>
        </p:nvSpPr>
        <p:spPr bwMode="gray">
          <a:xfrm>
            <a:off x="591323" y="5494112"/>
            <a:ext cx="4800600" cy="0"/>
          </a:xfrm>
          <a:prstGeom prst="line">
            <a:avLst/>
          </a:prstGeom>
          <a:noFill/>
          <a:ln w="25400">
            <a:solidFill>
              <a:srgbClr val="969696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3" name="Text Box 25"/>
          <p:cNvSpPr txBox="1">
            <a:spLocks noChangeArrowheads="1"/>
          </p:cNvSpPr>
          <p:nvPr/>
        </p:nvSpPr>
        <p:spPr bwMode="gray">
          <a:xfrm>
            <a:off x="1161236" y="4725762"/>
            <a:ext cx="64351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Создание многоуровневой системы профессионального образования для   подготовки специалистов ИТ-сферы</a:t>
            </a:r>
          </a:p>
        </p:txBody>
      </p:sp>
      <p:sp>
        <p:nvSpPr>
          <p:cNvPr id="146" name="Line 8"/>
          <p:cNvSpPr>
            <a:spLocks noChangeShapeType="1"/>
          </p:cNvSpPr>
          <p:nvPr/>
        </p:nvSpPr>
        <p:spPr bwMode="gray">
          <a:xfrm>
            <a:off x="556320" y="6248728"/>
            <a:ext cx="4800600" cy="0"/>
          </a:xfrm>
          <a:prstGeom prst="line">
            <a:avLst/>
          </a:prstGeom>
          <a:noFill/>
          <a:ln w="25400">
            <a:solidFill>
              <a:srgbClr val="969696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7" name="Rectangle 9"/>
          <p:cNvSpPr>
            <a:spLocks noChangeArrowheads="1"/>
          </p:cNvSpPr>
          <p:nvPr/>
        </p:nvSpPr>
        <p:spPr bwMode="gray">
          <a:xfrm rot="3419336">
            <a:off x="200660" y="5633654"/>
            <a:ext cx="566971" cy="529947"/>
          </a:xfrm>
          <a:prstGeom prst="rect">
            <a:avLst/>
          </a:prstGeom>
          <a:gradFill rotWithShape="1">
            <a:gsLst>
              <a:gs pos="0">
                <a:srgbClr val="99CC00"/>
              </a:gs>
              <a:gs pos="100000">
                <a:srgbClr val="99CC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99CC00"/>
            </a:extrusion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148" name="Text Box 10"/>
          <p:cNvSpPr txBox="1">
            <a:spLocks noChangeArrowheads="1"/>
          </p:cNvSpPr>
          <p:nvPr/>
        </p:nvSpPr>
        <p:spPr bwMode="gray">
          <a:xfrm>
            <a:off x="1071403" y="5548860"/>
            <a:ext cx="650344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b="1" dirty="0"/>
              <a:t>Развитие системы дистанционного образования в образовательных учреждениях республики</a:t>
            </a:r>
          </a:p>
        </p:txBody>
      </p:sp>
      <p:sp>
        <p:nvSpPr>
          <p:cNvPr id="149" name="Text Box 11"/>
          <p:cNvSpPr txBox="1">
            <a:spLocks noChangeArrowheads="1"/>
          </p:cNvSpPr>
          <p:nvPr/>
        </p:nvSpPr>
        <p:spPr bwMode="gray">
          <a:xfrm>
            <a:off x="327720" y="5715328"/>
            <a:ext cx="31451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FFFFFF"/>
                </a:solidFill>
              </a:rPr>
              <a:t>6</a:t>
            </a:r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28" name="Rectangle 14"/>
          <p:cNvSpPr>
            <a:spLocks noChangeArrowheads="1"/>
          </p:cNvSpPr>
          <p:nvPr/>
        </p:nvSpPr>
        <p:spPr bwMode="gray">
          <a:xfrm rot="3419336">
            <a:off x="338641" y="4083789"/>
            <a:ext cx="435359" cy="47255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bg1">
                <a:lumMod val="65000"/>
              </a:schemeClr>
            </a:extrusionClr>
          </a:sp3d>
          <a:extLst/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29" name="Text Box 21"/>
          <p:cNvSpPr txBox="1">
            <a:spLocks noChangeArrowheads="1"/>
          </p:cNvSpPr>
          <p:nvPr/>
        </p:nvSpPr>
        <p:spPr bwMode="gray">
          <a:xfrm>
            <a:off x="417770" y="4140308"/>
            <a:ext cx="3016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FFFF"/>
                </a:solidFill>
              </a:rPr>
              <a:t>4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30" name="Rectangle 14"/>
          <p:cNvSpPr>
            <a:spLocks noChangeArrowheads="1"/>
          </p:cNvSpPr>
          <p:nvPr/>
        </p:nvSpPr>
        <p:spPr bwMode="gray">
          <a:xfrm rot="3419336">
            <a:off x="338641" y="4936506"/>
            <a:ext cx="435359" cy="47255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bg1">
                <a:lumMod val="65000"/>
              </a:schemeClr>
            </a:extrusionClr>
          </a:sp3d>
          <a:extLst/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31" name="Text Box 21"/>
          <p:cNvSpPr txBox="1">
            <a:spLocks noChangeArrowheads="1"/>
          </p:cNvSpPr>
          <p:nvPr/>
        </p:nvSpPr>
        <p:spPr bwMode="gray">
          <a:xfrm>
            <a:off x="417770" y="4993025"/>
            <a:ext cx="3016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FFFF"/>
                </a:solidFill>
              </a:rPr>
              <a:t>5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32" name="Rectangle 14"/>
          <p:cNvSpPr>
            <a:spLocks noChangeArrowheads="1"/>
          </p:cNvSpPr>
          <p:nvPr/>
        </p:nvSpPr>
        <p:spPr bwMode="gray">
          <a:xfrm rot="3419336">
            <a:off x="338643" y="3254735"/>
            <a:ext cx="435359" cy="47255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bg1">
                <a:lumMod val="65000"/>
              </a:schemeClr>
            </a:extrusionClr>
          </a:sp3d>
          <a:extLst/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33" name="Text Box 21"/>
          <p:cNvSpPr txBox="1">
            <a:spLocks noChangeArrowheads="1"/>
          </p:cNvSpPr>
          <p:nvPr/>
        </p:nvSpPr>
        <p:spPr bwMode="gray">
          <a:xfrm>
            <a:off x="417772" y="3311254"/>
            <a:ext cx="3016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FFFF"/>
                </a:solidFill>
              </a:rPr>
              <a:t>3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34" name="Rectangle 14"/>
          <p:cNvSpPr>
            <a:spLocks noChangeArrowheads="1"/>
          </p:cNvSpPr>
          <p:nvPr/>
        </p:nvSpPr>
        <p:spPr bwMode="gray">
          <a:xfrm rot="3419336">
            <a:off x="326381" y="2416827"/>
            <a:ext cx="435359" cy="47255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bg1">
                <a:lumMod val="65000"/>
              </a:schemeClr>
            </a:extrusionClr>
          </a:sp3d>
          <a:extLst/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35" name="Text Box 21"/>
          <p:cNvSpPr txBox="1">
            <a:spLocks noChangeArrowheads="1"/>
          </p:cNvSpPr>
          <p:nvPr/>
        </p:nvSpPr>
        <p:spPr bwMode="gray">
          <a:xfrm>
            <a:off x="405510" y="2473346"/>
            <a:ext cx="3016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FFFF"/>
                </a:solidFill>
              </a:rPr>
              <a:t>2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36" name="Rectangle 14"/>
          <p:cNvSpPr>
            <a:spLocks noChangeArrowheads="1"/>
          </p:cNvSpPr>
          <p:nvPr/>
        </p:nvSpPr>
        <p:spPr bwMode="gray">
          <a:xfrm rot="3419336">
            <a:off x="338642" y="1571550"/>
            <a:ext cx="435359" cy="47255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bg1">
                <a:lumMod val="65000"/>
              </a:schemeClr>
            </a:extrusionClr>
          </a:sp3d>
          <a:extLst/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37" name="Text Box 21"/>
          <p:cNvSpPr txBox="1">
            <a:spLocks noChangeArrowheads="1"/>
          </p:cNvSpPr>
          <p:nvPr/>
        </p:nvSpPr>
        <p:spPr bwMode="gray">
          <a:xfrm>
            <a:off x="417771" y="1628069"/>
            <a:ext cx="3016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FFFF"/>
                </a:solidFill>
              </a:rPr>
              <a:t>1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38" name="Picture 3" descr="C:\Users\romanova.lm\Desktop\логотип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64234" y="188640"/>
            <a:ext cx="1000254" cy="84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05479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Прямая со стрелкой 9"/>
          <p:cNvCxnSpPr/>
          <p:nvPr/>
        </p:nvCxnSpPr>
        <p:spPr>
          <a:xfrm>
            <a:off x="4211960" y="2590512"/>
            <a:ext cx="1080120" cy="4855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flipH="1">
            <a:off x="3059832" y="2590512"/>
            <a:ext cx="1266731" cy="4855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9043" y="40616"/>
            <a:ext cx="8285405" cy="11430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Развитие системы дистанционного </a:t>
            </a:r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обучения 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427275" y="4159003"/>
            <a:ext cx="4249182" cy="1152128"/>
          </a:xfrm>
          <a:prstGeom prst="rect">
            <a:avLst/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srgbClr val="002060"/>
                </a:solidFill>
              </a:rPr>
              <a:t>Использование средств Интернет-технологий и других средств, предусматривающих интерактивность в образовательном процессе</a:t>
            </a:r>
          </a:p>
        </p:txBody>
      </p:sp>
      <p:pic>
        <p:nvPicPr>
          <p:cNvPr id="25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2886" y="1556792"/>
            <a:ext cx="1258888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72544" y="1623316"/>
            <a:ext cx="1580136" cy="10965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7" name="Прямоугольник 26"/>
          <p:cNvSpPr/>
          <p:nvPr/>
        </p:nvSpPr>
        <p:spPr>
          <a:xfrm>
            <a:off x="283840" y="4292376"/>
            <a:ext cx="3776875" cy="1008113"/>
          </a:xfrm>
          <a:prstGeom prst="rect">
            <a:avLst/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srgbClr val="002060"/>
                </a:solidFill>
              </a:rPr>
              <a:t>Использование образовательного сетевого ресурса 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Интернет – школы «Просвещение»</a:t>
            </a:r>
          </a:p>
        </p:txBody>
      </p:sp>
      <p:sp>
        <p:nvSpPr>
          <p:cNvPr id="28" name="Объект 2"/>
          <p:cNvSpPr txBox="1">
            <a:spLocks/>
          </p:cNvSpPr>
          <p:nvPr/>
        </p:nvSpPr>
        <p:spPr bwMode="auto">
          <a:xfrm>
            <a:off x="4861757" y="5495110"/>
            <a:ext cx="3380216" cy="754782"/>
          </a:xfrm>
          <a:prstGeom prst="round2DiagRect">
            <a:avLst>
              <a:gd name="adj1" fmla="val 48216"/>
              <a:gd name="adj2" fmla="val 0"/>
            </a:avLst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0" scaled="1"/>
            <a:tileRect/>
          </a:gradFill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None/>
            </a:pPr>
            <a:r>
              <a:rPr lang="ru-RU" sz="2000" b="1" dirty="0" smtClean="0">
                <a:solidFill>
                  <a:srgbClr val="A52B7C"/>
                </a:solidFill>
              </a:rPr>
              <a:t>645 образовательных учреждений</a:t>
            </a:r>
            <a:endParaRPr lang="ru-RU" sz="2000" b="1" dirty="0">
              <a:solidFill>
                <a:srgbClr val="A52B7C"/>
              </a:solidFill>
            </a:endParaRPr>
          </a:p>
        </p:txBody>
      </p:sp>
      <p:sp>
        <p:nvSpPr>
          <p:cNvPr id="39" name="Объект 2"/>
          <p:cNvSpPr>
            <a:spLocks noGrp="1"/>
          </p:cNvSpPr>
          <p:nvPr>
            <p:ph idx="1"/>
          </p:nvPr>
        </p:nvSpPr>
        <p:spPr>
          <a:xfrm>
            <a:off x="482169" y="5495110"/>
            <a:ext cx="3380216" cy="754782"/>
          </a:xfrm>
          <a:prstGeom prst="round2Diag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rgbClr val="00B050"/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indent="0" algn="ctr">
              <a:buNone/>
            </a:pPr>
            <a:r>
              <a:rPr lang="ru-RU" sz="1800" b="1" dirty="0" smtClean="0">
                <a:solidFill>
                  <a:srgbClr val="A52B7C"/>
                </a:solidFill>
              </a:rPr>
              <a:t>5460 учащихся –</a:t>
            </a:r>
            <a:br>
              <a:rPr lang="ru-RU" sz="1800" b="1" dirty="0" smtClean="0">
                <a:solidFill>
                  <a:srgbClr val="A52B7C"/>
                </a:solidFill>
              </a:rPr>
            </a:br>
            <a:r>
              <a:rPr lang="ru-RU" sz="1800" b="1" dirty="0" smtClean="0">
                <a:solidFill>
                  <a:srgbClr val="A52B7C"/>
                </a:solidFill>
              </a:rPr>
              <a:t> около 250 ОУ</a:t>
            </a:r>
            <a:endParaRPr lang="ru-RU" sz="1800" b="1" dirty="0">
              <a:solidFill>
                <a:srgbClr val="A52B7C"/>
              </a:solidFill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283840" y="3076039"/>
            <a:ext cx="3776875" cy="979890"/>
          </a:xfrm>
          <a:custGeom>
            <a:avLst/>
            <a:gdLst>
              <a:gd name="connsiteX0" fmla="*/ 0 w 3001650"/>
              <a:gd name="connsiteY0" fmla="*/ 0 h 1357598"/>
              <a:gd name="connsiteX1" fmla="*/ 3001650 w 3001650"/>
              <a:gd name="connsiteY1" fmla="*/ 0 h 1357598"/>
              <a:gd name="connsiteX2" fmla="*/ 3001650 w 3001650"/>
              <a:gd name="connsiteY2" fmla="*/ 1357598 h 1357598"/>
              <a:gd name="connsiteX3" fmla="*/ 0 w 3001650"/>
              <a:gd name="connsiteY3" fmla="*/ 1357598 h 1357598"/>
              <a:gd name="connsiteX4" fmla="*/ 0 w 3001650"/>
              <a:gd name="connsiteY4" fmla="*/ 0 h 1357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1650" h="1357598">
                <a:moveTo>
                  <a:pt x="0" y="0"/>
                </a:moveTo>
                <a:lnTo>
                  <a:pt x="3001650" y="0"/>
                </a:lnTo>
                <a:lnTo>
                  <a:pt x="3001650" y="1357598"/>
                </a:lnTo>
                <a:lnTo>
                  <a:pt x="0" y="1357598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0">
                <a:srgbClr val="00B050"/>
              </a:gs>
              <a:gs pos="50000">
                <a:srgbClr val="AFFFD3"/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hueOff val="-4966938"/>
              <a:satOff val="19906"/>
              <a:lumOff val="431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3820" tIns="83820" rIns="83820" bIns="83820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srgbClr val="002060"/>
                </a:solidFill>
              </a:rPr>
              <a:t>Сетевые  формы с использованием технологий дистанционного обучения</a:t>
            </a:r>
            <a:endParaRPr lang="ru-RU" dirty="0">
              <a:solidFill>
                <a:srgbClr val="4F81BD">
                  <a:lumMod val="50000"/>
                </a:srgbClr>
              </a:solidFill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4427274" y="3076038"/>
            <a:ext cx="4249182" cy="979891"/>
          </a:xfrm>
          <a:custGeom>
            <a:avLst/>
            <a:gdLst>
              <a:gd name="connsiteX0" fmla="*/ 0 w 3103406"/>
              <a:gd name="connsiteY0" fmla="*/ 0 h 1357598"/>
              <a:gd name="connsiteX1" fmla="*/ 3103406 w 3103406"/>
              <a:gd name="connsiteY1" fmla="*/ 0 h 1357598"/>
              <a:gd name="connsiteX2" fmla="*/ 3103406 w 3103406"/>
              <a:gd name="connsiteY2" fmla="*/ 1357598 h 1357598"/>
              <a:gd name="connsiteX3" fmla="*/ 0 w 3103406"/>
              <a:gd name="connsiteY3" fmla="*/ 1357598 h 1357598"/>
              <a:gd name="connsiteX4" fmla="*/ 0 w 3103406"/>
              <a:gd name="connsiteY4" fmla="*/ 0 h 1357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3406" h="1357598">
                <a:moveTo>
                  <a:pt x="0" y="0"/>
                </a:moveTo>
                <a:lnTo>
                  <a:pt x="3103406" y="0"/>
                </a:lnTo>
                <a:lnTo>
                  <a:pt x="3103406" y="1357598"/>
                </a:lnTo>
                <a:lnTo>
                  <a:pt x="0" y="1357598"/>
                </a:lnTo>
                <a:lnTo>
                  <a:pt x="0" y="0"/>
                </a:lnTo>
                <a:close/>
              </a:path>
            </a:pathLst>
          </a:custGeom>
          <a:solidFill>
            <a:srgbClr val="00B0F0">
              <a:alpha val="40000"/>
            </a:srgbClr>
          </a:solidFill>
          <a:ln w="28575"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3820" tIns="83820" rIns="83820" bIns="83820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srgbClr val="002060"/>
                </a:solidFill>
              </a:rPr>
              <a:t>Информационные системы для создания курсов дистанционного обучения в ОУ</a:t>
            </a:r>
          </a:p>
        </p:txBody>
      </p:sp>
      <p:sp>
        <p:nvSpPr>
          <p:cNvPr id="14" name="Freeform 13"/>
          <p:cNvSpPr>
            <a:spLocks/>
          </p:cNvSpPr>
          <p:nvPr/>
        </p:nvSpPr>
        <p:spPr bwMode="gray">
          <a:xfrm>
            <a:off x="2339752" y="2474590"/>
            <a:ext cx="3888432" cy="306338"/>
          </a:xfrm>
          <a:custGeom>
            <a:avLst/>
            <a:gdLst>
              <a:gd name="T0" fmla="*/ 1120 w 1120"/>
              <a:gd name="T1" fmla="*/ 252 h 252"/>
              <a:gd name="T2" fmla="*/ 1116 w 1120"/>
              <a:gd name="T3" fmla="*/ 250 h 252"/>
              <a:gd name="T4" fmla="*/ 1100 w 1120"/>
              <a:gd name="T5" fmla="*/ 246 h 252"/>
              <a:gd name="T6" fmla="*/ 1074 w 1120"/>
              <a:gd name="T7" fmla="*/ 240 h 252"/>
              <a:gd name="T8" fmla="*/ 1038 w 1120"/>
              <a:gd name="T9" fmla="*/ 232 h 252"/>
              <a:gd name="T10" fmla="*/ 992 w 1120"/>
              <a:gd name="T11" fmla="*/ 222 h 252"/>
              <a:gd name="T12" fmla="*/ 938 w 1120"/>
              <a:gd name="T13" fmla="*/ 212 h 252"/>
              <a:gd name="T14" fmla="*/ 876 w 1120"/>
              <a:gd name="T15" fmla="*/ 204 h 252"/>
              <a:gd name="T16" fmla="*/ 806 w 1120"/>
              <a:gd name="T17" fmla="*/ 196 h 252"/>
              <a:gd name="T18" fmla="*/ 730 w 1120"/>
              <a:gd name="T19" fmla="*/ 190 h 252"/>
              <a:gd name="T20" fmla="*/ 646 w 1120"/>
              <a:gd name="T21" fmla="*/ 184 h 252"/>
              <a:gd name="T22" fmla="*/ 556 w 1120"/>
              <a:gd name="T23" fmla="*/ 184 h 252"/>
              <a:gd name="T24" fmla="*/ 466 w 1120"/>
              <a:gd name="T25" fmla="*/ 184 h 252"/>
              <a:gd name="T26" fmla="*/ 384 w 1120"/>
              <a:gd name="T27" fmla="*/ 190 h 252"/>
              <a:gd name="T28" fmla="*/ 308 w 1120"/>
              <a:gd name="T29" fmla="*/ 196 h 252"/>
              <a:gd name="T30" fmla="*/ 238 w 1120"/>
              <a:gd name="T31" fmla="*/ 204 h 252"/>
              <a:gd name="T32" fmla="*/ 178 w 1120"/>
              <a:gd name="T33" fmla="*/ 212 h 252"/>
              <a:gd name="T34" fmla="*/ 126 w 1120"/>
              <a:gd name="T35" fmla="*/ 222 h 252"/>
              <a:gd name="T36" fmla="*/ 82 w 1120"/>
              <a:gd name="T37" fmla="*/ 232 h 252"/>
              <a:gd name="T38" fmla="*/ 46 w 1120"/>
              <a:gd name="T39" fmla="*/ 240 h 252"/>
              <a:gd name="T40" fmla="*/ 20 w 1120"/>
              <a:gd name="T41" fmla="*/ 246 h 252"/>
              <a:gd name="T42" fmla="*/ 6 w 1120"/>
              <a:gd name="T43" fmla="*/ 250 h 252"/>
              <a:gd name="T44" fmla="*/ 0 w 1120"/>
              <a:gd name="T45" fmla="*/ 252 h 252"/>
              <a:gd name="T46" fmla="*/ 0 w 1120"/>
              <a:gd name="T47" fmla="*/ 62 h 252"/>
              <a:gd name="T48" fmla="*/ 560 w 1120"/>
              <a:gd name="T49" fmla="*/ 0 h 252"/>
              <a:gd name="T50" fmla="*/ 1120 w 1120"/>
              <a:gd name="T51" fmla="*/ 62 h 252"/>
              <a:gd name="T52" fmla="*/ 1120 w 1120"/>
              <a:gd name="T53" fmla="*/ 252 h 252"/>
              <a:gd name="T54" fmla="*/ 1120 w 1120"/>
              <a:gd name="T55" fmla="*/ 252 h 2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120" h="252">
                <a:moveTo>
                  <a:pt x="1120" y="252"/>
                </a:moveTo>
                <a:lnTo>
                  <a:pt x="1116" y="250"/>
                </a:lnTo>
                <a:lnTo>
                  <a:pt x="1100" y="246"/>
                </a:lnTo>
                <a:lnTo>
                  <a:pt x="1074" y="240"/>
                </a:lnTo>
                <a:lnTo>
                  <a:pt x="1038" y="232"/>
                </a:lnTo>
                <a:lnTo>
                  <a:pt x="992" y="222"/>
                </a:lnTo>
                <a:lnTo>
                  <a:pt x="938" y="212"/>
                </a:lnTo>
                <a:lnTo>
                  <a:pt x="876" y="204"/>
                </a:lnTo>
                <a:lnTo>
                  <a:pt x="806" y="196"/>
                </a:lnTo>
                <a:lnTo>
                  <a:pt x="730" y="190"/>
                </a:lnTo>
                <a:lnTo>
                  <a:pt x="646" y="184"/>
                </a:lnTo>
                <a:lnTo>
                  <a:pt x="556" y="184"/>
                </a:lnTo>
                <a:lnTo>
                  <a:pt x="466" y="184"/>
                </a:lnTo>
                <a:lnTo>
                  <a:pt x="384" y="190"/>
                </a:lnTo>
                <a:lnTo>
                  <a:pt x="308" y="196"/>
                </a:lnTo>
                <a:lnTo>
                  <a:pt x="238" y="204"/>
                </a:lnTo>
                <a:lnTo>
                  <a:pt x="178" y="212"/>
                </a:lnTo>
                <a:lnTo>
                  <a:pt x="126" y="222"/>
                </a:lnTo>
                <a:lnTo>
                  <a:pt x="82" y="232"/>
                </a:lnTo>
                <a:lnTo>
                  <a:pt x="46" y="240"/>
                </a:lnTo>
                <a:lnTo>
                  <a:pt x="20" y="246"/>
                </a:lnTo>
                <a:lnTo>
                  <a:pt x="6" y="250"/>
                </a:lnTo>
                <a:lnTo>
                  <a:pt x="0" y="252"/>
                </a:lnTo>
                <a:lnTo>
                  <a:pt x="0" y="62"/>
                </a:lnTo>
                <a:lnTo>
                  <a:pt x="560" y="0"/>
                </a:lnTo>
                <a:lnTo>
                  <a:pt x="1120" y="62"/>
                </a:lnTo>
                <a:lnTo>
                  <a:pt x="1120" y="252"/>
                </a:lnTo>
                <a:lnTo>
                  <a:pt x="1120" y="252"/>
                </a:lnTo>
                <a:close/>
              </a:path>
            </a:pathLst>
          </a:cu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0">
                <a:solidFill>
                  <a:srgbClr val="DF5908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gray">
          <a:xfrm>
            <a:off x="1907704" y="1412776"/>
            <a:ext cx="4752527" cy="1180877"/>
          </a:xfrm>
          <a:prstGeom prst="rect">
            <a:avLst/>
          </a:prstGeom>
          <a:solidFill>
            <a:srgbClr val="00A7E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>
                <a:solidFill>
                  <a:srgbClr val="FFFFFF"/>
                </a:solidFill>
              </a:rPr>
              <a:t>Направления по развитию </a:t>
            </a:r>
            <a:endParaRPr lang="ru-RU" sz="2400" dirty="0" smtClean="0">
              <a:solidFill>
                <a:srgbClr val="FFFF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 smtClean="0">
                <a:solidFill>
                  <a:srgbClr val="FFFFFF"/>
                </a:solidFill>
              </a:rPr>
              <a:t>системы </a:t>
            </a:r>
            <a:r>
              <a:rPr lang="ru-RU" sz="2400" dirty="0">
                <a:solidFill>
                  <a:srgbClr val="FFFFFF"/>
                </a:solidFill>
              </a:rPr>
              <a:t>дистанционного обучения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16" name="Picture 3" descr="C:\Users\romanova.lm\Desktop\логотип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64234" y="188640"/>
            <a:ext cx="1000254" cy="84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4134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-352829" y="171777"/>
            <a:ext cx="8978900" cy="93662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77925" tIns="38963" rIns="77925" bIns="38963" anchor="ctr"/>
          <a:lstStyle/>
          <a:p>
            <a:pPr algn="ctr">
              <a:defRPr/>
            </a:pPr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Arial" pitchFamily="34" charset="0"/>
              </a:rPr>
              <a:t>Этапы реализации  </a:t>
            </a:r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Arial" pitchFamily="34" charset="0"/>
              </a:rPr>
              <a:t>первого направления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64" name="Oval 55"/>
          <p:cNvSpPr>
            <a:spLocks noChangeArrowheads="1"/>
          </p:cNvSpPr>
          <p:nvPr/>
        </p:nvSpPr>
        <p:spPr bwMode="gray">
          <a:xfrm>
            <a:off x="2024063" y="4575175"/>
            <a:ext cx="241300" cy="242888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E9940B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/>
          </a:p>
        </p:txBody>
      </p:sp>
      <p:grpSp>
        <p:nvGrpSpPr>
          <p:cNvPr id="40965" name="Группа 69"/>
          <p:cNvGrpSpPr>
            <a:grpSpLocks/>
          </p:cNvGrpSpPr>
          <p:nvPr/>
        </p:nvGrpSpPr>
        <p:grpSpPr bwMode="auto">
          <a:xfrm>
            <a:off x="1173172" y="1705707"/>
            <a:ext cx="7992690" cy="752475"/>
            <a:chOff x="1000100" y="1714488"/>
            <a:chExt cx="6777070" cy="752487"/>
          </a:xfrm>
        </p:grpSpPr>
        <p:grpSp>
          <p:nvGrpSpPr>
            <p:cNvPr id="41001" name="Group 61"/>
            <p:cNvGrpSpPr>
              <a:grpSpLocks/>
            </p:cNvGrpSpPr>
            <p:nvPr/>
          </p:nvGrpSpPr>
          <p:grpSpPr bwMode="auto">
            <a:xfrm>
              <a:off x="1000100" y="1714488"/>
              <a:ext cx="5710265" cy="752487"/>
              <a:chOff x="891" y="1175"/>
              <a:chExt cx="3156" cy="320"/>
            </a:xfrm>
          </p:grpSpPr>
          <p:grpSp>
            <p:nvGrpSpPr>
              <p:cNvPr id="41003" name="Group 62"/>
              <p:cNvGrpSpPr>
                <a:grpSpLocks/>
              </p:cNvGrpSpPr>
              <p:nvPr/>
            </p:nvGrpSpPr>
            <p:grpSpPr bwMode="auto">
              <a:xfrm>
                <a:off x="891" y="1175"/>
                <a:ext cx="3156" cy="320"/>
                <a:chOff x="1258" y="1081"/>
                <a:chExt cx="3156" cy="320"/>
              </a:xfrm>
            </p:grpSpPr>
            <p:sp>
              <p:nvSpPr>
                <p:cNvPr id="41006" name="Oval 63"/>
                <p:cNvSpPr>
                  <a:spLocks noChangeArrowheads="1"/>
                </p:cNvSpPr>
                <p:nvPr/>
              </p:nvSpPr>
              <p:spPr bwMode="gray">
                <a:xfrm>
                  <a:off x="1258" y="1091"/>
                  <a:ext cx="304" cy="303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6600"/>
                    </a:gs>
                    <a:gs pos="100000">
                      <a:srgbClr val="00B05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ru-RU" sz="2300" b="1"/>
                </a:p>
              </p:txBody>
            </p:sp>
            <p:sp>
              <p:nvSpPr>
                <p:cNvPr id="29" name="AutoShape 64"/>
                <p:cNvSpPr>
                  <a:spLocks noChangeArrowheads="1"/>
                </p:cNvSpPr>
                <p:nvPr/>
              </p:nvSpPr>
              <p:spPr bwMode="gray">
                <a:xfrm>
                  <a:off x="1491" y="1081"/>
                  <a:ext cx="2923" cy="320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B050"/>
                    </a:gs>
                    <a:gs pos="100000">
                      <a:schemeClr val="accent2">
                        <a:gamma/>
                        <a:tint val="0"/>
                        <a:invGamma/>
                      </a:schemeClr>
                    </a:gs>
                  </a:gsLst>
                  <a:lin ang="0" scaled="1"/>
                </a:gradFill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 sz="2300" b="1" dirty="0"/>
                </a:p>
              </p:txBody>
            </p:sp>
          </p:grpSp>
          <p:sp>
            <p:nvSpPr>
              <p:cNvPr id="37932" name="Oval 65"/>
              <p:cNvSpPr>
                <a:spLocks noChangeArrowheads="1"/>
              </p:cNvSpPr>
              <p:nvPr/>
            </p:nvSpPr>
            <p:spPr bwMode="gray">
              <a:xfrm>
                <a:off x="941" y="1225"/>
                <a:ext cx="211" cy="211"/>
              </a:xfrm>
              <a:prstGeom prst="ellipse">
                <a:avLst/>
              </a:prstGeom>
              <a:solidFill>
                <a:srgbClr val="FFCC00"/>
              </a:solidFill>
              <a:ln w="9525" algn="ctr">
                <a:noFill/>
                <a:round/>
                <a:headEnd/>
                <a:tailEnd/>
              </a:ln>
              <a:effectLst>
                <a:outerShdw dist="35921" dir="2700000" algn="ctr" rotWithShape="0">
                  <a:schemeClr val="tx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ru-RU" sz="2300" b="1">
                  <a:cs typeface="Arial" charset="0"/>
                </a:endParaRPr>
              </a:p>
            </p:txBody>
          </p:sp>
          <p:sp>
            <p:nvSpPr>
              <p:cNvPr id="41005" name="Oval 66"/>
              <p:cNvSpPr>
                <a:spLocks noChangeArrowheads="1"/>
              </p:cNvSpPr>
              <p:nvPr/>
            </p:nvSpPr>
            <p:spPr bwMode="gray">
              <a:xfrm>
                <a:off x="945" y="1217"/>
                <a:ext cx="152" cy="15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E9940B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sz="2300" b="1"/>
              </a:p>
            </p:txBody>
          </p:sp>
        </p:grpSp>
        <p:sp>
          <p:nvSpPr>
            <p:cNvPr id="41002" name="Text Box 12"/>
            <p:cNvSpPr txBox="1">
              <a:spLocks noChangeArrowheads="1"/>
            </p:cNvSpPr>
            <p:nvPr/>
          </p:nvSpPr>
          <p:spPr bwMode="auto">
            <a:xfrm>
              <a:off x="1785918" y="1785926"/>
              <a:ext cx="5991252" cy="461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sz="2300" b="1" dirty="0"/>
                <a:t>1 этап - подготовительный</a:t>
              </a:r>
            </a:p>
          </p:txBody>
        </p:sp>
      </p:grpSp>
      <p:grpSp>
        <p:nvGrpSpPr>
          <p:cNvPr id="40966" name="Группа 70"/>
          <p:cNvGrpSpPr>
            <a:grpSpLocks/>
          </p:cNvGrpSpPr>
          <p:nvPr/>
        </p:nvGrpSpPr>
        <p:grpSpPr bwMode="auto">
          <a:xfrm>
            <a:off x="1785938" y="2643188"/>
            <a:ext cx="6674494" cy="752475"/>
            <a:chOff x="1785918" y="2643182"/>
            <a:chExt cx="5710265" cy="752487"/>
          </a:xfrm>
        </p:grpSpPr>
        <p:grpSp>
          <p:nvGrpSpPr>
            <p:cNvPr id="40994" name="Group 61"/>
            <p:cNvGrpSpPr>
              <a:grpSpLocks/>
            </p:cNvGrpSpPr>
            <p:nvPr/>
          </p:nvGrpSpPr>
          <p:grpSpPr bwMode="auto">
            <a:xfrm>
              <a:off x="1785918" y="2643182"/>
              <a:ext cx="5710265" cy="752487"/>
              <a:chOff x="891" y="1175"/>
              <a:chExt cx="3156" cy="320"/>
            </a:xfrm>
          </p:grpSpPr>
          <p:grpSp>
            <p:nvGrpSpPr>
              <p:cNvPr id="40996" name="Group 62"/>
              <p:cNvGrpSpPr>
                <a:grpSpLocks/>
              </p:cNvGrpSpPr>
              <p:nvPr/>
            </p:nvGrpSpPr>
            <p:grpSpPr bwMode="auto">
              <a:xfrm>
                <a:off x="891" y="1175"/>
                <a:ext cx="3156" cy="320"/>
                <a:chOff x="1258" y="1081"/>
                <a:chExt cx="3156" cy="320"/>
              </a:xfrm>
            </p:grpSpPr>
            <p:sp>
              <p:nvSpPr>
                <p:cNvPr id="40999" name="Oval 63"/>
                <p:cNvSpPr>
                  <a:spLocks noChangeArrowheads="1"/>
                </p:cNvSpPr>
                <p:nvPr/>
              </p:nvSpPr>
              <p:spPr bwMode="gray">
                <a:xfrm>
                  <a:off x="1258" y="1091"/>
                  <a:ext cx="304" cy="303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6600"/>
                    </a:gs>
                    <a:gs pos="100000">
                      <a:srgbClr val="00B05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ru-RU" sz="2300" b="1"/>
                </a:p>
              </p:txBody>
            </p:sp>
            <p:sp>
              <p:nvSpPr>
                <p:cNvPr id="41" name="AutoShape 64"/>
                <p:cNvSpPr>
                  <a:spLocks noChangeArrowheads="1"/>
                </p:cNvSpPr>
                <p:nvPr/>
              </p:nvSpPr>
              <p:spPr bwMode="gray">
                <a:xfrm>
                  <a:off x="1491" y="1081"/>
                  <a:ext cx="2921" cy="320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B050"/>
                    </a:gs>
                    <a:gs pos="100000">
                      <a:schemeClr val="accent2">
                        <a:gamma/>
                        <a:tint val="0"/>
                        <a:invGamma/>
                      </a:schemeClr>
                    </a:gs>
                  </a:gsLst>
                  <a:lin ang="0" scaled="1"/>
                </a:gradFill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 sz="2300" b="1" dirty="0"/>
                </a:p>
              </p:txBody>
            </p:sp>
          </p:grpSp>
          <p:sp>
            <p:nvSpPr>
              <p:cNvPr id="37925" name="Oval 65"/>
              <p:cNvSpPr>
                <a:spLocks noChangeArrowheads="1"/>
              </p:cNvSpPr>
              <p:nvPr/>
            </p:nvSpPr>
            <p:spPr bwMode="gray">
              <a:xfrm>
                <a:off x="941" y="1225"/>
                <a:ext cx="211" cy="211"/>
              </a:xfrm>
              <a:prstGeom prst="ellipse">
                <a:avLst/>
              </a:prstGeom>
              <a:solidFill>
                <a:srgbClr val="0070C0"/>
              </a:solidFill>
              <a:ln w="9525" algn="ctr">
                <a:noFill/>
                <a:round/>
                <a:headEnd/>
                <a:tailEnd/>
              </a:ln>
              <a:effectLst>
                <a:outerShdw dist="35921" dir="2700000" algn="ctr" rotWithShape="0">
                  <a:schemeClr val="tx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ru-RU" sz="2300" b="1">
                  <a:cs typeface="Arial" charset="0"/>
                </a:endParaRPr>
              </a:p>
            </p:txBody>
          </p:sp>
          <p:sp>
            <p:nvSpPr>
              <p:cNvPr id="40998" name="Oval 66"/>
              <p:cNvSpPr>
                <a:spLocks noChangeArrowheads="1"/>
              </p:cNvSpPr>
              <p:nvPr/>
            </p:nvSpPr>
            <p:spPr bwMode="gray">
              <a:xfrm>
                <a:off x="945" y="1217"/>
                <a:ext cx="152" cy="15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E9940B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sz="2300" b="1"/>
              </a:p>
            </p:txBody>
          </p:sp>
        </p:grpSp>
        <p:sp>
          <p:nvSpPr>
            <p:cNvPr id="40995" name="Text Box 15"/>
            <p:cNvSpPr txBox="1">
              <a:spLocks noChangeArrowheads="1"/>
            </p:cNvSpPr>
            <p:nvPr/>
          </p:nvSpPr>
          <p:spPr bwMode="auto">
            <a:xfrm>
              <a:off x="2571736" y="2714620"/>
              <a:ext cx="3514377" cy="446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sz="2300" b="1"/>
                <a:t>2 этап - организационный</a:t>
              </a:r>
            </a:p>
          </p:txBody>
        </p:sp>
      </p:grpSp>
      <p:grpSp>
        <p:nvGrpSpPr>
          <p:cNvPr id="40963" name="Группа 43"/>
          <p:cNvGrpSpPr>
            <a:grpSpLocks/>
          </p:cNvGrpSpPr>
          <p:nvPr/>
        </p:nvGrpSpPr>
        <p:grpSpPr bwMode="auto">
          <a:xfrm>
            <a:off x="7020272" y="1121997"/>
            <a:ext cx="2114173" cy="2473393"/>
            <a:chOff x="7199603" y="696154"/>
            <a:chExt cx="1791997" cy="2090964"/>
          </a:xfrm>
        </p:grpSpPr>
        <p:sp>
          <p:nvSpPr>
            <p:cNvPr id="41008" name="Овал 42"/>
            <p:cNvSpPr>
              <a:spLocks noChangeArrowheads="1"/>
            </p:cNvSpPr>
            <p:nvPr/>
          </p:nvSpPr>
          <p:spPr bwMode="auto">
            <a:xfrm>
              <a:off x="7991467" y="896563"/>
              <a:ext cx="1000133" cy="1000108"/>
            </a:xfrm>
            <a:prstGeom prst="ellipse">
              <a:avLst/>
            </a:prstGeom>
            <a:blipFill dpi="0" rotWithShape="1">
              <a:blip r:embed="rId2"/>
              <a:srcRect/>
              <a:stretch>
                <a:fillRect/>
              </a:stretch>
            </a:blip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b="1">
                <a:latin typeface="Arial" panose="020B0604020202020204" pitchFamily="34" charset="0"/>
              </a:endParaRPr>
            </a:p>
          </p:txBody>
        </p:sp>
        <p:sp>
          <p:nvSpPr>
            <p:cNvPr id="41009" name="Овал 40"/>
            <p:cNvSpPr>
              <a:spLocks noChangeArrowheads="1"/>
            </p:cNvSpPr>
            <p:nvPr/>
          </p:nvSpPr>
          <p:spPr bwMode="auto">
            <a:xfrm>
              <a:off x="7199603" y="696154"/>
              <a:ext cx="1000132" cy="1000132"/>
            </a:xfrm>
            <a:prstGeom prst="ellipse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b="1">
                <a:latin typeface="Arial" panose="020B0604020202020204" pitchFamily="34" charset="0"/>
              </a:endParaRPr>
            </a:p>
          </p:txBody>
        </p:sp>
        <p:sp>
          <p:nvSpPr>
            <p:cNvPr id="41010" name="Овал 41"/>
            <p:cNvSpPr>
              <a:spLocks noChangeArrowheads="1"/>
            </p:cNvSpPr>
            <p:nvPr/>
          </p:nvSpPr>
          <p:spPr bwMode="auto">
            <a:xfrm>
              <a:off x="7199603" y="1501234"/>
              <a:ext cx="1357322" cy="1285884"/>
            </a:xfrm>
            <a:prstGeom prst="ellipse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b="1">
                <a:latin typeface="Arial" panose="020B0604020202020204" pitchFamily="34" charset="0"/>
              </a:endParaRPr>
            </a:p>
          </p:txBody>
        </p:sp>
      </p:grpSp>
      <p:grpSp>
        <p:nvGrpSpPr>
          <p:cNvPr id="40967" name="Группа 71"/>
          <p:cNvGrpSpPr>
            <a:grpSpLocks/>
          </p:cNvGrpSpPr>
          <p:nvPr/>
        </p:nvGrpSpPr>
        <p:grpSpPr bwMode="auto">
          <a:xfrm>
            <a:off x="2006509" y="3606165"/>
            <a:ext cx="7655646" cy="752475"/>
            <a:chOff x="2071670" y="3571876"/>
            <a:chExt cx="6627598" cy="752487"/>
          </a:xfrm>
        </p:grpSpPr>
        <p:grpSp>
          <p:nvGrpSpPr>
            <p:cNvPr id="40987" name="Group 61"/>
            <p:cNvGrpSpPr>
              <a:grpSpLocks/>
            </p:cNvGrpSpPr>
            <p:nvPr/>
          </p:nvGrpSpPr>
          <p:grpSpPr bwMode="auto">
            <a:xfrm>
              <a:off x="2071670" y="3571876"/>
              <a:ext cx="6627598" cy="752487"/>
              <a:chOff x="891" y="1175"/>
              <a:chExt cx="3663" cy="320"/>
            </a:xfrm>
          </p:grpSpPr>
          <p:grpSp>
            <p:nvGrpSpPr>
              <p:cNvPr id="40989" name="Group 62"/>
              <p:cNvGrpSpPr>
                <a:grpSpLocks/>
              </p:cNvGrpSpPr>
              <p:nvPr/>
            </p:nvGrpSpPr>
            <p:grpSpPr bwMode="auto">
              <a:xfrm>
                <a:off x="891" y="1175"/>
                <a:ext cx="3663" cy="320"/>
                <a:chOff x="1258" y="1081"/>
                <a:chExt cx="3663" cy="320"/>
              </a:xfrm>
            </p:grpSpPr>
            <p:sp>
              <p:nvSpPr>
                <p:cNvPr id="40992" name="Oval 63"/>
                <p:cNvSpPr>
                  <a:spLocks noChangeArrowheads="1"/>
                </p:cNvSpPr>
                <p:nvPr/>
              </p:nvSpPr>
              <p:spPr bwMode="gray">
                <a:xfrm>
                  <a:off x="1258" y="1091"/>
                  <a:ext cx="304" cy="303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6600"/>
                    </a:gs>
                    <a:gs pos="100000">
                      <a:srgbClr val="00B05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ru-RU" sz="2300" b="1"/>
                </a:p>
              </p:txBody>
            </p:sp>
            <p:sp>
              <p:nvSpPr>
                <p:cNvPr id="49" name="AutoShape 64"/>
                <p:cNvSpPr>
                  <a:spLocks noChangeArrowheads="1"/>
                </p:cNvSpPr>
                <p:nvPr/>
              </p:nvSpPr>
              <p:spPr bwMode="gray">
                <a:xfrm>
                  <a:off x="1491" y="1081"/>
                  <a:ext cx="3430" cy="320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B050"/>
                    </a:gs>
                    <a:gs pos="100000">
                      <a:schemeClr val="accent2">
                        <a:gamma/>
                        <a:tint val="0"/>
                        <a:invGamma/>
                      </a:schemeClr>
                    </a:gs>
                  </a:gsLst>
                  <a:lin ang="0" scaled="1"/>
                </a:gradFill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 sz="2300" b="1" dirty="0"/>
                </a:p>
              </p:txBody>
            </p:sp>
          </p:grpSp>
          <p:sp>
            <p:nvSpPr>
              <p:cNvPr id="37918" name="Oval 65"/>
              <p:cNvSpPr>
                <a:spLocks noChangeArrowheads="1"/>
              </p:cNvSpPr>
              <p:nvPr/>
            </p:nvSpPr>
            <p:spPr bwMode="gray">
              <a:xfrm>
                <a:off x="941" y="1225"/>
                <a:ext cx="211" cy="211"/>
              </a:xfrm>
              <a:prstGeom prst="ellipse">
                <a:avLst/>
              </a:prstGeom>
              <a:solidFill>
                <a:srgbClr val="FF9FD8"/>
              </a:solidFill>
              <a:ln w="9525" algn="ctr">
                <a:noFill/>
                <a:round/>
                <a:headEnd/>
                <a:tailEnd/>
              </a:ln>
              <a:effectLst>
                <a:outerShdw dist="35921" dir="2700000" algn="ctr" rotWithShape="0">
                  <a:schemeClr val="tx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ru-RU" sz="2300" b="1">
                  <a:cs typeface="Arial" charset="0"/>
                </a:endParaRPr>
              </a:p>
            </p:txBody>
          </p:sp>
          <p:sp>
            <p:nvSpPr>
              <p:cNvPr id="40991" name="Oval 66"/>
              <p:cNvSpPr>
                <a:spLocks noChangeArrowheads="1"/>
              </p:cNvSpPr>
              <p:nvPr/>
            </p:nvSpPr>
            <p:spPr bwMode="gray">
              <a:xfrm>
                <a:off x="945" y="1217"/>
                <a:ext cx="152" cy="15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E9940B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sz="2300" b="1"/>
              </a:p>
            </p:txBody>
          </p:sp>
        </p:grpSp>
        <p:sp>
          <p:nvSpPr>
            <p:cNvPr id="40988" name="Text Box 26"/>
            <p:cNvSpPr txBox="1">
              <a:spLocks noChangeArrowheads="1"/>
            </p:cNvSpPr>
            <p:nvPr/>
          </p:nvSpPr>
          <p:spPr bwMode="auto">
            <a:xfrm>
              <a:off x="2928926" y="3643314"/>
              <a:ext cx="4329410" cy="446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ru-RU" sz="2300" b="1"/>
                <a:t>3 этап – апробация и внедрение</a:t>
              </a:r>
              <a:endParaRPr lang="en-US" sz="2300" b="1"/>
            </a:p>
          </p:txBody>
        </p:sp>
      </p:grpSp>
      <p:grpSp>
        <p:nvGrpSpPr>
          <p:cNvPr id="40968" name="Группа 73"/>
          <p:cNvGrpSpPr>
            <a:grpSpLocks/>
          </p:cNvGrpSpPr>
          <p:nvPr/>
        </p:nvGrpSpPr>
        <p:grpSpPr bwMode="auto">
          <a:xfrm>
            <a:off x="1067264" y="5498686"/>
            <a:ext cx="7443539" cy="752475"/>
            <a:chOff x="1214414" y="5429264"/>
            <a:chExt cx="6624670" cy="752487"/>
          </a:xfrm>
        </p:grpSpPr>
        <p:grpSp>
          <p:nvGrpSpPr>
            <p:cNvPr id="40980" name="Group 61"/>
            <p:cNvGrpSpPr>
              <a:grpSpLocks/>
            </p:cNvGrpSpPr>
            <p:nvPr/>
          </p:nvGrpSpPr>
          <p:grpSpPr bwMode="auto">
            <a:xfrm>
              <a:off x="1214414" y="5429264"/>
              <a:ext cx="6278396" cy="752487"/>
              <a:chOff x="891" y="1175"/>
              <a:chExt cx="3470" cy="320"/>
            </a:xfrm>
          </p:grpSpPr>
          <p:grpSp>
            <p:nvGrpSpPr>
              <p:cNvPr id="40982" name="Group 62"/>
              <p:cNvGrpSpPr>
                <a:grpSpLocks/>
              </p:cNvGrpSpPr>
              <p:nvPr/>
            </p:nvGrpSpPr>
            <p:grpSpPr bwMode="auto">
              <a:xfrm>
                <a:off x="891" y="1175"/>
                <a:ext cx="3470" cy="320"/>
                <a:chOff x="1258" y="1081"/>
                <a:chExt cx="3470" cy="320"/>
              </a:xfrm>
            </p:grpSpPr>
            <p:sp>
              <p:nvSpPr>
                <p:cNvPr id="40985" name="Oval 63"/>
                <p:cNvSpPr>
                  <a:spLocks noChangeArrowheads="1"/>
                </p:cNvSpPr>
                <p:nvPr/>
              </p:nvSpPr>
              <p:spPr bwMode="gray">
                <a:xfrm>
                  <a:off x="1258" y="1091"/>
                  <a:ext cx="304" cy="303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6600"/>
                    </a:gs>
                    <a:gs pos="100000">
                      <a:srgbClr val="00B05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ru-RU" sz="2300" b="1"/>
                </a:p>
              </p:txBody>
            </p:sp>
            <p:sp>
              <p:nvSpPr>
                <p:cNvPr id="57" name="AutoShape 64"/>
                <p:cNvSpPr>
                  <a:spLocks noChangeArrowheads="1"/>
                </p:cNvSpPr>
                <p:nvPr/>
              </p:nvSpPr>
              <p:spPr bwMode="gray">
                <a:xfrm>
                  <a:off x="1491" y="1081"/>
                  <a:ext cx="3237" cy="320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B050"/>
                    </a:gs>
                    <a:gs pos="100000">
                      <a:schemeClr val="accent2">
                        <a:gamma/>
                        <a:tint val="0"/>
                        <a:invGamma/>
                      </a:schemeClr>
                    </a:gs>
                  </a:gsLst>
                  <a:lin ang="0" scaled="1"/>
                </a:gradFill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 sz="2300" b="1" dirty="0"/>
                </a:p>
              </p:txBody>
            </p:sp>
          </p:grpSp>
          <p:sp>
            <p:nvSpPr>
              <p:cNvPr id="37911" name="Oval 65"/>
              <p:cNvSpPr>
                <a:spLocks noChangeArrowheads="1"/>
              </p:cNvSpPr>
              <p:nvPr/>
            </p:nvSpPr>
            <p:spPr bwMode="gray">
              <a:xfrm>
                <a:off x="941" y="1225"/>
                <a:ext cx="211" cy="211"/>
              </a:xfrm>
              <a:prstGeom prst="ellipse">
                <a:avLst/>
              </a:prstGeom>
              <a:solidFill>
                <a:srgbClr val="CC0099"/>
              </a:solidFill>
              <a:ln w="9525" algn="ctr">
                <a:noFill/>
                <a:round/>
                <a:headEnd/>
                <a:tailEnd/>
              </a:ln>
              <a:effectLst>
                <a:outerShdw dist="35921" dir="2700000" algn="ctr" rotWithShape="0">
                  <a:schemeClr val="tx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ru-RU" sz="2300" b="1">
                  <a:cs typeface="Arial" charset="0"/>
                </a:endParaRPr>
              </a:p>
            </p:txBody>
          </p:sp>
          <p:sp>
            <p:nvSpPr>
              <p:cNvPr id="40984" name="Oval 66"/>
              <p:cNvSpPr>
                <a:spLocks noChangeArrowheads="1"/>
              </p:cNvSpPr>
              <p:nvPr/>
            </p:nvSpPr>
            <p:spPr bwMode="gray">
              <a:xfrm>
                <a:off x="945" y="1217"/>
                <a:ext cx="152" cy="15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E9940B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sz="2300" b="1"/>
              </a:p>
            </p:txBody>
          </p:sp>
        </p:grpSp>
        <p:sp>
          <p:nvSpPr>
            <p:cNvPr id="40981" name="Text Box 69"/>
            <p:cNvSpPr txBox="1">
              <a:spLocks noChangeArrowheads="1"/>
            </p:cNvSpPr>
            <p:nvPr/>
          </p:nvSpPr>
          <p:spPr bwMode="auto">
            <a:xfrm>
              <a:off x="2000232" y="5500702"/>
              <a:ext cx="5838852" cy="461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ru-RU" sz="2300" b="1" dirty="0"/>
                <a:t>5 этап –развитие, продвижение проекта</a:t>
              </a:r>
              <a:endParaRPr lang="en-US" sz="2300" b="1" dirty="0"/>
            </a:p>
          </p:txBody>
        </p:sp>
      </p:grpSp>
      <p:grpSp>
        <p:nvGrpSpPr>
          <p:cNvPr id="40969" name="Группа 72"/>
          <p:cNvGrpSpPr>
            <a:grpSpLocks/>
          </p:cNvGrpSpPr>
          <p:nvPr/>
        </p:nvGrpSpPr>
        <p:grpSpPr bwMode="auto">
          <a:xfrm>
            <a:off x="1752986" y="4578013"/>
            <a:ext cx="7871916" cy="752475"/>
            <a:chOff x="1785918" y="4572008"/>
            <a:chExt cx="6914082" cy="752487"/>
          </a:xfrm>
        </p:grpSpPr>
        <p:grpSp>
          <p:nvGrpSpPr>
            <p:cNvPr id="40973" name="Group 61"/>
            <p:cNvGrpSpPr>
              <a:grpSpLocks/>
            </p:cNvGrpSpPr>
            <p:nvPr/>
          </p:nvGrpSpPr>
          <p:grpSpPr bwMode="auto">
            <a:xfrm>
              <a:off x="1785918" y="4572008"/>
              <a:ext cx="6819388" cy="752487"/>
              <a:chOff x="891" y="1175"/>
              <a:chExt cx="3769" cy="320"/>
            </a:xfrm>
          </p:grpSpPr>
          <p:grpSp>
            <p:nvGrpSpPr>
              <p:cNvPr id="40975" name="Group 62"/>
              <p:cNvGrpSpPr>
                <a:grpSpLocks/>
              </p:cNvGrpSpPr>
              <p:nvPr/>
            </p:nvGrpSpPr>
            <p:grpSpPr bwMode="auto">
              <a:xfrm>
                <a:off x="891" y="1175"/>
                <a:ext cx="3769" cy="320"/>
                <a:chOff x="1258" y="1081"/>
                <a:chExt cx="3769" cy="320"/>
              </a:xfrm>
            </p:grpSpPr>
            <p:sp>
              <p:nvSpPr>
                <p:cNvPr id="40978" name="Oval 63"/>
                <p:cNvSpPr>
                  <a:spLocks noChangeArrowheads="1"/>
                </p:cNvSpPr>
                <p:nvPr/>
              </p:nvSpPr>
              <p:spPr bwMode="gray">
                <a:xfrm>
                  <a:off x="1258" y="1091"/>
                  <a:ext cx="304" cy="303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6600"/>
                    </a:gs>
                    <a:gs pos="100000">
                      <a:srgbClr val="00B05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ru-RU" sz="2300" b="1"/>
                </a:p>
              </p:txBody>
            </p:sp>
            <p:sp>
              <p:nvSpPr>
                <p:cNvPr id="71" name="AutoShape 64"/>
                <p:cNvSpPr>
                  <a:spLocks noChangeArrowheads="1"/>
                </p:cNvSpPr>
                <p:nvPr/>
              </p:nvSpPr>
              <p:spPr bwMode="gray">
                <a:xfrm>
                  <a:off x="1491" y="1081"/>
                  <a:ext cx="3536" cy="320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B050"/>
                    </a:gs>
                    <a:gs pos="100000">
                      <a:schemeClr val="accent2">
                        <a:gamma/>
                        <a:tint val="0"/>
                        <a:invGamma/>
                      </a:schemeClr>
                    </a:gs>
                  </a:gsLst>
                  <a:lin ang="0" scaled="1"/>
                </a:gradFill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 sz="2300" b="1" dirty="0"/>
                </a:p>
              </p:txBody>
            </p:sp>
          </p:grpSp>
          <p:sp>
            <p:nvSpPr>
              <p:cNvPr id="37904" name="Oval 65"/>
              <p:cNvSpPr>
                <a:spLocks noChangeArrowheads="1"/>
              </p:cNvSpPr>
              <p:nvPr/>
            </p:nvSpPr>
            <p:spPr bwMode="gray">
              <a:xfrm>
                <a:off x="941" y="1225"/>
                <a:ext cx="211" cy="211"/>
              </a:xfrm>
              <a:prstGeom prst="ellipse">
                <a:avLst/>
              </a:prstGeom>
              <a:solidFill>
                <a:srgbClr val="00B0F0"/>
              </a:solidFill>
              <a:ln w="9525" algn="ctr">
                <a:noFill/>
                <a:round/>
                <a:headEnd/>
                <a:tailEnd/>
              </a:ln>
              <a:effectLst>
                <a:outerShdw dist="35921" dir="2700000" algn="ctr" rotWithShape="0">
                  <a:schemeClr val="tx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ru-RU" sz="2300" b="1">
                  <a:cs typeface="Arial" charset="0"/>
                </a:endParaRPr>
              </a:p>
            </p:txBody>
          </p:sp>
          <p:sp>
            <p:nvSpPr>
              <p:cNvPr id="40977" name="Oval 66"/>
              <p:cNvSpPr>
                <a:spLocks noChangeArrowheads="1"/>
              </p:cNvSpPr>
              <p:nvPr/>
            </p:nvSpPr>
            <p:spPr bwMode="gray">
              <a:xfrm>
                <a:off x="945" y="1217"/>
                <a:ext cx="152" cy="15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E9940B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sz="2300" b="1"/>
              </a:p>
            </p:txBody>
          </p:sp>
        </p:grpSp>
        <p:sp>
          <p:nvSpPr>
            <p:cNvPr id="40974" name="Text Box 29"/>
            <p:cNvSpPr txBox="1">
              <a:spLocks noChangeArrowheads="1"/>
            </p:cNvSpPr>
            <p:nvPr/>
          </p:nvSpPr>
          <p:spPr bwMode="auto">
            <a:xfrm>
              <a:off x="2627770" y="4725156"/>
              <a:ext cx="6072230" cy="446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ru-RU" sz="2300" b="1" dirty="0"/>
                <a:t>4 этап – мониторинг результатов и рефлексия</a:t>
              </a:r>
              <a:endParaRPr lang="en-US" sz="2300" b="1" dirty="0"/>
            </a:p>
          </p:txBody>
        </p:sp>
      </p:grpSp>
      <p:grpSp>
        <p:nvGrpSpPr>
          <p:cNvPr id="50" name="Group 9"/>
          <p:cNvGrpSpPr>
            <a:grpSpLocks/>
          </p:cNvGrpSpPr>
          <p:nvPr/>
        </p:nvGrpSpPr>
        <p:grpSpPr bwMode="auto">
          <a:xfrm>
            <a:off x="164518" y="3595390"/>
            <a:ext cx="1599170" cy="812381"/>
            <a:chOff x="816" y="2304"/>
            <a:chExt cx="1440" cy="448"/>
          </a:xfrm>
        </p:grpSpPr>
        <p:sp>
          <p:nvSpPr>
            <p:cNvPr id="51" name="Freeform 10"/>
            <p:cNvSpPr>
              <a:spLocks/>
            </p:cNvSpPr>
            <p:nvPr/>
          </p:nvSpPr>
          <p:spPr bwMode="gray">
            <a:xfrm>
              <a:off x="901" y="2562"/>
              <a:ext cx="1270" cy="190"/>
            </a:xfrm>
            <a:custGeom>
              <a:avLst/>
              <a:gdLst>
                <a:gd name="T0" fmla="*/ 1120 w 1120"/>
                <a:gd name="T1" fmla="*/ 252 h 252"/>
                <a:gd name="T2" fmla="*/ 1116 w 1120"/>
                <a:gd name="T3" fmla="*/ 250 h 252"/>
                <a:gd name="T4" fmla="*/ 1100 w 1120"/>
                <a:gd name="T5" fmla="*/ 246 h 252"/>
                <a:gd name="T6" fmla="*/ 1074 w 1120"/>
                <a:gd name="T7" fmla="*/ 240 h 252"/>
                <a:gd name="T8" fmla="*/ 1038 w 1120"/>
                <a:gd name="T9" fmla="*/ 232 h 252"/>
                <a:gd name="T10" fmla="*/ 992 w 1120"/>
                <a:gd name="T11" fmla="*/ 222 h 252"/>
                <a:gd name="T12" fmla="*/ 938 w 1120"/>
                <a:gd name="T13" fmla="*/ 212 h 252"/>
                <a:gd name="T14" fmla="*/ 876 w 1120"/>
                <a:gd name="T15" fmla="*/ 204 h 252"/>
                <a:gd name="T16" fmla="*/ 806 w 1120"/>
                <a:gd name="T17" fmla="*/ 196 h 252"/>
                <a:gd name="T18" fmla="*/ 730 w 1120"/>
                <a:gd name="T19" fmla="*/ 190 h 252"/>
                <a:gd name="T20" fmla="*/ 646 w 1120"/>
                <a:gd name="T21" fmla="*/ 184 h 252"/>
                <a:gd name="T22" fmla="*/ 556 w 1120"/>
                <a:gd name="T23" fmla="*/ 184 h 252"/>
                <a:gd name="T24" fmla="*/ 466 w 1120"/>
                <a:gd name="T25" fmla="*/ 184 h 252"/>
                <a:gd name="T26" fmla="*/ 384 w 1120"/>
                <a:gd name="T27" fmla="*/ 190 h 252"/>
                <a:gd name="T28" fmla="*/ 308 w 1120"/>
                <a:gd name="T29" fmla="*/ 196 h 252"/>
                <a:gd name="T30" fmla="*/ 238 w 1120"/>
                <a:gd name="T31" fmla="*/ 204 h 252"/>
                <a:gd name="T32" fmla="*/ 178 w 1120"/>
                <a:gd name="T33" fmla="*/ 212 h 252"/>
                <a:gd name="T34" fmla="*/ 126 w 1120"/>
                <a:gd name="T35" fmla="*/ 222 h 252"/>
                <a:gd name="T36" fmla="*/ 82 w 1120"/>
                <a:gd name="T37" fmla="*/ 232 h 252"/>
                <a:gd name="T38" fmla="*/ 46 w 1120"/>
                <a:gd name="T39" fmla="*/ 240 h 252"/>
                <a:gd name="T40" fmla="*/ 20 w 1120"/>
                <a:gd name="T41" fmla="*/ 246 h 252"/>
                <a:gd name="T42" fmla="*/ 6 w 1120"/>
                <a:gd name="T43" fmla="*/ 250 h 252"/>
                <a:gd name="T44" fmla="*/ 0 w 1120"/>
                <a:gd name="T45" fmla="*/ 252 h 252"/>
                <a:gd name="T46" fmla="*/ 0 w 1120"/>
                <a:gd name="T47" fmla="*/ 62 h 252"/>
                <a:gd name="T48" fmla="*/ 560 w 1120"/>
                <a:gd name="T49" fmla="*/ 0 h 252"/>
                <a:gd name="T50" fmla="*/ 1120 w 1120"/>
                <a:gd name="T51" fmla="*/ 62 h 252"/>
                <a:gd name="T52" fmla="*/ 1120 w 1120"/>
                <a:gd name="T53" fmla="*/ 252 h 252"/>
                <a:gd name="T54" fmla="*/ 1120 w 1120"/>
                <a:gd name="T55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0">
                  <a:solidFill>
                    <a:srgbClr val="DF590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52" name="Rectangle 11"/>
            <p:cNvSpPr>
              <a:spLocks noChangeArrowheads="1"/>
            </p:cNvSpPr>
            <p:nvPr/>
          </p:nvSpPr>
          <p:spPr bwMode="gray">
            <a:xfrm>
              <a:off x="816" y="2304"/>
              <a:ext cx="1440" cy="393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ru-RU" sz="1600" b="1" i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АУ УР </a:t>
              </a:r>
            </a:p>
            <a:p>
              <a:pPr algn="ctr"/>
              <a:r>
                <a:rPr lang="ru-RU" sz="1600" b="1" i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«РЦИ и ОКО»</a:t>
              </a:r>
              <a:endParaRPr lang="ru-RU" sz="16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53" name="Picture 3" descr="C:\Users\romanova.lm\Desktop\логотип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64234" y="188640"/>
            <a:ext cx="1000254" cy="84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36288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30519" y="1480657"/>
            <a:ext cx="8147248" cy="108422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dirty="0"/>
              <a:t>П</a:t>
            </a:r>
            <a:r>
              <a:rPr lang="ru-RU" sz="1800" dirty="0" smtClean="0"/>
              <a:t>овышение  </a:t>
            </a:r>
            <a:r>
              <a:rPr lang="ru-RU" sz="1800" dirty="0"/>
              <a:t>уровня качества  и доступности образования, информационно-методическая поддержка деятельности образовательного сообщества республики, формирование имиджа образовательной системы</a:t>
            </a:r>
            <a:r>
              <a:rPr lang="ru-RU" sz="1800" dirty="0" smtClean="0"/>
              <a:t>.</a:t>
            </a:r>
            <a:endParaRPr lang="ru-RU" sz="1800" dirty="0"/>
          </a:p>
        </p:txBody>
      </p:sp>
      <p:grpSp>
        <p:nvGrpSpPr>
          <p:cNvPr id="7" name="Group 9"/>
          <p:cNvGrpSpPr>
            <a:grpSpLocks/>
          </p:cNvGrpSpPr>
          <p:nvPr/>
        </p:nvGrpSpPr>
        <p:grpSpPr bwMode="auto">
          <a:xfrm>
            <a:off x="1878660" y="2420888"/>
            <a:ext cx="5746719" cy="756074"/>
            <a:chOff x="-245" y="1887"/>
            <a:chExt cx="2565" cy="513"/>
          </a:xfrm>
        </p:grpSpPr>
        <p:sp>
          <p:nvSpPr>
            <p:cNvPr id="8" name="Freeform 10"/>
            <p:cNvSpPr>
              <a:spLocks/>
            </p:cNvSpPr>
            <p:nvPr/>
          </p:nvSpPr>
          <p:spPr bwMode="gray">
            <a:xfrm>
              <a:off x="-138" y="2210"/>
              <a:ext cx="2351" cy="190"/>
            </a:xfrm>
            <a:custGeom>
              <a:avLst/>
              <a:gdLst>
                <a:gd name="T0" fmla="*/ 1120 w 1120"/>
                <a:gd name="T1" fmla="*/ 252 h 252"/>
                <a:gd name="T2" fmla="*/ 1116 w 1120"/>
                <a:gd name="T3" fmla="*/ 250 h 252"/>
                <a:gd name="T4" fmla="*/ 1100 w 1120"/>
                <a:gd name="T5" fmla="*/ 246 h 252"/>
                <a:gd name="T6" fmla="*/ 1074 w 1120"/>
                <a:gd name="T7" fmla="*/ 240 h 252"/>
                <a:gd name="T8" fmla="*/ 1038 w 1120"/>
                <a:gd name="T9" fmla="*/ 232 h 252"/>
                <a:gd name="T10" fmla="*/ 992 w 1120"/>
                <a:gd name="T11" fmla="*/ 222 h 252"/>
                <a:gd name="T12" fmla="*/ 938 w 1120"/>
                <a:gd name="T13" fmla="*/ 212 h 252"/>
                <a:gd name="T14" fmla="*/ 876 w 1120"/>
                <a:gd name="T15" fmla="*/ 204 h 252"/>
                <a:gd name="T16" fmla="*/ 806 w 1120"/>
                <a:gd name="T17" fmla="*/ 196 h 252"/>
                <a:gd name="T18" fmla="*/ 730 w 1120"/>
                <a:gd name="T19" fmla="*/ 190 h 252"/>
                <a:gd name="T20" fmla="*/ 646 w 1120"/>
                <a:gd name="T21" fmla="*/ 184 h 252"/>
                <a:gd name="T22" fmla="*/ 556 w 1120"/>
                <a:gd name="T23" fmla="*/ 184 h 252"/>
                <a:gd name="T24" fmla="*/ 466 w 1120"/>
                <a:gd name="T25" fmla="*/ 184 h 252"/>
                <a:gd name="T26" fmla="*/ 384 w 1120"/>
                <a:gd name="T27" fmla="*/ 190 h 252"/>
                <a:gd name="T28" fmla="*/ 308 w 1120"/>
                <a:gd name="T29" fmla="*/ 196 h 252"/>
                <a:gd name="T30" fmla="*/ 238 w 1120"/>
                <a:gd name="T31" fmla="*/ 204 h 252"/>
                <a:gd name="T32" fmla="*/ 178 w 1120"/>
                <a:gd name="T33" fmla="*/ 212 h 252"/>
                <a:gd name="T34" fmla="*/ 126 w 1120"/>
                <a:gd name="T35" fmla="*/ 222 h 252"/>
                <a:gd name="T36" fmla="*/ 82 w 1120"/>
                <a:gd name="T37" fmla="*/ 232 h 252"/>
                <a:gd name="T38" fmla="*/ 46 w 1120"/>
                <a:gd name="T39" fmla="*/ 240 h 252"/>
                <a:gd name="T40" fmla="*/ 20 w 1120"/>
                <a:gd name="T41" fmla="*/ 246 h 252"/>
                <a:gd name="T42" fmla="*/ 6 w 1120"/>
                <a:gd name="T43" fmla="*/ 250 h 252"/>
                <a:gd name="T44" fmla="*/ 0 w 1120"/>
                <a:gd name="T45" fmla="*/ 252 h 252"/>
                <a:gd name="T46" fmla="*/ 0 w 1120"/>
                <a:gd name="T47" fmla="*/ 62 h 252"/>
                <a:gd name="T48" fmla="*/ 560 w 1120"/>
                <a:gd name="T49" fmla="*/ 0 h 252"/>
                <a:gd name="T50" fmla="*/ 1120 w 1120"/>
                <a:gd name="T51" fmla="*/ 62 h 252"/>
                <a:gd name="T52" fmla="*/ 1120 w 1120"/>
                <a:gd name="T53" fmla="*/ 252 h 252"/>
                <a:gd name="T54" fmla="*/ 1120 w 1120"/>
                <a:gd name="T55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0">
                  <a:solidFill>
                    <a:srgbClr val="DF590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gray">
            <a:xfrm>
              <a:off x="-245" y="1887"/>
              <a:ext cx="2565" cy="393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lnSpc>
                  <a:spcPct val="110000"/>
                </a:lnSpc>
              </a:pPr>
              <a:r>
                <a:rPr lang="ru-RU" b="1" dirty="0"/>
                <a:t>Для реализации цели необходимо решить задачи: </a:t>
              </a:r>
            </a:p>
          </p:txBody>
        </p:sp>
      </p:grpSp>
      <p:sp>
        <p:nvSpPr>
          <p:cNvPr id="24" name="Заголовок 1"/>
          <p:cNvSpPr txBox="1">
            <a:spLocks/>
          </p:cNvSpPr>
          <p:nvPr/>
        </p:nvSpPr>
        <p:spPr>
          <a:xfrm>
            <a:off x="179512" y="0"/>
            <a:ext cx="770485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buNone/>
              <a:defRPr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ru-RU" dirty="0" smtClean="0"/>
              <a:t>Цель </a:t>
            </a:r>
            <a:r>
              <a:rPr lang="ru-RU" dirty="0"/>
              <a:t>создания </a:t>
            </a:r>
            <a:r>
              <a:rPr lang="ru-RU" dirty="0" smtClean="0"/>
              <a:t>единой информационной образовательной среды</a:t>
            </a:r>
            <a:endParaRPr lang="ru-RU" dirty="0"/>
          </a:p>
        </p:txBody>
      </p:sp>
      <p:sp>
        <p:nvSpPr>
          <p:cNvPr id="28" name="Text Box 36"/>
          <p:cNvSpPr txBox="1">
            <a:spLocks noChangeArrowheads="1"/>
          </p:cNvSpPr>
          <p:nvPr/>
        </p:nvSpPr>
        <p:spPr bwMode="auto">
          <a:xfrm>
            <a:off x="305890" y="3193659"/>
            <a:ext cx="8380910" cy="634020"/>
          </a:xfrm>
          <a:prstGeom prst="rect">
            <a:avLst/>
          </a:prstGeom>
          <a:solidFill>
            <a:srgbClr val="CCECFF"/>
          </a:solidFill>
          <a:ln w="38100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2200" b="1" i="1"/>
            </a:lvl1pPr>
            <a:lvl2pPr marL="742950" indent="-285750" eaLnBrk="0" hangingPunct="0">
              <a:defRPr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9pPr>
          </a:lstStyle>
          <a:p>
            <a:pPr lvl="0" algn="l">
              <a:lnSpc>
                <a:spcPct val="110000"/>
              </a:lnSpc>
            </a:pPr>
            <a:r>
              <a:rPr lang="ru-RU" sz="1600" b="0" i="0" dirty="0"/>
              <a:t>Разместить официальные сайты всех ОУ УР, включая учреждения </a:t>
            </a:r>
          </a:p>
          <a:p>
            <a:pPr lvl="0" algn="l">
              <a:lnSpc>
                <a:spcPct val="110000"/>
              </a:lnSpc>
            </a:pPr>
            <a:r>
              <a:rPr lang="ru-RU" sz="1600" b="0" i="0" dirty="0"/>
              <a:t>дошкольного  и дополнительного образования на региональном образовательном Портале.</a:t>
            </a:r>
          </a:p>
        </p:txBody>
      </p:sp>
      <p:sp>
        <p:nvSpPr>
          <p:cNvPr id="29" name="Text Box 36"/>
          <p:cNvSpPr txBox="1">
            <a:spLocks noChangeArrowheads="1"/>
          </p:cNvSpPr>
          <p:nvPr/>
        </p:nvSpPr>
        <p:spPr bwMode="auto">
          <a:xfrm>
            <a:off x="292735" y="4005064"/>
            <a:ext cx="8380910" cy="349583"/>
          </a:xfrm>
          <a:prstGeom prst="rect">
            <a:avLst/>
          </a:prstGeom>
          <a:solidFill>
            <a:srgbClr val="CCECFF"/>
          </a:solidFill>
          <a:ln w="38100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2200" b="1" i="1"/>
            </a:lvl1pPr>
            <a:lvl2pPr marL="742950" indent="-285750" eaLnBrk="0" hangingPunct="0">
              <a:defRPr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9pPr>
          </a:lstStyle>
          <a:p>
            <a:pPr lvl="0" algn="l">
              <a:lnSpc>
                <a:spcPct val="110000"/>
              </a:lnSpc>
            </a:pPr>
            <a:r>
              <a:rPr lang="ru-RU" sz="1600" b="0" i="0" dirty="0"/>
              <a:t>Создать АИС для централизованного сбора сведений и отчетов о деятельности ОУ.</a:t>
            </a:r>
          </a:p>
        </p:txBody>
      </p:sp>
      <p:sp>
        <p:nvSpPr>
          <p:cNvPr id="30" name="Text Box 36"/>
          <p:cNvSpPr txBox="1">
            <a:spLocks noChangeArrowheads="1"/>
          </p:cNvSpPr>
          <p:nvPr/>
        </p:nvSpPr>
        <p:spPr bwMode="auto">
          <a:xfrm>
            <a:off x="309669" y="4523609"/>
            <a:ext cx="8380910" cy="620426"/>
          </a:xfrm>
          <a:prstGeom prst="rect">
            <a:avLst/>
          </a:prstGeom>
          <a:solidFill>
            <a:srgbClr val="CCECFF"/>
          </a:solidFill>
          <a:ln w="38100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2200" b="1" i="1"/>
            </a:lvl1pPr>
            <a:lvl2pPr marL="742950" indent="-285750" eaLnBrk="0" hangingPunct="0">
              <a:defRPr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9pPr>
          </a:lstStyle>
          <a:p>
            <a:pPr lvl="0" algn="l">
              <a:lnSpc>
                <a:spcPct val="110000"/>
              </a:lnSpc>
            </a:pPr>
            <a:r>
              <a:rPr lang="ru-RU" sz="1600" b="0" i="0" dirty="0"/>
              <a:t>Предоставить участникам образовательного процесса широкие возможности оперативного </a:t>
            </a:r>
          </a:p>
          <a:p>
            <a:pPr lvl="0" algn="l">
              <a:lnSpc>
                <a:spcPct val="110000"/>
              </a:lnSpc>
            </a:pPr>
            <a:r>
              <a:rPr lang="ru-RU" sz="1600" b="0" i="0" dirty="0"/>
              <a:t>получения информации о наиболее значимых событиях образовательной деятельности.</a:t>
            </a:r>
          </a:p>
        </p:txBody>
      </p:sp>
      <p:sp>
        <p:nvSpPr>
          <p:cNvPr id="31" name="Text Box 36"/>
          <p:cNvSpPr txBox="1">
            <a:spLocks noChangeArrowheads="1"/>
          </p:cNvSpPr>
          <p:nvPr/>
        </p:nvSpPr>
        <p:spPr bwMode="auto">
          <a:xfrm>
            <a:off x="322079" y="5311266"/>
            <a:ext cx="8380910" cy="584775"/>
          </a:xfrm>
          <a:prstGeom prst="rect">
            <a:avLst/>
          </a:prstGeom>
          <a:solidFill>
            <a:srgbClr val="CCECFF"/>
          </a:solidFill>
          <a:ln w="38100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2200" b="1" i="1"/>
            </a:lvl1pPr>
            <a:lvl2pPr marL="742950" indent="-285750" eaLnBrk="0" hangingPunct="0">
              <a:defRPr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9pPr>
          </a:lstStyle>
          <a:p>
            <a:pPr lvl="0" algn="l"/>
            <a:r>
              <a:rPr lang="ru-RU" sz="1600" b="0" i="0" dirty="0"/>
              <a:t>Обеспечить сбор и анализ информации о текущей успеваемости и посещаемости учащихся и </a:t>
            </a:r>
          </a:p>
          <a:p>
            <a:pPr lvl="0" algn="l"/>
            <a:r>
              <a:rPr lang="ru-RU" sz="1600" b="0" i="0" dirty="0"/>
              <a:t>предоставление  возможности родителям контролировать обучение детей.</a:t>
            </a:r>
          </a:p>
        </p:txBody>
      </p:sp>
      <p:pic>
        <p:nvPicPr>
          <p:cNvPr id="11" name="Picture 3" descr="C:\Users\romanova.lm\Desktop\логотип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88640"/>
            <a:ext cx="1000254" cy="84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529898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9688" y="432979"/>
            <a:ext cx="8291264" cy="288032"/>
          </a:xfrm>
        </p:spPr>
        <p:txBody>
          <a:bodyPr>
            <a:normAutofit fontScale="90000"/>
          </a:bodyPr>
          <a:lstStyle/>
          <a:p>
            <a:r>
              <a:rPr lang="ru-RU" sz="3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Создание </a:t>
            </a:r>
            <a:r>
              <a:rPr lang="ru-RU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центров дистанционного обучения</a:t>
            </a:r>
            <a:endParaRPr lang="ru-RU" sz="3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7" name="Line 18"/>
          <p:cNvSpPr>
            <a:spLocks noChangeShapeType="1"/>
          </p:cNvSpPr>
          <p:nvPr/>
        </p:nvSpPr>
        <p:spPr bwMode="auto">
          <a:xfrm>
            <a:off x="2618160" y="3182441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55" name="Picture 6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6378502" y="1258086"/>
            <a:ext cx="2765498" cy="201622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6" name="Полилиния 35"/>
          <p:cNvSpPr/>
          <p:nvPr/>
        </p:nvSpPr>
        <p:spPr>
          <a:xfrm>
            <a:off x="2031429" y="1247779"/>
            <a:ext cx="3825002" cy="793884"/>
          </a:xfrm>
          <a:custGeom>
            <a:avLst/>
            <a:gdLst>
              <a:gd name="connsiteX0" fmla="*/ 0 w 3464714"/>
              <a:gd name="connsiteY0" fmla="*/ 0 h 1357598"/>
              <a:gd name="connsiteX1" fmla="*/ 3464714 w 3464714"/>
              <a:gd name="connsiteY1" fmla="*/ 0 h 1357598"/>
              <a:gd name="connsiteX2" fmla="*/ 3464714 w 3464714"/>
              <a:gd name="connsiteY2" fmla="*/ 1357598 h 1357598"/>
              <a:gd name="connsiteX3" fmla="*/ 0 w 3464714"/>
              <a:gd name="connsiteY3" fmla="*/ 1357598 h 1357598"/>
              <a:gd name="connsiteX4" fmla="*/ 0 w 3464714"/>
              <a:gd name="connsiteY4" fmla="*/ 0 h 1357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4714" h="1357598">
                <a:moveTo>
                  <a:pt x="0" y="0"/>
                </a:moveTo>
                <a:lnTo>
                  <a:pt x="3464714" y="0"/>
                </a:lnTo>
                <a:lnTo>
                  <a:pt x="3464714" y="1357598"/>
                </a:lnTo>
                <a:lnTo>
                  <a:pt x="0" y="1357598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A52B7C">
                  <a:tint val="66000"/>
                  <a:satMod val="160000"/>
                </a:srgbClr>
              </a:gs>
              <a:gs pos="50000">
                <a:srgbClr val="A52B7C">
                  <a:tint val="44500"/>
                  <a:satMod val="160000"/>
                </a:srgbClr>
              </a:gs>
              <a:gs pos="100000">
                <a:srgbClr val="A52B7C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3820" tIns="83820" rIns="83820" bIns="83820" numCol="1" spcCol="1270" anchor="ctr" anchorCtr="0">
            <a:noAutofit/>
          </a:bodyPr>
          <a:lstStyle/>
          <a:p>
            <a:pPr algn="ctr" eaLnBrk="0" hangingPunct="0">
              <a:defRPr/>
            </a:pPr>
            <a:r>
              <a:rPr lang="ru-RU" sz="2000" b="1" dirty="0">
                <a:solidFill>
                  <a:schemeClr val="tx1"/>
                </a:solidFill>
                <a:cs typeface="Times New Roman" pitchFamily="18" charset="0"/>
              </a:rPr>
              <a:t>МОиН УР / АУ УР «</a:t>
            </a:r>
            <a:r>
              <a:rPr lang="ru-RU" sz="2000" b="1" dirty="0" smtClean="0">
                <a:solidFill>
                  <a:schemeClr val="tx1"/>
                </a:solidFill>
                <a:cs typeface="Times New Roman" pitchFamily="18" charset="0"/>
              </a:rPr>
              <a:t>РЦИ и  ОКО»</a:t>
            </a:r>
          </a:p>
          <a:p>
            <a:pPr algn="ctr" eaLnBrk="0" hangingPunct="0">
              <a:defRPr/>
            </a:pPr>
            <a:r>
              <a:rPr lang="ru-RU" b="1" dirty="0">
                <a:solidFill>
                  <a:srgbClr val="A52B7C"/>
                </a:solidFill>
                <a:cs typeface="Arial" pitchFamily="34" charset="0"/>
              </a:rPr>
              <a:t>Региональный координатор </a:t>
            </a:r>
            <a:r>
              <a:rPr lang="ru-RU" b="1" dirty="0" smtClean="0">
                <a:solidFill>
                  <a:srgbClr val="A52B7C"/>
                </a:solidFill>
                <a:cs typeface="Arial" pitchFamily="34" charset="0"/>
              </a:rPr>
              <a:t>ДО</a:t>
            </a:r>
            <a:endParaRPr lang="ru-RU" b="1" dirty="0">
              <a:solidFill>
                <a:srgbClr val="A52B7C"/>
              </a:solidFill>
              <a:cs typeface="Arial" pitchFamily="34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1979638" y="2144058"/>
            <a:ext cx="3941166" cy="1357598"/>
          </a:xfrm>
          <a:custGeom>
            <a:avLst/>
            <a:gdLst>
              <a:gd name="connsiteX0" fmla="*/ 0 w 3001650"/>
              <a:gd name="connsiteY0" fmla="*/ 0 h 1357598"/>
              <a:gd name="connsiteX1" fmla="*/ 3001650 w 3001650"/>
              <a:gd name="connsiteY1" fmla="*/ 0 h 1357598"/>
              <a:gd name="connsiteX2" fmla="*/ 3001650 w 3001650"/>
              <a:gd name="connsiteY2" fmla="*/ 1357598 h 1357598"/>
              <a:gd name="connsiteX3" fmla="*/ 0 w 3001650"/>
              <a:gd name="connsiteY3" fmla="*/ 1357598 h 1357598"/>
              <a:gd name="connsiteX4" fmla="*/ 0 w 3001650"/>
              <a:gd name="connsiteY4" fmla="*/ 0 h 1357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1650" h="1357598">
                <a:moveTo>
                  <a:pt x="0" y="0"/>
                </a:moveTo>
                <a:lnTo>
                  <a:pt x="3001650" y="0"/>
                </a:lnTo>
                <a:lnTo>
                  <a:pt x="3001650" y="1357598"/>
                </a:lnTo>
                <a:lnTo>
                  <a:pt x="0" y="1357598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0">
                <a:srgbClr val="00B050"/>
              </a:gs>
              <a:gs pos="50000">
                <a:srgbClr val="AFFFD3"/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hueOff val="-4966938"/>
              <a:satOff val="19906"/>
              <a:lumOff val="431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3820" tIns="83820" rIns="83820" bIns="83820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endParaRPr lang="ru-RU" sz="2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9" name="TextBox 66"/>
          <p:cNvSpPr txBox="1">
            <a:spLocks noChangeArrowheads="1"/>
          </p:cNvSpPr>
          <p:nvPr/>
        </p:nvSpPr>
        <p:spPr bwMode="auto">
          <a:xfrm>
            <a:off x="2031429" y="2160928"/>
            <a:ext cx="38893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b="1" dirty="0"/>
              <a:t>Муниципальный </a:t>
            </a:r>
          </a:p>
          <a:p>
            <a:pPr algn="ctr" eaLnBrk="1" hangingPunct="1"/>
            <a:r>
              <a:rPr lang="ru-RU" b="1" dirty="0"/>
              <a:t>орган управления образованием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4007016" y="2775199"/>
            <a:ext cx="1543784" cy="607026"/>
          </a:xfrm>
          <a:prstGeom prst="rect">
            <a:avLst/>
          </a:prstGeom>
          <a:gradFill flip="none" rotWithShape="0">
            <a:gsLst>
              <a:gs pos="0">
                <a:srgbClr val="00B050"/>
              </a:gs>
              <a:gs pos="50000">
                <a:srgbClr val="AFFFD3"/>
              </a:gs>
              <a:gs pos="100000">
                <a:srgbClr val="00B050"/>
              </a:gs>
            </a:gsLst>
            <a:lin ang="2700000" scaled="1"/>
            <a:tileRect/>
          </a:gradFill>
          <a:ln w="28575"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hueOff val="-4966938"/>
              <a:satOff val="19906"/>
              <a:lumOff val="4314"/>
              <a:alphaOff val="0"/>
            </a:schemeClr>
          </a:effectRef>
          <a:fontRef idx="minor">
            <a:schemeClr val="lt1"/>
          </a:fontRef>
        </p:style>
      </p:sp>
      <p:sp>
        <p:nvSpPr>
          <p:cNvPr id="4" name="TextBox 3"/>
          <p:cNvSpPr txBox="1"/>
          <p:nvPr/>
        </p:nvSpPr>
        <p:spPr>
          <a:xfrm>
            <a:off x="2143423" y="2787058"/>
            <a:ext cx="16443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7A37"/>
                </a:solidFill>
                <a:cs typeface="Times New Roman" pitchFamily="18" charset="0"/>
              </a:rPr>
              <a:t>Ответственный за </a:t>
            </a:r>
            <a:r>
              <a:rPr lang="ru-RU" sz="1400" b="1" dirty="0" smtClean="0">
                <a:solidFill>
                  <a:srgbClr val="007A37"/>
                </a:solidFill>
                <a:cs typeface="Times New Roman" pitchFamily="18" charset="0"/>
              </a:rPr>
              <a:t>информатизацию</a:t>
            </a:r>
            <a:endParaRPr lang="ru-RU" sz="1400" dirty="0">
              <a:solidFill>
                <a:srgbClr val="007A37"/>
              </a:solidFill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14814" y="2833385"/>
            <a:ext cx="15281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cs typeface="Times New Roman" pitchFamily="18" charset="0"/>
              </a:rPr>
              <a:t>Муниципальный координатор ДО</a:t>
            </a:r>
            <a:endParaRPr lang="ru-RU" sz="1400" dirty="0">
              <a:cs typeface="Arial" pitchFamily="34" charset="0"/>
            </a:endParaRPr>
          </a:p>
          <a:p>
            <a:endParaRPr lang="ru-RU" sz="1400" dirty="0"/>
          </a:p>
        </p:txBody>
      </p:sp>
      <p:sp>
        <p:nvSpPr>
          <p:cNvPr id="45" name="Полилиния 44"/>
          <p:cNvSpPr/>
          <p:nvPr/>
        </p:nvSpPr>
        <p:spPr>
          <a:xfrm>
            <a:off x="623761" y="3645024"/>
            <a:ext cx="6910636" cy="2274759"/>
          </a:xfrm>
          <a:custGeom>
            <a:avLst/>
            <a:gdLst>
              <a:gd name="connsiteX0" fmla="*/ 0 w 3103406"/>
              <a:gd name="connsiteY0" fmla="*/ 0 h 1357598"/>
              <a:gd name="connsiteX1" fmla="*/ 3103406 w 3103406"/>
              <a:gd name="connsiteY1" fmla="*/ 0 h 1357598"/>
              <a:gd name="connsiteX2" fmla="*/ 3103406 w 3103406"/>
              <a:gd name="connsiteY2" fmla="*/ 1357598 h 1357598"/>
              <a:gd name="connsiteX3" fmla="*/ 0 w 3103406"/>
              <a:gd name="connsiteY3" fmla="*/ 1357598 h 1357598"/>
              <a:gd name="connsiteX4" fmla="*/ 0 w 3103406"/>
              <a:gd name="connsiteY4" fmla="*/ 0 h 1357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3406" h="1357598">
                <a:moveTo>
                  <a:pt x="0" y="0"/>
                </a:moveTo>
                <a:lnTo>
                  <a:pt x="3103406" y="0"/>
                </a:lnTo>
                <a:lnTo>
                  <a:pt x="3103406" y="1357598"/>
                </a:lnTo>
                <a:lnTo>
                  <a:pt x="0" y="1357598"/>
                </a:lnTo>
                <a:lnTo>
                  <a:pt x="0" y="0"/>
                </a:lnTo>
                <a:close/>
              </a:path>
            </a:pathLst>
          </a:custGeom>
          <a:solidFill>
            <a:srgbClr val="00B0F0">
              <a:alpha val="40000"/>
            </a:srgbClr>
          </a:solidFill>
          <a:ln w="28575"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3820" tIns="83820" rIns="83820" bIns="83820" numCol="1" spcCol="1270" anchor="ctr" anchorCtr="0">
            <a:noAutofit/>
          </a:bodyPr>
          <a:lstStyle/>
          <a:p>
            <a:pPr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2336093" y="3707717"/>
            <a:ext cx="2307915" cy="1074685"/>
          </a:xfrm>
          <a:prstGeom prst="rect">
            <a:avLst/>
          </a:prstGeom>
          <a:gradFill flip="none" rotWithShape="0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TextBox 5"/>
          <p:cNvSpPr txBox="1"/>
          <p:nvPr/>
        </p:nvSpPr>
        <p:spPr>
          <a:xfrm>
            <a:off x="2141362" y="3689738"/>
            <a:ext cx="26111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Директор ОУ</a:t>
            </a:r>
          </a:p>
          <a:p>
            <a:pPr algn="ctr"/>
            <a:r>
              <a:rPr lang="ru-RU" sz="1600" dirty="0" err="1">
                <a:solidFill>
                  <a:srgbClr val="0070C0"/>
                </a:solidFill>
              </a:rPr>
              <a:t>Зам.по</a:t>
            </a:r>
            <a:r>
              <a:rPr lang="ru-RU" sz="1600" dirty="0">
                <a:solidFill>
                  <a:srgbClr val="0070C0"/>
                </a:solidFill>
              </a:rPr>
              <a:t> УВР 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</a:rPr>
              <a:t>Ответственный за информатизацию</a:t>
            </a:r>
          </a:p>
          <a:p>
            <a:pPr algn="ctr"/>
            <a:endParaRPr lang="ru-RU" sz="1600" dirty="0"/>
          </a:p>
        </p:txBody>
      </p:sp>
      <p:sp>
        <p:nvSpPr>
          <p:cNvPr id="59" name="Полилиния 58"/>
          <p:cNvSpPr/>
          <p:nvPr/>
        </p:nvSpPr>
        <p:spPr>
          <a:xfrm>
            <a:off x="4803114" y="4251114"/>
            <a:ext cx="2443711" cy="1501619"/>
          </a:xfrm>
          <a:custGeom>
            <a:avLst/>
            <a:gdLst>
              <a:gd name="connsiteX0" fmla="*/ 0 w 3464714"/>
              <a:gd name="connsiteY0" fmla="*/ 0 h 1357598"/>
              <a:gd name="connsiteX1" fmla="*/ 3464714 w 3464714"/>
              <a:gd name="connsiteY1" fmla="*/ 0 h 1357598"/>
              <a:gd name="connsiteX2" fmla="*/ 3464714 w 3464714"/>
              <a:gd name="connsiteY2" fmla="*/ 1357598 h 1357598"/>
              <a:gd name="connsiteX3" fmla="*/ 0 w 3464714"/>
              <a:gd name="connsiteY3" fmla="*/ 1357598 h 1357598"/>
              <a:gd name="connsiteX4" fmla="*/ 0 w 3464714"/>
              <a:gd name="connsiteY4" fmla="*/ 0 h 1357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4714" h="1357598">
                <a:moveTo>
                  <a:pt x="0" y="0"/>
                </a:moveTo>
                <a:lnTo>
                  <a:pt x="3464714" y="0"/>
                </a:lnTo>
                <a:lnTo>
                  <a:pt x="3464714" y="1357598"/>
                </a:lnTo>
                <a:lnTo>
                  <a:pt x="0" y="1357598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50000">
                <a:schemeClr val="accent4">
                  <a:lumMod val="40000"/>
                  <a:lumOff val="6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2700000" scaled="1"/>
            <a:tileRect/>
          </a:gradFill>
          <a:ln w="28575"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3820" tIns="83820" rIns="83820" bIns="83820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4" name="TextBox 72"/>
          <p:cNvSpPr txBox="1">
            <a:spLocks noChangeArrowheads="1"/>
          </p:cNvSpPr>
          <p:nvPr/>
        </p:nvSpPr>
        <p:spPr bwMode="auto">
          <a:xfrm>
            <a:off x="6559070" y="5407025"/>
            <a:ext cx="863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b="1" dirty="0"/>
              <a:t>ЦДО</a:t>
            </a:r>
          </a:p>
        </p:txBody>
      </p:sp>
      <p:sp>
        <p:nvSpPr>
          <p:cNvPr id="60" name="Полилиния 59"/>
          <p:cNvSpPr/>
          <p:nvPr/>
        </p:nvSpPr>
        <p:spPr>
          <a:xfrm>
            <a:off x="4984449" y="4454230"/>
            <a:ext cx="2108758" cy="394100"/>
          </a:xfrm>
          <a:custGeom>
            <a:avLst/>
            <a:gdLst>
              <a:gd name="connsiteX0" fmla="*/ 0 w 3464714"/>
              <a:gd name="connsiteY0" fmla="*/ 0 h 1357598"/>
              <a:gd name="connsiteX1" fmla="*/ 3464714 w 3464714"/>
              <a:gd name="connsiteY1" fmla="*/ 0 h 1357598"/>
              <a:gd name="connsiteX2" fmla="*/ 3464714 w 3464714"/>
              <a:gd name="connsiteY2" fmla="*/ 1357598 h 1357598"/>
              <a:gd name="connsiteX3" fmla="*/ 0 w 3464714"/>
              <a:gd name="connsiteY3" fmla="*/ 1357598 h 1357598"/>
              <a:gd name="connsiteX4" fmla="*/ 0 w 3464714"/>
              <a:gd name="connsiteY4" fmla="*/ 0 h 1357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4714" h="1357598">
                <a:moveTo>
                  <a:pt x="0" y="0"/>
                </a:moveTo>
                <a:lnTo>
                  <a:pt x="3464714" y="0"/>
                </a:lnTo>
                <a:lnTo>
                  <a:pt x="3464714" y="1357598"/>
                </a:lnTo>
                <a:lnTo>
                  <a:pt x="0" y="1357598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75000"/>
                </a:schemeClr>
              </a:gs>
              <a:gs pos="50000">
                <a:schemeClr val="accent4">
                  <a:lumMod val="40000"/>
                  <a:lumOff val="6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2700000" scaled="1"/>
            <a:tileRect/>
          </a:gradFill>
          <a:ln w="28575"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3820" tIns="83820" rIns="83820" bIns="83820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Координатор ДО в ОУ</a:t>
            </a:r>
            <a:endParaRPr lang="ru-RU" sz="16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1" name="Полилиния 60"/>
          <p:cNvSpPr/>
          <p:nvPr/>
        </p:nvSpPr>
        <p:spPr>
          <a:xfrm>
            <a:off x="5220070" y="5046018"/>
            <a:ext cx="1700919" cy="394100"/>
          </a:xfrm>
          <a:custGeom>
            <a:avLst/>
            <a:gdLst>
              <a:gd name="connsiteX0" fmla="*/ 0 w 3464714"/>
              <a:gd name="connsiteY0" fmla="*/ 0 h 1357598"/>
              <a:gd name="connsiteX1" fmla="*/ 3464714 w 3464714"/>
              <a:gd name="connsiteY1" fmla="*/ 0 h 1357598"/>
              <a:gd name="connsiteX2" fmla="*/ 3464714 w 3464714"/>
              <a:gd name="connsiteY2" fmla="*/ 1357598 h 1357598"/>
              <a:gd name="connsiteX3" fmla="*/ 0 w 3464714"/>
              <a:gd name="connsiteY3" fmla="*/ 1357598 h 1357598"/>
              <a:gd name="connsiteX4" fmla="*/ 0 w 3464714"/>
              <a:gd name="connsiteY4" fmla="*/ 0 h 1357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4714" h="1357598">
                <a:moveTo>
                  <a:pt x="0" y="0"/>
                </a:moveTo>
                <a:lnTo>
                  <a:pt x="3464714" y="0"/>
                </a:lnTo>
                <a:lnTo>
                  <a:pt x="3464714" y="1357598"/>
                </a:lnTo>
                <a:lnTo>
                  <a:pt x="0" y="1357598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50000">
                <a:schemeClr val="accent4">
                  <a:lumMod val="40000"/>
                  <a:lumOff val="6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2700000" scaled="1"/>
            <a:tileRect/>
          </a:gradFill>
          <a:ln w="28575"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3820" tIns="83820" rIns="83820" bIns="83820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Сетевой педагог</a:t>
            </a:r>
            <a:endParaRPr lang="ru-RU" sz="16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1135517" y="4869160"/>
            <a:ext cx="2022325" cy="960537"/>
          </a:xfrm>
          <a:prstGeom prst="rect">
            <a:avLst/>
          </a:prstGeom>
          <a:gradFill flip="none" rotWithShape="0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</p:sp>
      <p:sp>
        <p:nvSpPr>
          <p:cNvPr id="63" name="TextBox 62"/>
          <p:cNvSpPr txBox="1"/>
          <p:nvPr/>
        </p:nvSpPr>
        <p:spPr>
          <a:xfrm>
            <a:off x="1073631" y="4949236"/>
            <a:ext cx="21354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defRPr/>
            </a:pPr>
            <a:r>
              <a:rPr lang="ru-RU" sz="1600" dirty="0">
                <a:cs typeface="Times New Roman" pitchFamily="18" charset="0"/>
              </a:rPr>
              <a:t>Педагог- куратор ДО/</a:t>
            </a:r>
          </a:p>
          <a:p>
            <a:pPr algn="ctr" eaLnBrk="0" hangingPunct="0">
              <a:defRPr/>
            </a:pPr>
            <a:r>
              <a:rPr lang="ru-RU" sz="1600" dirty="0">
                <a:cs typeface="Times New Roman" pitchFamily="18" charset="0"/>
              </a:rPr>
              <a:t>классный руководитель</a:t>
            </a:r>
            <a:endParaRPr lang="ru-RU" sz="1600" dirty="0">
              <a:cs typeface="Arial" pitchFamily="34" charset="0"/>
            </a:endParaRPr>
          </a:p>
        </p:txBody>
      </p:sp>
      <p:sp>
        <p:nvSpPr>
          <p:cNvPr id="46" name="TextBox 59"/>
          <p:cNvSpPr txBox="1">
            <a:spLocks noChangeArrowheads="1"/>
          </p:cNvSpPr>
          <p:nvPr/>
        </p:nvSpPr>
        <p:spPr bwMode="auto">
          <a:xfrm>
            <a:off x="686903" y="3655926"/>
            <a:ext cx="1079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b="1" dirty="0"/>
              <a:t>Школа</a:t>
            </a:r>
          </a:p>
        </p:txBody>
      </p:sp>
      <p:sp>
        <p:nvSpPr>
          <p:cNvPr id="66" name="Нашивка 65"/>
          <p:cNvSpPr/>
          <p:nvPr/>
        </p:nvSpPr>
        <p:spPr>
          <a:xfrm rot="5400000">
            <a:off x="3747567" y="1940898"/>
            <a:ext cx="360040" cy="320331"/>
          </a:xfrm>
          <a:prstGeom prst="chevron">
            <a:avLst/>
          </a:prstGeom>
          <a:solidFill>
            <a:srgbClr val="D45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7" name="Нашивка 66"/>
          <p:cNvSpPr/>
          <p:nvPr/>
        </p:nvSpPr>
        <p:spPr>
          <a:xfrm rot="16200000" flipH="1">
            <a:off x="3785052" y="3416054"/>
            <a:ext cx="360040" cy="320331"/>
          </a:xfrm>
          <a:prstGeom prst="chevron">
            <a:avLst/>
          </a:prstGeom>
          <a:solidFill>
            <a:srgbClr val="00E2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8" name="Нашивка 67"/>
          <p:cNvSpPr/>
          <p:nvPr/>
        </p:nvSpPr>
        <p:spPr>
          <a:xfrm rot="5400000">
            <a:off x="2868907" y="4672991"/>
            <a:ext cx="360040" cy="320331"/>
          </a:xfrm>
          <a:prstGeom prst="chevron">
            <a:avLst/>
          </a:prstGeom>
          <a:solidFill>
            <a:srgbClr val="159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2" name="Нашивка 71"/>
          <p:cNvSpPr/>
          <p:nvPr/>
        </p:nvSpPr>
        <p:spPr>
          <a:xfrm rot="16200000" flipH="1">
            <a:off x="4932425" y="3952090"/>
            <a:ext cx="360040" cy="320331"/>
          </a:xfrm>
          <a:prstGeom prst="chevron">
            <a:avLst/>
          </a:prstGeom>
          <a:solidFill>
            <a:srgbClr val="00E2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3" name="Нашивка 72"/>
          <p:cNvSpPr/>
          <p:nvPr/>
        </p:nvSpPr>
        <p:spPr>
          <a:xfrm rot="5400000">
            <a:off x="5890510" y="4770617"/>
            <a:ext cx="360040" cy="320331"/>
          </a:xfrm>
          <a:prstGeom prst="chevron">
            <a:avLst/>
          </a:prstGeom>
          <a:solidFill>
            <a:srgbClr val="A66B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83055" y="3492896"/>
            <a:ext cx="58579" cy="602267"/>
          </a:xfrm>
          <a:prstGeom prst="rect">
            <a:avLst/>
          </a:prstGeom>
          <a:solidFill>
            <a:srgbClr val="00E2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Прямоугольник 73"/>
          <p:cNvSpPr/>
          <p:nvPr/>
        </p:nvSpPr>
        <p:spPr>
          <a:xfrm flipV="1">
            <a:off x="3458159" y="5319016"/>
            <a:ext cx="951872" cy="45719"/>
          </a:xfrm>
          <a:prstGeom prst="rect">
            <a:avLst/>
          </a:prstGeom>
          <a:solidFill>
            <a:srgbClr val="159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1" name="Нашивка 70"/>
          <p:cNvSpPr/>
          <p:nvPr/>
        </p:nvSpPr>
        <p:spPr>
          <a:xfrm rot="10800000">
            <a:off x="3298841" y="5181712"/>
            <a:ext cx="360040" cy="320331"/>
          </a:xfrm>
          <a:prstGeom prst="chevron">
            <a:avLst/>
          </a:prstGeom>
          <a:solidFill>
            <a:srgbClr val="159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0" name="Нашивка 69"/>
          <p:cNvSpPr/>
          <p:nvPr/>
        </p:nvSpPr>
        <p:spPr>
          <a:xfrm>
            <a:off x="4230307" y="5181711"/>
            <a:ext cx="360040" cy="320331"/>
          </a:xfrm>
          <a:prstGeom prst="chevron">
            <a:avLst/>
          </a:prstGeom>
          <a:solidFill>
            <a:srgbClr val="159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8" name="Нашивка 37"/>
          <p:cNvSpPr/>
          <p:nvPr/>
        </p:nvSpPr>
        <p:spPr>
          <a:xfrm>
            <a:off x="4542610" y="4283915"/>
            <a:ext cx="360040" cy="320331"/>
          </a:xfrm>
          <a:prstGeom prst="chevron">
            <a:avLst/>
          </a:prstGeom>
          <a:solidFill>
            <a:srgbClr val="159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40" name="Picture 3" descr="C:\Users\romanova.lm\Desktop\логотип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24853" y="5919783"/>
            <a:ext cx="1000254" cy="84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08941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9688" y="432979"/>
            <a:ext cx="8291264" cy="288032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Использование  дистанционных образовательных технологий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26480" y="1262596"/>
            <a:ext cx="3657355" cy="2704426"/>
          </a:xfrm>
          <a:prstGeom prst="rect">
            <a:avLst/>
          </a:prstGeom>
          <a:ln w="38100" cap="sq">
            <a:solidFill>
              <a:srgbClr val="7030A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282440" y="5373443"/>
            <a:ext cx="3226228" cy="935882"/>
            <a:chOff x="816" y="2117"/>
            <a:chExt cx="1440" cy="635"/>
          </a:xfrm>
        </p:grpSpPr>
        <p:sp>
          <p:nvSpPr>
            <p:cNvPr id="18" name="Freeform 10"/>
            <p:cNvSpPr>
              <a:spLocks/>
            </p:cNvSpPr>
            <p:nvPr/>
          </p:nvSpPr>
          <p:spPr bwMode="gray">
            <a:xfrm>
              <a:off x="901" y="2562"/>
              <a:ext cx="1270" cy="190"/>
            </a:xfrm>
            <a:custGeom>
              <a:avLst/>
              <a:gdLst>
                <a:gd name="T0" fmla="*/ 1120 w 1120"/>
                <a:gd name="T1" fmla="*/ 252 h 252"/>
                <a:gd name="T2" fmla="*/ 1116 w 1120"/>
                <a:gd name="T3" fmla="*/ 250 h 252"/>
                <a:gd name="T4" fmla="*/ 1100 w 1120"/>
                <a:gd name="T5" fmla="*/ 246 h 252"/>
                <a:gd name="T6" fmla="*/ 1074 w 1120"/>
                <a:gd name="T7" fmla="*/ 240 h 252"/>
                <a:gd name="T8" fmla="*/ 1038 w 1120"/>
                <a:gd name="T9" fmla="*/ 232 h 252"/>
                <a:gd name="T10" fmla="*/ 992 w 1120"/>
                <a:gd name="T11" fmla="*/ 222 h 252"/>
                <a:gd name="T12" fmla="*/ 938 w 1120"/>
                <a:gd name="T13" fmla="*/ 212 h 252"/>
                <a:gd name="T14" fmla="*/ 876 w 1120"/>
                <a:gd name="T15" fmla="*/ 204 h 252"/>
                <a:gd name="T16" fmla="*/ 806 w 1120"/>
                <a:gd name="T17" fmla="*/ 196 h 252"/>
                <a:gd name="T18" fmla="*/ 730 w 1120"/>
                <a:gd name="T19" fmla="*/ 190 h 252"/>
                <a:gd name="T20" fmla="*/ 646 w 1120"/>
                <a:gd name="T21" fmla="*/ 184 h 252"/>
                <a:gd name="T22" fmla="*/ 556 w 1120"/>
                <a:gd name="T23" fmla="*/ 184 h 252"/>
                <a:gd name="T24" fmla="*/ 466 w 1120"/>
                <a:gd name="T25" fmla="*/ 184 h 252"/>
                <a:gd name="T26" fmla="*/ 384 w 1120"/>
                <a:gd name="T27" fmla="*/ 190 h 252"/>
                <a:gd name="T28" fmla="*/ 308 w 1120"/>
                <a:gd name="T29" fmla="*/ 196 h 252"/>
                <a:gd name="T30" fmla="*/ 238 w 1120"/>
                <a:gd name="T31" fmla="*/ 204 h 252"/>
                <a:gd name="T32" fmla="*/ 178 w 1120"/>
                <a:gd name="T33" fmla="*/ 212 h 252"/>
                <a:gd name="T34" fmla="*/ 126 w 1120"/>
                <a:gd name="T35" fmla="*/ 222 h 252"/>
                <a:gd name="T36" fmla="*/ 82 w 1120"/>
                <a:gd name="T37" fmla="*/ 232 h 252"/>
                <a:gd name="T38" fmla="*/ 46 w 1120"/>
                <a:gd name="T39" fmla="*/ 240 h 252"/>
                <a:gd name="T40" fmla="*/ 20 w 1120"/>
                <a:gd name="T41" fmla="*/ 246 h 252"/>
                <a:gd name="T42" fmla="*/ 6 w 1120"/>
                <a:gd name="T43" fmla="*/ 250 h 252"/>
                <a:gd name="T44" fmla="*/ 0 w 1120"/>
                <a:gd name="T45" fmla="*/ 252 h 252"/>
                <a:gd name="T46" fmla="*/ 0 w 1120"/>
                <a:gd name="T47" fmla="*/ 62 h 252"/>
                <a:gd name="T48" fmla="*/ 560 w 1120"/>
                <a:gd name="T49" fmla="*/ 0 h 252"/>
                <a:gd name="T50" fmla="*/ 1120 w 1120"/>
                <a:gd name="T51" fmla="*/ 62 h 252"/>
                <a:gd name="T52" fmla="*/ 1120 w 1120"/>
                <a:gd name="T53" fmla="*/ 252 h 252"/>
                <a:gd name="T54" fmla="*/ 1120 w 1120"/>
                <a:gd name="T55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0">
                  <a:solidFill>
                    <a:srgbClr val="DF590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" name="Rectangle 11"/>
            <p:cNvSpPr>
              <a:spLocks noChangeArrowheads="1"/>
            </p:cNvSpPr>
            <p:nvPr/>
          </p:nvSpPr>
          <p:spPr bwMode="gray">
            <a:xfrm>
              <a:off x="816" y="2117"/>
              <a:ext cx="1440" cy="53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ru-RU" b="1" dirty="0" smtClean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5460 </a:t>
              </a:r>
              <a:r>
                <a:rPr lang="ru-RU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учащихся  – </a:t>
              </a:r>
              <a:br>
                <a:rPr lang="ru-RU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ru-RU" b="1" dirty="0" smtClean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250 </a:t>
              </a:r>
              <a:r>
                <a:rPr lang="ru-RU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ОУ</a:t>
              </a:r>
              <a:endPara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6" name="Объект 2"/>
          <p:cNvSpPr>
            <a:spLocks noGrp="1"/>
          </p:cNvSpPr>
          <p:nvPr/>
        </p:nvSpPr>
        <p:spPr>
          <a:xfrm>
            <a:off x="211484" y="2492896"/>
            <a:ext cx="3306294" cy="24482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>
                <a:srgbClr val="009999"/>
              </a:buClr>
            </a:pPr>
            <a:r>
              <a:rPr lang="ru-RU" sz="1800" dirty="0">
                <a:solidFill>
                  <a:prstClr val="black"/>
                </a:solidFill>
              </a:rPr>
              <a:t>Малокомплектная  школа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>
                <a:srgbClr val="009999"/>
              </a:buClr>
            </a:pPr>
            <a:r>
              <a:rPr lang="ru-RU" sz="1800" dirty="0">
                <a:solidFill>
                  <a:prstClr val="black"/>
                </a:solidFill>
              </a:rPr>
              <a:t>Одарённые дети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>
                <a:srgbClr val="009999"/>
              </a:buClr>
            </a:pPr>
            <a:r>
              <a:rPr lang="ru-RU" sz="1800" dirty="0">
                <a:solidFill>
                  <a:prstClr val="black"/>
                </a:solidFill>
              </a:rPr>
              <a:t>Профильная школа 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>
                <a:srgbClr val="009999"/>
              </a:buClr>
            </a:pPr>
            <a:r>
              <a:rPr lang="ru-RU" sz="1800" dirty="0" smtClean="0">
                <a:solidFill>
                  <a:prstClr val="black"/>
                </a:solidFill>
              </a:rPr>
              <a:t>Социальные проекты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>
                <a:srgbClr val="009999"/>
              </a:buClr>
            </a:pPr>
            <a:r>
              <a:rPr lang="ru-RU" sz="1800" dirty="0" smtClean="0">
                <a:solidFill>
                  <a:prstClr val="black"/>
                </a:solidFill>
              </a:rPr>
              <a:t>Использование технологий дистанционного обучения на уроке</a:t>
            </a:r>
            <a:endParaRPr lang="ru-RU" sz="1800" dirty="0">
              <a:solidFill>
                <a:prstClr val="black"/>
              </a:solidFill>
            </a:endParaRPr>
          </a:p>
        </p:txBody>
      </p: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4467201" y="4094793"/>
            <a:ext cx="4392488" cy="1671427"/>
            <a:chOff x="816" y="2304"/>
            <a:chExt cx="1440" cy="448"/>
          </a:xfrm>
        </p:grpSpPr>
        <p:sp>
          <p:nvSpPr>
            <p:cNvPr id="44" name="Freeform 10"/>
            <p:cNvSpPr>
              <a:spLocks/>
            </p:cNvSpPr>
            <p:nvPr/>
          </p:nvSpPr>
          <p:spPr bwMode="gray">
            <a:xfrm>
              <a:off x="901" y="2562"/>
              <a:ext cx="1270" cy="190"/>
            </a:xfrm>
            <a:custGeom>
              <a:avLst/>
              <a:gdLst>
                <a:gd name="T0" fmla="*/ 1120 w 1120"/>
                <a:gd name="T1" fmla="*/ 252 h 252"/>
                <a:gd name="T2" fmla="*/ 1116 w 1120"/>
                <a:gd name="T3" fmla="*/ 250 h 252"/>
                <a:gd name="T4" fmla="*/ 1100 w 1120"/>
                <a:gd name="T5" fmla="*/ 246 h 252"/>
                <a:gd name="T6" fmla="*/ 1074 w 1120"/>
                <a:gd name="T7" fmla="*/ 240 h 252"/>
                <a:gd name="T8" fmla="*/ 1038 w 1120"/>
                <a:gd name="T9" fmla="*/ 232 h 252"/>
                <a:gd name="T10" fmla="*/ 992 w 1120"/>
                <a:gd name="T11" fmla="*/ 222 h 252"/>
                <a:gd name="T12" fmla="*/ 938 w 1120"/>
                <a:gd name="T13" fmla="*/ 212 h 252"/>
                <a:gd name="T14" fmla="*/ 876 w 1120"/>
                <a:gd name="T15" fmla="*/ 204 h 252"/>
                <a:gd name="T16" fmla="*/ 806 w 1120"/>
                <a:gd name="T17" fmla="*/ 196 h 252"/>
                <a:gd name="T18" fmla="*/ 730 w 1120"/>
                <a:gd name="T19" fmla="*/ 190 h 252"/>
                <a:gd name="T20" fmla="*/ 646 w 1120"/>
                <a:gd name="T21" fmla="*/ 184 h 252"/>
                <a:gd name="T22" fmla="*/ 556 w 1120"/>
                <a:gd name="T23" fmla="*/ 184 h 252"/>
                <a:gd name="T24" fmla="*/ 466 w 1120"/>
                <a:gd name="T25" fmla="*/ 184 h 252"/>
                <a:gd name="T26" fmla="*/ 384 w 1120"/>
                <a:gd name="T27" fmla="*/ 190 h 252"/>
                <a:gd name="T28" fmla="*/ 308 w 1120"/>
                <a:gd name="T29" fmla="*/ 196 h 252"/>
                <a:gd name="T30" fmla="*/ 238 w 1120"/>
                <a:gd name="T31" fmla="*/ 204 h 252"/>
                <a:gd name="T32" fmla="*/ 178 w 1120"/>
                <a:gd name="T33" fmla="*/ 212 h 252"/>
                <a:gd name="T34" fmla="*/ 126 w 1120"/>
                <a:gd name="T35" fmla="*/ 222 h 252"/>
                <a:gd name="T36" fmla="*/ 82 w 1120"/>
                <a:gd name="T37" fmla="*/ 232 h 252"/>
                <a:gd name="T38" fmla="*/ 46 w 1120"/>
                <a:gd name="T39" fmla="*/ 240 h 252"/>
                <a:gd name="T40" fmla="*/ 20 w 1120"/>
                <a:gd name="T41" fmla="*/ 246 h 252"/>
                <a:gd name="T42" fmla="*/ 6 w 1120"/>
                <a:gd name="T43" fmla="*/ 250 h 252"/>
                <a:gd name="T44" fmla="*/ 0 w 1120"/>
                <a:gd name="T45" fmla="*/ 252 h 252"/>
                <a:gd name="T46" fmla="*/ 0 w 1120"/>
                <a:gd name="T47" fmla="*/ 62 h 252"/>
                <a:gd name="T48" fmla="*/ 560 w 1120"/>
                <a:gd name="T49" fmla="*/ 0 h 252"/>
                <a:gd name="T50" fmla="*/ 1120 w 1120"/>
                <a:gd name="T51" fmla="*/ 62 h 252"/>
                <a:gd name="T52" fmla="*/ 1120 w 1120"/>
                <a:gd name="T53" fmla="*/ 252 h 252"/>
                <a:gd name="T54" fmla="*/ 1120 w 1120"/>
                <a:gd name="T55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0">
                  <a:solidFill>
                    <a:srgbClr val="DF590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5" name="Rectangle 11"/>
            <p:cNvSpPr>
              <a:spLocks noChangeArrowheads="1"/>
            </p:cNvSpPr>
            <p:nvPr/>
          </p:nvSpPr>
          <p:spPr bwMode="gray">
            <a:xfrm>
              <a:off x="816" y="2304"/>
              <a:ext cx="1440" cy="393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4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Образовательный сетевой </a:t>
              </a:r>
              <a:endParaRPr lang="ru-RU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4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ресурс Интернет </a:t>
              </a:r>
              <a:r>
                <a:rPr lang="ru-RU" sz="24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– школа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4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«Просвещение»</a:t>
              </a:r>
            </a:p>
          </p:txBody>
        </p:sp>
      </p:grpSp>
      <p:pic>
        <p:nvPicPr>
          <p:cNvPr id="16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460" y="44624"/>
            <a:ext cx="1153180" cy="1183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" name="Скругленный прямоугольник 84"/>
          <p:cNvSpPr/>
          <p:nvPr/>
        </p:nvSpPr>
        <p:spPr>
          <a:xfrm rot="5400000" flipV="1">
            <a:off x="2202111" y="3782663"/>
            <a:ext cx="3921398" cy="45719"/>
          </a:xfrm>
          <a:prstGeom prst="roundRect">
            <a:avLst>
              <a:gd name="adj" fmla="val 50000"/>
            </a:avLst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48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737098" y="2810121"/>
            <a:ext cx="589685" cy="936104"/>
          </a:xfrm>
          <a:prstGeom prst="rect">
            <a:avLst/>
          </a:prstGeom>
        </p:spPr>
      </p:pic>
      <p:grpSp>
        <p:nvGrpSpPr>
          <p:cNvPr id="5" name="Group 9"/>
          <p:cNvGrpSpPr>
            <a:grpSpLocks/>
          </p:cNvGrpSpPr>
          <p:nvPr/>
        </p:nvGrpSpPr>
        <p:grpSpPr bwMode="auto">
          <a:xfrm>
            <a:off x="211484" y="1844824"/>
            <a:ext cx="3226228" cy="660275"/>
            <a:chOff x="816" y="2304"/>
            <a:chExt cx="1440" cy="448"/>
          </a:xfrm>
        </p:grpSpPr>
        <p:sp>
          <p:nvSpPr>
            <p:cNvPr id="91" name="Freeform 10"/>
            <p:cNvSpPr>
              <a:spLocks/>
            </p:cNvSpPr>
            <p:nvPr/>
          </p:nvSpPr>
          <p:spPr bwMode="gray">
            <a:xfrm>
              <a:off x="901" y="2562"/>
              <a:ext cx="1270" cy="190"/>
            </a:xfrm>
            <a:custGeom>
              <a:avLst/>
              <a:gdLst>
                <a:gd name="T0" fmla="*/ 1120 w 1120"/>
                <a:gd name="T1" fmla="*/ 252 h 252"/>
                <a:gd name="T2" fmla="*/ 1116 w 1120"/>
                <a:gd name="T3" fmla="*/ 250 h 252"/>
                <a:gd name="T4" fmla="*/ 1100 w 1120"/>
                <a:gd name="T5" fmla="*/ 246 h 252"/>
                <a:gd name="T6" fmla="*/ 1074 w 1120"/>
                <a:gd name="T7" fmla="*/ 240 h 252"/>
                <a:gd name="T8" fmla="*/ 1038 w 1120"/>
                <a:gd name="T9" fmla="*/ 232 h 252"/>
                <a:gd name="T10" fmla="*/ 992 w 1120"/>
                <a:gd name="T11" fmla="*/ 222 h 252"/>
                <a:gd name="T12" fmla="*/ 938 w 1120"/>
                <a:gd name="T13" fmla="*/ 212 h 252"/>
                <a:gd name="T14" fmla="*/ 876 w 1120"/>
                <a:gd name="T15" fmla="*/ 204 h 252"/>
                <a:gd name="T16" fmla="*/ 806 w 1120"/>
                <a:gd name="T17" fmla="*/ 196 h 252"/>
                <a:gd name="T18" fmla="*/ 730 w 1120"/>
                <a:gd name="T19" fmla="*/ 190 h 252"/>
                <a:gd name="T20" fmla="*/ 646 w 1120"/>
                <a:gd name="T21" fmla="*/ 184 h 252"/>
                <a:gd name="T22" fmla="*/ 556 w 1120"/>
                <a:gd name="T23" fmla="*/ 184 h 252"/>
                <a:gd name="T24" fmla="*/ 466 w 1120"/>
                <a:gd name="T25" fmla="*/ 184 h 252"/>
                <a:gd name="T26" fmla="*/ 384 w 1120"/>
                <a:gd name="T27" fmla="*/ 190 h 252"/>
                <a:gd name="T28" fmla="*/ 308 w 1120"/>
                <a:gd name="T29" fmla="*/ 196 h 252"/>
                <a:gd name="T30" fmla="*/ 238 w 1120"/>
                <a:gd name="T31" fmla="*/ 204 h 252"/>
                <a:gd name="T32" fmla="*/ 178 w 1120"/>
                <a:gd name="T33" fmla="*/ 212 h 252"/>
                <a:gd name="T34" fmla="*/ 126 w 1120"/>
                <a:gd name="T35" fmla="*/ 222 h 252"/>
                <a:gd name="T36" fmla="*/ 82 w 1120"/>
                <a:gd name="T37" fmla="*/ 232 h 252"/>
                <a:gd name="T38" fmla="*/ 46 w 1120"/>
                <a:gd name="T39" fmla="*/ 240 h 252"/>
                <a:gd name="T40" fmla="*/ 20 w 1120"/>
                <a:gd name="T41" fmla="*/ 246 h 252"/>
                <a:gd name="T42" fmla="*/ 6 w 1120"/>
                <a:gd name="T43" fmla="*/ 250 h 252"/>
                <a:gd name="T44" fmla="*/ 0 w 1120"/>
                <a:gd name="T45" fmla="*/ 252 h 252"/>
                <a:gd name="T46" fmla="*/ 0 w 1120"/>
                <a:gd name="T47" fmla="*/ 62 h 252"/>
                <a:gd name="T48" fmla="*/ 560 w 1120"/>
                <a:gd name="T49" fmla="*/ 0 h 252"/>
                <a:gd name="T50" fmla="*/ 1120 w 1120"/>
                <a:gd name="T51" fmla="*/ 62 h 252"/>
                <a:gd name="T52" fmla="*/ 1120 w 1120"/>
                <a:gd name="T53" fmla="*/ 252 h 252"/>
                <a:gd name="T54" fmla="*/ 1120 w 1120"/>
                <a:gd name="T55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0">
                  <a:solidFill>
                    <a:srgbClr val="DF590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92" name="Rectangle 11"/>
            <p:cNvSpPr>
              <a:spLocks noChangeArrowheads="1"/>
            </p:cNvSpPr>
            <p:nvPr/>
          </p:nvSpPr>
          <p:spPr bwMode="gray">
            <a:xfrm>
              <a:off x="816" y="2304"/>
              <a:ext cx="1440" cy="393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ru-RU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Модели дистанционного </a:t>
              </a:r>
              <a:endParaRPr lang="ru-RU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ru-RU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обучения</a:t>
              </a:r>
              <a:endParaRPr lang="ru-RU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7" name="Picture 3" descr="C:\Users\romanova.lm\Desktop\логотип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64234" y="188640"/>
            <a:ext cx="1000254" cy="84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58815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Группа 58"/>
          <p:cNvGrpSpPr/>
          <p:nvPr/>
        </p:nvGrpSpPr>
        <p:grpSpPr>
          <a:xfrm>
            <a:off x="2126406" y="2777611"/>
            <a:ext cx="1814163" cy="1530153"/>
            <a:chOff x="6705649" y="2924949"/>
            <a:chExt cx="1981997" cy="648066"/>
          </a:xfrm>
        </p:grpSpPr>
        <p:sp>
          <p:nvSpPr>
            <p:cNvPr id="60" name="Прямоугольник 59"/>
            <p:cNvSpPr/>
            <p:nvPr/>
          </p:nvSpPr>
          <p:spPr>
            <a:xfrm>
              <a:off x="6705649" y="2924949"/>
              <a:ext cx="1981997" cy="648066"/>
            </a:xfrm>
            <a:prstGeom prst="rect">
              <a:avLst/>
            </a:prstGeom>
            <a:gradFill flip="none" rotWithShape="0">
              <a:gsLst>
                <a:gs pos="0">
                  <a:srgbClr val="00B050"/>
                </a:gs>
                <a:gs pos="50000">
                  <a:srgbClr val="AFFFD3"/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 w="28575">
              <a:solidFill>
                <a:schemeClr val="bg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5">
                <a:hueOff val="-4966938"/>
                <a:satOff val="19906"/>
                <a:lumOff val="43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1" name="TextBox 60"/>
            <p:cNvSpPr txBox="1"/>
            <p:nvPr/>
          </p:nvSpPr>
          <p:spPr>
            <a:xfrm>
              <a:off x="6718440" y="2948945"/>
              <a:ext cx="19692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 smtClean="0"/>
                <a:t>Образовательное учреждение </a:t>
              </a:r>
              <a:r>
                <a:rPr lang="en-US" sz="1600" dirty="0" smtClean="0"/>
                <a:t>N</a:t>
              </a:r>
              <a:endParaRPr lang="ru-RU" sz="1600" dirty="0"/>
            </a:p>
          </p:txBody>
        </p:sp>
      </p:grpSp>
      <p:sp>
        <p:nvSpPr>
          <p:cNvPr id="30" name="Правая фигурная скобка 29"/>
          <p:cNvSpPr/>
          <p:nvPr/>
        </p:nvSpPr>
        <p:spPr>
          <a:xfrm rot="5400000">
            <a:off x="3676690" y="1882246"/>
            <a:ext cx="1145549" cy="5835650"/>
          </a:xfrm>
          <a:prstGeom prst="rightBrace">
            <a:avLst>
              <a:gd name="adj1" fmla="val 59650"/>
              <a:gd name="adj2" fmla="val 49175"/>
            </a:avLst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183347" y="2796929"/>
            <a:ext cx="1814163" cy="1720666"/>
            <a:chOff x="6705649" y="2924949"/>
            <a:chExt cx="1981997" cy="648066"/>
          </a:xfrm>
        </p:grpSpPr>
        <p:sp>
          <p:nvSpPr>
            <p:cNvPr id="55" name="Прямоугольник 54"/>
            <p:cNvSpPr/>
            <p:nvPr/>
          </p:nvSpPr>
          <p:spPr>
            <a:xfrm>
              <a:off x="6705649" y="2924949"/>
              <a:ext cx="1981997" cy="648066"/>
            </a:xfrm>
            <a:prstGeom prst="rect">
              <a:avLst/>
            </a:prstGeom>
            <a:gradFill flip="none" rotWithShape="0">
              <a:gsLst>
                <a:gs pos="0">
                  <a:srgbClr val="00B050"/>
                </a:gs>
                <a:gs pos="50000">
                  <a:srgbClr val="AFFFD3"/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 w="28575">
              <a:solidFill>
                <a:schemeClr val="bg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5">
                <a:hueOff val="-4966938"/>
                <a:satOff val="19906"/>
                <a:lumOff val="43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" name="TextBox 2"/>
            <p:cNvSpPr txBox="1"/>
            <p:nvPr/>
          </p:nvSpPr>
          <p:spPr>
            <a:xfrm>
              <a:off x="6718440" y="2948945"/>
              <a:ext cx="19692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 smtClean="0"/>
                <a:t>Образовательное учреждение 1</a:t>
              </a:r>
              <a:endParaRPr lang="ru-RU" sz="1600" dirty="0"/>
            </a:p>
          </p:txBody>
        </p:sp>
      </p:grpSp>
      <p:sp>
        <p:nvSpPr>
          <p:cNvPr id="63" name="Полилиния 62"/>
          <p:cNvSpPr/>
          <p:nvPr/>
        </p:nvSpPr>
        <p:spPr>
          <a:xfrm>
            <a:off x="4221777" y="2111441"/>
            <a:ext cx="2238554" cy="2628473"/>
          </a:xfrm>
          <a:custGeom>
            <a:avLst/>
            <a:gdLst>
              <a:gd name="connsiteX0" fmla="*/ 0 w 3464714"/>
              <a:gd name="connsiteY0" fmla="*/ 0 h 1357598"/>
              <a:gd name="connsiteX1" fmla="*/ 3464714 w 3464714"/>
              <a:gd name="connsiteY1" fmla="*/ 0 h 1357598"/>
              <a:gd name="connsiteX2" fmla="*/ 3464714 w 3464714"/>
              <a:gd name="connsiteY2" fmla="*/ 1357598 h 1357598"/>
              <a:gd name="connsiteX3" fmla="*/ 0 w 3464714"/>
              <a:gd name="connsiteY3" fmla="*/ 1357598 h 1357598"/>
              <a:gd name="connsiteX4" fmla="*/ 0 w 3464714"/>
              <a:gd name="connsiteY4" fmla="*/ 0 h 1357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4714" h="1357598">
                <a:moveTo>
                  <a:pt x="0" y="0"/>
                </a:moveTo>
                <a:lnTo>
                  <a:pt x="3464714" y="0"/>
                </a:lnTo>
                <a:lnTo>
                  <a:pt x="3464714" y="1357598"/>
                </a:lnTo>
                <a:lnTo>
                  <a:pt x="0" y="1357598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50000">
                <a:schemeClr val="accent4">
                  <a:lumMod val="40000"/>
                  <a:lumOff val="6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2700000" scaled="1"/>
            <a:tileRect/>
          </a:gradFill>
          <a:ln w="28575"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3820" tIns="83820" rIns="83820" bIns="83820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2" name="Полилиния 61"/>
          <p:cNvSpPr/>
          <p:nvPr/>
        </p:nvSpPr>
        <p:spPr>
          <a:xfrm>
            <a:off x="6705649" y="2096299"/>
            <a:ext cx="2238554" cy="2628473"/>
          </a:xfrm>
          <a:custGeom>
            <a:avLst/>
            <a:gdLst>
              <a:gd name="connsiteX0" fmla="*/ 0 w 3464714"/>
              <a:gd name="connsiteY0" fmla="*/ 0 h 1357598"/>
              <a:gd name="connsiteX1" fmla="*/ 3464714 w 3464714"/>
              <a:gd name="connsiteY1" fmla="*/ 0 h 1357598"/>
              <a:gd name="connsiteX2" fmla="*/ 3464714 w 3464714"/>
              <a:gd name="connsiteY2" fmla="*/ 1357598 h 1357598"/>
              <a:gd name="connsiteX3" fmla="*/ 0 w 3464714"/>
              <a:gd name="connsiteY3" fmla="*/ 1357598 h 1357598"/>
              <a:gd name="connsiteX4" fmla="*/ 0 w 3464714"/>
              <a:gd name="connsiteY4" fmla="*/ 0 h 1357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4714" h="1357598">
                <a:moveTo>
                  <a:pt x="0" y="0"/>
                </a:moveTo>
                <a:lnTo>
                  <a:pt x="3464714" y="0"/>
                </a:lnTo>
                <a:lnTo>
                  <a:pt x="3464714" y="1357598"/>
                </a:lnTo>
                <a:lnTo>
                  <a:pt x="0" y="1357598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A52B7C">
                  <a:tint val="66000"/>
                  <a:satMod val="160000"/>
                </a:srgbClr>
              </a:gs>
              <a:gs pos="50000">
                <a:srgbClr val="A52B7C">
                  <a:tint val="44500"/>
                  <a:satMod val="160000"/>
                </a:srgbClr>
              </a:gs>
              <a:gs pos="100000">
                <a:srgbClr val="A52B7C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3820" tIns="83820" rIns="83820" bIns="83820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2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292" y="22019"/>
            <a:ext cx="86868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Модель «Профильная школа»</a:t>
            </a:r>
          </a:p>
        </p:txBody>
      </p:sp>
      <p:sp>
        <p:nvSpPr>
          <p:cNvPr id="31" name="Прямоугольник 81"/>
          <p:cNvSpPr>
            <a:spLocks noChangeArrowheads="1"/>
          </p:cNvSpPr>
          <p:nvPr/>
        </p:nvSpPr>
        <p:spPr bwMode="auto">
          <a:xfrm>
            <a:off x="4792351" y="5373216"/>
            <a:ext cx="2137210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rgbClr val="002060"/>
                </a:solidFill>
              </a:rPr>
              <a:t>Сетевой образовательный ресурс Интернет-школа  Просвещение»</a:t>
            </a:r>
          </a:p>
        </p:txBody>
      </p:sp>
      <p:pic>
        <p:nvPicPr>
          <p:cNvPr id="32" name="Рисунок 410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890" y="3658311"/>
            <a:ext cx="1123264" cy="75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Рисунок 8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48135" y="3515815"/>
            <a:ext cx="1123263" cy="75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7" name="Группа 27"/>
          <p:cNvGrpSpPr>
            <a:grpSpLocks/>
          </p:cNvGrpSpPr>
          <p:nvPr/>
        </p:nvGrpSpPr>
        <p:grpSpPr bwMode="auto">
          <a:xfrm>
            <a:off x="6494566" y="2152014"/>
            <a:ext cx="2623588" cy="2212211"/>
            <a:chOff x="5696339" y="6219106"/>
            <a:chExt cx="2635625" cy="2149423"/>
          </a:xfrm>
        </p:grpSpPr>
        <p:pic>
          <p:nvPicPr>
            <p:cNvPr id="40" name="Рисунок 18"/>
            <p:cNvPicPr>
              <a:picLocks noChangeAspect="1"/>
            </p:cNvPicPr>
            <p:nvPr/>
          </p:nvPicPr>
          <p:blipFill rotWithShape="1">
            <a:blip r:embed="rId3" cstate="print">
              <a:extLst/>
            </a:blip>
            <a:srcRect l="6647"/>
            <a:stretch/>
          </p:blipFill>
          <p:spPr bwMode="auto">
            <a:xfrm>
              <a:off x="6211546" y="7299878"/>
              <a:ext cx="794198" cy="106865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sp>
          <p:nvSpPr>
            <p:cNvPr id="41" name="TextBox 20"/>
            <p:cNvSpPr txBox="1">
              <a:spLocks noChangeArrowheads="1"/>
            </p:cNvSpPr>
            <p:nvPr/>
          </p:nvSpPr>
          <p:spPr bwMode="auto">
            <a:xfrm>
              <a:off x="6740092" y="7656225"/>
              <a:ext cx="1584325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1600" b="1" dirty="0">
                  <a:solidFill>
                    <a:srgbClr val="002060"/>
                  </a:solidFill>
                </a:rPr>
                <a:t>Сетевой учитель</a:t>
              </a:r>
            </a:p>
          </p:txBody>
        </p:sp>
        <p:sp>
          <p:nvSpPr>
            <p:cNvPr id="42" name="Скругленный прямоугольник 41"/>
            <p:cNvSpPr/>
            <p:nvPr/>
          </p:nvSpPr>
          <p:spPr>
            <a:xfrm>
              <a:off x="5696339" y="6219106"/>
              <a:ext cx="2635625" cy="100712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000" b="1" dirty="0">
                  <a:solidFill>
                    <a:srgbClr val="002060"/>
                  </a:solidFill>
                </a:rPr>
                <a:t>Центр дистанционного обучения</a:t>
              </a:r>
            </a:p>
          </p:txBody>
        </p:sp>
      </p:grpSp>
      <p:sp>
        <p:nvSpPr>
          <p:cNvPr id="44" name="Line 3"/>
          <p:cNvSpPr>
            <a:spLocks noChangeShapeType="1"/>
          </p:cNvSpPr>
          <p:nvPr/>
        </p:nvSpPr>
        <p:spPr bwMode="auto">
          <a:xfrm flipV="1">
            <a:off x="3347864" y="4149080"/>
            <a:ext cx="864096" cy="0"/>
          </a:xfrm>
          <a:prstGeom prst="line">
            <a:avLst/>
          </a:prstGeom>
          <a:ln w="38100">
            <a:solidFill>
              <a:srgbClr val="00B0F0"/>
            </a:solidFill>
            <a:headEnd type="none" w="med" len="med"/>
            <a:tailEnd type="triangle" w="med" len="med"/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2843807" y="1180385"/>
            <a:ext cx="6100395" cy="85518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7925" tIns="38963" rIns="77925" bIns="38963" anchor="ctr"/>
          <a:lstStyle/>
          <a:p>
            <a:pPr indent="449263" algn="r">
              <a:defRPr/>
            </a:pPr>
            <a:r>
              <a:rPr lang="ru-RU" dirty="0"/>
              <a:t>Обучение старшеклассников из разных школ по одному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или нескольким </a:t>
            </a:r>
            <a:r>
              <a:rPr lang="ru-RU" dirty="0"/>
              <a:t>предметам  в пределах </a:t>
            </a:r>
            <a:r>
              <a:rPr lang="ru-RU" dirty="0" smtClean="0"/>
              <a:t>одного муниципального </a:t>
            </a:r>
            <a:r>
              <a:rPr lang="ru-RU" dirty="0"/>
              <a:t>образования</a:t>
            </a:r>
          </a:p>
        </p:txBody>
      </p:sp>
      <p:sp>
        <p:nvSpPr>
          <p:cNvPr id="46" name="Line 3"/>
          <p:cNvSpPr>
            <a:spLocks noChangeShapeType="1"/>
          </p:cNvSpPr>
          <p:nvPr/>
        </p:nvSpPr>
        <p:spPr bwMode="auto">
          <a:xfrm>
            <a:off x="1613807" y="4368992"/>
            <a:ext cx="2576368" cy="5562"/>
          </a:xfrm>
          <a:prstGeom prst="line">
            <a:avLst/>
          </a:prstGeom>
          <a:ln w="38100">
            <a:solidFill>
              <a:srgbClr val="00B0F0"/>
            </a:solidFill>
            <a:headEnd type="none" w="med" len="med"/>
            <a:tailEnd type="triangle" w="med" len="med"/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47" name="Рисунок 8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19975" y="3589101"/>
            <a:ext cx="1123263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Рисунок 8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01719" y="3751883"/>
            <a:ext cx="1123263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Рисунок 8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0270" y="3959270"/>
            <a:ext cx="1123264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9" name="Group 9"/>
          <p:cNvGrpSpPr>
            <a:grpSpLocks/>
          </p:cNvGrpSpPr>
          <p:nvPr/>
        </p:nvGrpSpPr>
        <p:grpSpPr bwMode="auto">
          <a:xfrm>
            <a:off x="298292" y="5074670"/>
            <a:ext cx="3387115" cy="1011330"/>
            <a:chOff x="816" y="2117"/>
            <a:chExt cx="1440" cy="635"/>
          </a:xfrm>
        </p:grpSpPr>
        <p:sp>
          <p:nvSpPr>
            <p:cNvPr id="51" name="Freeform 10"/>
            <p:cNvSpPr>
              <a:spLocks/>
            </p:cNvSpPr>
            <p:nvPr/>
          </p:nvSpPr>
          <p:spPr bwMode="gray">
            <a:xfrm>
              <a:off x="901" y="2562"/>
              <a:ext cx="1270" cy="190"/>
            </a:xfrm>
            <a:custGeom>
              <a:avLst/>
              <a:gdLst>
                <a:gd name="T0" fmla="*/ 1120 w 1120"/>
                <a:gd name="T1" fmla="*/ 252 h 252"/>
                <a:gd name="T2" fmla="*/ 1116 w 1120"/>
                <a:gd name="T3" fmla="*/ 250 h 252"/>
                <a:gd name="T4" fmla="*/ 1100 w 1120"/>
                <a:gd name="T5" fmla="*/ 246 h 252"/>
                <a:gd name="T6" fmla="*/ 1074 w 1120"/>
                <a:gd name="T7" fmla="*/ 240 h 252"/>
                <a:gd name="T8" fmla="*/ 1038 w 1120"/>
                <a:gd name="T9" fmla="*/ 232 h 252"/>
                <a:gd name="T10" fmla="*/ 992 w 1120"/>
                <a:gd name="T11" fmla="*/ 222 h 252"/>
                <a:gd name="T12" fmla="*/ 938 w 1120"/>
                <a:gd name="T13" fmla="*/ 212 h 252"/>
                <a:gd name="T14" fmla="*/ 876 w 1120"/>
                <a:gd name="T15" fmla="*/ 204 h 252"/>
                <a:gd name="T16" fmla="*/ 806 w 1120"/>
                <a:gd name="T17" fmla="*/ 196 h 252"/>
                <a:gd name="T18" fmla="*/ 730 w 1120"/>
                <a:gd name="T19" fmla="*/ 190 h 252"/>
                <a:gd name="T20" fmla="*/ 646 w 1120"/>
                <a:gd name="T21" fmla="*/ 184 h 252"/>
                <a:gd name="T22" fmla="*/ 556 w 1120"/>
                <a:gd name="T23" fmla="*/ 184 h 252"/>
                <a:gd name="T24" fmla="*/ 466 w 1120"/>
                <a:gd name="T25" fmla="*/ 184 h 252"/>
                <a:gd name="T26" fmla="*/ 384 w 1120"/>
                <a:gd name="T27" fmla="*/ 190 h 252"/>
                <a:gd name="T28" fmla="*/ 308 w 1120"/>
                <a:gd name="T29" fmla="*/ 196 h 252"/>
                <a:gd name="T30" fmla="*/ 238 w 1120"/>
                <a:gd name="T31" fmla="*/ 204 h 252"/>
                <a:gd name="T32" fmla="*/ 178 w 1120"/>
                <a:gd name="T33" fmla="*/ 212 h 252"/>
                <a:gd name="T34" fmla="*/ 126 w 1120"/>
                <a:gd name="T35" fmla="*/ 222 h 252"/>
                <a:gd name="T36" fmla="*/ 82 w 1120"/>
                <a:gd name="T37" fmla="*/ 232 h 252"/>
                <a:gd name="T38" fmla="*/ 46 w 1120"/>
                <a:gd name="T39" fmla="*/ 240 h 252"/>
                <a:gd name="T40" fmla="*/ 20 w 1120"/>
                <a:gd name="T41" fmla="*/ 246 h 252"/>
                <a:gd name="T42" fmla="*/ 6 w 1120"/>
                <a:gd name="T43" fmla="*/ 250 h 252"/>
                <a:gd name="T44" fmla="*/ 0 w 1120"/>
                <a:gd name="T45" fmla="*/ 252 h 252"/>
                <a:gd name="T46" fmla="*/ 0 w 1120"/>
                <a:gd name="T47" fmla="*/ 62 h 252"/>
                <a:gd name="T48" fmla="*/ 560 w 1120"/>
                <a:gd name="T49" fmla="*/ 0 h 252"/>
                <a:gd name="T50" fmla="*/ 1120 w 1120"/>
                <a:gd name="T51" fmla="*/ 62 h 252"/>
                <a:gd name="T52" fmla="*/ 1120 w 1120"/>
                <a:gd name="T53" fmla="*/ 252 h 252"/>
                <a:gd name="T54" fmla="*/ 1120 w 1120"/>
                <a:gd name="T55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0">
                  <a:solidFill>
                    <a:srgbClr val="DF590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52" name="Rectangle 11"/>
            <p:cNvSpPr>
              <a:spLocks noChangeArrowheads="1"/>
            </p:cNvSpPr>
            <p:nvPr/>
          </p:nvSpPr>
          <p:spPr bwMode="gray">
            <a:xfrm>
              <a:off x="816" y="2117"/>
              <a:ext cx="1440" cy="53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ru-RU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По модели «Профильная школа» </a:t>
              </a:r>
              <a:endPara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ru-RU" sz="16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обучаются </a:t>
              </a:r>
              <a:r>
                <a:rPr lang="ru-RU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457 старшеклассников </a:t>
              </a:r>
              <a:endPara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ru-RU" sz="16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Завьяловского </a:t>
              </a:r>
              <a:r>
                <a:rPr lang="ru-RU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района УР</a:t>
              </a:r>
            </a:p>
          </p:txBody>
        </p:sp>
      </p:grpSp>
      <p:pic>
        <p:nvPicPr>
          <p:cNvPr id="53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32119" y="5361037"/>
            <a:ext cx="1258888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Полилиния 53"/>
          <p:cNvSpPr/>
          <p:nvPr/>
        </p:nvSpPr>
        <p:spPr>
          <a:xfrm>
            <a:off x="612693" y="2090882"/>
            <a:ext cx="2867535" cy="575325"/>
          </a:xfrm>
          <a:custGeom>
            <a:avLst/>
            <a:gdLst>
              <a:gd name="connsiteX0" fmla="*/ 0 w 3103406"/>
              <a:gd name="connsiteY0" fmla="*/ 0 h 1357598"/>
              <a:gd name="connsiteX1" fmla="*/ 3103406 w 3103406"/>
              <a:gd name="connsiteY1" fmla="*/ 0 h 1357598"/>
              <a:gd name="connsiteX2" fmla="*/ 3103406 w 3103406"/>
              <a:gd name="connsiteY2" fmla="*/ 1357598 h 1357598"/>
              <a:gd name="connsiteX3" fmla="*/ 0 w 3103406"/>
              <a:gd name="connsiteY3" fmla="*/ 1357598 h 1357598"/>
              <a:gd name="connsiteX4" fmla="*/ 0 w 3103406"/>
              <a:gd name="connsiteY4" fmla="*/ 0 h 1357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3406" h="1357598">
                <a:moveTo>
                  <a:pt x="0" y="0"/>
                </a:moveTo>
                <a:lnTo>
                  <a:pt x="3103406" y="0"/>
                </a:lnTo>
                <a:lnTo>
                  <a:pt x="3103406" y="1357598"/>
                </a:lnTo>
                <a:lnTo>
                  <a:pt x="0" y="1357598"/>
                </a:lnTo>
                <a:lnTo>
                  <a:pt x="0" y="0"/>
                </a:lnTo>
                <a:close/>
              </a:path>
            </a:pathLst>
          </a:custGeom>
          <a:solidFill>
            <a:srgbClr val="00B0F0">
              <a:alpha val="40000"/>
            </a:srgbClr>
          </a:solidFill>
          <a:ln w="28575"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3820" tIns="83820" rIns="83820" bIns="83820" numCol="1" spcCol="1270" anchor="ctr" anchorCtr="0">
            <a:no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rgbClr val="000000"/>
                </a:solidFill>
                <a:cs typeface="Times New Roman" pitchFamily="18" charset="0"/>
              </a:rPr>
              <a:t>Завьяловский район </a:t>
            </a:r>
            <a:br>
              <a:rPr lang="ru-RU" sz="1600" b="1" dirty="0">
                <a:solidFill>
                  <a:srgbClr val="000000"/>
                </a:solidFill>
                <a:cs typeface="Times New Roman" pitchFamily="18" charset="0"/>
              </a:rPr>
            </a:br>
            <a:r>
              <a:rPr lang="ru-RU" sz="1600" b="1" dirty="0">
                <a:solidFill>
                  <a:srgbClr val="000000"/>
                </a:solidFill>
                <a:cs typeface="Times New Roman" pitchFamily="18" charset="0"/>
              </a:rPr>
              <a:t>Удмуртской Республики</a:t>
            </a:r>
          </a:p>
        </p:txBody>
      </p:sp>
      <p:sp>
        <p:nvSpPr>
          <p:cNvPr id="64" name="Нашивка 63"/>
          <p:cNvSpPr/>
          <p:nvPr/>
        </p:nvSpPr>
        <p:spPr>
          <a:xfrm rot="5400000">
            <a:off x="677951" y="2559287"/>
            <a:ext cx="297396" cy="289902"/>
          </a:xfrm>
          <a:prstGeom prst="chevr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5" name="Нашивка 64"/>
          <p:cNvSpPr/>
          <p:nvPr/>
        </p:nvSpPr>
        <p:spPr>
          <a:xfrm rot="5400000">
            <a:off x="3096009" y="2583749"/>
            <a:ext cx="297396" cy="289902"/>
          </a:xfrm>
          <a:prstGeom prst="chevr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6" name="Нашивка 65"/>
          <p:cNvSpPr/>
          <p:nvPr/>
        </p:nvSpPr>
        <p:spPr>
          <a:xfrm rot="10800000">
            <a:off x="6398445" y="3283963"/>
            <a:ext cx="360040" cy="320331"/>
          </a:xfrm>
          <a:prstGeom prst="chevron">
            <a:avLst/>
          </a:prstGeom>
          <a:solidFill>
            <a:srgbClr val="D45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 bwMode="auto">
          <a:xfrm>
            <a:off x="4221777" y="2261679"/>
            <a:ext cx="2176668" cy="10365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 smtClean="0">
                <a:solidFill>
                  <a:srgbClr val="002060"/>
                </a:solidFill>
              </a:rPr>
              <a:t>Сетевой профильный класс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34" name="Picture 3" descr="C:\Users\romanova.lm\Desktop\логотип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64234" y="188640"/>
            <a:ext cx="1000254" cy="84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0161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Группа 58"/>
          <p:cNvGrpSpPr/>
          <p:nvPr/>
        </p:nvGrpSpPr>
        <p:grpSpPr>
          <a:xfrm>
            <a:off x="2126406" y="2777611"/>
            <a:ext cx="1814163" cy="1560631"/>
            <a:chOff x="6705649" y="2924949"/>
            <a:chExt cx="1981997" cy="648066"/>
          </a:xfrm>
        </p:grpSpPr>
        <p:sp>
          <p:nvSpPr>
            <p:cNvPr id="60" name="Прямоугольник 59"/>
            <p:cNvSpPr/>
            <p:nvPr/>
          </p:nvSpPr>
          <p:spPr>
            <a:xfrm>
              <a:off x="6705649" y="2924949"/>
              <a:ext cx="1981997" cy="648066"/>
            </a:xfrm>
            <a:prstGeom prst="rect">
              <a:avLst/>
            </a:prstGeom>
            <a:gradFill flip="none" rotWithShape="0">
              <a:gsLst>
                <a:gs pos="0">
                  <a:srgbClr val="00B050"/>
                </a:gs>
                <a:gs pos="50000">
                  <a:srgbClr val="AFFFD3"/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 w="28575">
              <a:solidFill>
                <a:schemeClr val="bg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5">
                <a:hueOff val="-4966938"/>
                <a:satOff val="19906"/>
                <a:lumOff val="43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1" name="TextBox 60"/>
            <p:cNvSpPr txBox="1"/>
            <p:nvPr/>
          </p:nvSpPr>
          <p:spPr>
            <a:xfrm>
              <a:off x="6718440" y="2948945"/>
              <a:ext cx="19692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/>
                <a:t>Малокомплектная школа </a:t>
              </a:r>
              <a:r>
                <a:rPr lang="en-US" sz="1600" dirty="0" smtClean="0"/>
                <a:t>N</a:t>
              </a:r>
              <a:endParaRPr lang="ru-RU" sz="1600" dirty="0"/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183347" y="2796929"/>
            <a:ext cx="1814163" cy="1712192"/>
            <a:chOff x="6705649" y="2924949"/>
            <a:chExt cx="1981997" cy="648066"/>
          </a:xfrm>
        </p:grpSpPr>
        <p:sp>
          <p:nvSpPr>
            <p:cNvPr id="55" name="Прямоугольник 54"/>
            <p:cNvSpPr/>
            <p:nvPr/>
          </p:nvSpPr>
          <p:spPr>
            <a:xfrm>
              <a:off x="6705649" y="2924949"/>
              <a:ext cx="1981997" cy="648066"/>
            </a:xfrm>
            <a:prstGeom prst="rect">
              <a:avLst/>
            </a:prstGeom>
            <a:gradFill flip="none" rotWithShape="0">
              <a:gsLst>
                <a:gs pos="0">
                  <a:srgbClr val="00B050"/>
                </a:gs>
                <a:gs pos="50000">
                  <a:srgbClr val="AFFFD3"/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 w="28575">
              <a:solidFill>
                <a:schemeClr val="bg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5">
                <a:hueOff val="-4966938"/>
                <a:satOff val="19906"/>
                <a:lumOff val="43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" name="TextBox 2"/>
            <p:cNvSpPr txBox="1"/>
            <p:nvPr/>
          </p:nvSpPr>
          <p:spPr>
            <a:xfrm>
              <a:off x="6718440" y="2948945"/>
              <a:ext cx="19692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 smtClean="0"/>
                <a:t>Малокомплектная школа 1</a:t>
              </a:r>
              <a:endParaRPr lang="ru-RU" sz="1600" dirty="0"/>
            </a:p>
          </p:txBody>
        </p:sp>
      </p:grpSp>
      <p:sp>
        <p:nvSpPr>
          <p:cNvPr id="30" name="Правая фигурная скобка 29"/>
          <p:cNvSpPr/>
          <p:nvPr/>
        </p:nvSpPr>
        <p:spPr>
          <a:xfrm rot="5400000">
            <a:off x="3676690" y="1882246"/>
            <a:ext cx="1145549" cy="5835650"/>
          </a:xfrm>
          <a:prstGeom prst="rightBrace">
            <a:avLst>
              <a:gd name="adj1" fmla="val 59650"/>
              <a:gd name="adj2" fmla="val 49175"/>
            </a:avLst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3" name="Полилиния 62"/>
          <p:cNvSpPr/>
          <p:nvPr/>
        </p:nvSpPr>
        <p:spPr>
          <a:xfrm>
            <a:off x="4221777" y="2111441"/>
            <a:ext cx="2238554" cy="2628473"/>
          </a:xfrm>
          <a:custGeom>
            <a:avLst/>
            <a:gdLst>
              <a:gd name="connsiteX0" fmla="*/ 0 w 3464714"/>
              <a:gd name="connsiteY0" fmla="*/ 0 h 1357598"/>
              <a:gd name="connsiteX1" fmla="*/ 3464714 w 3464714"/>
              <a:gd name="connsiteY1" fmla="*/ 0 h 1357598"/>
              <a:gd name="connsiteX2" fmla="*/ 3464714 w 3464714"/>
              <a:gd name="connsiteY2" fmla="*/ 1357598 h 1357598"/>
              <a:gd name="connsiteX3" fmla="*/ 0 w 3464714"/>
              <a:gd name="connsiteY3" fmla="*/ 1357598 h 1357598"/>
              <a:gd name="connsiteX4" fmla="*/ 0 w 3464714"/>
              <a:gd name="connsiteY4" fmla="*/ 0 h 1357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4714" h="1357598">
                <a:moveTo>
                  <a:pt x="0" y="0"/>
                </a:moveTo>
                <a:lnTo>
                  <a:pt x="3464714" y="0"/>
                </a:lnTo>
                <a:lnTo>
                  <a:pt x="3464714" y="1357598"/>
                </a:lnTo>
                <a:lnTo>
                  <a:pt x="0" y="1357598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50000">
                <a:schemeClr val="accent4">
                  <a:lumMod val="40000"/>
                  <a:lumOff val="6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2700000" scaled="1"/>
            <a:tileRect/>
          </a:gradFill>
          <a:ln w="28575"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3820" tIns="83820" rIns="83820" bIns="83820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2" name="Полилиния 61"/>
          <p:cNvSpPr/>
          <p:nvPr/>
        </p:nvSpPr>
        <p:spPr>
          <a:xfrm>
            <a:off x="6705649" y="2096299"/>
            <a:ext cx="2238554" cy="2628473"/>
          </a:xfrm>
          <a:custGeom>
            <a:avLst/>
            <a:gdLst>
              <a:gd name="connsiteX0" fmla="*/ 0 w 3464714"/>
              <a:gd name="connsiteY0" fmla="*/ 0 h 1357598"/>
              <a:gd name="connsiteX1" fmla="*/ 3464714 w 3464714"/>
              <a:gd name="connsiteY1" fmla="*/ 0 h 1357598"/>
              <a:gd name="connsiteX2" fmla="*/ 3464714 w 3464714"/>
              <a:gd name="connsiteY2" fmla="*/ 1357598 h 1357598"/>
              <a:gd name="connsiteX3" fmla="*/ 0 w 3464714"/>
              <a:gd name="connsiteY3" fmla="*/ 1357598 h 1357598"/>
              <a:gd name="connsiteX4" fmla="*/ 0 w 3464714"/>
              <a:gd name="connsiteY4" fmla="*/ 0 h 1357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4714" h="1357598">
                <a:moveTo>
                  <a:pt x="0" y="0"/>
                </a:moveTo>
                <a:lnTo>
                  <a:pt x="3464714" y="0"/>
                </a:lnTo>
                <a:lnTo>
                  <a:pt x="3464714" y="1357598"/>
                </a:lnTo>
                <a:lnTo>
                  <a:pt x="0" y="1357598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A52B7C">
                  <a:tint val="66000"/>
                  <a:satMod val="160000"/>
                </a:srgbClr>
              </a:gs>
              <a:gs pos="50000">
                <a:srgbClr val="A52B7C">
                  <a:tint val="44500"/>
                  <a:satMod val="160000"/>
                </a:srgbClr>
              </a:gs>
              <a:gs pos="100000">
                <a:srgbClr val="A52B7C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3820" tIns="83820" rIns="83820" bIns="83820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2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292" y="22019"/>
            <a:ext cx="8686800" cy="11430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Модель «Сельская школа» </a:t>
            </a:r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малокомплектная) </a:t>
            </a:r>
            <a:endParaRPr lang="ru-RU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Прямоугольник 81"/>
          <p:cNvSpPr>
            <a:spLocks noChangeArrowheads="1"/>
          </p:cNvSpPr>
          <p:nvPr/>
        </p:nvSpPr>
        <p:spPr bwMode="auto">
          <a:xfrm>
            <a:off x="4792351" y="5373216"/>
            <a:ext cx="2137210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rgbClr val="002060"/>
                </a:solidFill>
              </a:rPr>
              <a:t>Сетевой образовательный ресурс Интернет-школа  Просвещение»</a:t>
            </a:r>
          </a:p>
        </p:txBody>
      </p:sp>
      <p:pic>
        <p:nvPicPr>
          <p:cNvPr id="32" name="Рисунок 410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890" y="3658311"/>
            <a:ext cx="1123264" cy="75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Рисунок 8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48135" y="3515815"/>
            <a:ext cx="1123263" cy="75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7" name="Группа 27"/>
          <p:cNvGrpSpPr>
            <a:grpSpLocks/>
          </p:cNvGrpSpPr>
          <p:nvPr/>
        </p:nvGrpSpPr>
        <p:grpSpPr bwMode="auto">
          <a:xfrm>
            <a:off x="6494564" y="2152014"/>
            <a:ext cx="2623587" cy="2212211"/>
            <a:chOff x="5696339" y="6219106"/>
            <a:chExt cx="2635625" cy="2149423"/>
          </a:xfrm>
        </p:grpSpPr>
        <p:pic>
          <p:nvPicPr>
            <p:cNvPr id="40" name="Рисунок 18"/>
            <p:cNvPicPr>
              <a:picLocks noChangeAspect="1"/>
            </p:cNvPicPr>
            <p:nvPr/>
          </p:nvPicPr>
          <p:blipFill rotWithShape="1">
            <a:blip r:embed="rId3" cstate="print">
              <a:extLst/>
            </a:blip>
            <a:srcRect l="6647"/>
            <a:stretch/>
          </p:blipFill>
          <p:spPr bwMode="auto">
            <a:xfrm>
              <a:off x="6211546" y="7299878"/>
              <a:ext cx="794198" cy="106865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sp>
          <p:nvSpPr>
            <p:cNvPr id="41" name="TextBox 20"/>
            <p:cNvSpPr txBox="1">
              <a:spLocks noChangeArrowheads="1"/>
            </p:cNvSpPr>
            <p:nvPr/>
          </p:nvSpPr>
          <p:spPr bwMode="auto">
            <a:xfrm>
              <a:off x="6733549" y="7657877"/>
              <a:ext cx="1584325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1600" b="1" dirty="0">
                  <a:solidFill>
                    <a:srgbClr val="002060"/>
                  </a:solidFill>
                </a:rPr>
                <a:t>Сетевой учитель</a:t>
              </a:r>
            </a:p>
          </p:txBody>
        </p:sp>
        <p:sp>
          <p:nvSpPr>
            <p:cNvPr id="42" name="Скругленный прямоугольник 41"/>
            <p:cNvSpPr/>
            <p:nvPr/>
          </p:nvSpPr>
          <p:spPr>
            <a:xfrm>
              <a:off x="5696339" y="6219106"/>
              <a:ext cx="2635625" cy="100712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000" b="1" dirty="0">
                  <a:solidFill>
                    <a:srgbClr val="002060"/>
                  </a:solidFill>
                </a:rPr>
                <a:t>Центр дистанционного обучения</a:t>
              </a:r>
            </a:p>
          </p:txBody>
        </p:sp>
      </p:grpSp>
      <p:sp>
        <p:nvSpPr>
          <p:cNvPr id="44" name="Line 3"/>
          <p:cNvSpPr>
            <a:spLocks noChangeShapeType="1"/>
          </p:cNvSpPr>
          <p:nvPr/>
        </p:nvSpPr>
        <p:spPr bwMode="auto">
          <a:xfrm flipV="1">
            <a:off x="3347864" y="4149080"/>
            <a:ext cx="864096" cy="0"/>
          </a:xfrm>
          <a:prstGeom prst="line">
            <a:avLst/>
          </a:prstGeom>
          <a:ln w="38100">
            <a:solidFill>
              <a:srgbClr val="00B0F0"/>
            </a:solidFill>
            <a:headEnd type="none" w="med" len="med"/>
            <a:tailEnd type="triangle" w="med" len="med"/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2843807" y="1180385"/>
            <a:ext cx="6100395" cy="85518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7925" tIns="38963" rIns="77925" bIns="38963" anchor="ctr"/>
          <a:lstStyle/>
          <a:p>
            <a:pPr algn="r">
              <a:defRPr/>
            </a:pPr>
            <a:r>
              <a:rPr lang="ru-RU" dirty="0"/>
              <a:t>Модель решает проблемы отсутствия специалистов предметников в малокомплектных школах</a:t>
            </a:r>
          </a:p>
        </p:txBody>
      </p:sp>
      <p:sp>
        <p:nvSpPr>
          <p:cNvPr id="46" name="Line 3"/>
          <p:cNvSpPr>
            <a:spLocks noChangeShapeType="1"/>
          </p:cNvSpPr>
          <p:nvPr/>
        </p:nvSpPr>
        <p:spPr bwMode="auto">
          <a:xfrm>
            <a:off x="1613807" y="4368992"/>
            <a:ext cx="2576368" cy="5562"/>
          </a:xfrm>
          <a:prstGeom prst="line">
            <a:avLst/>
          </a:prstGeom>
          <a:ln w="38100">
            <a:solidFill>
              <a:srgbClr val="00B0F0"/>
            </a:solidFill>
            <a:headEnd type="none" w="med" len="med"/>
            <a:tailEnd type="triangle" w="med" len="med"/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47" name="Рисунок 8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19975" y="3589101"/>
            <a:ext cx="1123263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Рисунок 8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01719" y="3751883"/>
            <a:ext cx="1123263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Рисунок 8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0270" y="3959270"/>
            <a:ext cx="1123264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9" name="Group 9"/>
          <p:cNvGrpSpPr>
            <a:grpSpLocks/>
          </p:cNvGrpSpPr>
          <p:nvPr/>
        </p:nvGrpSpPr>
        <p:grpSpPr bwMode="auto">
          <a:xfrm>
            <a:off x="298292" y="5074670"/>
            <a:ext cx="3387115" cy="1011330"/>
            <a:chOff x="816" y="2117"/>
            <a:chExt cx="1440" cy="635"/>
          </a:xfrm>
        </p:grpSpPr>
        <p:sp>
          <p:nvSpPr>
            <p:cNvPr id="51" name="Freeform 10"/>
            <p:cNvSpPr>
              <a:spLocks/>
            </p:cNvSpPr>
            <p:nvPr/>
          </p:nvSpPr>
          <p:spPr bwMode="gray">
            <a:xfrm>
              <a:off x="901" y="2562"/>
              <a:ext cx="1270" cy="190"/>
            </a:xfrm>
            <a:custGeom>
              <a:avLst/>
              <a:gdLst>
                <a:gd name="T0" fmla="*/ 1120 w 1120"/>
                <a:gd name="T1" fmla="*/ 252 h 252"/>
                <a:gd name="T2" fmla="*/ 1116 w 1120"/>
                <a:gd name="T3" fmla="*/ 250 h 252"/>
                <a:gd name="T4" fmla="*/ 1100 w 1120"/>
                <a:gd name="T5" fmla="*/ 246 h 252"/>
                <a:gd name="T6" fmla="*/ 1074 w 1120"/>
                <a:gd name="T7" fmla="*/ 240 h 252"/>
                <a:gd name="T8" fmla="*/ 1038 w 1120"/>
                <a:gd name="T9" fmla="*/ 232 h 252"/>
                <a:gd name="T10" fmla="*/ 992 w 1120"/>
                <a:gd name="T11" fmla="*/ 222 h 252"/>
                <a:gd name="T12" fmla="*/ 938 w 1120"/>
                <a:gd name="T13" fmla="*/ 212 h 252"/>
                <a:gd name="T14" fmla="*/ 876 w 1120"/>
                <a:gd name="T15" fmla="*/ 204 h 252"/>
                <a:gd name="T16" fmla="*/ 806 w 1120"/>
                <a:gd name="T17" fmla="*/ 196 h 252"/>
                <a:gd name="T18" fmla="*/ 730 w 1120"/>
                <a:gd name="T19" fmla="*/ 190 h 252"/>
                <a:gd name="T20" fmla="*/ 646 w 1120"/>
                <a:gd name="T21" fmla="*/ 184 h 252"/>
                <a:gd name="T22" fmla="*/ 556 w 1120"/>
                <a:gd name="T23" fmla="*/ 184 h 252"/>
                <a:gd name="T24" fmla="*/ 466 w 1120"/>
                <a:gd name="T25" fmla="*/ 184 h 252"/>
                <a:gd name="T26" fmla="*/ 384 w 1120"/>
                <a:gd name="T27" fmla="*/ 190 h 252"/>
                <a:gd name="T28" fmla="*/ 308 w 1120"/>
                <a:gd name="T29" fmla="*/ 196 h 252"/>
                <a:gd name="T30" fmla="*/ 238 w 1120"/>
                <a:gd name="T31" fmla="*/ 204 h 252"/>
                <a:gd name="T32" fmla="*/ 178 w 1120"/>
                <a:gd name="T33" fmla="*/ 212 h 252"/>
                <a:gd name="T34" fmla="*/ 126 w 1120"/>
                <a:gd name="T35" fmla="*/ 222 h 252"/>
                <a:gd name="T36" fmla="*/ 82 w 1120"/>
                <a:gd name="T37" fmla="*/ 232 h 252"/>
                <a:gd name="T38" fmla="*/ 46 w 1120"/>
                <a:gd name="T39" fmla="*/ 240 h 252"/>
                <a:gd name="T40" fmla="*/ 20 w 1120"/>
                <a:gd name="T41" fmla="*/ 246 h 252"/>
                <a:gd name="T42" fmla="*/ 6 w 1120"/>
                <a:gd name="T43" fmla="*/ 250 h 252"/>
                <a:gd name="T44" fmla="*/ 0 w 1120"/>
                <a:gd name="T45" fmla="*/ 252 h 252"/>
                <a:gd name="T46" fmla="*/ 0 w 1120"/>
                <a:gd name="T47" fmla="*/ 62 h 252"/>
                <a:gd name="T48" fmla="*/ 560 w 1120"/>
                <a:gd name="T49" fmla="*/ 0 h 252"/>
                <a:gd name="T50" fmla="*/ 1120 w 1120"/>
                <a:gd name="T51" fmla="*/ 62 h 252"/>
                <a:gd name="T52" fmla="*/ 1120 w 1120"/>
                <a:gd name="T53" fmla="*/ 252 h 252"/>
                <a:gd name="T54" fmla="*/ 1120 w 1120"/>
                <a:gd name="T55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0">
                  <a:solidFill>
                    <a:srgbClr val="DF590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52" name="Rectangle 11"/>
            <p:cNvSpPr>
              <a:spLocks noChangeArrowheads="1"/>
            </p:cNvSpPr>
            <p:nvPr/>
          </p:nvSpPr>
          <p:spPr bwMode="gray">
            <a:xfrm>
              <a:off x="816" y="2117"/>
              <a:ext cx="1440" cy="53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ru-RU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По модели «Сельская школа» </a:t>
              </a:r>
            </a:p>
            <a:p>
              <a:pPr algn="ctr"/>
              <a:r>
                <a:rPr lang="ru-RU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обучаются 53 учащихся </a:t>
              </a:r>
            </a:p>
            <a:p>
              <a:pPr algn="ctr"/>
              <a:r>
                <a:rPr lang="ru-RU" sz="16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Игринского</a:t>
              </a:r>
              <a:r>
                <a:rPr lang="ru-RU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района УР</a:t>
              </a:r>
            </a:p>
          </p:txBody>
        </p:sp>
      </p:grpSp>
      <p:pic>
        <p:nvPicPr>
          <p:cNvPr id="53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32119" y="5361037"/>
            <a:ext cx="1258888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Полилиния 53"/>
          <p:cNvSpPr/>
          <p:nvPr/>
        </p:nvSpPr>
        <p:spPr>
          <a:xfrm>
            <a:off x="612693" y="2090882"/>
            <a:ext cx="2867535" cy="575325"/>
          </a:xfrm>
          <a:custGeom>
            <a:avLst/>
            <a:gdLst>
              <a:gd name="connsiteX0" fmla="*/ 0 w 3103406"/>
              <a:gd name="connsiteY0" fmla="*/ 0 h 1357598"/>
              <a:gd name="connsiteX1" fmla="*/ 3103406 w 3103406"/>
              <a:gd name="connsiteY1" fmla="*/ 0 h 1357598"/>
              <a:gd name="connsiteX2" fmla="*/ 3103406 w 3103406"/>
              <a:gd name="connsiteY2" fmla="*/ 1357598 h 1357598"/>
              <a:gd name="connsiteX3" fmla="*/ 0 w 3103406"/>
              <a:gd name="connsiteY3" fmla="*/ 1357598 h 1357598"/>
              <a:gd name="connsiteX4" fmla="*/ 0 w 3103406"/>
              <a:gd name="connsiteY4" fmla="*/ 0 h 1357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3406" h="1357598">
                <a:moveTo>
                  <a:pt x="0" y="0"/>
                </a:moveTo>
                <a:lnTo>
                  <a:pt x="3103406" y="0"/>
                </a:lnTo>
                <a:lnTo>
                  <a:pt x="3103406" y="1357598"/>
                </a:lnTo>
                <a:lnTo>
                  <a:pt x="0" y="1357598"/>
                </a:lnTo>
                <a:lnTo>
                  <a:pt x="0" y="0"/>
                </a:lnTo>
                <a:close/>
              </a:path>
            </a:pathLst>
          </a:custGeom>
          <a:solidFill>
            <a:srgbClr val="00B0F0">
              <a:alpha val="40000"/>
            </a:srgbClr>
          </a:solidFill>
          <a:ln w="28575"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3820" tIns="83820" rIns="83820" bIns="83820" numCol="1" spcCol="1270" anchor="ctr" anchorCtr="0">
            <a:noAutofit/>
          </a:bodyPr>
          <a:lstStyle/>
          <a:p>
            <a:pPr algn="ctr">
              <a:defRPr/>
            </a:pPr>
            <a:r>
              <a:rPr lang="ru-RU" sz="1600" b="1" dirty="0" err="1">
                <a:solidFill>
                  <a:srgbClr val="000000"/>
                </a:solidFill>
                <a:cs typeface="Times New Roman" pitchFamily="18" charset="0"/>
              </a:rPr>
              <a:t>Игринский</a:t>
            </a:r>
            <a:r>
              <a:rPr lang="ru-RU" sz="1600" b="1" dirty="0">
                <a:solidFill>
                  <a:srgbClr val="000000"/>
                </a:solidFill>
                <a:cs typeface="Times New Roman" pitchFamily="18" charset="0"/>
              </a:rPr>
              <a:t> район </a:t>
            </a:r>
            <a:br>
              <a:rPr lang="ru-RU" sz="1600" b="1" dirty="0">
                <a:solidFill>
                  <a:srgbClr val="000000"/>
                </a:solidFill>
                <a:cs typeface="Times New Roman" pitchFamily="18" charset="0"/>
              </a:rPr>
            </a:br>
            <a:r>
              <a:rPr lang="ru-RU" sz="1600" b="1" dirty="0">
                <a:solidFill>
                  <a:srgbClr val="000000"/>
                </a:solidFill>
                <a:cs typeface="Times New Roman" pitchFamily="18" charset="0"/>
              </a:rPr>
              <a:t>Удмуртской Республики</a:t>
            </a:r>
          </a:p>
        </p:txBody>
      </p:sp>
      <p:sp>
        <p:nvSpPr>
          <p:cNvPr id="64" name="Нашивка 63"/>
          <p:cNvSpPr/>
          <p:nvPr/>
        </p:nvSpPr>
        <p:spPr>
          <a:xfrm rot="5400000">
            <a:off x="677951" y="2559287"/>
            <a:ext cx="297396" cy="289902"/>
          </a:xfrm>
          <a:prstGeom prst="chevron">
            <a:avLst/>
          </a:prstGeom>
          <a:solidFill>
            <a:srgbClr val="159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5" name="Нашивка 64"/>
          <p:cNvSpPr/>
          <p:nvPr/>
        </p:nvSpPr>
        <p:spPr>
          <a:xfrm rot="5400000">
            <a:off x="3096009" y="2583749"/>
            <a:ext cx="297396" cy="289902"/>
          </a:xfrm>
          <a:prstGeom prst="chevron">
            <a:avLst/>
          </a:prstGeom>
          <a:solidFill>
            <a:srgbClr val="159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6" name="Нашивка 65"/>
          <p:cNvSpPr/>
          <p:nvPr/>
        </p:nvSpPr>
        <p:spPr>
          <a:xfrm rot="10800000">
            <a:off x="6398445" y="3283963"/>
            <a:ext cx="360040" cy="320331"/>
          </a:xfrm>
          <a:prstGeom prst="chevron">
            <a:avLst/>
          </a:prstGeom>
          <a:solidFill>
            <a:srgbClr val="D45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 bwMode="auto">
          <a:xfrm>
            <a:off x="4221777" y="2261679"/>
            <a:ext cx="2176668" cy="10365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 smtClean="0">
                <a:solidFill>
                  <a:srgbClr val="002060"/>
                </a:solidFill>
              </a:rPr>
              <a:t>Сетевой/ виртуальный класс по предмету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34" name="Picture 3" descr="C:\Users\romanova.lm\Desktop\логотип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64234" y="188640"/>
            <a:ext cx="1000254" cy="84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78566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авая фигурная скобка 29"/>
          <p:cNvSpPr/>
          <p:nvPr/>
        </p:nvSpPr>
        <p:spPr>
          <a:xfrm rot="5400000">
            <a:off x="3676690" y="1882246"/>
            <a:ext cx="1145549" cy="5835650"/>
          </a:xfrm>
          <a:prstGeom prst="rightBrace">
            <a:avLst>
              <a:gd name="adj1" fmla="val 59650"/>
              <a:gd name="adj2" fmla="val 49175"/>
            </a:avLst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59" name="Группа 58"/>
          <p:cNvGrpSpPr/>
          <p:nvPr/>
        </p:nvGrpSpPr>
        <p:grpSpPr>
          <a:xfrm>
            <a:off x="2410603" y="2777611"/>
            <a:ext cx="1814163" cy="1560631"/>
            <a:chOff x="6705649" y="2924949"/>
            <a:chExt cx="1981997" cy="648066"/>
          </a:xfrm>
        </p:grpSpPr>
        <p:sp>
          <p:nvSpPr>
            <p:cNvPr id="60" name="Прямоугольник 59"/>
            <p:cNvSpPr/>
            <p:nvPr/>
          </p:nvSpPr>
          <p:spPr>
            <a:xfrm>
              <a:off x="6705649" y="2924949"/>
              <a:ext cx="1981997" cy="648066"/>
            </a:xfrm>
            <a:prstGeom prst="rect">
              <a:avLst/>
            </a:prstGeom>
            <a:gradFill flip="none" rotWithShape="0">
              <a:gsLst>
                <a:gs pos="0">
                  <a:srgbClr val="00B050"/>
                </a:gs>
                <a:gs pos="50000">
                  <a:srgbClr val="AFFFD3"/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 w="28575">
              <a:solidFill>
                <a:schemeClr val="bg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5">
                <a:hueOff val="-4966938"/>
                <a:satOff val="19906"/>
                <a:lumOff val="43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1" name="TextBox 60"/>
            <p:cNvSpPr txBox="1"/>
            <p:nvPr/>
          </p:nvSpPr>
          <p:spPr>
            <a:xfrm>
              <a:off x="6718440" y="2948945"/>
              <a:ext cx="1969206" cy="242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1600" dirty="0">
                  <a:solidFill>
                    <a:srgbClr val="000000"/>
                  </a:solidFill>
                  <a:cs typeface="Times New Roman" pitchFamily="18" charset="0"/>
                </a:rPr>
                <a:t>Образовательное </a:t>
              </a:r>
            </a:p>
            <a:p>
              <a:pPr algn="ctr">
                <a:defRPr/>
              </a:pPr>
              <a:r>
                <a:rPr lang="ru-RU" sz="1600" dirty="0" smtClean="0">
                  <a:solidFill>
                    <a:srgbClr val="000000"/>
                  </a:solidFill>
                  <a:cs typeface="Times New Roman" pitchFamily="18" charset="0"/>
                </a:rPr>
                <a:t>Учреждение 2 </a:t>
              </a:r>
              <a:r>
                <a:rPr lang="ru-RU" sz="1600" dirty="0">
                  <a:solidFill>
                    <a:srgbClr val="000000"/>
                  </a:solidFill>
                  <a:cs typeface="Times New Roman" pitchFamily="18" charset="0"/>
                </a:rPr>
                <a:t>УР</a:t>
              </a: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467544" y="2796929"/>
            <a:ext cx="1814163" cy="1712192"/>
            <a:chOff x="6705649" y="2924949"/>
            <a:chExt cx="1981997" cy="648066"/>
          </a:xfrm>
        </p:grpSpPr>
        <p:sp>
          <p:nvSpPr>
            <p:cNvPr id="55" name="Прямоугольник 54"/>
            <p:cNvSpPr/>
            <p:nvPr/>
          </p:nvSpPr>
          <p:spPr>
            <a:xfrm>
              <a:off x="6705649" y="2924949"/>
              <a:ext cx="1981997" cy="648066"/>
            </a:xfrm>
            <a:prstGeom prst="rect">
              <a:avLst/>
            </a:prstGeom>
            <a:gradFill flip="none" rotWithShape="0">
              <a:gsLst>
                <a:gs pos="0">
                  <a:srgbClr val="00B050"/>
                </a:gs>
                <a:gs pos="50000">
                  <a:srgbClr val="AFFFD3"/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 w="28575">
              <a:solidFill>
                <a:schemeClr val="bg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5">
                <a:hueOff val="-4966938"/>
                <a:satOff val="19906"/>
                <a:lumOff val="43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" name="TextBox 2"/>
            <p:cNvSpPr txBox="1"/>
            <p:nvPr/>
          </p:nvSpPr>
          <p:spPr>
            <a:xfrm>
              <a:off x="6718440" y="2948945"/>
              <a:ext cx="1969206" cy="2213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1600" dirty="0">
                  <a:solidFill>
                    <a:srgbClr val="000000"/>
                  </a:solidFill>
                  <a:cs typeface="Times New Roman" pitchFamily="18" charset="0"/>
                </a:rPr>
                <a:t>Образовательное </a:t>
              </a:r>
            </a:p>
            <a:p>
              <a:pPr algn="ctr">
                <a:defRPr/>
              </a:pPr>
              <a:r>
                <a:rPr lang="ru-RU" sz="1600" dirty="0" smtClean="0">
                  <a:solidFill>
                    <a:srgbClr val="000000"/>
                  </a:solidFill>
                  <a:cs typeface="Times New Roman" pitchFamily="18" charset="0"/>
                </a:rPr>
                <a:t>Учреждение </a:t>
              </a:r>
              <a:r>
                <a:rPr lang="ru-RU" sz="1600" dirty="0">
                  <a:solidFill>
                    <a:srgbClr val="000000"/>
                  </a:solidFill>
                  <a:cs typeface="Times New Roman" pitchFamily="18" charset="0"/>
                </a:rPr>
                <a:t>1 УР</a:t>
              </a:r>
            </a:p>
          </p:txBody>
        </p:sp>
      </p:grpSp>
      <p:sp>
        <p:nvSpPr>
          <p:cNvPr id="62" name="Полилиния 61"/>
          <p:cNvSpPr/>
          <p:nvPr/>
        </p:nvSpPr>
        <p:spPr>
          <a:xfrm>
            <a:off x="4644008" y="2096299"/>
            <a:ext cx="4041992" cy="2628473"/>
          </a:xfrm>
          <a:custGeom>
            <a:avLst/>
            <a:gdLst>
              <a:gd name="connsiteX0" fmla="*/ 0 w 3464714"/>
              <a:gd name="connsiteY0" fmla="*/ 0 h 1357598"/>
              <a:gd name="connsiteX1" fmla="*/ 3464714 w 3464714"/>
              <a:gd name="connsiteY1" fmla="*/ 0 h 1357598"/>
              <a:gd name="connsiteX2" fmla="*/ 3464714 w 3464714"/>
              <a:gd name="connsiteY2" fmla="*/ 1357598 h 1357598"/>
              <a:gd name="connsiteX3" fmla="*/ 0 w 3464714"/>
              <a:gd name="connsiteY3" fmla="*/ 1357598 h 1357598"/>
              <a:gd name="connsiteX4" fmla="*/ 0 w 3464714"/>
              <a:gd name="connsiteY4" fmla="*/ 0 h 1357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4714" h="1357598">
                <a:moveTo>
                  <a:pt x="0" y="0"/>
                </a:moveTo>
                <a:lnTo>
                  <a:pt x="3464714" y="0"/>
                </a:lnTo>
                <a:lnTo>
                  <a:pt x="3464714" y="1357598"/>
                </a:lnTo>
                <a:lnTo>
                  <a:pt x="0" y="1357598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A52B7C">
                  <a:tint val="66000"/>
                  <a:satMod val="160000"/>
                </a:srgbClr>
              </a:gs>
              <a:gs pos="50000">
                <a:srgbClr val="A52B7C">
                  <a:tint val="44500"/>
                  <a:satMod val="160000"/>
                </a:srgbClr>
              </a:gs>
              <a:gs pos="100000">
                <a:srgbClr val="A52B7C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3820" tIns="83820" rIns="83820" bIns="83820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2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292" y="22019"/>
            <a:ext cx="86868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Модель «Одаренные дети»</a:t>
            </a:r>
          </a:p>
        </p:txBody>
      </p:sp>
      <p:sp>
        <p:nvSpPr>
          <p:cNvPr id="31" name="Прямоугольник 81"/>
          <p:cNvSpPr>
            <a:spLocks noChangeArrowheads="1"/>
          </p:cNvSpPr>
          <p:nvPr/>
        </p:nvSpPr>
        <p:spPr bwMode="auto">
          <a:xfrm>
            <a:off x="4792351" y="5373216"/>
            <a:ext cx="2137210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rgbClr val="002060"/>
                </a:solidFill>
              </a:rPr>
              <a:t>Сетевой образовательный ресурс Интернет-школа  Просвещение»</a:t>
            </a:r>
          </a:p>
        </p:txBody>
      </p:sp>
      <p:pic>
        <p:nvPicPr>
          <p:cNvPr id="32" name="Рисунок 410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6087" y="3658311"/>
            <a:ext cx="1123264" cy="75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Рисунок 8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32332" y="3515815"/>
            <a:ext cx="1123263" cy="75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7" name="Группа 27"/>
          <p:cNvGrpSpPr>
            <a:grpSpLocks/>
          </p:cNvGrpSpPr>
          <p:nvPr/>
        </p:nvGrpSpPr>
        <p:grpSpPr bwMode="auto">
          <a:xfrm>
            <a:off x="4679148" y="3007989"/>
            <a:ext cx="3897750" cy="1706373"/>
            <a:chOff x="5877587" y="6902707"/>
            <a:chExt cx="3915635" cy="1657944"/>
          </a:xfrm>
        </p:grpSpPr>
        <p:pic>
          <p:nvPicPr>
            <p:cNvPr id="40" name="Рисунок 18"/>
            <p:cNvPicPr>
              <a:picLocks noChangeAspect="1"/>
            </p:cNvPicPr>
            <p:nvPr/>
          </p:nvPicPr>
          <p:blipFill rotWithShape="1">
            <a:blip r:embed="rId3" cstate="print">
              <a:extLst/>
            </a:blip>
            <a:srcRect l="6647"/>
            <a:stretch/>
          </p:blipFill>
          <p:spPr bwMode="auto">
            <a:xfrm>
              <a:off x="6240026" y="6902707"/>
              <a:ext cx="794198" cy="106865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sp>
          <p:nvSpPr>
            <p:cNvPr id="41" name="TextBox 20"/>
            <p:cNvSpPr txBox="1">
              <a:spLocks noChangeArrowheads="1"/>
            </p:cNvSpPr>
            <p:nvPr/>
          </p:nvSpPr>
          <p:spPr bwMode="auto">
            <a:xfrm>
              <a:off x="5877587" y="7975876"/>
              <a:ext cx="1584325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1600" b="1" dirty="0">
                  <a:solidFill>
                    <a:srgbClr val="002060"/>
                  </a:solidFill>
                </a:rPr>
                <a:t>Сетевой учитель</a:t>
              </a:r>
            </a:p>
          </p:txBody>
        </p:sp>
        <p:sp>
          <p:nvSpPr>
            <p:cNvPr id="42" name="Скругленный прямоугольник 41"/>
            <p:cNvSpPr/>
            <p:nvPr/>
          </p:nvSpPr>
          <p:spPr>
            <a:xfrm>
              <a:off x="7157597" y="7440022"/>
              <a:ext cx="2635625" cy="100712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>
                <a:defRPr/>
              </a:pPr>
              <a:r>
                <a:rPr lang="ru-RU" sz="2000" b="1" dirty="0">
                  <a:solidFill>
                    <a:srgbClr val="002060"/>
                  </a:solidFill>
                </a:rPr>
                <a:t>Центр дистанционного обучения</a:t>
              </a:r>
            </a:p>
          </p:txBody>
        </p:sp>
      </p:grpSp>
      <p:sp>
        <p:nvSpPr>
          <p:cNvPr id="44" name="Line 3"/>
          <p:cNvSpPr>
            <a:spLocks noChangeShapeType="1"/>
          </p:cNvSpPr>
          <p:nvPr/>
        </p:nvSpPr>
        <p:spPr bwMode="auto">
          <a:xfrm>
            <a:off x="3586908" y="4183904"/>
            <a:ext cx="1084649" cy="12642"/>
          </a:xfrm>
          <a:prstGeom prst="line">
            <a:avLst/>
          </a:prstGeom>
          <a:ln w="38100">
            <a:solidFill>
              <a:srgbClr val="00B0F0"/>
            </a:solidFill>
            <a:headEnd type="none" w="med" len="med"/>
            <a:tailEnd type="triangle" w="med" len="med"/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4129231" y="1180385"/>
            <a:ext cx="4814971" cy="85518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7925" tIns="38963" rIns="77925" bIns="38963" anchor="ctr"/>
          <a:lstStyle/>
          <a:p>
            <a:pPr algn="r">
              <a:defRPr/>
            </a:pPr>
            <a:r>
              <a:rPr lang="ru-RU" dirty="0"/>
              <a:t>ЦДО </a:t>
            </a:r>
            <a:r>
              <a:rPr lang="ru-RU" dirty="0" smtClean="0"/>
              <a:t>собирают </a:t>
            </a:r>
            <a:r>
              <a:rPr lang="ru-RU" dirty="0"/>
              <a:t>вокруг себя </a:t>
            </a:r>
            <a:r>
              <a:rPr lang="ru-RU" dirty="0" smtClean="0"/>
              <a:t>группы </a:t>
            </a:r>
            <a:r>
              <a:rPr lang="ru-RU" dirty="0"/>
              <a:t>детей-победителей и призеров </a:t>
            </a:r>
            <a:r>
              <a:rPr lang="ru-RU" dirty="0" smtClean="0"/>
              <a:t>олимпиад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6" name="Line 3"/>
          <p:cNvSpPr>
            <a:spLocks noChangeShapeType="1"/>
          </p:cNvSpPr>
          <p:nvPr/>
        </p:nvSpPr>
        <p:spPr bwMode="auto">
          <a:xfrm flipV="1">
            <a:off x="1613807" y="4368695"/>
            <a:ext cx="3065342" cy="297"/>
          </a:xfrm>
          <a:prstGeom prst="line">
            <a:avLst/>
          </a:prstGeom>
          <a:ln w="38100">
            <a:solidFill>
              <a:srgbClr val="00B0F0"/>
            </a:solidFill>
            <a:headEnd type="none" w="med" len="med"/>
            <a:tailEnd type="triangle" w="med" len="med"/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ru-RU"/>
          </a:p>
        </p:txBody>
      </p:sp>
      <p:grpSp>
        <p:nvGrpSpPr>
          <p:cNvPr id="39" name="Group 9"/>
          <p:cNvGrpSpPr>
            <a:grpSpLocks/>
          </p:cNvGrpSpPr>
          <p:nvPr/>
        </p:nvGrpSpPr>
        <p:grpSpPr bwMode="auto">
          <a:xfrm>
            <a:off x="298292" y="5074670"/>
            <a:ext cx="3387115" cy="1011330"/>
            <a:chOff x="816" y="2117"/>
            <a:chExt cx="1440" cy="635"/>
          </a:xfrm>
        </p:grpSpPr>
        <p:sp>
          <p:nvSpPr>
            <p:cNvPr id="51" name="Freeform 10"/>
            <p:cNvSpPr>
              <a:spLocks/>
            </p:cNvSpPr>
            <p:nvPr/>
          </p:nvSpPr>
          <p:spPr bwMode="gray">
            <a:xfrm>
              <a:off x="901" y="2562"/>
              <a:ext cx="1270" cy="190"/>
            </a:xfrm>
            <a:custGeom>
              <a:avLst/>
              <a:gdLst>
                <a:gd name="T0" fmla="*/ 1120 w 1120"/>
                <a:gd name="T1" fmla="*/ 252 h 252"/>
                <a:gd name="T2" fmla="*/ 1116 w 1120"/>
                <a:gd name="T3" fmla="*/ 250 h 252"/>
                <a:gd name="T4" fmla="*/ 1100 w 1120"/>
                <a:gd name="T5" fmla="*/ 246 h 252"/>
                <a:gd name="T6" fmla="*/ 1074 w 1120"/>
                <a:gd name="T7" fmla="*/ 240 h 252"/>
                <a:gd name="T8" fmla="*/ 1038 w 1120"/>
                <a:gd name="T9" fmla="*/ 232 h 252"/>
                <a:gd name="T10" fmla="*/ 992 w 1120"/>
                <a:gd name="T11" fmla="*/ 222 h 252"/>
                <a:gd name="T12" fmla="*/ 938 w 1120"/>
                <a:gd name="T13" fmla="*/ 212 h 252"/>
                <a:gd name="T14" fmla="*/ 876 w 1120"/>
                <a:gd name="T15" fmla="*/ 204 h 252"/>
                <a:gd name="T16" fmla="*/ 806 w 1120"/>
                <a:gd name="T17" fmla="*/ 196 h 252"/>
                <a:gd name="T18" fmla="*/ 730 w 1120"/>
                <a:gd name="T19" fmla="*/ 190 h 252"/>
                <a:gd name="T20" fmla="*/ 646 w 1120"/>
                <a:gd name="T21" fmla="*/ 184 h 252"/>
                <a:gd name="T22" fmla="*/ 556 w 1120"/>
                <a:gd name="T23" fmla="*/ 184 h 252"/>
                <a:gd name="T24" fmla="*/ 466 w 1120"/>
                <a:gd name="T25" fmla="*/ 184 h 252"/>
                <a:gd name="T26" fmla="*/ 384 w 1120"/>
                <a:gd name="T27" fmla="*/ 190 h 252"/>
                <a:gd name="T28" fmla="*/ 308 w 1120"/>
                <a:gd name="T29" fmla="*/ 196 h 252"/>
                <a:gd name="T30" fmla="*/ 238 w 1120"/>
                <a:gd name="T31" fmla="*/ 204 h 252"/>
                <a:gd name="T32" fmla="*/ 178 w 1120"/>
                <a:gd name="T33" fmla="*/ 212 h 252"/>
                <a:gd name="T34" fmla="*/ 126 w 1120"/>
                <a:gd name="T35" fmla="*/ 222 h 252"/>
                <a:gd name="T36" fmla="*/ 82 w 1120"/>
                <a:gd name="T37" fmla="*/ 232 h 252"/>
                <a:gd name="T38" fmla="*/ 46 w 1120"/>
                <a:gd name="T39" fmla="*/ 240 h 252"/>
                <a:gd name="T40" fmla="*/ 20 w 1120"/>
                <a:gd name="T41" fmla="*/ 246 h 252"/>
                <a:gd name="T42" fmla="*/ 6 w 1120"/>
                <a:gd name="T43" fmla="*/ 250 h 252"/>
                <a:gd name="T44" fmla="*/ 0 w 1120"/>
                <a:gd name="T45" fmla="*/ 252 h 252"/>
                <a:gd name="T46" fmla="*/ 0 w 1120"/>
                <a:gd name="T47" fmla="*/ 62 h 252"/>
                <a:gd name="T48" fmla="*/ 560 w 1120"/>
                <a:gd name="T49" fmla="*/ 0 h 252"/>
                <a:gd name="T50" fmla="*/ 1120 w 1120"/>
                <a:gd name="T51" fmla="*/ 62 h 252"/>
                <a:gd name="T52" fmla="*/ 1120 w 1120"/>
                <a:gd name="T53" fmla="*/ 252 h 252"/>
                <a:gd name="T54" fmla="*/ 1120 w 1120"/>
                <a:gd name="T55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0">
                  <a:solidFill>
                    <a:srgbClr val="DF590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52" name="Rectangle 11"/>
            <p:cNvSpPr>
              <a:spLocks noChangeArrowheads="1"/>
            </p:cNvSpPr>
            <p:nvPr/>
          </p:nvSpPr>
          <p:spPr bwMode="gray">
            <a:xfrm>
              <a:off x="816" y="2117"/>
              <a:ext cx="1440" cy="53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ru-RU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По модели «Одаренные дети» </a:t>
              </a:r>
              <a:endPara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ru-RU" sz="16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обучаются </a:t>
              </a:r>
              <a:r>
                <a:rPr lang="ru-RU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650 учащихся </a:t>
              </a:r>
              <a:endPara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ru-RU" sz="16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из </a:t>
              </a:r>
              <a:r>
                <a:rPr lang="ru-RU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разных ОУ УР</a:t>
              </a:r>
            </a:p>
          </p:txBody>
        </p:sp>
      </p:grpSp>
      <p:pic>
        <p:nvPicPr>
          <p:cNvPr id="53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32119" y="5361037"/>
            <a:ext cx="1258888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Полилиния 53"/>
          <p:cNvSpPr/>
          <p:nvPr/>
        </p:nvSpPr>
        <p:spPr>
          <a:xfrm>
            <a:off x="896890" y="2090882"/>
            <a:ext cx="2867535" cy="575325"/>
          </a:xfrm>
          <a:custGeom>
            <a:avLst/>
            <a:gdLst>
              <a:gd name="connsiteX0" fmla="*/ 0 w 3103406"/>
              <a:gd name="connsiteY0" fmla="*/ 0 h 1357598"/>
              <a:gd name="connsiteX1" fmla="*/ 3103406 w 3103406"/>
              <a:gd name="connsiteY1" fmla="*/ 0 h 1357598"/>
              <a:gd name="connsiteX2" fmla="*/ 3103406 w 3103406"/>
              <a:gd name="connsiteY2" fmla="*/ 1357598 h 1357598"/>
              <a:gd name="connsiteX3" fmla="*/ 0 w 3103406"/>
              <a:gd name="connsiteY3" fmla="*/ 1357598 h 1357598"/>
              <a:gd name="connsiteX4" fmla="*/ 0 w 3103406"/>
              <a:gd name="connsiteY4" fmla="*/ 0 h 1357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3406" h="1357598">
                <a:moveTo>
                  <a:pt x="0" y="0"/>
                </a:moveTo>
                <a:lnTo>
                  <a:pt x="3103406" y="0"/>
                </a:lnTo>
                <a:lnTo>
                  <a:pt x="3103406" y="1357598"/>
                </a:lnTo>
                <a:lnTo>
                  <a:pt x="0" y="1357598"/>
                </a:lnTo>
                <a:lnTo>
                  <a:pt x="0" y="0"/>
                </a:lnTo>
                <a:close/>
              </a:path>
            </a:pathLst>
          </a:custGeom>
          <a:solidFill>
            <a:srgbClr val="00B0F0">
              <a:alpha val="40000"/>
            </a:srgbClr>
          </a:solidFill>
          <a:ln w="28575"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3820" tIns="83820" rIns="83820" bIns="83820" numCol="1" spcCol="1270" anchor="ctr" anchorCtr="0">
            <a:no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rgbClr val="000000"/>
                </a:solidFill>
                <a:cs typeface="Times New Roman" pitchFamily="18" charset="0"/>
              </a:rPr>
              <a:t>Удмуртская Республика</a:t>
            </a:r>
          </a:p>
        </p:txBody>
      </p:sp>
      <p:sp>
        <p:nvSpPr>
          <p:cNvPr id="64" name="Нашивка 63"/>
          <p:cNvSpPr/>
          <p:nvPr/>
        </p:nvSpPr>
        <p:spPr>
          <a:xfrm rot="5400000">
            <a:off x="962148" y="2559287"/>
            <a:ext cx="297396" cy="289902"/>
          </a:xfrm>
          <a:prstGeom prst="chevron">
            <a:avLst/>
          </a:prstGeom>
          <a:solidFill>
            <a:srgbClr val="159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5" name="Нашивка 64"/>
          <p:cNvSpPr/>
          <p:nvPr/>
        </p:nvSpPr>
        <p:spPr>
          <a:xfrm rot="5400000">
            <a:off x="3380206" y="2583749"/>
            <a:ext cx="297396" cy="289902"/>
          </a:xfrm>
          <a:prstGeom prst="chevron">
            <a:avLst/>
          </a:prstGeom>
          <a:solidFill>
            <a:srgbClr val="159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 bwMode="auto">
          <a:xfrm>
            <a:off x="5051858" y="2083350"/>
            <a:ext cx="3385912" cy="10365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000" b="1" dirty="0">
                <a:solidFill>
                  <a:schemeClr val="tx2"/>
                </a:solidFill>
              </a:rPr>
              <a:t>Ресурсный центр по работе</a:t>
            </a:r>
            <a:br>
              <a:rPr lang="ru-RU" sz="2000" b="1" dirty="0">
                <a:solidFill>
                  <a:schemeClr val="tx2"/>
                </a:solidFill>
              </a:rPr>
            </a:br>
            <a:r>
              <a:rPr lang="ru-RU" sz="2000" b="1" dirty="0">
                <a:solidFill>
                  <a:schemeClr val="tx2"/>
                </a:solidFill>
              </a:rPr>
              <a:t> с одаренными детьми</a:t>
            </a:r>
          </a:p>
        </p:txBody>
      </p:sp>
      <p:pic>
        <p:nvPicPr>
          <p:cNvPr id="29" name="Picture 3" descr="C:\Users\romanova.lm\Desktop\логотип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64234" y="188640"/>
            <a:ext cx="1000254" cy="84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99553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Группа 58"/>
          <p:cNvGrpSpPr/>
          <p:nvPr/>
        </p:nvGrpSpPr>
        <p:grpSpPr>
          <a:xfrm>
            <a:off x="2325789" y="2777611"/>
            <a:ext cx="1814163" cy="1560631"/>
            <a:chOff x="6705649" y="2924949"/>
            <a:chExt cx="1981997" cy="648066"/>
          </a:xfrm>
        </p:grpSpPr>
        <p:sp>
          <p:nvSpPr>
            <p:cNvPr id="60" name="Прямоугольник 59"/>
            <p:cNvSpPr/>
            <p:nvPr/>
          </p:nvSpPr>
          <p:spPr>
            <a:xfrm>
              <a:off x="6705649" y="2924949"/>
              <a:ext cx="1981997" cy="648066"/>
            </a:xfrm>
            <a:prstGeom prst="rect">
              <a:avLst/>
            </a:prstGeom>
            <a:gradFill flip="none" rotWithShape="0">
              <a:gsLst>
                <a:gs pos="0">
                  <a:srgbClr val="00B050"/>
                </a:gs>
                <a:gs pos="50000">
                  <a:srgbClr val="AFFFD3"/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 w="28575">
              <a:solidFill>
                <a:schemeClr val="bg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5">
                <a:hueOff val="-4966938"/>
                <a:satOff val="19906"/>
                <a:lumOff val="43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1" name="TextBox 60"/>
            <p:cNvSpPr txBox="1"/>
            <p:nvPr/>
          </p:nvSpPr>
          <p:spPr>
            <a:xfrm>
              <a:off x="6718440" y="2948945"/>
              <a:ext cx="1969206" cy="1405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1600" dirty="0" smtClean="0">
                  <a:solidFill>
                    <a:srgbClr val="000000"/>
                  </a:solidFill>
                  <a:cs typeface="Times New Roman" pitchFamily="18" charset="0"/>
                </a:rPr>
                <a:t>Ребенок</a:t>
              </a:r>
              <a:endParaRPr lang="ru-RU" sz="1600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382730" y="2796929"/>
            <a:ext cx="1814163" cy="1712192"/>
            <a:chOff x="6705649" y="2924949"/>
            <a:chExt cx="1981997" cy="648066"/>
          </a:xfrm>
        </p:grpSpPr>
        <p:sp>
          <p:nvSpPr>
            <p:cNvPr id="55" name="Прямоугольник 54"/>
            <p:cNvSpPr/>
            <p:nvPr/>
          </p:nvSpPr>
          <p:spPr>
            <a:xfrm>
              <a:off x="6705649" y="2924949"/>
              <a:ext cx="1981997" cy="648066"/>
            </a:xfrm>
            <a:prstGeom prst="rect">
              <a:avLst/>
            </a:prstGeom>
            <a:gradFill flip="none" rotWithShape="0">
              <a:gsLst>
                <a:gs pos="0">
                  <a:srgbClr val="00B050"/>
                </a:gs>
                <a:gs pos="50000">
                  <a:srgbClr val="AFFFD3"/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 w="28575">
              <a:solidFill>
                <a:schemeClr val="bg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5">
                <a:hueOff val="-4966938"/>
                <a:satOff val="19906"/>
                <a:lumOff val="43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" name="TextBox 2"/>
            <p:cNvSpPr txBox="1"/>
            <p:nvPr/>
          </p:nvSpPr>
          <p:spPr>
            <a:xfrm>
              <a:off x="6718440" y="2948945"/>
              <a:ext cx="1969206" cy="128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1600" dirty="0" smtClean="0">
                  <a:solidFill>
                    <a:srgbClr val="000000"/>
                  </a:solidFill>
                  <a:cs typeface="Times New Roman" pitchFamily="18" charset="0"/>
                </a:rPr>
                <a:t>Ребенок</a:t>
              </a:r>
              <a:endParaRPr lang="ru-RU" sz="1600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</p:grpSp>
      <p:sp>
        <p:nvSpPr>
          <p:cNvPr id="30" name="Правая фигурная скобка 29"/>
          <p:cNvSpPr/>
          <p:nvPr/>
        </p:nvSpPr>
        <p:spPr>
          <a:xfrm rot="5400000">
            <a:off x="3676690" y="1882246"/>
            <a:ext cx="1145549" cy="5835650"/>
          </a:xfrm>
          <a:prstGeom prst="rightBrace">
            <a:avLst>
              <a:gd name="adj1" fmla="val 59650"/>
              <a:gd name="adj2" fmla="val 49175"/>
            </a:avLst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2" name="Полилиния 61"/>
          <p:cNvSpPr/>
          <p:nvPr/>
        </p:nvSpPr>
        <p:spPr>
          <a:xfrm>
            <a:off x="4716016" y="2096299"/>
            <a:ext cx="4041992" cy="2628473"/>
          </a:xfrm>
          <a:custGeom>
            <a:avLst/>
            <a:gdLst>
              <a:gd name="connsiteX0" fmla="*/ 0 w 3464714"/>
              <a:gd name="connsiteY0" fmla="*/ 0 h 1357598"/>
              <a:gd name="connsiteX1" fmla="*/ 3464714 w 3464714"/>
              <a:gd name="connsiteY1" fmla="*/ 0 h 1357598"/>
              <a:gd name="connsiteX2" fmla="*/ 3464714 w 3464714"/>
              <a:gd name="connsiteY2" fmla="*/ 1357598 h 1357598"/>
              <a:gd name="connsiteX3" fmla="*/ 0 w 3464714"/>
              <a:gd name="connsiteY3" fmla="*/ 1357598 h 1357598"/>
              <a:gd name="connsiteX4" fmla="*/ 0 w 3464714"/>
              <a:gd name="connsiteY4" fmla="*/ 0 h 1357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4714" h="1357598">
                <a:moveTo>
                  <a:pt x="0" y="0"/>
                </a:moveTo>
                <a:lnTo>
                  <a:pt x="3464714" y="0"/>
                </a:lnTo>
                <a:lnTo>
                  <a:pt x="3464714" y="1357598"/>
                </a:lnTo>
                <a:lnTo>
                  <a:pt x="0" y="1357598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A52B7C">
                  <a:tint val="66000"/>
                  <a:satMod val="160000"/>
                </a:srgbClr>
              </a:gs>
              <a:gs pos="50000">
                <a:srgbClr val="A52B7C">
                  <a:tint val="44500"/>
                  <a:satMod val="160000"/>
                </a:srgbClr>
              </a:gs>
              <a:gs pos="100000">
                <a:srgbClr val="A52B7C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3820" tIns="83820" rIns="83820" bIns="83820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2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292" y="22019"/>
            <a:ext cx="8018124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Модель «Социальные проекты»</a:t>
            </a:r>
          </a:p>
        </p:txBody>
      </p:sp>
      <p:sp>
        <p:nvSpPr>
          <p:cNvPr id="31" name="Прямоугольник 81"/>
          <p:cNvSpPr>
            <a:spLocks noChangeArrowheads="1"/>
          </p:cNvSpPr>
          <p:nvPr/>
        </p:nvSpPr>
        <p:spPr bwMode="auto">
          <a:xfrm>
            <a:off x="4792351" y="5373216"/>
            <a:ext cx="2137210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rgbClr val="002060"/>
                </a:solidFill>
              </a:rPr>
              <a:t>Сетевой образовательный ресурс Интернет-школа  Просвещение»</a:t>
            </a:r>
          </a:p>
        </p:txBody>
      </p:sp>
      <p:pic>
        <p:nvPicPr>
          <p:cNvPr id="32" name="Рисунок 410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1273" y="3658311"/>
            <a:ext cx="1123264" cy="75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Рисунок 8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47518" y="3515815"/>
            <a:ext cx="1123263" cy="75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7" name="Группа 27"/>
          <p:cNvGrpSpPr>
            <a:grpSpLocks/>
          </p:cNvGrpSpPr>
          <p:nvPr/>
        </p:nvGrpSpPr>
        <p:grpSpPr bwMode="auto">
          <a:xfrm>
            <a:off x="4519690" y="2992090"/>
            <a:ext cx="4129216" cy="1762509"/>
            <a:chOff x="5645059" y="6887260"/>
            <a:chExt cx="4148163" cy="1712487"/>
          </a:xfrm>
        </p:grpSpPr>
        <p:sp>
          <p:nvSpPr>
            <p:cNvPr id="41" name="TextBox 20"/>
            <p:cNvSpPr txBox="1">
              <a:spLocks noChangeArrowheads="1"/>
            </p:cNvSpPr>
            <p:nvPr/>
          </p:nvSpPr>
          <p:spPr bwMode="auto">
            <a:xfrm>
              <a:off x="5645059" y="8014972"/>
              <a:ext cx="1584325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1600" b="1" dirty="0">
                  <a:solidFill>
                    <a:srgbClr val="002060"/>
                  </a:solidFill>
                </a:rPr>
                <a:t>Сетевой учитель</a:t>
              </a:r>
            </a:p>
          </p:txBody>
        </p:sp>
        <p:sp>
          <p:nvSpPr>
            <p:cNvPr id="42" name="Скругленный прямоугольник 41"/>
            <p:cNvSpPr/>
            <p:nvPr/>
          </p:nvSpPr>
          <p:spPr>
            <a:xfrm>
              <a:off x="7157597" y="7440022"/>
              <a:ext cx="2635625" cy="100712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>
                <a:defRPr/>
              </a:pPr>
              <a:r>
                <a:rPr lang="ru-RU" sz="2000" b="1" dirty="0">
                  <a:solidFill>
                    <a:srgbClr val="002060"/>
                  </a:solidFill>
                </a:rPr>
                <a:t>Центр дистанционного обучения</a:t>
              </a:r>
            </a:p>
          </p:txBody>
        </p:sp>
        <p:pic>
          <p:nvPicPr>
            <p:cNvPr id="40" name="Рисунок 18"/>
            <p:cNvPicPr>
              <a:picLocks noChangeAspect="1"/>
            </p:cNvPicPr>
            <p:nvPr/>
          </p:nvPicPr>
          <p:blipFill rotWithShape="1">
            <a:blip r:embed="rId3" cstate="print">
              <a:extLst/>
            </a:blip>
            <a:srcRect l="6647"/>
            <a:stretch/>
          </p:blipFill>
          <p:spPr bwMode="auto">
            <a:xfrm>
              <a:off x="7113234" y="6887260"/>
              <a:ext cx="794198" cy="106865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</p:grpSp>
      <p:sp>
        <p:nvSpPr>
          <p:cNvPr id="44" name="Line 3"/>
          <p:cNvSpPr>
            <a:spLocks noChangeShapeType="1"/>
          </p:cNvSpPr>
          <p:nvPr/>
        </p:nvSpPr>
        <p:spPr bwMode="auto">
          <a:xfrm>
            <a:off x="3326412" y="4221435"/>
            <a:ext cx="1424744" cy="0"/>
          </a:xfrm>
          <a:prstGeom prst="line">
            <a:avLst/>
          </a:prstGeom>
          <a:ln w="38100">
            <a:solidFill>
              <a:srgbClr val="00B0F0"/>
            </a:solidFill>
            <a:headEnd type="none" w="med" len="med"/>
            <a:tailEnd type="triangle" w="med" len="med"/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2248135" y="1180385"/>
            <a:ext cx="6696067" cy="85518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7925" tIns="38963" rIns="77925" bIns="38963" anchor="ctr"/>
          <a:lstStyle/>
          <a:p>
            <a:pPr algn="r">
              <a:defRPr/>
            </a:pPr>
            <a:r>
              <a:rPr lang="ru-RU" dirty="0"/>
              <a:t>Дистанционные технологии позволяют создавать образовательное пространство для </a:t>
            </a:r>
            <a:r>
              <a:rPr lang="ru-RU" dirty="0" smtClean="0"/>
              <a:t>детей </a:t>
            </a:r>
            <a:r>
              <a:rPr lang="ru-RU" dirty="0"/>
              <a:t>с ограниченными возможностями </a:t>
            </a:r>
            <a:r>
              <a:rPr lang="ru-RU" dirty="0" smtClean="0"/>
              <a:t>здоровья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6" name="Line 3"/>
          <p:cNvSpPr>
            <a:spLocks noChangeShapeType="1"/>
          </p:cNvSpPr>
          <p:nvPr/>
        </p:nvSpPr>
        <p:spPr bwMode="auto">
          <a:xfrm>
            <a:off x="1613807" y="4410076"/>
            <a:ext cx="3137349" cy="27036"/>
          </a:xfrm>
          <a:prstGeom prst="line">
            <a:avLst/>
          </a:prstGeom>
          <a:ln w="38100">
            <a:solidFill>
              <a:srgbClr val="00B0F0"/>
            </a:solidFill>
            <a:headEnd type="none" w="med" len="med"/>
            <a:tailEnd type="triangle" w="med" len="med"/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ru-RU"/>
          </a:p>
        </p:txBody>
      </p:sp>
      <p:grpSp>
        <p:nvGrpSpPr>
          <p:cNvPr id="39" name="Group 9"/>
          <p:cNvGrpSpPr>
            <a:grpSpLocks/>
          </p:cNvGrpSpPr>
          <p:nvPr/>
        </p:nvGrpSpPr>
        <p:grpSpPr bwMode="auto">
          <a:xfrm>
            <a:off x="298292" y="5074670"/>
            <a:ext cx="3387115" cy="1011330"/>
            <a:chOff x="816" y="2117"/>
            <a:chExt cx="1440" cy="635"/>
          </a:xfrm>
        </p:grpSpPr>
        <p:sp>
          <p:nvSpPr>
            <p:cNvPr id="51" name="Freeform 10"/>
            <p:cNvSpPr>
              <a:spLocks/>
            </p:cNvSpPr>
            <p:nvPr/>
          </p:nvSpPr>
          <p:spPr bwMode="gray">
            <a:xfrm>
              <a:off x="901" y="2562"/>
              <a:ext cx="1270" cy="190"/>
            </a:xfrm>
            <a:custGeom>
              <a:avLst/>
              <a:gdLst>
                <a:gd name="T0" fmla="*/ 1120 w 1120"/>
                <a:gd name="T1" fmla="*/ 252 h 252"/>
                <a:gd name="T2" fmla="*/ 1116 w 1120"/>
                <a:gd name="T3" fmla="*/ 250 h 252"/>
                <a:gd name="T4" fmla="*/ 1100 w 1120"/>
                <a:gd name="T5" fmla="*/ 246 h 252"/>
                <a:gd name="T6" fmla="*/ 1074 w 1120"/>
                <a:gd name="T7" fmla="*/ 240 h 252"/>
                <a:gd name="T8" fmla="*/ 1038 w 1120"/>
                <a:gd name="T9" fmla="*/ 232 h 252"/>
                <a:gd name="T10" fmla="*/ 992 w 1120"/>
                <a:gd name="T11" fmla="*/ 222 h 252"/>
                <a:gd name="T12" fmla="*/ 938 w 1120"/>
                <a:gd name="T13" fmla="*/ 212 h 252"/>
                <a:gd name="T14" fmla="*/ 876 w 1120"/>
                <a:gd name="T15" fmla="*/ 204 h 252"/>
                <a:gd name="T16" fmla="*/ 806 w 1120"/>
                <a:gd name="T17" fmla="*/ 196 h 252"/>
                <a:gd name="T18" fmla="*/ 730 w 1120"/>
                <a:gd name="T19" fmla="*/ 190 h 252"/>
                <a:gd name="T20" fmla="*/ 646 w 1120"/>
                <a:gd name="T21" fmla="*/ 184 h 252"/>
                <a:gd name="T22" fmla="*/ 556 w 1120"/>
                <a:gd name="T23" fmla="*/ 184 h 252"/>
                <a:gd name="T24" fmla="*/ 466 w 1120"/>
                <a:gd name="T25" fmla="*/ 184 h 252"/>
                <a:gd name="T26" fmla="*/ 384 w 1120"/>
                <a:gd name="T27" fmla="*/ 190 h 252"/>
                <a:gd name="T28" fmla="*/ 308 w 1120"/>
                <a:gd name="T29" fmla="*/ 196 h 252"/>
                <a:gd name="T30" fmla="*/ 238 w 1120"/>
                <a:gd name="T31" fmla="*/ 204 h 252"/>
                <a:gd name="T32" fmla="*/ 178 w 1120"/>
                <a:gd name="T33" fmla="*/ 212 h 252"/>
                <a:gd name="T34" fmla="*/ 126 w 1120"/>
                <a:gd name="T35" fmla="*/ 222 h 252"/>
                <a:gd name="T36" fmla="*/ 82 w 1120"/>
                <a:gd name="T37" fmla="*/ 232 h 252"/>
                <a:gd name="T38" fmla="*/ 46 w 1120"/>
                <a:gd name="T39" fmla="*/ 240 h 252"/>
                <a:gd name="T40" fmla="*/ 20 w 1120"/>
                <a:gd name="T41" fmla="*/ 246 h 252"/>
                <a:gd name="T42" fmla="*/ 6 w 1120"/>
                <a:gd name="T43" fmla="*/ 250 h 252"/>
                <a:gd name="T44" fmla="*/ 0 w 1120"/>
                <a:gd name="T45" fmla="*/ 252 h 252"/>
                <a:gd name="T46" fmla="*/ 0 w 1120"/>
                <a:gd name="T47" fmla="*/ 62 h 252"/>
                <a:gd name="T48" fmla="*/ 560 w 1120"/>
                <a:gd name="T49" fmla="*/ 0 h 252"/>
                <a:gd name="T50" fmla="*/ 1120 w 1120"/>
                <a:gd name="T51" fmla="*/ 62 h 252"/>
                <a:gd name="T52" fmla="*/ 1120 w 1120"/>
                <a:gd name="T53" fmla="*/ 252 h 252"/>
                <a:gd name="T54" fmla="*/ 1120 w 1120"/>
                <a:gd name="T55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0">
                  <a:solidFill>
                    <a:srgbClr val="DF590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52" name="Rectangle 11"/>
            <p:cNvSpPr>
              <a:spLocks noChangeArrowheads="1"/>
            </p:cNvSpPr>
            <p:nvPr/>
          </p:nvSpPr>
          <p:spPr bwMode="gray">
            <a:xfrm>
              <a:off x="816" y="2117"/>
              <a:ext cx="1440" cy="53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ru-RU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Дистанционно с ресурсами </a:t>
              </a:r>
              <a:endPara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ru-RU" sz="16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СДО </a:t>
              </a:r>
              <a:r>
                <a:rPr lang="ru-RU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«Телешкола» занимаются </a:t>
              </a:r>
              <a:endPara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ru-RU" sz="16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102 </a:t>
              </a:r>
              <a:r>
                <a:rPr lang="ru-RU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ребенка-инвалида УР</a:t>
              </a:r>
            </a:p>
          </p:txBody>
        </p:sp>
      </p:grpSp>
      <p:pic>
        <p:nvPicPr>
          <p:cNvPr id="53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32119" y="5361037"/>
            <a:ext cx="1258888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Полилиния 53"/>
          <p:cNvSpPr/>
          <p:nvPr/>
        </p:nvSpPr>
        <p:spPr>
          <a:xfrm>
            <a:off x="812076" y="2090882"/>
            <a:ext cx="2867535" cy="575325"/>
          </a:xfrm>
          <a:custGeom>
            <a:avLst/>
            <a:gdLst>
              <a:gd name="connsiteX0" fmla="*/ 0 w 3103406"/>
              <a:gd name="connsiteY0" fmla="*/ 0 h 1357598"/>
              <a:gd name="connsiteX1" fmla="*/ 3103406 w 3103406"/>
              <a:gd name="connsiteY1" fmla="*/ 0 h 1357598"/>
              <a:gd name="connsiteX2" fmla="*/ 3103406 w 3103406"/>
              <a:gd name="connsiteY2" fmla="*/ 1357598 h 1357598"/>
              <a:gd name="connsiteX3" fmla="*/ 0 w 3103406"/>
              <a:gd name="connsiteY3" fmla="*/ 1357598 h 1357598"/>
              <a:gd name="connsiteX4" fmla="*/ 0 w 3103406"/>
              <a:gd name="connsiteY4" fmla="*/ 0 h 1357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3406" h="1357598">
                <a:moveTo>
                  <a:pt x="0" y="0"/>
                </a:moveTo>
                <a:lnTo>
                  <a:pt x="3103406" y="0"/>
                </a:lnTo>
                <a:lnTo>
                  <a:pt x="3103406" y="1357598"/>
                </a:lnTo>
                <a:lnTo>
                  <a:pt x="0" y="1357598"/>
                </a:lnTo>
                <a:lnTo>
                  <a:pt x="0" y="0"/>
                </a:lnTo>
                <a:close/>
              </a:path>
            </a:pathLst>
          </a:custGeom>
          <a:solidFill>
            <a:srgbClr val="00B0F0">
              <a:alpha val="40000"/>
            </a:srgbClr>
          </a:solidFill>
          <a:ln w="28575"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3820" tIns="83820" rIns="83820" bIns="83820" numCol="1" spcCol="1270" anchor="ctr" anchorCtr="0">
            <a:no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rgbClr val="000000"/>
                </a:solidFill>
                <a:cs typeface="Times New Roman" pitchFamily="18" charset="0"/>
              </a:rPr>
              <a:t>Удмуртская Республика</a:t>
            </a:r>
          </a:p>
        </p:txBody>
      </p:sp>
      <p:sp>
        <p:nvSpPr>
          <p:cNvPr id="64" name="Нашивка 63"/>
          <p:cNvSpPr/>
          <p:nvPr/>
        </p:nvSpPr>
        <p:spPr>
          <a:xfrm rot="5400000">
            <a:off x="877334" y="2559287"/>
            <a:ext cx="297396" cy="289902"/>
          </a:xfrm>
          <a:prstGeom prst="chevron">
            <a:avLst/>
          </a:prstGeom>
          <a:solidFill>
            <a:srgbClr val="159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5" name="Нашивка 64"/>
          <p:cNvSpPr/>
          <p:nvPr/>
        </p:nvSpPr>
        <p:spPr>
          <a:xfrm rot="5400000">
            <a:off x="3295392" y="2583749"/>
            <a:ext cx="297396" cy="289902"/>
          </a:xfrm>
          <a:prstGeom prst="chevron">
            <a:avLst/>
          </a:prstGeom>
          <a:solidFill>
            <a:srgbClr val="159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 bwMode="auto">
          <a:xfrm>
            <a:off x="5123866" y="2083350"/>
            <a:ext cx="3385912" cy="10365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Сетевой учитель, обученный работать  с </a:t>
            </a:r>
            <a:r>
              <a:rPr lang="ru-RU" sz="2000" b="1" dirty="0" smtClean="0">
                <a:solidFill>
                  <a:srgbClr val="002060"/>
                </a:solidFill>
              </a:rPr>
              <a:t>детьми-инвалидами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34" name="Рисунок 18"/>
          <p:cNvPicPr>
            <a:picLocks noChangeAspect="1"/>
          </p:cNvPicPr>
          <p:nvPr/>
        </p:nvPicPr>
        <p:blipFill rotWithShape="1">
          <a:blip r:embed="rId5" cstate="print">
            <a:extLst/>
          </a:blip>
          <a:srcRect l="6647"/>
          <a:stretch/>
        </p:blipFill>
        <p:spPr bwMode="auto">
          <a:xfrm>
            <a:off x="5414115" y="3076570"/>
            <a:ext cx="792171" cy="10696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9" name="Рисунок 18"/>
          <p:cNvPicPr>
            <a:picLocks noChangeAspect="1"/>
          </p:cNvPicPr>
          <p:nvPr/>
        </p:nvPicPr>
        <p:blipFill rotWithShape="1">
          <a:blip r:embed="rId5" cstate="print">
            <a:extLst/>
          </a:blip>
          <a:srcRect l="6647"/>
          <a:stretch/>
        </p:blipFill>
        <p:spPr bwMode="auto">
          <a:xfrm>
            <a:off x="4845125" y="3173952"/>
            <a:ext cx="792171" cy="10696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5" name="Picture 3" descr="C:\Users\romanova.lm\Desktop\логотип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64234" y="188640"/>
            <a:ext cx="1000254" cy="84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02319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03648" y="129496"/>
            <a:ext cx="6481415" cy="96202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77925" tIns="38963" rIns="77925" bIns="38963" anchor="ctr"/>
          <a:lstStyle/>
          <a:p>
            <a:pPr algn="ctr">
              <a:defRPr/>
            </a:pPr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Активность школ, использующих СДО «</a:t>
            </a:r>
            <a:r>
              <a:rPr lang="ru-RU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Телешкола</a:t>
            </a:r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»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2051050" y="2276475"/>
            <a:ext cx="288925" cy="28892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2124075" y="4292600"/>
            <a:ext cx="287338" cy="28892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2051050" y="4724400"/>
            <a:ext cx="288925" cy="28892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2051050" y="5157788"/>
            <a:ext cx="217488" cy="2159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32372" t="15375" r="32121" b="9867"/>
          <a:stretch>
            <a:fillRect/>
          </a:stretch>
        </p:blipFill>
        <p:spPr bwMode="auto">
          <a:xfrm>
            <a:off x="363663" y="1484784"/>
            <a:ext cx="3952624" cy="46787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l="36653" t="37994" r="34233" b="35278"/>
          <a:stretch/>
        </p:blipFill>
        <p:spPr bwMode="auto">
          <a:xfrm>
            <a:off x="4535995" y="1383734"/>
            <a:ext cx="4464496" cy="23042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5074686" y="4005064"/>
            <a:ext cx="3387115" cy="1576880"/>
            <a:chOff x="816" y="2117"/>
            <a:chExt cx="1440" cy="635"/>
          </a:xfrm>
        </p:grpSpPr>
        <p:sp>
          <p:nvSpPr>
            <p:cNvPr id="11" name="Freeform 10"/>
            <p:cNvSpPr>
              <a:spLocks/>
            </p:cNvSpPr>
            <p:nvPr/>
          </p:nvSpPr>
          <p:spPr bwMode="gray">
            <a:xfrm>
              <a:off x="901" y="2562"/>
              <a:ext cx="1270" cy="190"/>
            </a:xfrm>
            <a:custGeom>
              <a:avLst/>
              <a:gdLst>
                <a:gd name="T0" fmla="*/ 1120 w 1120"/>
                <a:gd name="T1" fmla="*/ 252 h 252"/>
                <a:gd name="T2" fmla="*/ 1116 w 1120"/>
                <a:gd name="T3" fmla="*/ 250 h 252"/>
                <a:gd name="T4" fmla="*/ 1100 w 1120"/>
                <a:gd name="T5" fmla="*/ 246 h 252"/>
                <a:gd name="T6" fmla="*/ 1074 w 1120"/>
                <a:gd name="T7" fmla="*/ 240 h 252"/>
                <a:gd name="T8" fmla="*/ 1038 w 1120"/>
                <a:gd name="T9" fmla="*/ 232 h 252"/>
                <a:gd name="T10" fmla="*/ 992 w 1120"/>
                <a:gd name="T11" fmla="*/ 222 h 252"/>
                <a:gd name="T12" fmla="*/ 938 w 1120"/>
                <a:gd name="T13" fmla="*/ 212 h 252"/>
                <a:gd name="T14" fmla="*/ 876 w 1120"/>
                <a:gd name="T15" fmla="*/ 204 h 252"/>
                <a:gd name="T16" fmla="*/ 806 w 1120"/>
                <a:gd name="T17" fmla="*/ 196 h 252"/>
                <a:gd name="T18" fmla="*/ 730 w 1120"/>
                <a:gd name="T19" fmla="*/ 190 h 252"/>
                <a:gd name="T20" fmla="*/ 646 w 1120"/>
                <a:gd name="T21" fmla="*/ 184 h 252"/>
                <a:gd name="T22" fmla="*/ 556 w 1120"/>
                <a:gd name="T23" fmla="*/ 184 h 252"/>
                <a:gd name="T24" fmla="*/ 466 w 1120"/>
                <a:gd name="T25" fmla="*/ 184 h 252"/>
                <a:gd name="T26" fmla="*/ 384 w 1120"/>
                <a:gd name="T27" fmla="*/ 190 h 252"/>
                <a:gd name="T28" fmla="*/ 308 w 1120"/>
                <a:gd name="T29" fmla="*/ 196 h 252"/>
                <a:gd name="T30" fmla="*/ 238 w 1120"/>
                <a:gd name="T31" fmla="*/ 204 h 252"/>
                <a:gd name="T32" fmla="*/ 178 w 1120"/>
                <a:gd name="T33" fmla="*/ 212 h 252"/>
                <a:gd name="T34" fmla="*/ 126 w 1120"/>
                <a:gd name="T35" fmla="*/ 222 h 252"/>
                <a:gd name="T36" fmla="*/ 82 w 1120"/>
                <a:gd name="T37" fmla="*/ 232 h 252"/>
                <a:gd name="T38" fmla="*/ 46 w 1120"/>
                <a:gd name="T39" fmla="*/ 240 h 252"/>
                <a:gd name="T40" fmla="*/ 20 w 1120"/>
                <a:gd name="T41" fmla="*/ 246 h 252"/>
                <a:gd name="T42" fmla="*/ 6 w 1120"/>
                <a:gd name="T43" fmla="*/ 250 h 252"/>
                <a:gd name="T44" fmla="*/ 0 w 1120"/>
                <a:gd name="T45" fmla="*/ 252 h 252"/>
                <a:gd name="T46" fmla="*/ 0 w 1120"/>
                <a:gd name="T47" fmla="*/ 62 h 252"/>
                <a:gd name="T48" fmla="*/ 560 w 1120"/>
                <a:gd name="T49" fmla="*/ 0 h 252"/>
                <a:gd name="T50" fmla="*/ 1120 w 1120"/>
                <a:gd name="T51" fmla="*/ 62 h 252"/>
                <a:gd name="T52" fmla="*/ 1120 w 1120"/>
                <a:gd name="T53" fmla="*/ 252 h 252"/>
                <a:gd name="T54" fmla="*/ 1120 w 1120"/>
                <a:gd name="T55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0">
                  <a:solidFill>
                    <a:srgbClr val="DF590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gray">
            <a:xfrm>
              <a:off x="816" y="2117"/>
              <a:ext cx="1440" cy="53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ru-RU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 СДО «Телешкола» работают:</a:t>
              </a:r>
            </a:p>
            <a:p>
              <a:pPr algn="ctr"/>
              <a:r>
                <a:rPr lang="ru-RU" sz="16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5460</a:t>
              </a:r>
              <a:r>
                <a:rPr lang="ru-RU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16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учащихся,</a:t>
              </a:r>
              <a:endPara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ru-RU" sz="16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638</a:t>
              </a:r>
              <a:r>
                <a:rPr lang="ru-RU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сетевых </a:t>
              </a:r>
              <a:r>
                <a:rPr lang="ru-RU" sz="16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педагогов,</a:t>
              </a:r>
              <a:endPara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ru-RU" sz="16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200</a:t>
              </a:r>
              <a:r>
                <a:rPr lang="ru-RU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160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тьюторов</a:t>
              </a:r>
              <a:r>
                <a:rPr lang="ru-RU" sz="16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,</a:t>
              </a:r>
              <a:endPara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ru-RU" sz="16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70</a:t>
              </a:r>
              <a:r>
                <a:rPr lang="ru-RU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координаторов ДО в ОУ</a:t>
              </a:r>
            </a:p>
          </p:txBody>
        </p:sp>
      </p:grpSp>
      <p:pic>
        <p:nvPicPr>
          <p:cNvPr id="13" name="Picture 3" descr="C:\Users\romanova.lm\Desktop\логотип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64234" y="188640"/>
            <a:ext cx="1000254" cy="84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71448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бъект 4"/>
          <p:cNvSpPr txBox="1">
            <a:spLocks/>
          </p:cNvSpPr>
          <p:nvPr/>
        </p:nvSpPr>
        <p:spPr>
          <a:xfrm>
            <a:off x="179512" y="1772816"/>
            <a:ext cx="9217024" cy="159313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800"/>
              </a:spcBef>
              <a:buClr>
                <a:srgbClr val="0070C0"/>
              </a:buClr>
            </a:pPr>
            <a:r>
              <a:rPr lang="ru-RU" sz="2000" dirty="0">
                <a:solidFill>
                  <a:srgbClr val="002060"/>
                </a:solidFill>
              </a:rPr>
              <a:t>Повышение ИКТ- грамотности </a:t>
            </a:r>
            <a:r>
              <a:rPr lang="ru-RU" sz="2000" dirty="0" smtClean="0">
                <a:solidFill>
                  <a:srgbClr val="002060"/>
                </a:solidFill>
              </a:rPr>
              <a:t>населения Удмуртии</a:t>
            </a:r>
            <a:endParaRPr lang="ru-RU" sz="2000" dirty="0">
              <a:solidFill>
                <a:srgbClr val="002060"/>
              </a:solidFill>
            </a:endParaRPr>
          </a:p>
          <a:p>
            <a:pPr>
              <a:spcBef>
                <a:spcPts val="800"/>
              </a:spcBef>
              <a:buClr>
                <a:srgbClr val="0070C0"/>
              </a:buClr>
            </a:pPr>
            <a:r>
              <a:rPr lang="ru-RU" sz="2000" dirty="0" smtClean="0">
                <a:solidFill>
                  <a:srgbClr val="002060"/>
                </a:solidFill>
              </a:rPr>
              <a:t>Расширение </a:t>
            </a:r>
            <a:r>
              <a:rPr lang="ru-RU" sz="2000" dirty="0">
                <a:solidFill>
                  <a:srgbClr val="002060"/>
                </a:solidFill>
              </a:rPr>
              <a:t>доступа </a:t>
            </a:r>
            <a:r>
              <a:rPr lang="ru-RU" sz="2000" dirty="0" smtClean="0">
                <a:solidFill>
                  <a:srgbClr val="002060"/>
                </a:solidFill>
              </a:rPr>
              <a:t>населения к </a:t>
            </a:r>
            <a:r>
              <a:rPr lang="ru-RU" sz="2000" dirty="0">
                <a:solidFill>
                  <a:srgbClr val="002060"/>
                </a:solidFill>
              </a:rPr>
              <a:t>государственным услугам </a:t>
            </a:r>
            <a:r>
              <a:rPr lang="ru-RU" sz="2000" dirty="0" smtClean="0">
                <a:solidFill>
                  <a:srgbClr val="002060"/>
                </a:solidFill>
              </a:rPr>
              <a:t>                                   электронном </a:t>
            </a:r>
            <a:r>
              <a:rPr lang="ru-RU" sz="2000" dirty="0">
                <a:solidFill>
                  <a:srgbClr val="002060"/>
                </a:solidFill>
              </a:rPr>
              <a:t>виде</a:t>
            </a:r>
          </a:p>
        </p:txBody>
      </p:sp>
      <p:sp>
        <p:nvSpPr>
          <p:cNvPr id="16" name="Объект 4"/>
          <p:cNvSpPr txBox="1">
            <a:spLocks/>
          </p:cNvSpPr>
          <p:nvPr/>
        </p:nvSpPr>
        <p:spPr>
          <a:xfrm>
            <a:off x="4053715" y="3187844"/>
            <a:ext cx="4968552" cy="192643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ru-RU" sz="1800" b="1" dirty="0">
                <a:solidFill>
                  <a:srgbClr val="002060"/>
                </a:solidFill>
              </a:rPr>
              <a:t>2011 год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ru-RU" sz="1800" dirty="0" smtClean="0">
                <a:solidFill>
                  <a:srgbClr val="002060"/>
                </a:solidFill>
              </a:rPr>
              <a:t>Объем </a:t>
            </a:r>
            <a:r>
              <a:rPr lang="ru-RU" sz="1800" dirty="0">
                <a:solidFill>
                  <a:srgbClr val="002060"/>
                </a:solidFill>
              </a:rPr>
              <a:t>финансирования: </a:t>
            </a:r>
            <a:r>
              <a:rPr lang="ru-RU" sz="1800" b="1" dirty="0" smtClean="0">
                <a:solidFill>
                  <a:srgbClr val="A52B7C"/>
                </a:solidFill>
              </a:rPr>
              <a:t>1 </a:t>
            </a:r>
            <a:r>
              <a:rPr lang="ru-RU" sz="1800" b="1" dirty="0">
                <a:solidFill>
                  <a:srgbClr val="A52B7C"/>
                </a:solidFill>
              </a:rPr>
              <a:t>млн. руб</a:t>
            </a:r>
            <a:r>
              <a:rPr lang="ru-RU" sz="1800" b="1" dirty="0" smtClean="0">
                <a:solidFill>
                  <a:srgbClr val="A52B7C"/>
                </a:solidFill>
              </a:rPr>
              <a:t>.</a:t>
            </a:r>
            <a:endParaRPr lang="ru-RU" sz="1800" b="1" dirty="0">
              <a:solidFill>
                <a:srgbClr val="A52B7C"/>
              </a:solidFill>
            </a:endParaRP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ru-RU" sz="1800" dirty="0" smtClean="0">
                <a:solidFill>
                  <a:srgbClr val="002060"/>
                </a:solidFill>
              </a:rPr>
              <a:t>Обучено</a:t>
            </a:r>
            <a:r>
              <a:rPr lang="ru-RU" sz="1800" dirty="0">
                <a:solidFill>
                  <a:srgbClr val="002060"/>
                </a:solidFill>
              </a:rPr>
              <a:t>: </a:t>
            </a:r>
            <a:r>
              <a:rPr lang="ru-RU" sz="1800" b="1" dirty="0" smtClean="0">
                <a:solidFill>
                  <a:srgbClr val="A52B7C"/>
                </a:solidFill>
              </a:rPr>
              <a:t>2138 </a:t>
            </a:r>
            <a:r>
              <a:rPr lang="ru-RU" sz="1800" b="1" dirty="0">
                <a:solidFill>
                  <a:srgbClr val="A52B7C"/>
                </a:solidFill>
              </a:rPr>
              <a:t>слушателей </a:t>
            </a:r>
            <a:endParaRPr lang="ru-RU" sz="1800" b="1" dirty="0" smtClean="0">
              <a:solidFill>
                <a:srgbClr val="A52B7C"/>
              </a:solidFill>
            </a:endParaRP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ru-RU" sz="1800" b="1" dirty="0" smtClean="0">
                <a:solidFill>
                  <a:srgbClr val="002060"/>
                </a:solidFill>
              </a:rPr>
              <a:t>2012 год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ru-RU" sz="1800" dirty="0" smtClean="0">
                <a:solidFill>
                  <a:srgbClr val="002060"/>
                </a:solidFill>
              </a:rPr>
              <a:t>Объем </a:t>
            </a:r>
            <a:r>
              <a:rPr lang="ru-RU" sz="1800" dirty="0">
                <a:solidFill>
                  <a:srgbClr val="002060"/>
                </a:solidFill>
              </a:rPr>
              <a:t>финансирования: </a:t>
            </a:r>
            <a:r>
              <a:rPr lang="ru-RU" sz="1800" b="1" dirty="0">
                <a:solidFill>
                  <a:srgbClr val="A52B7C"/>
                </a:solidFill>
              </a:rPr>
              <a:t>1,35 млн. руб.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 smtClean="0">
                <a:solidFill>
                  <a:srgbClr val="002060"/>
                </a:solidFill>
              </a:rPr>
              <a:t>Обучено: </a:t>
            </a:r>
            <a:r>
              <a:rPr lang="ru-RU" sz="1800" b="1" dirty="0">
                <a:solidFill>
                  <a:srgbClr val="A52B7C"/>
                </a:solidFill>
              </a:rPr>
              <a:t>3000 слушателей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002060"/>
                </a:solidFill>
              </a:rPr>
              <a:t>2013 год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>
                <a:solidFill>
                  <a:srgbClr val="002060"/>
                </a:solidFill>
              </a:rPr>
              <a:t>Объем финансирования: </a:t>
            </a:r>
            <a:r>
              <a:rPr lang="ru-RU" sz="1800" b="1" dirty="0" smtClean="0">
                <a:solidFill>
                  <a:srgbClr val="A52B7C"/>
                </a:solidFill>
              </a:rPr>
              <a:t>2, 5 </a:t>
            </a:r>
            <a:r>
              <a:rPr lang="ru-RU" sz="1800" b="1" dirty="0">
                <a:solidFill>
                  <a:srgbClr val="A52B7C"/>
                </a:solidFill>
              </a:rPr>
              <a:t>млн. руб.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 smtClean="0">
                <a:solidFill>
                  <a:srgbClr val="002060"/>
                </a:solidFill>
              </a:rPr>
              <a:t>Планируется обучить: </a:t>
            </a:r>
            <a:r>
              <a:rPr lang="ru-RU" sz="1800" b="1" dirty="0" smtClean="0">
                <a:solidFill>
                  <a:srgbClr val="A52B7C"/>
                </a:solidFill>
              </a:rPr>
              <a:t>5555 </a:t>
            </a:r>
            <a:r>
              <a:rPr lang="ru-RU" sz="1800" b="1" dirty="0">
                <a:solidFill>
                  <a:srgbClr val="A52B7C"/>
                </a:solidFill>
              </a:rPr>
              <a:t>слушателей </a:t>
            </a:r>
          </a:p>
          <a:p>
            <a:pPr marL="0" indent="0">
              <a:spcBef>
                <a:spcPts val="0"/>
              </a:spcBef>
              <a:buNone/>
            </a:pPr>
            <a:endParaRPr lang="ru-RU" sz="1800" b="1" dirty="0"/>
          </a:p>
          <a:p>
            <a:pPr marL="0" indent="0">
              <a:spcBef>
                <a:spcPts val="0"/>
              </a:spcBef>
              <a:buNone/>
            </a:pPr>
            <a:endParaRPr lang="ru-RU" sz="1800" b="1" dirty="0" smtClean="0">
              <a:solidFill>
                <a:srgbClr val="C0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800" b="1" dirty="0">
              <a:solidFill>
                <a:srgbClr val="C0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800" b="1" dirty="0">
              <a:solidFill>
                <a:srgbClr val="C00000"/>
              </a:solidFill>
            </a:endParaRPr>
          </a:p>
          <a:p>
            <a:pPr marL="0" indent="0">
              <a:spcBef>
                <a:spcPts val="1000"/>
              </a:spcBef>
              <a:buFont typeface="Arial" pitchFamily="34" charset="0"/>
              <a:buNone/>
            </a:pPr>
            <a:endParaRPr lang="ru-RU" sz="1800" b="1" dirty="0">
              <a:solidFill>
                <a:srgbClr val="A60268"/>
              </a:solidFill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35496" y="23599"/>
            <a:ext cx="9108504" cy="114300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Участие в социальном проекте </a:t>
            </a:r>
          </a:p>
          <a:p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«Обучение населения компьютерной грамотности»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17" name="Объект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575" r="24723" b="27432"/>
          <a:stretch/>
        </p:blipFill>
        <p:spPr>
          <a:xfrm>
            <a:off x="367235" y="3068960"/>
            <a:ext cx="3369277" cy="239889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4053715" y="2708920"/>
            <a:ext cx="3240360" cy="468779"/>
          </a:xfrm>
          <a:prstGeom prst="round2DiagRect">
            <a:avLst>
              <a:gd name="adj1" fmla="val 31100"/>
              <a:gd name="adj2" fmla="val 0"/>
            </a:avLst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800" b="1">
                <a:solidFill>
                  <a:srgbClr val="C00000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2000" dirty="0">
                <a:solidFill>
                  <a:srgbClr val="A52B7C"/>
                </a:solidFill>
                <a:cs typeface="Arial" pitchFamily="34" charset="0"/>
              </a:rPr>
              <a:t>Реализация проекта</a:t>
            </a:r>
            <a:r>
              <a:rPr lang="ru-RU" sz="2000" dirty="0" smtClean="0">
                <a:solidFill>
                  <a:srgbClr val="A52B7C"/>
                </a:solidFill>
                <a:cs typeface="Arial" pitchFamily="34" charset="0"/>
              </a:rPr>
              <a:t>:</a:t>
            </a:r>
            <a:endParaRPr lang="ru-RU" sz="2000" dirty="0">
              <a:solidFill>
                <a:srgbClr val="A52B7C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9512" y="1269903"/>
            <a:ext cx="3024336" cy="433953"/>
          </a:xfrm>
          <a:prstGeom prst="round2DiagRect">
            <a:avLst>
              <a:gd name="adj1" fmla="val 31100"/>
              <a:gd name="adj2" fmla="val 0"/>
            </a:avLst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800" b="1">
                <a:solidFill>
                  <a:srgbClr val="C00000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2000" dirty="0">
                <a:solidFill>
                  <a:srgbClr val="A52B7C"/>
                </a:solidFill>
                <a:cs typeface="Arial" pitchFamily="34" charset="0"/>
              </a:rPr>
              <a:t>Цели </a:t>
            </a:r>
            <a:r>
              <a:rPr lang="ru-RU" sz="2000" dirty="0" smtClean="0">
                <a:solidFill>
                  <a:srgbClr val="A52B7C"/>
                </a:solidFill>
                <a:cs typeface="Arial" pitchFamily="34" charset="0"/>
              </a:rPr>
              <a:t>проекта</a:t>
            </a:r>
            <a:endParaRPr lang="ru-RU" sz="2000" dirty="0">
              <a:solidFill>
                <a:srgbClr val="A52B7C"/>
              </a:solidFill>
            </a:endParaRPr>
          </a:p>
        </p:txBody>
      </p:sp>
      <p:pic>
        <p:nvPicPr>
          <p:cNvPr id="8" name="Picture 3" descr="C:\Users\romanova.lm\Desktop\логотип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22013" y="5949280"/>
            <a:ext cx="1000254" cy="84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37723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23799" y="274638"/>
            <a:ext cx="9355707" cy="778098"/>
          </a:xfrm>
        </p:spPr>
        <p:txBody>
          <a:bodyPr>
            <a:noAutofit/>
          </a:bodyPr>
          <a:lstStyle/>
          <a:p>
            <a:r>
              <a:rPr lang="ru-RU" sz="2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Проект «Обучение </a:t>
            </a:r>
            <a:r>
              <a:rPr lang="ru-RU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государственных гражданских служащих использованию </a:t>
            </a:r>
            <a:r>
              <a:rPr lang="ru-RU" sz="2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ИКТ в </a:t>
            </a:r>
            <a:r>
              <a:rPr lang="ru-RU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профессиональной </a:t>
            </a:r>
            <a:r>
              <a:rPr lang="ru-RU" sz="2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деятельности»</a:t>
            </a:r>
            <a:endParaRPr lang="ru-RU" sz="2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9960" y="3145564"/>
            <a:ext cx="2984516" cy="246814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840950"/>
            <a:ext cx="8440712" cy="1304614"/>
          </a:xfrm>
        </p:spPr>
        <p:txBody>
          <a:bodyPr>
            <a:normAutofit/>
          </a:bodyPr>
          <a:lstStyle/>
          <a:p>
            <a:pPr marL="0" indent="0">
              <a:spcBef>
                <a:spcPts val="800"/>
              </a:spcBef>
              <a:buClr>
                <a:srgbClr val="0070C0"/>
              </a:buClr>
              <a:buNone/>
            </a:pPr>
            <a:r>
              <a:rPr lang="ru-RU" sz="2200" dirty="0">
                <a:solidFill>
                  <a:srgbClr val="002060"/>
                </a:solidFill>
              </a:rPr>
              <a:t>Увеличение числа государственных гражданских и муниципальных служащих, повысивших квалификацию в сфере информационно — коммуникационных </a:t>
            </a:r>
            <a:r>
              <a:rPr lang="ru-RU" sz="2200" dirty="0" smtClean="0">
                <a:solidFill>
                  <a:srgbClr val="002060"/>
                </a:solidFill>
              </a:rPr>
              <a:t>технологий</a:t>
            </a:r>
            <a:endParaRPr lang="ru-RU" sz="2200" dirty="0">
              <a:solidFill>
                <a:srgbClr val="002060"/>
              </a:solidFill>
            </a:endParaRPr>
          </a:p>
          <a:p>
            <a:pPr marL="0" indent="0">
              <a:spcBef>
                <a:spcPts val="800"/>
              </a:spcBef>
              <a:buClr>
                <a:srgbClr val="0070C0"/>
              </a:buClr>
              <a:buNone/>
            </a:pPr>
            <a:endParaRPr lang="ru-RU" sz="2200" dirty="0"/>
          </a:p>
        </p:txBody>
      </p:sp>
      <p:sp>
        <p:nvSpPr>
          <p:cNvPr id="18" name="TextBox 17"/>
          <p:cNvSpPr txBox="1"/>
          <p:nvPr/>
        </p:nvSpPr>
        <p:spPr>
          <a:xfrm>
            <a:off x="251520" y="1196752"/>
            <a:ext cx="3024336" cy="504056"/>
          </a:xfrm>
          <a:prstGeom prst="round2DiagRect">
            <a:avLst>
              <a:gd name="adj1" fmla="val 31100"/>
              <a:gd name="adj2" fmla="val 0"/>
            </a:avLst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000" b="1">
                <a:solidFill>
                  <a:srgbClr val="A52B7C"/>
                </a:solidFill>
                <a:cs typeface="Arial" pitchFamily="34" charset="0"/>
              </a:defRPr>
            </a:lvl1pPr>
          </a:lstStyle>
          <a:p>
            <a:r>
              <a:rPr lang="ru-RU" dirty="0"/>
              <a:t>Цель проекта</a:t>
            </a:r>
          </a:p>
        </p:txBody>
      </p:sp>
      <p:sp>
        <p:nvSpPr>
          <p:cNvPr id="8" name="Объект 4"/>
          <p:cNvSpPr txBox="1">
            <a:spLocks/>
          </p:cNvSpPr>
          <p:nvPr/>
        </p:nvSpPr>
        <p:spPr>
          <a:xfrm>
            <a:off x="4169941" y="3522557"/>
            <a:ext cx="4752528" cy="192643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b="1" dirty="0">
                <a:solidFill>
                  <a:srgbClr val="002060"/>
                </a:solidFill>
              </a:rPr>
              <a:t>2012 год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2060"/>
                </a:solidFill>
              </a:rPr>
              <a:t>Объем финансирования: </a:t>
            </a:r>
            <a:r>
              <a:rPr lang="ru-RU" sz="2000" b="1" dirty="0">
                <a:solidFill>
                  <a:srgbClr val="A52B7C"/>
                </a:solidFill>
              </a:rPr>
              <a:t>1,385 млн. руб.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2060"/>
                </a:solidFill>
              </a:rPr>
              <a:t>Обучено: </a:t>
            </a:r>
            <a:r>
              <a:rPr lang="ru-RU" sz="2000" b="1" dirty="0" smtClean="0">
                <a:solidFill>
                  <a:srgbClr val="A52B7C"/>
                </a:solidFill>
              </a:rPr>
              <a:t>1500 </a:t>
            </a:r>
            <a:r>
              <a:rPr lang="ru-RU" sz="2000" b="1" dirty="0">
                <a:solidFill>
                  <a:srgbClr val="A52B7C"/>
                </a:solidFill>
              </a:rPr>
              <a:t>слушателей </a:t>
            </a:r>
          </a:p>
          <a:p>
            <a:pPr marL="0" indent="0">
              <a:buNone/>
            </a:pPr>
            <a:r>
              <a:rPr lang="ru-RU" sz="2000" b="1" dirty="0">
                <a:solidFill>
                  <a:srgbClr val="002060"/>
                </a:solidFill>
              </a:rPr>
              <a:t>2013 год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2060"/>
                </a:solidFill>
              </a:rPr>
              <a:t>Объем финансирования: </a:t>
            </a:r>
            <a:r>
              <a:rPr lang="ru-RU" sz="2000" b="1" dirty="0">
                <a:solidFill>
                  <a:srgbClr val="A52B7C"/>
                </a:solidFill>
              </a:rPr>
              <a:t>1, 5 млн. руб.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2060"/>
                </a:solidFill>
              </a:rPr>
              <a:t>Планируется обучить: </a:t>
            </a:r>
            <a:r>
              <a:rPr lang="ru-RU" sz="2000" b="1" dirty="0">
                <a:solidFill>
                  <a:srgbClr val="A52B7C"/>
                </a:solidFill>
              </a:rPr>
              <a:t>1500 слушателей </a:t>
            </a:r>
          </a:p>
          <a:p>
            <a:pPr marL="0" indent="0">
              <a:spcBef>
                <a:spcPts val="0"/>
              </a:spcBef>
              <a:buNone/>
            </a:pPr>
            <a:endParaRPr lang="ru-RU" sz="2000" b="1" dirty="0"/>
          </a:p>
          <a:p>
            <a:pPr marL="0" indent="0">
              <a:spcBef>
                <a:spcPts val="0"/>
              </a:spcBef>
              <a:buNone/>
            </a:pPr>
            <a:endParaRPr lang="ru-RU" sz="2000" b="1" dirty="0" smtClean="0">
              <a:solidFill>
                <a:srgbClr val="C0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2000" b="1" dirty="0">
              <a:solidFill>
                <a:srgbClr val="C0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2000" b="1" dirty="0">
              <a:solidFill>
                <a:srgbClr val="C00000"/>
              </a:solidFill>
            </a:endParaRPr>
          </a:p>
          <a:p>
            <a:pPr marL="0" indent="0">
              <a:spcBef>
                <a:spcPts val="1000"/>
              </a:spcBef>
              <a:buNone/>
            </a:pPr>
            <a:endParaRPr lang="ru-RU" sz="2000" b="1" dirty="0">
              <a:solidFill>
                <a:srgbClr val="A60268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69941" y="2953200"/>
            <a:ext cx="3240360" cy="593004"/>
          </a:xfrm>
          <a:prstGeom prst="round2DiagRect">
            <a:avLst>
              <a:gd name="adj1" fmla="val 31100"/>
              <a:gd name="adj2" fmla="val 0"/>
            </a:avLst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000" b="1">
                <a:solidFill>
                  <a:srgbClr val="A52B7C"/>
                </a:solidFill>
                <a:cs typeface="Arial" pitchFamily="34" charset="0"/>
              </a:defRPr>
            </a:lvl1pPr>
          </a:lstStyle>
          <a:p>
            <a:r>
              <a:rPr lang="ru-RU" dirty="0"/>
              <a:t>Реализация проекта:</a:t>
            </a:r>
          </a:p>
        </p:txBody>
      </p:sp>
      <p:pic>
        <p:nvPicPr>
          <p:cNvPr id="10" name="Picture 3" descr="C:\Users\romanova.lm\Desktop\логотип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28384" y="5949280"/>
            <a:ext cx="1000254" cy="84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05377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948" y="1690573"/>
            <a:ext cx="8748464" cy="1143000"/>
          </a:xfrm>
        </p:spPr>
        <p:txBody>
          <a:bodyPr vert="horz" lIns="91440" tIns="45720" rIns="91440" bIns="45720" rtlCol="0">
            <a:noAutofit/>
          </a:bodyPr>
          <a:lstStyle/>
          <a:p>
            <a:pPr algn="r">
              <a:spcBef>
                <a:spcPts val="0"/>
              </a:spcBef>
              <a:spcAft>
                <a:spcPts val="600"/>
              </a:spcAft>
              <a:buFont typeface="Arial" pitchFamily="34" charset="0"/>
            </a:pPr>
            <a:r>
              <a:rPr lang="ru-RU" sz="24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«Процесс информатизации образования — это приведение образовательной системы в соответствие с потребностями и возможностями информационного общества»</a:t>
            </a:r>
            <a:br>
              <a:rPr lang="ru-RU" sz="24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</a:br>
            <a:r>
              <a:rPr lang="ru-RU" sz="24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( </a:t>
            </a:r>
            <a:r>
              <a:rPr lang="ru-RU" sz="24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А. Л. Семенов)</a:t>
            </a:r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>
          <a:xfrm>
            <a:off x="4499992" y="3645024"/>
            <a:ext cx="4038600" cy="2769171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5D195D"/>
                </a:solidFill>
              </a:rPr>
              <a:t>Спасибо за внимание!</a:t>
            </a:r>
            <a:endParaRPr lang="ru-RU" dirty="0"/>
          </a:p>
        </p:txBody>
      </p:sp>
      <p:pic>
        <p:nvPicPr>
          <p:cNvPr id="21" name="Объект 20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8520" y="2486104"/>
            <a:ext cx="4392488" cy="4369462"/>
          </a:xfrm>
        </p:spPr>
      </p:pic>
      <p:pic>
        <p:nvPicPr>
          <p:cNvPr id="5" name="Picture 3" descr="C:\Users\romanova.lm\Desktop\логотип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64234" y="188640"/>
            <a:ext cx="1000254" cy="84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64492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23529" y="1728450"/>
            <a:ext cx="3672408" cy="2548399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A52B7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7660" y="4463596"/>
            <a:ext cx="3951618" cy="129614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2200" i="1" dirty="0"/>
              <a:t>Современная информационно-образовательная среда школы - элемент единой информационно-образовательной среды </a:t>
            </a:r>
            <a:r>
              <a:rPr lang="ru-RU" sz="2200" i="1" dirty="0" smtClean="0"/>
              <a:t>Удмуртской </a:t>
            </a:r>
            <a:r>
              <a:rPr lang="ru-RU" sz="2200" i="1" dirty="0"/>
              <a:t>Республики</a:t>
            </a: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90959" y="260648"/>
            <a:ext cx="7740352" cy="1143000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Создание единой информационной образовательной среды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4283968" y="1268760"/>
            <a:ext cx="4860032" cy="792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r>
              <a:rPr lang="ru-RU" sz="2000" i="1" dirty="0" smtClean="0">
                <a:solidFill>
                  <a:prstClr val="black"/>
                </a:solidFill>
              </a:rPr>
              <a:t>В 2013 году </a:t>
            </a:r>
            <a:r>
              <a:rPr lang="ru-RU" sz="2000" i="1" dirty="0">
                <a:solidFill>
                  <a:prstClr val="black"/>
                </a:solidFill>
              </a:rPr>
              <a:t>на образовательном </a:t>
            </a:r>
            <a:r>
              <a:rPr lang="ru-RU" sz="2000" i="1" dirty="0" smtClean="0">
                <a:solidFill>
                  <a:prstClr val="black"/>
                </a:solidFill>
              </a:rPr>
              <a:t>портале зарегистрировано </a:t>
            </a:r>
          </a:p>
        </p:txBody>
      </p:sp>
      <p:sp>
        <p:nvSpPr>
          <p:cNvPr id="14" name="Text Box 36"/>
          <p:cNvSpPr txBox="1">
            <a:spLocks noChangeArrowheads="1"/>
          </p:cNvSpPr>
          <p:nvPr/>
        </p:nvSpPr>
        <p:spPr bwMode="auto">
          <a:xfrm>
            <a:off x="4897032" y="2235944"/>
            <a:ext cx="4066056" cy="769441"/>
          </a:xfrm>
          <a:prstGeom prst="rect">
            <a:avLst/>
          </a:prstGeom>
          <a:solidFill>
            <a:srgbClr val="CCECFF"/>
          </a:solidFill>
          <a:ln w="38100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2200" b="1" i="1"/>
            </a:lvl1pPr>
            <a:lvl2pPr marL="742950" indent="-285750" eaLnBrk="0" hangingPunct="0">
              <a:defRPr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9pPr>
          </a:lstStyle>
          <a:p>
            <a:r>
              <a:rPr lang="ru-RU" i="0" dirty="0">
                <a:solidFill>
                  <a:prstClr val="black"/>
                </a:solidFill>
              </a:rPr>
              <a:t>сайтов учреждений дошкольного образования</a:t>
            </a:r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4461135" y="1988840"/>
            <a:ext cx="1046969" cy="432048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prstClr val="white"/>
                </a:solidFill>
              </a:rPr>
              <a:t>706</a:t>
            </a:r>
            <a:endParaRPr lang="ru-RU" sz="2800" b="1" dirty="0">
              <a:solidFill>
                <a:prstClr val="white"/>
              </a:solidFill>
            </a:endParaRPr>
          </a:p>
        </p:txBody>
      </p:sp>
      <p:sp>
        <p:nvSpPr>
          <p:cNvPr id="16" name="Text Box 36"/>
          <p:cNvSpPr txBox="1">
            <a:spLocks noChangeArrowheads="1"/>
          </p:cNvSpPr>
          <p:nvPr/>
        </p:nvSpPr>
        <p:spPr bwMode="auto">
          <a:xfrm>
            <a:off x="4897032" y="3507408"/>
            <a:ext cx="4066056" cy="769441"/>
          </a:xfrm>
          <a:prstGeom prst="rect">
            <a:avLst/>
          </a:prstGeom>
          <a:solidFill>
            <a:srgbClr val="CCECFF"/>
          </a:solidFill>
          <a:ln w="38100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sz="2200" b="1" dirty="0" smtClean="0">
                <a:solidFill>
                  <a:prstClr val="black"/>
                </a:solidFill>
                <a:latin typeface="Calibri"/>
              </a:rPr>
              <a:t>сайтов </a:t>
            </a:r>
            <a:r>
              <a:rPr lang="ru-RU" sz="2200" b="1" dirty="0">
                <a:solidFill>
                  <a:prstClr val="black"/>
                </a:solidFill>
                <a:latin typeface="Calibri"/>
              </a:rPr>
              <a:t>общеобразовательных учреждений</a:t>
            </a:r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4461135" y="3130011"/>
            <a:ext cx="1046969" cy="432048"/>
          </a:xfrm>
          <a:prstGeom prst="round2Diag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prstClr val="white"/>
                </a:solidFill>
              </a:rPr>
              <a:t>650</a:t>
            </a:r>
            <a:endParaRPr lang="ru-RU" sz="2800" b="1" dirty="0">
              <a:solidFill>
                <a:prstClr val="white"/>
              </a:solidFill>
            </a:endParaRPr>
          </a:p>
        </p:txBody>
      </p:sp>
      <p:sp>
        <p:nvSpPr>
          <p:cNvPr id="18" name="Text Box 36"/>
          <p:cNvSpPr txBox="1">
            <a:spLocks noChangeArrowheads="1"/>
          </p:cNvSpPr>
          <p:nvPr/>
        </p:nvSpPr>
        <p:spPr bwMode="auto">
          <a:xfrm>
            <a:off x="4897032" y="4649007"/>
            <a:ext cx="4066056" cy="769441"/>
          </a:xfrm>
          <a:prstGeom prst="rect">
            <a:avLst/>
          </a:prstGeom>
          <a:solidFill>
            <a:srgbClr val="CCECFF"/>
          </a:solidFill>
          <a:ln w="38100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defPPr>
              <a:defRPr lang="ru-RU"/>
            </a:defPPr>
            <a:lvl1pPr algn="ctr" eaLnBrk="0" hangingPunct="0">
              <a:defRPr sz="2200" b="1"/>
            </a:lvl1pPr>
            <a:lvl2pPr marL="742950" indent="-285750" eaLnBrk="0" hangingPunct="0">
              <a:defRPr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dirty="0">
                <a:solidFill>
                  <a:prstClr val="black"/>
                </a:solidFill>
              </a:rPr>
              <a:t>сайтов учреждений дополнительного образования</a:t>
            </a:r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4461135" y="4401903"/>
            <a:ext cx="1046969" cy="432048"/>
          </a:xfrm>
          <a:prstGeom prst="round2DiagRect">
            <a:avLst/>
          </a:prstGeom>
          <a:gradFill flip="none" rotWithShape="1">
            <a:gsLst>
              <a:gs pos="0">
                <a:schemeClr val="accent3">
                  <a:lumMod val="75000"/>
                  <a:shade val="30000"/>
                  <a:satMod val="115000"/>
                </a:schemeClr>
              </a:gs>
              <a:gs pos="50000">
                <a:schemeClr val="accent3">
                  <a:lumMod val="75000"/>
                  <a:shade val="67500"/>
                  <a:satMod val="115000"/>
                </a:schemeClr>
              </a:gs>
              <a:gs pos="100000">
                <a:schemeClr val="accent3">
                  <a:lumMod val="75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prstClr val="white"/>
                </a:solidFill>
              </a:rPr>
              <a:t>99</a:t>
            </a:r>
            <a:endParaRPr lang="ru-RU" sz="2800" b="1" dirty="0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23529" y="5814879"/>
            <a:ext cx="3885749" cy="933807"/>
          </a:xfrm>
          <a:prstGeom prst="round2DiagRect">
            <a:avLst>
              <a:gd name="adj1" fmla="val 41721"/>
              <a:gd name="adj2" fmla="val 0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38100" cap="sq">
            <a:solidFill>
              <a:srgbClr val="A52B7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4400" b="1">
                <a:solidFill>
                  <a:prstClr val="white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sz="2000" dirty="0" smtClean="0">
                <a:solidFill>
                  <a:srgbClr val="A52B7C"/>
                </a:solidFill>
              </a:rPr>
              <a:t>Всего на портале 1487 сайтов</a:t>
            </a:r>
          </a:p>
          <a:p>
            <a:r>
              <a:rPr lang="en-US" sz="2000" dirty="0" smtClean="0">
                <a:solidFill>
                  <a:srgbClr val="A52B7C"/>
                </a:solidFill>
              </a:rPr>
              <a:t>ciur.ru</a:t>
            </a:r>
            <a:endParaRPr lang="ru-RU" sz="2000" dirty="0">
              <a:solidFill>
                <a:srgbClr val="A52B7C"/>
              </a:solidFill>
            </a:endParaRPr>
          </a:p>
        </p:txBody>
      </p:sp>
      <p:sp>
        <p:nvSpPr>
          <p:cNvPr id="13" name="Text Box 36"/>
          <p:cNvSpPr txBox="1">
            <a:spLocks noChangeArrowheads="1"/>
          </p:cNvSpPr>
          <p:nvPr/>
        </p:nvSpPr>
        <p:spPr bwMode="auto">
          <a:xfrm>
            <a:off x="4897032" y="5845959"/>
            <a:ext cx="4066056" cy="769441"/>
          </a:xfrm>
          <a:prstGeom prst="rect">
            <a:avLst/>
          </a:prstGeom>
          <a:solidFill>
            <a:srgbClr val="CCECFF"/>
          </a:solidFill>
          <a:ln w="38100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defPPr>
              <a:defRPr lang="ru-RU"/>
            </a:defPPr>
            <a:lvl1pPr algn="ctr" eaLnBrk="0" hangingPunct="0">
              <a:defRPr sz="2200" b="1"/>
            </a:lvl1pPr>
            <a:lvl2pPr marL="742950" indent="-285750" eaLnBrk="0" hangingPunct="0">
              <a:defRPr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dirty="0">
                <a:solidFill>
                  <a:prstClr val="black"/>
                </a:solidFill>
              </a:rPr>
              <a:t>сайтов </a:t>
            </a:r>
            <a:r>
              <a:rPr lang="ru-RU" dirty="0" smtClean="0">
                <a:solidFill>
                  <a:prstClr val="black"/>
                </a:solidFill>
              </a:rPr>
              <a:t>управлений</a:t>
            </a:r>
          </a:p>
          <a:p>
            <a:pPr eaLnBrk="1" hangingPunct="1"/>
            <a:r>
              <a:rPr lang="ru-RU" dirty="0" smtClean="0">
                <a:solidFill>
                  <a:prstClr val="black"/>
                </a:solidFill>
              </a:rPr>
              <a:t>образованием 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4461135" y="5598855"/>
            <a:ext cx="1046969" cy="432048"/>
          </a:xfrm>
          <a:prstGeom prst="round2DiagRect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prstClr val="white"/>
                </a:solidFill>
              </a:rPr>
              <a:t>32</a:t>
            </a:r>
            <a:endParaRPr lang="ru-RU" sz="2800" b="1" dirty="0">
              <a:solidFill>
                <a:prstClr val="white"/>
              </a:solidFill>
            </a:endParaRPr>
          </a:p>
        </p:txBody>
      </p:sp>
      <p:pic>
        <p:nvPicPr>
          <p:cNvPr id="21" name="Picture 3" descr="C:\Users\romanova.lm\Desktop\логотип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88640"/>
            <a:ext cx="1000254" cy="84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20726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556792"/>
            <a:ext cx="8147248" cy="676672"/>
          </a:xfrm>
        </p:spPr>
        <p:txBody>
          <a:bodyPr>
            <a:normAutofit fontScale="55000" lnSpcReduction="20000"/>
          </a:bodyPr>
          <a:lstStyle/>
          <a:p>
            <a:pPr marL="0" lvl="0" indent="0" algn="ctr">
              <a:buNone/>
            </a:pPr>
            <a:r>
              <a:rPr lang="ru-RU" dirty="0"/>
              <a:t>Организовано и проведено обучение администраторов сайтов учреждений образования, всего 400 специалистов учреждений образования </a:t>
            </a:r>
            <a:r>
              <a:rPr lang="ru-RU" dirty="0" smtClean="0"/>
              <a:t>республики</a:t>
            </a:r>
            <a:endParaRPr lang="ru-RU" b="1" dirty="0"/>
          </a:p>
          <a:p>
            <a:pPr marL="0" indent="0" algn="ctr">
              <a:buNone/>
            </a:pPr>
            <a:endParaRPr lang="ru-RU" dirty="0"/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xmlns="" val="3879921983"/>
              </p:ext>
            </p:extLst>
          </p:nvPr>
        </p:nvGraphicFramePr>
        <p:xfrm>
          <a:off x="611560" y="2204864"/>
          <a:ext cx="7920880" cy="4176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83568" y="38537"/>
            <a:ext cx="7365504" cy="1143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Обучение администраторов сайтов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5" name="Picture 3" descr="C:\Users\romanova.lm\Desktop\логотип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88640"/>
            <a:ext cx="1000254" cy="84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07510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44624"/>
            <a:ext cx="7365504" cy="1143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Основные направления </a:t>
            </a:r>
            <a:b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</a:br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программы информатизации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958351" y="4879987"/>
            <a:ext cx="1996047" cy="1670682"/>
          </a:xfrm>
          <a:prstGeom prst="round2DiagRect">
            <a:avLst>
              <a:gd name="adj1" fmla="val 0"/>
              <a:gd name="adj2" fmla="val 0"/>
            </a:avLst>
          </a:prstGeom>
          <a:ln w="38100" cap="sq">
            <a:solidFill>
              <a:srgbClr val="A52B7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121" name="Line 3"/>
          <p:cNvSpPr>
            <a:spLocks noChangeShapeType="1"/>
          </p:cNvSpPr>
          <p:nvPr/>
        </p:nvSpPr>
        <p:spPr bwMode="gray">
          <a:xfrm>
            <a:off x="591323" y="4633691"/>
            <a:ext cx="4800601" cy="0"/>
          </a:xfrm>
          <a:prstGeom prst="line">
            <a:avLst/>
          </a:prstGeom>
          <a:noFill/>
          <a:ln w="25400">
            <a:solidFill>
              <a:srgbClr val="969696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" name="Text Box 5"/>
          <p:cNvSpPr txBox="1">
            <a:spLocks noChangeArrowheads="1"/>
          </p:cNvSpPr>
          <p:nvPr/>
        </p:nvSpPr>
        <p:spPr bwMode="gray">
          <a:xfrm>
            <a:off x="1080272" y="3863753"/>
            <a:ext cx="687610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Внедрение интегрированных автоматизированных информационных систем в образовательные 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учреждения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6" name="Line 8"/>
          <p:cNvSpPr>
            <a:spLocks noChangeShapeType="1"/>
          </p:cNvSpPr>
          <p:nvPr/>
        </p:nvSpPr>
        <p:spPr bwMode="gray">
          <a:xfrm>
            <a:off x="591323" y="2119091"/>
            <a:ext cx="4800600" cy="0"/>
          </a:xfrm>
          <a:prstGeom prst="line">
            <a:avLst/>
          </a:prstGeom>
          <a:noFill/>
          <a:ln w="25400">
            <a:solidFill>
              <a:srgbClr val="969696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8" name="Text Box 10"/>
          <p:cNvSpPr txBox="1">
            <a:spLocks noChangeArrowheads="1"/>
          </p:cNvSpPr>
          <p:nvPr/>
        </p:nvSpPr>
        <p:spPr bwMode="gray">
          <a:xfrm>
            <a:off x="1113818" y="3068960"/>
            <a:ext cx="690366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Повышение квалификации педагогов образовательных учреждений  в 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области информационно-коммуникационных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технологий</a:t>
            </a:r>
          </a:p>
        </p:txBody>
      </p:sp>
      <p:sp>
        <p:nvSpPr>
          <p:cNvPr id="131" name="Line 13"/>
          <p:cNvSpPr>
            <a:spLocks noChangeShapeType="1"/>
          </p:cNvSpPr>
          <p:nvPr/>
        </p:nvSpPr>
        <p:spPr bwMode="gray">
          <a:xfrm>
            <a:off x="591323" y="2957288"/>
            <a:ext cx="4800601" cy="0"/>
          </a:xfrm>
          <a:prstGeom prst="line">
            <a:avLst/>
          </a:prstGeom>
          <a:noFill/>
          <a:ln w="25400">
            <a:solidFill>
              <a:srgbClr val="969696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2" name="Rectangle 14"/>
          <p:cNvSpPr>
            <a:spLocks noChangeArrowheads="1"/>
          </p:cNvSpPr>
          <p:nvPr/>
        </p:nvSpPr>
        <p:spPr bwMode="gray">
          <a:xfrm rot="3419336">
            <a:off x="273466" y="2329650"/>
            <a:ext cx="565709" cy="566746"/>
          </a:xfrm>
          <a:prstGeom prst="rect">
            <a:avLst/>
          </a:prstGeom>
          <a:gradFill rotWithShape="1">
            <a:gsLst>
              <a:gs pos="0">
                <a:srgbClr val="006699"/>
              </a:gs>
              <a:gs pos="100000">
                <a:srgbClr val="0066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006699"/>
            </a:extrusion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133" name="Text Box 15"/>
          <p:cNvSpPr txBox="1">
            <a:spLocks noChangeArrowheads="1"/>
          </p:cNvSpPr>
          <p:nvPr/>
        </p:nvSpPr>
        <p:spPr bwMode="gray">
          <a:xfrm>
            <a:off x="1161236" y="2154013"/>
            <a:ext cx="657911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b="1" dirty="0"/>
              <a:t>Развитие организационной и </a:t>
            </a:r>
            <a:r>
              <a:rPr lang="ru-RU" b="1" dirty="0" smtClean="0"/>
              <a:t>информационно-технологической </a:t>
            </a:r>
            <a:r>
              <a:rPr lang="ru-RU" b="1" dirty="0"/>
              <a:t>инфраструктуры региональной системы образования</a:t>
            </a:r>
          </a:p>
        </p:txBody>
      </p:sp>
      <p:sp>
        <p:nvSpPr>
          <p:cNvPr id="134" name="Text Box 16"/>
          <p:cNvSpPr txBox="1">
            <a:spLocks noChangeArrowheads="1"/>
          </p:cNvSpPr>
          <p:nvPr/>
        </p:nvSpPr>
        <p:spPr bwMode="gray">
          <a:xfrm>
            <a:off x="434068" y="2398117"/>
            <a:ext cx="31451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36" name="Line 18"/>
          <p:cNvSpPr>
            <a:spLocks noChangeShapeType="1"/>
          </p:cNvSpPr>
          <p:nvPr/>
        </p:nvSpPr>
        <p:spPr bwMode="gray">
          <a:xfrm>
            <a:off x="592911" y="3793909"/>
            <a:ext cx="4799013" cy="1588"/>
          </a:xfrm>
          <a:prstGeom prst="line">
            <a:avLst/>
          </a:prstGeom>
          <a:noFill/>
          <a:ln w="25400">
            <a:solidFill>
              <a:srgbClr val="969696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8" name="Text Box 20"/>
          <p:cNvSpPr txBox="1">
            <a:spLocks noChangeArrowheads="1"/>
          </p:cNvSpPr>
          <p:nvPr/>
        </p:nvSpPr>
        <p:spPr bwMode="gray">
          <a:xfrm>
            <a:off x="1130388" y="1447469"/>
            <a:ext cx="691477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Построение и развитие единой 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информационно-образовательной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среды Удмуртской Республики на основе портального решения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1" name="Line 23"/>
          <p:cNvSpPr>
            <a:spLocks noChangeShapeType="1"/>
          </p:cNvSpPr>
          <p:nvPr/>
        </p:nvSpPr>
        <p:spPr bwMode="gray">
          <a:xfrm>
            <a:off x="591323" y="5494112"/>
            <a:ext cx="4800600" cy="0"/>
          </a:xfrm>
          <a:prstGeom prst="line">
            <a:avLst/>
          </a:prstGeom>
          <a:noFill/>
          <a:ln w="25400">
            <a:solidFill>
              <a:srgbClr val="969696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3" name="Text Box 25"/>
          <p:cNvSpPr txBox="1">
            <a:spLocks noChangeArrowheads="1"/>
          </p:cNvSpPr>
          <p:nvPr/>
        </p:nvSpPr>
        <p:spPr bwMode="gray">
          <a:xfrm>
            <a:off x="1161236" y="4725762"/>
            <a:ext cx="64351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Создание многоуровневой системы профессионального образования для   подготовки специалистов ИТ-сферы</a:t>
            </a:r>
          </a:p>
        </p:txBody>
      </p:sp>
      <p:sp>
        <p:nvSpPr>
          <p:cNvPr id="146" name="Line 8"/>
          <p:cNvSpPr>
            <a:spLocks noChangeShapeType="1"/>
          </p:cNvSpPr>
          <p:nvPr/>
        </p:nvSpPr>
        <p:spPr bwMode="gray">
          <a:xfrm>
            <a:off x="556320" y="6248728"/>
            <a:ext cx="4800600" cy="0"/>
          </a:xfrm>
          <a:prstGeom prst="line">
            <a:avLst/>
          </a:prstGeom>
          <a:noFill/>
          <a:ln w="25400">
            <a:solidFill>
              <a:srgbClr val="969696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8" name="Text Box 10"/>
          <p:cNvSpPr txBox="1">
            <a:spLocks noChangeArrowheads="1"/>
          </p:cNvSpPr>
          <p:nvPr/>
        </p:nvSpPr>
        <p:spPr bwMode="gray">
          <a:xfrm>
            <a:off x="1071403" y="5548860"/>
            <a:ext cx="650344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Развитие системы дистанционного образования в образовательных учреждениях республики</a:t>
            </a:r>
          </a:p>
        </p:txBody>
      </p:sp>
      <p:sp>
        <p:nvSpPr>
          <p:cNvPr id="28" name="Rectangle 14"/>
          <p:cNvSpPr>
            <a:spLocks noChangeArrowheads="1"/>
          </p:cNvSpPr>
          <p:nvPr/>
        </p:nvSpPr>
        <p:spPr bwMode="gray">
          <a:xfrm rot="3419336">
            <a:off x="297003" y="1562555"/>
            <a:ext cx="435359" cy="47255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bg1">
                <a:lumMod val="65000"/>
              </a:schemeClr>
            </a:extrusionClr>
          </a:sp3d>
          <a:extLst/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29" name="Text Box 16"/>
          <p:cNvSpPr txBox="1">
            <a:spLocks noChangeArrowheads="1"/>
          </p:cNvSpPr>
          <p:nvPr/>
        </p:nvSpPr>
        <p:spPr bwMode="gray">
          <a:xfrm>
            <a:off x="361056" y="1596702"/>
            <a:ext cx="3016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FFFF"/>
                </a:solidFill>
              </a:rPr>
              <a:t>1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30" name="Rectangle 14"/>
          <p:cNvSpPr>
            <a:spLocks noChangeArrowheads="1"/>
          </p:cNvSpPr>
          <p:nvPr/>
        </p:nvSpPr>
        <p:spPr bwMode="gray">
          <a:xfrm rot="3419336">
            <a:off x="297003" y="3238643"/>
            <a:ext cx="435359" cy="47255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bg1">
                <a:lumMod val="65000"/>
              </a:schemeClr>
            </a:extrusionClr>
          </a:sp3d>
          <a:extLst/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31" name="Text Box 16"/>
          <p:cNvSpPr txBox="1">
            <a:spLocks noChangeArrowheads="1"/>
          </p:cNvSpPr>
          <p:nvPr/>
        </p:nvSpPr>
        <p:spPr bwMode="gray">
          <a:xfrm>
            <a:off x="361056" y="3272790"/>
            <a:ext cx="3016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FFFF"/>
                </a:solidFill>
              </a:rPr>
              <a:t>3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32" name="Rectangle 14"/>
          <p:cNvSpPr>
            <a:spLocks noChangeArrowheads="1"/>
          </p:cNvSpPr>
          <p:nvPr/>
        </p:nvSpPr>
        <p:spPr bwMode="gray">
          <a:xfrm rot="3419336">
            <a:off x="297002" y="4040599"/>
            <a:ext cx="435359" cy="47255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bg1">
                <a:lumMod val="65000"/>
              </a:schemeClr>
            </a:extrusionClr>
          </a:sp3d>
          <a:extLst/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33" name="Text Box 16"/>
          <p:cNvSpPr txBox="1">
            <a:spLocks noChangeArrowheads="1"/>
          </p:cNvSpPr>
          <p:nvPr/>
        </p:nvSpPr>
        <p:spPr bwMode="gray">
          <a:xfrm>
            <a:off x="361055" y="4074746"/>
            <a:ext cx="3016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FFFF"/>
                </a:solidFill>
              </a:rPr>
              <a:t>4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34" name="Rectangle 14"/>
          <p:cNvSpPr>
            <a:spLocks noChangeArrowheads="1"/>
          </p:cNvSpPr>
          <p:nvPr/>
        </p:nvSpPr>
        <p:spPr bwMode="gray">
          <a:xfrm rot="3419336">
            <a:off x="297001" y="4899732"/>
            <a:ext cx="435359" cy="47255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bg1">
                <a:lumMod val="65000"/>
              </a:schemeClr>
            </a:extrusionClr>
          </a:sp3d>
          <a:extLst/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35" name="Text Box 16"/>
          <p:cNvSpPr txBox="1">
            <a:spLocks noChangeArrowheads="1"/>
          </p:cNvSpPr>
          <p:nvPr/>
        </p:nvSpPr>
        <p:spPr bwMode="gray">
          <a:xfrm>
            <a:off x="361054" y="4933879"/>
            <a:ext cx="3016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FFFF"/>
                </a:solidFill>
              </a:rPr>
              <a:t>5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36" name="Rectangle 14"/>
          <p:cNvSpPr>
            <a:spLocks noChangeArrowheads="1"/>
          </p:cNvSpPr>
          <p:nvPr/>
        </p:nvSpPr>
        <p:spPr bwMode="gray">
          <a:xfrm rot="3419336">
            <a:off x="269844" y="5713379"/>
            <a:ext cx="435359" cy="47255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bg1">
                <a:lumMod val="65000"/>
              </a:schemeClr>
            </a:extrusionClr>
          </a:sp3d>
          <a:extLst/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37" name="Text Box 16"/>
          <p:cNvSpPr txBox="1">
            <a:spLocks noChangeArrowheads="1"/>
          </p:cNvSpPr>
          <p:nvPr/>
        </p:nvSpPr>
        <p:spPr bwMode="gray">
          <a:xfrm>
            <a:off x="333897" y="5747526"/>
            <a:ext cx="3016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FFFF"/>
                </a:solidFill>
              </a:rPr>
              <a:t>6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38" name="Picture 3" descr="C:\Users\romanova.lm\Desktop\логотип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88640"/>
            <a:ext cx="1000254" cy="84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04781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095" y="38537"/>
            <a:ext cx="6984776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Развитие информационной инфраструктуры </a:t>
            </a:r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отрасли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39687" y="1926118"/>
            <a:ext cx="5085084" cy="3816429"/>
          </a:xfrm>
        </p:spPr>
        <p:txBody>
          <a:bodyPr wrap="square">
            <a:spAutoFit/>
          </a:bodyPr>
          <a:lstStyle/>
          <a:p>
            <a:pPr marL="0" indent="0">
              <a:spcBef>
                <a:spcPts val="2000"/>
              </a:spcBef>
              <a:buNone/>
            </a:pPr>
            <a:r>
              <a:rPr lang="ru-RU" sz="2400" dirty="0">
                <a:solidFill>
                  <a:prstClr val="black"/>
                </a:solidFill>
              </a:rPr>
              <a:t>Оснащение школ компьютерной техникой</a:t>
            </a:r>
          </a:p>
          <a:p>
            <a:pPr marL="0" indent="0">
              <a:spcBef>
                <a:spcPts val="2000"/>
              </a:spcBef>
              <a:buNone/>
            </a:pPr>
            <a:r>
              <a:rPr lang="ru-RU" sz="2400" dirty="0">
                <a:solidFill>
                  <a:prstClr val="black"/>
                </a:solidFill>
              </a:rPr>
              <a:t>Создание современной школьной </a:t>
            </a:r>
            <a:r>
              <a:rPr lang="ru-RU" sz="2400" dirty="0" smtClean="0">
                <a:solidFill>
                  <a:prstClr val="black"/>
                </a:solidFill>
              </a:rPr>
              <a:t>инфраструктуры</a:t>
            </a:r>
          </a:p>
          <a:p>
            <a:pPr marL="0" indent="0">
              <a:spcBef>
                <a:spcPts val="0"/>
              </a:spcBef>
              <a:buNone/>
            </a:pPr>
            <a:endParaRPr lang="ru-RU" sz="800" dirty="0" smtClean="0">
              <a:solidFill>
                <a:prstClr val="black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800" dirty="0" smtClean="0">
              <a:solidFill>
                <a:prstClr val="black"/>
              </a:solidFill>
            </a:endParaRPr>
          </a:p>
          <a:p>
            <a:pPr marL="0" indent="0">
              <a:spcBef>
                <a:spcPts val="2000"/>
              </a:spcBef>
              <a:buNone/>
            </a:pPr>
            <a:r>
              <a:rPr lang="ru-RU" sz="2400" dirty="0" smtClean="0">
                <a:solidFill>
                  <a:prstClr val="black"/>
                </a:solidFill>
              </a:rPr>
              <a:t>Развитие </a:t>
            </a:r>
            <a:r>
              <a:rPr lang="ru-RU" sz="2400" dirty="0">
                <a:solidFill>
                  <a:prstClr val="black"/>
                </a:solidFill>
              </a:rPr>
              <a:t>регионального </a:t>
            </a:r>
            <a:r>
              <a:rPr lang="ru-RU" sz="2400" dirty="0" smtClean="0">
                <a:solidFill>
                  <a:prstClr val="black"/>
                </a:solidFill>
              </a:rPr>
              <a:t>Портала</a:t>
            </a:r>
            <a:endParaRPr lang="ru-RU" sz="2400" dirty="0">
              <a:solidFill>
                <a:prstClr val="black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800" dirty="0" smtClean="0">
              <a:solidFill>
                <a:prstClr val="black"/>
              </a:solidFill>
            </a:endParaRPr>
          </a:p>
          <a:p>
            <a:pPr marL="0" indent="0">
              <a:spcBef>
                <a:spcPts val="2000"/>
              </a:spcBef>
              <a:buNone/>
            </a:pPr>
            <a:r>
              <a:rPr lang="ru-RU" sz="2400" dirty="0" smtClean="0">
                <a:solidFill>
                  <a:prstClr val="black"/>
                </a:solidFill>
              </a:rPr>
              <a:t>Создание </a:t>
            </a:r>
            <a:r>
              <a:rPr lang="ru-RU" sz="2400" dirty="0">
                <a:solidFill>
                  <a:prstClr val="black"/>
                </a:solidFill>
              </a:rPr>
              <a:t>инновационной инфраструктуры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390947" y="2101785"/>
            <a:ext cx="747564" cy="648072"/>
            <a:chOff x="235710" y="1700808"/>
            <a:chExt cx="747564" cy="648072"/>
          </a:xfrm>
          <a:solidFill>
            <a:srgbClr val="00B050"/>
          </a:solidFill>
        </p:grpSpPr>
        <p:sp>
          <p:nvSpPr>
            <p:cNvPr id="5" name="Прямоугольник 4"/>
            <p:cNvSpPr/>
            <p:nvPr/>
          </p:nvSpPr>
          <p:spPr>
            <a:xfrm>
              <a:off x="235710" y="1700808"/>
              <a:ext cx="648072" cy="64807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" name="Блок-схема: решение 5"/>
            <p:cNvSpPr/>
            <p:nvPr/>
          </p:nvSpPr>
          <p:spPr>
            <a:xfrm>
              <a:off x="695242" y="1880828"/>
              <a:ext cx="288032" cy="288032"/>
            </a:xfrm>
            <a:prstGeom prst="flowChartDecisi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390947" y="3078536"/>
            <a:ext cx="747564" cy="648072"/>
            <a:chOff x="235710" y="1700808"/>
            <a:chExt cx="747564" cy="648072"/>
          </a:xfrm>
          <a:solidFill>
            <a:srgbClr val="0070C0"/>
          </a:solidFill>
        </p:grpSpPr>
        <p:sp>
          <p:nvSpPr>
            <p:cNvPr id="9" name="Прямоугольник 8"/>
            <p:cNvSpPr/>
            <p:nvPr/>
          </p:nvSpPr>
          <p:spPr>
            <a:xfrm>
              <a:off x="235710" y="1700808"/>
              <a:ext cx="648072" cy="64807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0" name="Блок-схема: решение 9"/>
            <p:cNvSpPr/>
            <p:nvPr/>
          </p:nvSpPr>
          <p:spPr>
            <a:xfrm>
              <a:off x="695242" y="1880828"/>
              <a:ext cx="288032" cy="288032"/>
            </a:xfrm>
            <a:prstGeom prst="flowChartDecisi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390947" y="4057604"/>
            <a:ext cx="747564" cy="648072"/>
            <a:chOff x="235710" y="1700808"/>
            <a:chExt cx="747564" cy="648072"/>
          </a:xfrm>
          <a:solidFill>
            <a:schemeClr val="accent6">
              <a:lumMod val="75000"/>
            </a:schemeClr>
          </a:solidFill>
        </p:grpSpPr>
        <p:sp>
          <p:nvSpPr>
            <p:cNvPr id="12" name="Прямоугольник 11"/>
            <p:cNvSpPr/>
            <p:nvPr/>
          </p:nvSpPr>
          <p:spPr>
            <a:xfrm>
              <a:off x="235710" y="1700808"/>
              <a:ext cx="648072" cy="64807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3" name="Блок-схема: решение 12"/>
            <p:cNvSpPr/>
            <p:nvPr/>
          </p:nvSpPr>
          <p:spPr>
            <a:xfrm>
              <a:off x="695242" y="1880828"/>
              <a:ext cx="288032" cy="288032"/>
            </a:xfrm>
            <a:prstGeom prst="flowChartDecisi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388083" y="5036672"/>
            <a:ext cx="747564" cy="648072"/>
            <a:chOff x="235710" y="1700808"/>
            <a:chExt cx="747564" cy="648072"/>
          </a:xfrm>
          <a:solidFill>
            <a:srgbClr val="C00000"/>
          </a:solidFill>
        </p:grpSpPr>
        <p:sp>
          <p:nvSpPr>
            <p:cNvPr id="15" name="Прямоугольник 14"/>
            <p:cNvSpPr/>
            <p:nvPr/>
          </p:nvSpPr>
          <p:spPr>
            <a:xfrm>
              <a:off x="235710" y="1700808"/>
              <a:ext cx="648072" cy="64807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6" name="Блок-схема: решение 15"/>
            <p:cNvSpPr/>
            <p:nvPr/>
          </p:nvSpPr>
          <p:spPr>
            <a:xfrm>
              <a:off x="695242" y="1880828"/>
              <a:ext cx="288032" cy="288032"/>
            </a:xfrm>
            <a:prstGeom prst="flowChartDecisi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pic>
        <p:nvPicPr>
          <p:cNvPr id="30" name="Объект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475"/>
          <a:stretch/>
        </p:blipFill>
        <p:spPr>
          <a:xfrm>
            <a:off x="6588224" y="1270285"/>
            <a:ext cx="2016224" cy="1761811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6259" y="4816010"/>
            <a:ext cx="2048189" cy="1421302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Объект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6259" y="3173200"/>
            <a:ext cx="2016224" cy="1516477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473833" y="2031229"/>
            <a:ext cx="747564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ru-RU" sz="4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72578" y="3063494"/>
            <a:ext cx="108012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ru-RU" sz="4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2</a:t>
            </a:r>
            <a:endParaRPr lang="ru-RU" sz="4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96095" y="3983268"/>
            <a:ext cx="108012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ru-RU" sz="4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53905" y="5006765"/>
            <a:ext cx="108012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ru-RU" sz="4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4</a:t>
            </a:r>
          </a:p>
        </p:txBody>
      </p:sp>
      <p:pic>
        <p:nvPicPr>
          <p:cNvPr id="23" name="Picture 3" descr="C:\Users\romanova.lm\Desktop\логотип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88640"/>
            <a:ext cx="1000254" cy="84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98950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7016" y="0"/>
            <a:ext cx="8229600" cy="1143000"/>
          </a:xfrm>
        </p:spPr>
        <p:txBody>
          <a:bodyPr/>
          <a:lstStyle/>
          <a:p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Координация процесса </a:t>
            </a:r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информатизации системы образования</a:t>
            </a:r>
          </a:p>
        </p:txBody>
      </p:sp>
      <p:grpSp>
        <p:nvGrpSpPr>
          <p:cNvPr id="57" name="Group 9"/>
          <p:cNvGrpSpPr>
            <a:grpSpLocks/>
          </p:cNvGrpSpPr>
          <p:nvPr/>
        </p:nvGrpSpPr>
        <p:grpSpPr bwMode="auto">
          <a:xfrm>
            <a:off x="539552" y="4812121"/>
            <a:ext cx="8338796" cy="993143"/>
            <a:chOff x="816" y="2304"/>
            <a:chExt cx="1440" cy="448"/>
          </a:xfrm>
        </p:grpSpPr>
        <p:sp>
          <p:nvSpPr>
            <p:cNvPr id="58" name="Freeform 10"/>
            <p:cNvSpPr>
              <a:spLocks/>
            </p:cNvSpPr>
            <p:nvPr/>
          </p:nvSpPr>
          <p:spPr bwMode="gray">
            <a:xfrm>
              <a:off x="901" y="2562"/>
              <a:ext cx="1270" cy="190"/>
            </a:xfrm>
            <a:custGeom>
              <a:avLst/>
              <a:gdLst>
                <a:gd name="T0" fmla="*/ 1120 w 1120"/>
                <a:gd name="T1" fmla="*/ 252 h 252"/>
                <a:gd name="T2" fmla="*/ 1116 w 1120"/>
                <a:gd name="T3" fmla="*/ 250 h 252"/>
                <a:gd name="T4" fmla="*/ 1100 w 1120"/>
                <a:gd name="T5" fmla="*/ 246 h 252"/>
                <a:gd name="T6" fmla="*/ 1074 w 1120"/>
                <a:gd name="T7" fmla="*/ 240 h 252"/>
                <a:gd name="T8" fmla="*/ 1038 w 1120"/>
                <a:gd name="T9" fmla="*/ 232 h 252"/>
                <a:gd name="T10" fmla="*/ 992 w 1120"/>
                <a:gd name="T11" fmla="*/ 222 h 252"/>
                <a:gd name="T12" fmla="*/ 938 w 1120"/>
                <a:gd name="T13" fmla="*/ 212 h 252"/>
                <a:gd name="T14" fmla="*/ 876 w 1120"/>
                <a:gd name="T15" fmla="*/ 204 h 252"/>
                <a:gd name="T16" fmla="*/ 806 w 1120"/>
                <a:gd name="T17" fmla="*/ 196 h 252"/>
                <a:gd name="T18" fmla="*/ 730 w 1120"/>
                <a:gd name="T19" fmla="*/ 190 h 252"/>
                <a:gd name="T20" fmla="*/ 646 w 1120"/>
                <a:gd name="T21" fmla="*/ 184 h 252"/>
                <a:gd name="T22" fmla="*/ 556 w 1120"/>
                <a:gd name="T23" fmla="*/ 184 h 252"/>
                <a:gd name="T24" fmla="*/ 466 w 1120"/>
                <a:gd name="T25" fmla="*/ 184 h 252"/>
                <a:gd name="T26" fmla="*/ 384 w 1120"/>
                <a:gd name="T27" fmla="*/ 190 h 252"/>
                <a:gd name="T28" fmla="*/ 308 w 1120"/>
                <a:gd name="T29" fmla="*/ 196 h 252"/>
                <a:gd name="T30" fmla="*/ 238 w 1120"/>
                <a:gd name="T31" fmla="*/ 204 h 252"/>
                <a:gd name="T32" fmla="*/ 178 w 1120"/>
                <a:gd name="T33" fmla="*/ 212 h 252"/>
                <a:gd name="T34" fmla="*/ 126 w 1120"/>
                <a:gd name="T35" fmla="*/ 222 h 252"/>
                <a:gd name="T36" fmla="*/ 82 w 1120"/>
                <a:gd name="T37" fmla="*/ 232 h 252"/>
                <a:gd name="T38" fmla="*/ 46 w 1120"/>
                <a:gd name="T39" fmla="*/ 240 h 252"/>
                <a:gd name="T40" fmla="*/ 20 w 1120"/>
                <a:gd name="T41" fmla="*/ 246 h 252"/>
                <a:gd name="T42" fmla="*/ 6 w 1120"/>
                <a:gd name="T43" fmla="*/ 250 h 252"/>
                <a:gd name="T44" fmla="*/ 0 w 1120"/>
                <a:gd name="T45" fmla="*/ 252 h 252"/>
                <a:gd name="T46" fmla="*/ 0 w 1120"/>
                <a:gd name="T47" fmla="*/ 62 h 252"/>
                <a:gd name="T48" fmla="*/ 560 w 1120"/>
                <a:gd name="T49" fmla="*/ 0 h 252"/>
                <a:gd name="T50" fmla="*/ 1120 w 1120"/>
                <a:gd name="T51" fmla="*/ 62 h 252"/>
                <a:gd name="T52" fmla="*/ 1120 w 1120"/>
                <a:gd name="T53" fmla="*/ 252 h 252"/>
                <a:gd name="T54" fmla="*/ 1120 w 1120"/>
                <a:gd name="T55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0">
                  <a:solidFill>
                    <a:srgbClr val="DF590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59" name="Rectangle 11"/>
            <p:cNvSpPr>
              <a:spLocks noChangeArrowheads="1"/>
            </p:cNvSpPr>
            <p:nvPr/>
          </p:nvSpPr>
          <p:spPr bwMode="gray">
            <a:xfrm>
              <a:off x="816" y="2304"/>
              <a:ext cx="1440" cy="393"/>
            </a:xfrm>
            <a:prstGeom prst="rect">
              <a:avLst/>
            </a:prstGeom>
            <a:solidFill>
              <a:srgbClr val="00A7E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ru-RU" sz="2400" b="1" dirty="0" smtClean="0">
                  <a:solidFill>
                    <a:prstClr val="white"/>
                  </a:solidFill>
                </a:rPr>
                <a:t>АУ УР «Региональный </a:t>
              </a:r>
              <a:r>
                <a:rPr lang="ru-RU" sz="2400" b="1" dirty="0">
                  <a:solidFill>
                    <a:prstClr val="white"/>
                  </a:solidFill>
                </a:rPr>
                <a:t>центр информатизации </a:t>
              </a:r>
              <a:br>
                <a:rPr lang="ru-RU" sz="2400" b="1" dirty="0">
                  <a:solidFill>
                    <a:prstClr val="white"/>
                  </a:solidFill>
                </a:rPr>
              </a:br>
              <a:r>
                <a:rPr lang="ru-RU" sz="2400" b="1" dirty="0">
                  <a:solidFill>
                    <a:prstClr val="white"/>
                  </a:solidFill>
                </a:rPr>
                <a:t>и оценки качества </a:t>
              </a:r>
              <a:r>
                <a:rPr lang="ru-RU" sz="2400" b="1" dirty="0" smtClean="0">
                  <a:solidFill>
                    <a:prstClr val="white"/>
                  </a:solidFill>
                </a:rPr>
                <a:t>образования»</a:t>
              </a:r>
              <a:endPara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55" name="Рисунок 5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426" y="4826464"/>
            <a:ext cx="493206" cy="78294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504"/>
          <a:stretch/>
        </p:blipFill>
        <p:spPr>
          <a:xfrm>
            <a:off x="4600741" y="1844824"/>
            <a:ext cx="2014999" cy="150919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402"/>
          <a:stretch/>
        </p:blipFill>
        <p:spPr>
          <a:xfrm>
            <a:off x="2415689" y="1891265"/>
            <a:ext cx="2012295" cy="146572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1875443"/>
            <a:ext cx="2200293" cy="146704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04247" y="1891265"/>
            <a:ext cx="2198591" cy="1465727"/>
          </a:xfrm>
          <a:prstGeom prst="rect">
            <a:avLst/>
          </a:prstGeom>
        </p:spPr>
      </p:pic>
      <p:sp>
        <p:nvSpPr>
          <p:cNvPr id="20" name="Text Box 36"/>
          <p:cNvSpPr txBox="1">
            <a:spLocks noChangeArrowheads="1"/>
          </p:cNvSpPr>
          <p:nvPr/>
        </p:nvSpPr>
        <p:spPr bwMode="auto">
          <a:xfrm>
            <a:off x="7380312" y="3501008"/>
            <a:ext cx="187220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spcBef>
                <a:spcPct val="50000"/>
              </a:spcBef>
              <a:defRPr sz="1400" b="1" i="1">
                <a:solidFill>
                  <a:srgbClr val="A60268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9pPr>
          </a:lstStyle>
          <a:p>
            <a:r>
              <a:rPr lang="ru-RU" dirty="0"/>
              <a:t>Реализация  единой технической политики</a:t>
            </a:r>
          </a:p>
        </p:txBody>
      </p:sp>
      <p:sp>
        <p:nvSpPr>
          <p:cNvPr id="21" name="Text Box 36"/>
          <p:cNvSpPr txBox="1">
            <a:spLocks noChangeArrowheads="1"/>
          </p:cNvSpPr>
          <p:nvPr/>
        </p:nvSpPr>
        <p:spPr bwMode="auto">
          <a:xfrm>
            <a:off x="2413407" y="3563308"/>
            <a:ext cx="197728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spcBef>
                <a:spcPct val="50000"/>
              </a:spcBef>
              <a:defRPr sz="1400" b="1" i="1">
                <a:solidFill>
                  <a:srgbClr val="A60268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9pPr>
          </a:lstStyle>
          <a:p>
            <a:r>
              <a:rPr lang="ru-RU" dirty="0"/>
              <a:t>Проектирование и  реализация инновационных  проектов  по ИКТ</a:t>
            </a:r>
          </a:p>
        </p:txBody>
      </p:sp>
      <p:sp>
        <p:nvSpPr>
          <p:cNvPr id="22" name="Text Box 36"/>
          <p:cNvSpPr txBox="1">
            <a:spLocks noChangeArrowheads="1"/>
          </p:cNvSpPr>
          <p:nvPr/>
        </p:nvSpPr>
        <p:spPr bwMode="auto">
          <a:xfrm>
            <a:off x="134219" y="3465357"/>
            <a:ext cx="206953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>
              <a:spcBef>
                <a:spcPct val="50000"/>
              </a:spcBef>
              <a:defRPr sz="1400" b="1" i="1">
                <a:solidFill>
                  <a:srgbClr val="A60268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dirty="0"/>
              <a:t>Управление </a:t>
            </a:r>
            <a:r>
              <a:rPr lang="ru-RU" dirty="0" smtClean="0"/>
              <a:t>информационной </a:t>
            </a:r>
            <a:r>
              <a:rPr lang="ru-RU" dirty="0"/>
              <a:t>инфраструктурой отрасли</a:t>
            </a:r>
          </a:p>
        </p:txBody>
      </p:sp>
      <p:sp>
        <p:nvSpPr>
          <p:cNvPr id="23" name="Text Box 36"/>
          <p:cNvSpPr txBox="1">
            <a:spLocks noChangeArrowheads="1"/>
          </p:cNvSpPr>
          <p:nvPr/>
        </p:nvSpPr>
        <p:spPr bwMode="auto">
          <a:xfrm>
            <a:off x="4211960" y="3563308"/>
            <a:ext cx="352213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spcBef>
                <a:spcPct val="50000"/>
              </a:spcBef>
              <a:defRPr sz="1400" b="1" i="1">
                <a:solidFill>
                  <a:srgbClr val="A60268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9pPr>
          </a:lstStyle>
          <a:p>
            <a:r>
              <a:rPr lang="ru-RU" dirty="0"/>
              <a:t>Обеспечение </a:t>
            </a:r>
            <a:r>
              <a:rPr lang="ru-RU" dirty="0" smtClean="0"/>
              <a:t>мероприятий, </a:t>
            </a:r>
            <a:r>
              <a:rPr lang="ru-RU" dirty="0"/>
              <a:t>осуществляемых в рамках РЦП «Развитие информационного общества </a:t>
            </a:r>
            <a:r>
              <a:rPr lang="ru-RU" dirty="0" smtClean="0"/>
              <a:t>УР на 2011-2015г.»</a:t>
            </a:r>
            <a:endParaRPr lang="ru-RU" dirty="0"/>
          </a:p>
        </p:txBody>
      </p:sp>
      <p:pic>
        <p:nvPicPr>
          <p:cNvPr id="19" name="Picture 3" descr="C:\Users\romanova.lm\Desktop\логотип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88640"/>
            <a:ext cx="1000254" cy="84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44001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Тема Office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2566</TotalTime>
  <Words>2131</Words>
  <Application>Microsoft Office PowerPoint</Application>
  <PresentationFormat>Экран (4:3)</PresentationFormat>
  <Paragraphs>515</Paragraphs>
  <Slides>49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49</vt:i4>
      </vt:variant>
    </vt:vector>
  </HeadingPairs>
  <TitlesOfParts>
    <vt:vector size="54" baseType="lpstr">
      <vt:lpstr>1_Тема Office</vt:lpstr>
      <vt:lpstr>17_Тема Office</vt:lpstr>
      <vt:lpstr>6_Тема Office</vt:lpstr>
      <vt:lpstr>Тема Office</vt:lpstr>
      <vt:lpstr>2_Тема Office</vt:lpstr>
      <vt:lpstr>Отчет по реализации программы информатизации за 2012 год </vt:lpstr>
      <vt:lpstr>Основные направления  программы информатизации</vt:lpstr>
      <vt:lpstr>Основные направления  программы информатизации</vt:lpstr>
      <vt:lpstr>Слайд 4</vt:lpstr>
      <vt:lpstr>Создание единой информационной образовательной среды </vt:lpstr>
      <vt:lpstr>Обучение администраторов сайтов</vt:lpstr>
      <vt:lpstr>Основные направления  программы информатизации</vt:lpstr>
      <vt:lpstr>Развитие информационной инфраструктуры отрасли</vt:lpstr>
      <vt:lpstr>Координация процесса информатизации системы образования</vt:lpstr>
      <vt:lpstr>Слайд 10</vt:lpstr>
      <vt:lpstr>Слайд 11</vt:lpstr>
      <vt:lpstr>Оснащение образовательных учреждений современными средствами ИКТ  </vt:lpstr>
      <vt:lpstr>Инфраструктура региональной системы образования</vt:lpstr>
      <vt:lpstr>Развитие Информационно-библиотечных центров в школах республики </vt:lpstr>
      <vt:lpstr>Слайд 15</vt:lpstr>
      <vt:lpstr>Анализ оснащенности школ республики компьютерным оборудованием в 2012 году</vt:lpstr>
      <vt:lpstr>Количество учащихся на один ПК  в районах республики </vt:lpstr>
      <vt:lpstr>Количество учащихся на один персональный компьютер в районах республики </vt:lpstr>
      <vt:lpstr>Основные направления  программы информатизации</vt:lpstr>
      <vt:lpstr>Многоступенчатая система  повышения квалификации учителя</vt:lpstr>
      <vt:lpstr>Система поддержки педагогов республики</vt:lpstr>
      <vt:lpstr>IT-конкурсы для учителей</vt:lpstr>
      <vt:lpstr>Слайд 23</vt:lpstr>
      <vt:lpstr>Участие учителей в IT-конкурсах</vt:lpstr>
      <vt:lpstr>Основные направления  программы информатизации</vt:lpstr>
      <vt:lpstr>Основные задачи внедрения  информационной системы «Электронная школа»</vt:lpstr>
      <vt:lpstr>Достоверность информации - основной критерий развития региональной системы образования</vt:lpstr>
      <vt:lpstr>Особенности программного  и технического обеспечения </vt:lpstr>
      <vt:lpstr>Преимущества 2-х уровневого решения</vt:lpstr>
      <vt:lpstr>Обеспечение информационной безопасности</vt:lpstr>
      <vt:lpstr> Взаимодействие Регионального образовательного  портала с порталом Государственных услуг</vt:lpstr>
      <vt:lpstr>Основные задачи внедрения  системы «Электронный колледж»</vt:lpstr>
      <vt:lpstr>Модули, входящие в состав  АИС «Электронный колледж»</vt:lpstr>
      <vt:lpstr>Основные направления  программы информатизации</vt:lpstr>
      <vt:lpstr>Создание и развитие модели многоуровневой системы профессионального образования для ИТ-сферы</vt:lpstr>
      <vt:lpstr>Схема взаимодействия</vt:lpstr>
      <vt:lpstr>Основные направления  программы информатизации</vt:lpstr>
      <vt:lpstr>Развитие системы дистанционного  обучения </vt:lpstr>
      <vt:lpstr>Слайд 39</vt:lpstr>
      <vt:lpstr>Создание центров дистанционного обучения</vt:lpstr>
      <vt:lpstr>Использование  дистанционных образовательных технологий</vt:lpstr>
      <vt:lpstr>Модель «Профильная школа»</vt:lpstr>
      <vt:lpstr>Модель «Сельская школа»  (малокомплектная) </vt:lpstr>
      <vt:lpstr>Модель «Одаренные дети»</vt:lpstr>
      <vt:lpstr>Модель «Социальные проекты»</vt:lpstr>
      <vt:lpstr>Слайд 46</vt:lpstr>
      <vt:lpstr>Слайд 47</vt:lpstr>
      <vt:lpstr>Проект «Обучение государственных гражданских служащих использованию ИКТ в профессиональной деятельности»</vt:lpstr>
      <vt:lpstr>«Процесс информатизации образования — это приведение образовательной системы в соответствие с потребностями и возможностями информационного общества»  ( А. Л. Семенов)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Информатизация региональной системы образования</dc:title>
  <dc:creator>Ольга В. Волкова</dc:creator>
  <cp:lastModifiedBy>Татьяна Пискунова</cp:lastModifiedBy>
  <cp:revision>212</cp:revision>
  <cp:lastPrinted>2012-12-07T11:14:02Z</cp:lastPrinted>
  <dcterms:created xsi:type="dcterms:W3CDTF">2012-10-11T08:30:51Z</dcterms:created>
  <dcterms:modified xsi:type="dcterms:W3CDTF">2013-06-19T06:48:24Z</dcterms:modified>
</cp:coreProperties>
</file>