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61" r:id="rId5"/>
    <p:sldId id="314" r:id="rId6"/>
    <p:sldId id="298" r:id="rId7"/>
    <p:sldId id="311" r:id="rId8"/>
    <p:sldId id="315" r:id="rId9"/>
    <p:sldId id="304" r:id="rId10"/>
    <p:sldId id="310" r:id="rId11"/>
    <p:sldId id="305" r:id="rId12"/>
    <p:sldId id="306" r:id="rId13"/>
    <p:sldId id="324" r:id="rId14"/>
    <p:sldId id="317" r:id="rId15"/>
    <p:sldId id="321" r:id="rId16"/>
    <p:sldId id="322" r:id="rId17"/>
    <p:sldId id="323" r:id="rId18"/>
    <p:sldId id="325" r:id="rId19"/>
    <p:sldId id="326" r:id="rId20"/>
    <p:sldId id="319" r:id="rId21"/>
    <p:sldId id="318" r:id="rId22"/>
    <p:sldId id="312" r:id="rId23"/>
    <p:sldId id="32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D8EEC0"/>
    <a:srgbClr val="66FFCC"/>
    <a:srgbClr val="800000"/>
    <a:srgbClr val="006600"/>
    <a:srgbClr val="CC9900"/>
    <a:srgbClr val="A8AFD4"/>
    <a:srgbClr val="B2A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9" autoAdjust="0"/>
    <p:restoredTop sz="93972" autoAdjust="0"/>
  </p:normalViewPr>
  <p:slideViewPr>
    <p:cSldViewPr snapToGrid="0">
      <p:cViewPr>
        <p:scale>
          <a:sx n="60" d="100"/>
          <a:sy n="60" d="100"/>
        </p:scale>
        <p:origin x="-1710" y="-29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29CCE-3704-412F-82ED-08D9B6F225B4}"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ru-RU"/>
        </a:p>
      </dgm:t>
    </dgm:pt>
    <dgm:pt modelId="{17B60324-9B1C-4F6C-BD05-8B19DA0B3BC0}">
      <dgm:prSet phldrT="[Текст]" custT="1"/>
      <dgm:spPr/>
      <dgm:t>
        <a:bodyPr/>
        <a:lstStyle/>
        <a:p>
          <a:pPr algn="l"/>
          <a:r>
            <a:rPr lang="ru-RU" sz="1600" dirty="0" smtClean="0">
              <a:solidFill>
                <a:schemeClr val="tx1"/>
              </a:solidFill>
            </a:rPr>
            <a:t>Протокол совещания по вопросам информационных технологий в целях повышения эффективности управления социально-экономическим развитием ХМАО –</a:t>
          </a:r>
          <a:r>
            <a:rPr lang="ru-RU" sz="1600" dirty="0" err="1" smtClean="0">
              <a:solidFill>
                <a:schemeClr val="tx1"/>
              </a:solidFill>
            </a:rPr>
            <a:t>Югры</a:t>
          </a:r>
          <a:r>
            <a:rPr lang="ru-RU" sz="1600" dirty="0" smtClean="0">
              <a:solidFill>
                <a:schemeClr val="tx1"/>
              </a:solidFill>
            </a:rPr>
            <a:t> при Губернаторе автономного округа Н.В.Комаровой, 15 мая 2010г</a:t>
          </a:r>
          <a:endParaRPr lang="ru-RU" sz="1600" dirty="0">
            <a:solidFill>
              <a:schemeClr val="tx1"/>
            </a:solidFill>
          </a:endParaRPr>
        </a:p>
      </dgm:t>
    </dgm:pt>
    <dgm:pt modelId="{E5F147C2-6B5C-46BE-B1CB-96C285D5D4E7}" type="parTrans" cxnId="{13C3E878-124C-429C-80E0-6E08EBCE422F}">
      <dgm:prSet/>
      <dgm:spPr/>
      <dgm:t>
        <a:bodyPr/>
        <a:lstStyle/>
        <a:p>
          <a:endParaRPr lang="ru-RU"/>
        </a:p>
      </dgm:t>
    </dgm:pt>
    <dgm:pt modelId="{B45D9C71-57B1-48CF-8187-AA37B9D11165}" type="sibTrans" cxnId="{13C3E878-124C-429C-80E0-6E08EBCE422F}">
      <dgm:prSet/>
      <dgm:spPr/>
      <dgm:t>
        <a:bodyPr/>
        <a:lstStyle/>
        <a:p>
          <a:endParaRPr lang="ru-RU"/>
        </a:p>
      </dgm:t>
    </dgm:pt>
    <dgm:pt modelId="{F6C0C431-60D2-4D2E-8EAC-A827E5E7F87F}">
      <dgm:prSet phldrT="[Текст]" custT="1"/>
      <dgm:spPr/>
      <dgm:t>
        <a:bodyPr/>
        <a:lstStyle/>
        <a:p>
          <a:r>
            <a:rPr lang="ru-RU" sz="1600" dirty="0" smtClean="0"/>
            <a:t>Принято решение о разработке обоснования проекта создания </a:t>
          </a:r>
          <a:r>
            <a:rPr lang="en-US" sz="1600" dirty="0" smtClean="0"/>
            <a:t>                            </a:t>
          </a:r>
          <a:r>
            <a:rPr lang="ru-RU" sz="1600" dirty="0" smtClean="0"/>
            <a:t>и внедрения Комплексной Вертикально Интегрированной Информационной Системы Управления Регионом</a:t>
          </a:r>
          <a:endParaRPr lang="ru-RU" sz="1600" dirty="0"/>
        </a:p>
      </dgm:t>
    </dgm:pt>
    <dgm:pt modelId="{D3895261-635C-4D67-ACA6-1370591BB65B}" type="parTrans" cxnId="{8DA246A3-3FA0-4E4E-A81B-F77C92A32328}">
      <dgm:prSet/>
      <dgm:spPr/>
      <dgm:t>
        <a:bodyPr/>
        <a:lstStyle/>
        <a:p>
          <a:endParaRPr lang="ru-RU"/>
        </a:p>
      </dgm:t>
    </dgm:pt>
    <dgm:pt modelId="{D0F53A36-E179-4A05-9920-717933560D0E}" type="sibTrans" cxnId="{8DA246A3-3FA0-4E4E-A81B-F77C92A32328}">
      <dgm:prSet/>
      <dgm:spPr/>
      <dgm:t>
        <a:bodyPr/>
        <a:lstStyle/>
        <a:p>
          <a:endParaRPr lang="ru-RU"/>
        </a:p>
      </dgm:t>
    </dgm:pt>
    <dgm:pt modelId="{B2343BC8-A360-487D-9111-C8CE1C7630EA}">
      <dgm:prSet phldrT="[Текст]" custT="1"/>
      <dgm:spPr/>
      <dgm:t>
        <a:bodyPr/>
        <a:lstStyle/>
        <a:p>
          <a:pPr algn="l"/>
          <a:r>
            <a:rPr lang="ru-RU" sz="1600" dirty="0" smtClean="0">
              <a:solidFill>
                <a:schemeClr val="tx1"/>
              </a:solidFill>
            </a:rPr>
            <a:t>Протокол  совместного совещания по вопросу создания и использования комплексных информационных систем и банков данных в целях повышения эффективности управления социально-экономическим развитием региона и муниципальных образований, </a:t>
          </a:r>
          <a:r>
            <a:rPr lang="ru-RU" sz="1600" dirty="0" err="1" smtClean="0">
              <a:solidFill>
                <a:schemeClr val="tx1"/>
              </a:solidFill>
            </a:rPr>
            <a:t>10.06.2010г</a:t>
          </a:r>
          <a:r>
            <a:rPr lang="ru-RU" sz="1600" dirty="0" smtClean="0">
              <a:solidFill>
                <a:schemeClr val="tx1"/>
              </a:solidFill>
            </a:rPr>
            <a:t>.</a:t>
          </a:r>
          <a:endParaRPr lang="ru-RU" sz="1600" dirty="0">
            <a:solidFill>
              <a:schemeClr val="tx1"/>
            </a:solidFill>
          </a:endParaRPr>
        </a:p>
      </dgm:t>
    </dgm:pt>
    <dgm:pt modelId="{045E6098-0044-4269-9D7F-B97489054237}" type="parTrans" cxnId="{365C8E3B-14CF-47BE-95F4-C99E032F8B95}">
      <dgm:prSet/>
      <dgm:spPr/>
      <dgm:t>
        <a:bodyPr/>
        <a:lstStyle/>
        <a:p>
          <a:endParaRPr lang="ru-RU"/>
        </a:p>
      </dgm:t>
    </dgm:pt>
    <dgm:pt modelId="{3DA2C350-3BE2-4C53-894F-1E97EBD56462}" type="sibTrans" cxnId="{365C8E3B-14CF-47BE-95F4-C99E032F8B95}">
      <dgm:prSet/>
      <dgm:spPr/>
      <dgm:t>
        <a:bodyPr/>
        <a:lstStyle/>
        <a:p>
          <a:endParaRPr lang="ru-RU"/>
        </a:p>
      </dgm:t>
    </dgm:pt>
    <dgm:pt modelId="{946CAA48-AAAD-48ED-B85D-819485A8E7B6}">
      <dgm:prSet phldrT="[Текст]" custT="1"/>
      <dgm:spPr/>
      <dgm:t>
        <a:bodyPr/>
        <a:lstStyle/>
        <a:p>
          <a:r>
            <a:rPr lang="ru-RU" sz="1400" dirty="0" smtClean="0"/>
            <a:t>Принято решение о необходимости </a:t>
          </a:r>
          <a:r>
            <a:rPr lang="en-US" sz="1400" dirty="0" smtClean="0"/>
            <a:t>                    </a:t>
          </a:r>
          <a:r>
            <a:rPr lang="ru-RU" sz="1400" dirty="0" smtClean="0"/>
            <a:t>и актуальности создания в автономном округе Комплексной Вертикально Интегрированной Информационной Системы Управления Регионом </a:t>
          </a:r>
          <a:r>
            <a:rPr lang="en-US" sz="1400" dirty="0" smtClean="0"/>
            <a:t>                       </a:t>
          </a:r>
          <a:r>
            <a:rPr lang="ru-RU" sz="1400" dirty="0" smtClean="0"/>
            <a:t>на основе интеграции окружных, муниципальных, ведомственных</a:t>
          </a:r>
          <a:r>
            <a:rPr lang="en-US" sz="1400" dirty="0" smtClean="0"/>
            <a:t>                        </a:t>
          </a:r>
          <a:r>
            <a:rPr lang="ru-RU" sz="1400" dirty="0" smtClean="0"/>
            <a:t> и корпоративных информационных ресурсов и систем</a:t>
          </a:r>
          <a:endParaRPr lang="ru-RU" sz="1400" dirty="0"/>
        </a:p>
      </dgm:t>
    </dgm:pt>
    <dgm:pt modelId="{0EE5E542-45A8-4F36-9C12-7DAE47CC9778}" type="parTrans" cxnId="{38B22CE1-7E24-4A76-A360-963ED33B013C}">
      <dgm:prSet/>
      <dgm:spPr/>
      <dgm:t>
        <a:bodyPr/>
        <a:lstStyle/>
        <a:p>
          <a:endParaRPr lang="ru-RU"/>
        </a:p>
      </dgm:t>
    </dgm:pt>
    <dgm:pt modelId="{CFA5661C-15BE-4405-B7B4-D41C674C933D}" type="sibTrans" cxnId="{38B22CE1-7E24-4A76-A360-963ED33B013C}">
      <dgm:prSet/>
      <dgm:spPr/>
      <dgm:t>
        <a:bodyPr/>
        <a:lstStyle/>
        <a:p>
          <a:endParaRPr lang="ru-RU"/>
        </a:p>
      </dgm:t>
    </dgm:pt>
    <dgm:pt modelId="{32F396EA-7E6F-4718-AB1E-834E1D1B21E6}">
      <dgm:prSet phldrT="[Текст]" custT="1"/>
      <dgm:spPr/>
      <dgm:t>
        <a:bodyPr/>
        <a:lstStyle/>
        <a:p>
          <a:pPr algn="l"/>
          <a:r>
            <a:rPr lang="ru-RU" sz="1600" b="0" dirty="0" smtClean="0">
              <a:solidFill>
                <a:schemeClr val="tx1"/>
              </a:solidFill>
            </a:rPr>
            <a:t>Распоряжение Правительства </a:t>
          </a:r>
          <a:r>
            <a:rPr lang="en-US" sz="1600" b="0" dirty="0" smtClean="0">
              <a:solidFill>
                <a:schemeClr val="tx1"/>
              </a:solidFill>
            </a:rPr>
            <a:t>                                    </a:t>
          </a:r>
          <a:r>
            <a:rPr lang="ru-RU" sz="1600" b="0" dirty="0" smtClean="0">
              <a:solidFill>
                <a:schemeClr val="tx1"/>
              </a:solidFill>
            </a:rPr>
            <a:t>Ханты-Мансийского автономного округа-Югры №301-</a:t>
          </a:r>
          <a:r>
            <a:rPr lang="ru-RU" sz="1600" b="0" dirty="0" err="1" smtClean="0">
              <a:solidFill>
                <a:schemeClr val="tx1"/>
              </a:solidFill>
            </a:rPr>
            <a:t>рп</a:t>
          </a:r>
          <a:r>
            <a:rPr lang="ru-RU" sz="1600" b="0" dirty="0" smtClean="0">
              <a:solidFill>
                <a:schemeClr val="tx1"/>
              </a:solidFill>
            </a:rPr>
            <a:t> от 27 августа 2010 г. </a:t>
          </a:r>
          <a:r>
            <a:rPr lang="en-US" sz="1600" b="0" dirty="0" smtClean="0">
              <a:solidFill>
                <a:schemeClr val="tx1"/>
              </a:solidFill>
            </a:rPr>
            <a:t>                                           </a:t>
          </a:r>
          <a:r>
            <a:rPr lang="ru-RU" sz="1600" b="0" dirty="0" smtClean="0">
              <a:solidFill>
                <a:schemeClr val="tx1"/>
              </a:solidFill>
            </a:rPr>
            <a:t>«О территориальной информационной системе ТИС Югры»</a:t>
          </a:r>
          <a:endParaRPr lang="ru-RU" sz="1600" b="0" dirty="0">
            <a:solidFill>
              <a:schemeClr val="tx1"/>
            </a:solidFill>
          </a:endParaRPr>
        </a:p>
      </dgm:t>
    </dgm:pt>
    <dgm:pt modelId="{449EF68C-8405-4908-8E09-23A5210D0B75}" type="parTrans" cxnId="{2C6753B5-E6B8-47C4-A584-B2137D2DAF2A}">
      <dgm:prSet/>
      <dgm:spPr/>
      <dgm:t>
        <a:bodyPr/>
        <a:lstStyle/>
        <a:p>
          <a:endParaRPr lang="ru-RU"/>
        </a:p>
      </dgm:t>
    </dgm:pt>
    <dgm:pt modelId="{16A6F22D-6335-4FD8-9C31-3D747AD3D16A}" type="sibTrans" cxnId="{2C6753B5-E6B8-47C4-A584-B2137D2DAF2A}">
      <dgm:prSet/>
      <dgm:spPr/>
      <dgm:t>
        <a:bodyPr/>
        <a:lstStyle/>
        <a:p>
          <a:endParaRPr lang="ru-RU"/>
        </a:p>
      </dgm:t>
    </dgm:pt>
    <dgm:pt modelId="{1229FF42-7216-4683-AB27-8CDA32C77968}">
      <dgm:prSet phldrT="[Текст]" custT="1"/>
      <dgm:spPr/>
      <dgm:t>
        <a:bodyPr/>
        <a:lstStyle/>
        <a:p>
          <a:r>
            <a:rPr lang="ru-RU" sz="1400" dirty="0" smtClean="0"/>
            <a:t>Создание межведомственной рабочей группы, в состав которой включены  представители ОГВ </a:t>
          </a:r>
          <a:r>
            <a:rPr lang="ru-RU" sz="1400" dirty="0" err="1" smtClean="0"/>
            <a:t>ХМАО-Югры</a:t>
          </a:r>
          <a:r>
            <a:rPr lang="ru-RU" sz="1400" dirty="0" smtClean="0"/>
            <a:t> </a:t>
          </a:r>
          <a:r>
            <a:rPr lang="en-US" sz="1400" dirty="0" smtClean="0"/>
            <a:t>                        </a:t>
          </a:r>
          <a:r>
            <a:rPr lang="ru-RU" sz="1400" dirty="0" smtClean="0"/>
            <a:t>и представители муниципальных образований «</a:t>
          </a:r>
          <a:r>
            <a:rPr lang="ru-RU" sz="1400" dirty="0" err="1" smtClean="0"/>
            <a:t>пилотных</a:t>
          </a:r>
          <a:r>
            <a:rPr lang="ru-RU" sz="1400" dirty="0" smtClean="0"/>
            <a:t>» территорий</a:t>
          </a:r>
          <a:endParaRPr lang="ru-RU" sz="1400" dirty="0"/>
        </a:p>
      </dgm:t>
    </dgm:pt>
    <dgm:pt modelId="{43FBDE2D-2202-43C9-B68B-EA683DF36F27}" type="parTrans" cxnId="{E346B5E1-6650-4E10-9EE8-1F1D0BBD1843}">
      <dgm:prSet/>
      <dgm:spPr/>
      <dgm:t>
        <a:bodyPr/>
        <a:lstStyle/>
        <a:p>
          <a:endParaRPr lang="ru-RU"/>
        </a:p>
      </dgm:t>
    </dgm:pt>
    <dgm:pt modelId="{7ADA67F4-9742-4A1F-BB2A-C328BD52E58C}" type="sibTrans" cxnId="{E346B5E1-6650-4E10-9EE8-1F1D0BBD1843}">
      <dgm:prSet/>
      <dgm:spPr/>
      <dgm:t>
        <a:bodyPr/>
        <a:lstStyle/>
        <a:p>
          <a:endParaRPr lang="ru-RU"/>
        </a:p>
      </dgm:t>
    </dgm:pt>
    <dgm:pt modelId="{AF6062D4-6D43-4720-8A38-D300085E943B}">
      <dgm:prSet phldrT="[Текст]" custT="1"/>
      <dgm:spPr/>
      <dgm:t>
        <a:bodyPr/>
        <a:lstStyle/>
        <a:p>
          <a:endParaRPr lang="ru-RU" sz="1400" dirty="0"/>
        </a:p>
      </dgm:t>
    </dgm:pt>
    <dgm:pt modelId="{FE209A14-C9C6-4B8F-9089-C42276AA030D}" type="parTrans" cxnId="{BB97A0C5-E891-438C-A692-1840688F7A2B}">
      <dgm:prSet/>
      <dgm:spPr/>
      <dgm:t>
        <a:bodyPr/>
        <a:lstStyle/>
        <a:p>
          <a:endParaRPr lang="ru-RU"/>
        </a:p>
      </dgm:t>
    </dgm:pt>
    <dgm:pt modelId="{70210218-9DD0-41F5-8EC1-B33277412BF5}" type="sibTrans" cxnId="{BB97A0C5-E891-438C-A692-1840688F7A2B}">
      <dgm:prSet/>
      <dgm:spPr/>
      <dgm:t>
        <a:bodyPr/>
        <a:lstStyle/>
        <a:p>
          <a:endParaRPr lang="ru-RU"/>
        </a:p>
      </dgm:t>
    </dgm:pt>
    <dgm:pt modelId="{AB9BD74E-4070-44B3-AF59-B3C372A6A101}" type="pres">
      <dgm:prSet presAssocID="{50829CCE-3704-412F-82ED-08D9B6F225B4}" presName="Name0" presStyleCnt="0">
        <dgm:presLayoutVars>
          <dgm:dir/>
          <dgm:animLvl val="lvl"/>
          <dgm:resizeHandles val="exact"/>
        </dgm:presLayoutVars>
      </dgm:prSet>
      <dgm:spPr/>
      <dgm:t>
        <a:bodyPr/>
        <a:lstStyle/>
        <a:p>
          <a:endParaRPr lang="ru-RU"/>
        </a:p>
      </dgm:t>
    </dgm:pt>
    <dgm:pt modelId="{5008E446-183F-487E-8432-66472FA8572A}" type="pres">
      <dgm:prSet presAssocID="{17B60324-9B1C-4F6C-BD05-8B19DA0B3BC0}" presName="linNode" presStyleCnt="0"/>
      <dgm:spPr/>
    </dgm:pt>
    <dgm:pt modelId="{63ABC95E-EE53-4039-924D-32195C634312}" type="pres">
      <dgm:prSet presAssocID="{17B60324-9B1C-4F6C-BD05-8B19DA0B3BC0}" presName="parentText" presStyleLbl="node1" presStyleIdx="0" presStyleCnt="3" custScaleX="149427" custScaleY="52844">
        <dgm:presLayoutVars>
          <dgm:chMax val="1"/>
          <dgm:bulletEnabled val="1"/>
        </dgm:presLayoutVars>
      </dgm:prSet>
      <dgm:spPr/>
      <dgm:t>
        <a:bodyPr/>
        <a:lstStyle/>
        <a:p>
          <a:endParaRPr lang="ru-RU"/>
        </a:p>
      </dgm:t>
    </dgm:pt>
    <dgm:pt modelId="{B2907DAE-D573-420C-8F93-003AC75B2E80}" type="pres">
      <dgm:prSet presAssocID="{17B60324-9B1C-4F6C-BD05-8B19DA0B3BC0}" presName="descendantText" presStyleLbl="alignAccFollowNode1" presStyleIdx="0" presStyleCnt="3" custScaleX="76386" custScaleY="63425" custLinFactNeighborX="-1011" custLinFactNeighborY="-2772">
        <dgm:presLayoutVars>
          <dgm:bulletEnabled val="1"/>
        </dgm:presLayoutVars>
      </dgm:prSet>
      <dgm:spPr/>
      <dgm:t>
        <a:bodyPr/>
        <a:lstStyle/>
        <a:p>
          <a:endParaRPr lang="ru-RU"/>
        </a:p>
      </dgm:t>
    </dgm:pt>
    <dgm:pt modelId="{37CD2B8A-0771-4ABA-AD99-F5C50CB17BF3}" type="pres">
      <dgm:prSet presAssocID="{B45D9C71-57B1-48CF-8187-AA37B9D11165}" presName="sp" presStyleCnt="0"/>
      <dgm:spPr/>
    </dgm:pt>
    <dgm:pt modelId="{A9A499F0-9FE8-4DBA-83DF-8EF60352B64C}" type="pres">
      <dgm:prSet presAssocID="{B2343BC8-A360-487D-9111-C8CE1C7630EA}" presName="linNode" presStyleCnt="0"/>
      <dgm:spPr/>
    </dgm:pt>
    <dgm:pt modelId="{B7689AAB-1DEB-44ED-8138-FC5815EA4617}" type="pres">
      <dgm:prSet presAssocID="{B2343BC8-A360-487D-9111-C8CE1C7630EA}" presName="parentText" presStyleLbl="node1" presStyleIdx="1" presStyleCnt="3" custScaleX="192883" custScaleY="51007" custLinFactNeighborY="-1214">
        <dgm:presLayoutVars>
          <dgm:chMax val="1"/>
          <dgm:bulletEnabled val="1"/>
        </dgm:presLayoutVars>
      </dgm:prSet>
      <dgm:spPr/>
      <dgm:t>
        <a:bodyPr/>
        <a:lstStyle/>
        <a:p>
          <a:endParaRPr lang="ru-RU"/>
        </a:p>
      </dgm:t>
    </dgm:pt>
    <dgm:pt modelId="{E9631855-7D6F-49CD-A5C2-1AA89A2A34CB}" type="pres">
      <dgm:prSet presAssocID="{B2343BC8-A360-487D-9111-C8CE1C7630EA}" presName="descendantText" presStyleLbl="alignAccFollowNode1" presStyleIdx="1" presStyleCnt="3" custScaleX="101096" custScaleY="67898" custLinFactNeighborX="-457" custLinFactNeighborY="-4357">
        <dgm:presLayoutVars>
          <dgm:bulletEnabled val="1"/>
        </dgm:presLayoutVars>
      </dgm:prSet>
      <dgm:spPr/>
      <dgm:t>
        <a:bodyPr/>
        <a:lstStyle/>
        <a:p>
          <a:endParaRPr lang="ru-RU"/>
        </a:p>
      </dgm:t>
    </dgm:pt>
    <dgm:pt modelId="{BFE16A9E-227C-4399-93BC-64FE439ED2DA}" type="pres">
      <dgm:prSet presAssocID="{3DA2C350-3BE2-4C53-894F-1E97EBD56462}" presName="sp" presStyleCnt="0"/>
      <dgm:spPr/>
    </dgm:pt>
    <dgm:pt modelId="{E20C2BA2-CA7D-4E71-A23F-0001CE21B629}" type="pres">
      <dgm:prSet presAssocID="{32F396EA-7E6F-4718-AB1E-834E1D1B21E6}" presName="linNode" presStyleCnt="0"/>
      <dgm:spPr/>
    </dgm:pt>
    <dgm:pt modelId="{298511FA-26DB-4C1B-B40B-DBEC31682B3D}" type="pres">
      <dgm:prSet presAssocID="{32F396EA-7E6F-4718-AB1E-834E1D1B21E6}" presName="parentText" presStyleLbl="node1" presStyleIdx="2" presStyleCnt="3" custScaleX="182092" custScaleY="43641" custLinFactNeighborY="-2535">
        <dgm:presLayoutVars>
          <dgm:chMax val="1"/>
          <dgm:bulletEnabled val="1"/>
        </dgm:presLayoutVars>
      </dgm:prSet>
      <dgm:spPr/>
      <dgm:t>
        <a:bodyPr/>
        <a:lstStyle/>
        <a:p>
          <a:endParaRPr lang="ru-RU"/>
        </a:p>
      </dgm:t>
    </dgm:pt>
    <dgm:pt modelId="{F26B0AC0-53D9-44EF-9CBB-59CF88628359}" type="pres">
      <dgm:prSet presAssocID="{32F396EA-7E6F-4718-AB1E-834E1D1B21E6}" presName="descendantText" presStyleLbl="alignAccFollowNode1" presStyleIdx="2" presStyleCnt="3" custScaleX="98265" custScaleY="54167" custLinFactNeighborX="61" custLinFactNeighborY="-3961">
        <dgm:presLayoutVars>
          <dgm:bulletEnabled val="1"/>
        </dgm:presLayoutVars>
      </dgm:prSet>
      <dgm:spPr/>
      <dgm:t>
        <a:bodyPr/>
        <a:lstStyle/>
        <a:p>
          <a:endParaRPr lang="ru-RU"/>
        </a:p>
      </dgm:t>
    </dgm:pt>
  </dgm:ptLst>
  <dgm:cxnLst>
    <dgm:cxn modelId="{E346B5E1-6650-4E10-9EE8-1F1D0BBD1843}" srcId="{32F396EA-7E6F-4718-AB1E-834E1D1B21E6}" destId="{1229FF42-7216-4683-AB27-8CDA32C77968}" srcOrd="0" destOrd="0" parTransId="{43FBDE2D-2202-43C9-B68B-EA683DF36F27}" sibTransId="{7ADA67F4-9742-4A1F-BB2A-C328BD52E58C}"/>
    <dgm:cxn modelId="{7382EBE6-84E9-4F9A-A752-4E31F11EC20B}" type="presOf" srcId="{1229FF42-7216-4683-AB27-8CDA32C77968}" destId="{F26B0AC0-53D9-44EF-9CBB-59CF88628359}" srcOrd="0" destOrd="0" presId="urn:microsoft.com/office/officeart/2005/8/layout/vList5"/>
    <dgm:cxn modelId="{F61204E9-FD5B-4D27-9B9A-0B09A6ECBF59}" type="presOf" srcId="{32F396EA-7E6F-4718-AB1E-834E1D1B21E6}" destId="{298511FA-26DB-4C1B-B40B-DBEC31682B3D}" srcOrd="0" destOrd="0" presId="urn:microsoft.com/office/officeart/2005/8/layout/vList5"/>
    <dgm:cxn modelId="{43E0EEFE-100A-4B76-918B-62DE415AAB92}" type="presOf" srcId="{B2343BC8-A360-487D-9111-C8CE1C7630EA}" destId="{B7689AAB-1DEB-44ED-8138-FC5815EA4617}" srcOrd="0" destOrd="0" presId="urn:microsoft.com/office/officeart/2005/8/layout/vList5"/>
    <dgm:cxn modelId="{95B4C63E-1B32-4A21-9719-99958F789EBA}" type="presOf" srcId="{F6C0C431-60D2-4D2E-8EAC-A827E5E7F87F}" destId="{B2907DAE-D573-420C-8F93-003AC75B2E80}" srcOrd="0" destOrd="0" presId="urn:microsoft.com/office/officeart/2005/8/layout/vList5"/>
    <dgm:cxn modelId="{365C8E3B-14CF-47BE-95F4-C99E032F8B95}" srcId="{50829CCE-3704-412F-82ED-08D9B6F225B4}" destId="{B2343BC8-A360-487D-9111-C8CE1C7630EA}" srcOrd="1" destOrd="0" parTransId="{045E6098-0044-4269-9D7F-B97489054237}" sibTransId="{3DA2C350-3BE2-4C53-894F-1E97EBD56462}"/>
    <dgm:cxn modelId="{38B22CE1-7E24-4A76-A360-963ED33B013C}" srcId="{B2343BC8-A360-487D-9111-C8CE1C7630EA}" destId="{946CAA48-AAAD-48ED-B85D-819485A8E7B6}" srcOrd="0" destOrd="0" parTransId="{0EE5E542-45A8-4F36-9C12-7DAE47CC9778}" sibTransId="{CFA5661C-15BE-4405-B7B4-D41C674C933D}"/>
    <dgm:cxn modelId="{8DA246A3-3FA0-4E4E-A81B-F77C92A32328}" srcId="{17B60324-9B1C-4F6C-BD05-8B19DA0B3BC0}" destId="{F6C0C431-60D2-4D2E-8EAC-A827E5E7F87F}" srcOrd="0" destOrd="0" parTransId="{D3895261-635C-4D67-ACA6-1370591BB65B}" sibTransId="{D0F53A36-E179-4A05-9920-717933560D0E}"/>
    <dgm:cxn modelId="{B9E3BF6F-ECA2-4AD6-BAB3-EB5A26A325DA}" type="presOf" srcId="{17B60324-9B1C-4F6C-BD05-8B19DA0B3BC0}" destId="{63ABC95E-EE53-4039-924D-32195C634312}" srcOrd="0" destOrd="0" presId="urn:microsoft.com/office/officeart/2005/8/layout/vList5"/>
    <dgm:cxn modelId="{BB97A0C5-E891-438C-A692-1840688F7A2B}" srcId="{32F396EA-7E6F-4718-AB1E-834E1D1B21E6}" destId="{AF6062D4-6D43-4720-8A38-D300085E943B}" srcOrd="1" destOrd="0" parTransId="{FE209A14-C9C6-4B8F-9089-C42276AA030D}" sibTransId="{70210218-9DD0-41F5-8EC1-B33277412BF5}"/>
    <dgm:cxn modelId="{C63E0C04-8F98-4E26-AFAD-95E6DA3F6EA2}" type="presOf" srcId="{946CAA48-AAAD-48ED-B85D-819485A8E7B6}" destId="{E9631855-7D6F-49CD-A5C2-1AA89A2A34CB}" srcOrd="0" destOrd="0" presId="urn:microsoft.com/office/officeart/2005/8/layout/vList5"/>
    <dgm:cxn modelId="{B938EEFB-71D3-4C23-A60D-B7CC6B798647}" type="presOf" srcId="{AF6062D4-6D43-4720-8A38-D300085E943B}" destId="{F26B0AC0-53D9-44EF-9CBB-59CF88628359}" srcOrd="0" destOrd="1" presId="urn:microsoft.com/office/officeart/2005/8/layout/vList5"/>
    <dgm:cxn modelId="{13C3E878-124C-429C-80E0-6E08EBCE422F}" srcId="{50829CCE-3704-412F-82ED-08D9B6F225B4}" destId="{17B60324-9B1C-4F6C-BD05-8B19DA0B3BC0}" srcOrd="0" destOrd="0" parTransId="{E5F147C2-6B5C-46BE-B1CB-96C285D5D4E7}" sibTransId="{B45D9C71-57B1-48CF-8187-AA37B9D11165}"/>
    <dgm:cxn modelId="{C75EF134-500C-4B94-AF8D-8C17E779A53B}" type="presOf" srcId="{50829CCE-3704-412F-82ED-08D9B6F225B4}" destId="{AB9BD74E-4070-44B3-AF59-B3C372A6A101}" srcOrd="0" destOrd="0" presId="urn:microsoft.com/office/officeart/2005/8/layout/vList5"/>
    <dgm:cxn modelId="{2C6753B5-E6B8-47C4-A584-B2137D2DAF2A}" srcId="{50829CCE-3704-412F-82ED-08D9B6F225B4}" destId="{32F396EA-7E6F-4718-AB1E-834E1D1B21E6}" srcOrd="2" destOrd="0" parTransId="{449EF68C-8405-4908-8E09-23A5210D0B75}" sibTransId="{16A6F22D-6335-4FD8-9C31-3D747AD3D16A}"/>
    <dgm:cxn modelId="{1029F999-3111-497E-83F4-EF170183592D}" type="presParOf" srcId="{AB9BD74E-4070-44B3-AF59-B3C372A6A101}" destId="{5008E446-183F-487E-8432-66472FA8572A}" srcOrd="0" destOrd="0" presId="urn:microsoft.com/office/officeart/2005/8/layout/vList5"/>
    <dgm:cxn modelId="{C8F206F6-991E-4422-B866-BA21FD57F796}" type="presParOf" srcId="{5008E446-183F-487E-8432-66472FA8572A}" destId="{63ABC95E-EE53-4039-924D-32195C634312}" srcOrd="0" destOrd="0" presId="urn:microsoft.com/office/officeart/2005/8/layout/vList5"/>
    <dgm:cxn modelId="{00ED2245-9FB1-4E4B-A162-787658C3B65B}" type="presParOf" srcId="{5008E446-183F-487E-8432-66472FA8572A}" destId="{B2907DAE-D573-420C-8F93-003AC75B2E80}" srcOrd="1" destOrd="0" presId="urn:microsoft.com/office/officeart/2005/8/layout/vList5"/>
    <dgm:cxn modelId="{8E85FE2E-52D0-4C74-AE26-D6DF62927819}" type="presParOf" srcId="{AB9BD74E-4070-44B3-AF59-B3C372A6A101}" destId="{37CD2B8A-0771-4ABA-AD99-F5C50CB17BF3}" srcOrd="1" destOrd="0" presId="urn:microsoft.com/office/officeart/2005/8/layout/vList5"/>
    <dgm:cxn modelId="{C0F2FE37-E714-42E3-9F13-1CCA1FED0CD0}" type="presParOf" srcId="{AB9BD74E-4070-44B3-AF59-B3C372A6A101}" destId="{A9A499F0-9FE8-4DBA-83DF-8EF60352B64C}" srcOrd="2" destOrd="0" presId="urn:microsoft.com/office/officeart/2005/8/layout/vList5"/>
    <dgm:cxn modelId="{49DDD32B-9C87-42C8-B44A-2260DACD4C13}" type="presParOf" srcId="{A9A499F0-9FE8-4DBA-83DF-8EF60352B64C}" destId="{B7689AAB-1DEB-44ED-8138-FC5815EA4617}" srcOrd="0" destOrd="0" presId="urn:microsoft.com/office/officeart/2005/8/layout/vList5"/>
    <dgm:cxn modelId="{02856DF2-641C-47DC-8908-A4CE542B7594}" type="presParOf" srcId="{A9A499F0-9FE8-4DBA-83DF-8EF60352B64C}" destId="{E9631855-7D6F-49CD-A5C2-1AA89A2A34CB}" srcOrd="1" destOrd="0" presId="urn:microsoft.com/office/officeart/2005/8/layout/vList5"/>
    <dgm:cxn modelId="{1D364E88-7830-4191-B5A9-C40E845A617D}" type="presParOf" srcId="{AB9BD74E-4070-44B3-AF59-B3C372A6A101}" destId="{BFE16A9E-227C-4399-93BC-64FE439ED2DA}" srcOrd="3" destOrd="0" presId="urn:microsoft.com/office/officeart/2005/8/layout/vList5"/>
    <dgm:cxn modelId="{411BB1FE-64D1-4FFE-96E5-3B1EB846837B}" type="presParOf" srcId="{AB9BD74E-4070-44B3-AF59-B3C372A6A101}" destId="{E20C2BA2-CA7D-4E71-A23F-0001CE21B629}" srcOrd="4" destOrd="0" presId="urn:microsoft.com/office/officeart/2005/8/layout/vList5"/>
    <dgm:cxn modelId="{3FDA069C-6C33-48C3-8F21-D9E4DABCF679}" type="presParOf" srcId="{E20C2BA2-CA7D-4E71-A23F-0001CE21B629}" destId="{298511FA-26DB-4C1B-B40B-DBEC31682B3D}" srcOrd="0" destOrd="0" presId="urn:microsoft.com/office/officeart/2005/8/layout/vList5"/>
    <dgm:cxn modelId="{3AD2C04A-5E6E-4FE7-B2CA-4FAF674DBAAB}" type="presParOf" srcId="{E20C2BA2-CA7D-4E71-A23F-0001CE21B629}" destId="{F26B0AC0-53D9-44EF-9CBB-59CF886283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7DAE-D573-420C-8F93-003AC75B2E80}">
      <dsp:nvSpPr>
        <dsp:cNvPr id="0" name=""/>
        <dsp:cNvSpPr/>
      </dsp:nvSpPr>
      <dsp:spPr>
        <a:xfrm rot="5400000">
          <a:off x="5662830" y="-1199811"/>
          <a:ext cx="1682893" cy="40825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Принято решение о разработке обоснования проекта создания </a:t>
          </a:r>
          <a:r>
            <a:rPr lang="en-US" sz="1600" kern="1200" dirty="0" smtClean="0"/>
            <a:t>                            </a:t>
          </a:r>
          <a:r>
            <a:rPr lang="ru-RU" sz="1600" kern="1200" dirty="0" smtClean="0"/>
            <a:t>и внедрения Комплексной Вертикально Интегрированной Информационной Системы Управления Регионом</a:t>
          </a:r>
          <a:endParaRPr lang="ru-RU" sz="1600" kern="1200" dirty="0"/>
        </a:p>
      </dsp:txBody>
      <dsp:txXfrm rot="-5400000">
        <a:off x="4463019" y="82152"/>
        <a:ext cx="4000364" cy="1518589"/>
      </dsp:txXfrm>
    </dsp:sp>
    <dsp:sp modelId="{63ABC95E-EE53-4039-924D-32195C634312}">
      <dsp:nvSpPr>
        <dsp:cNvPr id="0" name=""/>
        <dsp:cNvSpPr/>
      </dsp:nvSpPr>
      <dsp:spPr>
        <a:xfrm>
          <a:off x="1142" y="3364"/>
          <a:ext cx="4492269" cy="17526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Протокол совещания по вопросам информационных технологий в целях повышения эффективности управления социально-экономическим развитием ХМАО –</a:t>
          </a:r>
          <a:r>
            <a:rPr lang="ru-RU" sz="1600" kern="1200" dirty="0" err="1" smtClean="0">
              <a:solidFill>
                <a:schemeClr val="tx1"/>
              </a:solidFill>
            </a:rPr>
            <a:t>Югры</a:t>
          </a:r>
          <a:r>
            <a:rPr lang="ru-RU" sz="1600" kern="1200" dirty="0" smtClean="0">
              <a:solidFill>
                <a:schemeClr val="tx1"/>
              </a:solidFill>
            </a:rPr>
            <a:t> при Губернаторе автономного округа Н.В.Комаровой, 15 мая 2010г</a:t>
          </a:r>
          <a:endParaRPr lang="ru-RU" sz="1600" kern="1200" dirty="0">
            <a:solidFill>
              <a:schemeClr val="tx1"/>
            </a:solidFill>
          </a:endParaRPr>
        </a:p>
      </dsp:txBody>
      <dsp:txXfrm>
        <a:off x="86701" y="88923"/>
        <a:ext cx="4321151" cy="1581559"/>
      </dsp:txXfrm>
    </dsp:sp>
    <dsp:sp modelId="{E9631855-7D6F-49CD-A5C2-1AA89A2A34CB}">
      <dsp:nvSpPr>
        <dsp:cNvPr id="0" name=""/>
        <dsp:cNvSpPr/>
      </dsp:nvSpPr>
      <dsp:spPr>
        <a:xfrm rot="5400000">
          <a:off x="5595070" y="639549"/>
          <a:ext cx="1801578" cy="413501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Принято решение о необходимости </a:t>
          </a:r>
          <a:r>
            <a:rPr lang="en-US" sz="1400" kern="1200" dirty="0" smtClean="0"/>
            <a:t>                    </a:t>
          </a:r>
          <a:r>
            <a:rPr lang="ru-RU" sz="1400" kern="1200" dirty="0" smtClean="0"/>
            <a:t>и актуальности создания в автономном округе Комплексной Вертикально Интегрированной Информационной Системы Управления Регионом </a:t>
          </a:r>
          <a:r>
            <a:rPr lang="en-US" sz="1400" kern="1200" dirty="0" smtClean="0"/>
            <a:t>                       </a:t>
          </a:r>
          <a:r>
            <a:rPr lang="ru-RU" sz="1400" kern="1200" dirty="0" smtClean="0"/>
            <a:t>на основе интеграции окружных, муниципальных, ведомственных</a:t>
          </a:r>
          <a:r>
            <a:rPr lang="en-US" sz="1400" kern="1200" dirty="0" smtClean="0"/>
            <a:t>                        </a:t>
          </a:r>
          <a:r>
            <a:rPr lang="ru-RU" sz="1400" kern="1200" dirty="0" smtClean="0"/>
            <a:t> и корпоративных информационных ресурсов и систем</a:t>
          </a:r>
          <a:endParaRPr lang="ru-RU" sz="1400" kern="1200" dirty="0"/>
        </a:p>
      </dsp:txBody>
      <dsp:txXfrm rot="-5400000">
        <a:off x="4428350" y="1894215"/>
        <a:ext cx="4047073" cy="1625686"/>
      </dsp:txXfrm>
    </dsp:sp>
    <dsp:sp modelId="{B7689AAB-1DEB-44ED-8138-FC5815EA4617}">
      <dsp:nvSpPr>
        <dsp:cNvPr id="0" name=""/>
        <dsp:cNvSpPr/>
      </dsp:nvSpPr>
      <dsp:spPr>
        <a:xfrm>
          <a:off x="1142" y="1936526"/>
          <a:ext cx="4437721" cy="16917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Протокол  совместного совещания по вопросу создания и использования комплексных информационных систем и банков данных в целях повышения эффективности управления социально-экономическим развитием региона и муниципальных образований, </a:t>
          </a:r>
          <a:r>
            <a:rPr lang="ru-RU" sz="1600" kern="1200" dirty="0" err="1" smtClean="0">
              <a:solidFill>
                <a:schemeClr val="tx1"/>
              </a:solidFill>
            </a:rPr>
            <a:t>10.06.2010г</a:t>
          </a:r>
          <a:r>
            <a:rPr lang="ru-RU" sz="1600" kern="1200" dirty="0" smtClean="0">
              <a:solidFill>
                <a:schemeClr val="tx1"/>
              </a:solidFill>
            </a:rPr>
            <a:t>.</a:t>
          </a:r>
          <a:endParaRPr lang="ru-RU" sz="1600" kern="1200" dirty="0">
            <a:solidFill>
              <a:schemeClr val="tx1"/>
            </a:solidFill>
          </a:endParaRPr>
        </a:p>
      </dsp:txBody>
      <dsp:txXfrm>
        <a:off x="83726" y="2019110"/>
        <a:ext cx="4272553" cy="1526581"/>
      </dsp:txXfrm>
    </dsp:sp>
    <dsp:sp modelId="{F26B0AC0-53D9-44EF-9CBB-59CF88628359}">
      <dsp:nvSpPr>
        <dsp:cNvPr id="0" name=""/>
        <dsp:cNvSpPr/>
      </dsp:nvSpPr>
      <dsp:spPr>
        <a:xfrm rot="5400000">
          <a:off x="5759284" y="2408747"/>
          <a:ext cx="1437245" cy="41983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t>Создание межведомственной рабочей группы, в состав которой включены  представители ОГВ </a:t>
          </a:r>
          <a:r>
            <a:rPr lang="ru-RU" sz="1400" kern="1200" dirty="0" err="1" smtClean="0"/>
            <a:t>ХМАО-Югры</a:t>
          </a:r>
          <a:r>
            <a:rPr lang="ru-RU" sz="1400" kern="1200" dirty="0" smtClean="0"/>
            <a:t> </a:t>
          </a:r>
          <a:r>
            <a:rPr lang="en-US" sz="1400" kern="1200" dirty="0" smtClean="0"/>
            <a:t>                        </a:t>
          </a:r>
          <a:r>
            <a:rPr lang="ru-RU" sz="1400" kern="1200" dirty="0" smtClean="0"/>
            <a:t>и представители муниципальных образований «</a:t>
          </a:r>
          <a:r>
            <a:rPr lang="ru-RU" sz="1400" kern="1200" dirty="0" err="1" smtClean="0"/>
            <a:t>пилотных</a:t>
          </a:r>
          <a:r>
            <a:rPr lang="ru-RU" sz="1400" kern="1200" dirty="0" smtClean="0"/>
            <a:t>» территорий</a:t>
          </a:r>
          <a:endParaRPr lang="ru-RU" sz="1400" kern="1200" dirty="0"/>
        </a:p>
        <a:p>
          <a:pPr marL="114300" lvl="1" indent="-114300" algn="l" defTabSz="622300">
            <a:lnSpc>
              <a:spcPct val="90000"/>
            </a:lnSpc>
            <a:spcBef>
              <a:spcPct val="0"/>
            </a:spcBef>
            <a:spcAft>
              <a:spcPct val="15000"/>
            </a:spcAft>
            <a:buChar char="••"/>
          </a:pPr>
          <a:endParaRPr lang="ru-RU" sz="1400" kern="1200" dirty="0"/>
        </a:p>
      </dsp:txBody>
      <dsp:txXfrm rot="-5400000">
        <a:off x="4378744" y="3859449"/>
        <a:ext cx="4128165" cy="1296923"/>
      </dsp:txXfrm>
    </dsp:sp>
    <dsp:sp modelId="{298511FA-26DB-4C1B-B40B-DBEC31682B3D}">
      <dsp:nvSpPr>
        <dsp:cNvPr id="0" name=""/>
        <dsp:cNvSpPr/>
      </dsp:nvSpPr>
      <dsp:spPr>
        <a:xfrm>
          <a:off x="1142" y="3805211"/>
          <a:ext cx="4376135" cy="14474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ru-RU" sz="1600" b="0" kern="1200" dirty="0" smtClean="0">
              <a:solidFill>
                <a:schemeClr val="tx1"/>
              </a:solidFill>
            </a:rPr>
            <a:t>Распоряжение Правительства </a:t>
          </a:r>
          <a:r>
            <a:rPr lang="en-US" sz="1600" b="0" kern="1200" dirty="0" smtClean="0">
              <a:solidFill>
                <a:schemeClr val="tx1"/>
              </a:solidFill>
            </a:rPr>
            <a:t>                                    </a:t>
          </a:r>
          <a:r>
            <a:rPr lang="ru-RU" sz="1600" b="0" kern="1200" dirty="0" smtClean="0">
              <a:solidFill>
                <a:schemeClr val="tx1"/>
              </a:solidFill>
            </a:rPr>
            <a:t>Ханты-Мансийского автономного округа-Югры №301-</a:t>
          </a:r>
          <a:r>
            <a:rPr lang="ru-RU" sz="1600" b="0" kern="1200" dirty="0" err="1" smtClean="0">
              <a:solidFill>
                <a:schemeClr val="tx1"/>
              </a:solidFill>
            </a:rPr>
            <a:t>рп</a:t>
          </a:r>
          <a:r>
            <a:rPr lang="ru-RU" sz="1600" b="0" kern="1200" dirty="0" smtClean="0">
              <a:solidFill>
                <a:schemeClr val="tx1"/>
              </a:solidFill>
            </a:rPr>
            <a:t> от 27 августа 2010 г. </a:t>
          </a:r>
          <a:r>
            <a:rPr lang="en-US" sz="1600" b="0" kern="1200" dirty="0" smtClean="0">
              <a:solidFill>
                <a:schemeClr val="tx1"/>
              </a:solidFill>
            </a:rPr>
            <a:t>                                           </a:t>
          </a:r>
          <a:r>
            <a:rPr lang="ru-RU" sz="1600" b="0" kern="1200" dirty="0" smtClean="0">
              <a:solidFill>
                <a:schemeClr val="tx1"/>
              </a:solidFill>
            </a:rPr>
            <a:t>«О территориальной информационной системе ТИС Югры»</a:t>
          </a:r>
          <a:endParaRPr lang="ru-RU" sz="1600" b="0" kern="1200" dirty="0">
            <a:solidFill>
              <a:schemeClr val="tx1"/>
            </a:solidFill>
          </a:endParaRPr>
        </a:p>
      </dsp:txBody>
      <dsp:txXfrm>
        <a:off x="71800" y="3875869"/>
        <a:ext cx="4234819" cy="13061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EE10BE6-EB3D-45A8-B476-FD64CF7C3AAD}" type="slidenum">
              <a:rPr lang="ru-RU"/>
              <a:pPr>
                <a:defRPr/>
              </a:pPr>
              <a:t>‹#›</a:t>
            </a:fld>
            <a:endParaRPr lang="ru-RU" dirty="0"/>
          </a:p>
        </p:txBody>
      </p:sp>
    </p:spTree>
    <p:extLst>
      <p:ext uri="{BB962C8B-B14F-4D97-AF65-F5344CB8AC3E}">
        <p14:creationId xmlns:p14="http://schemas.microsoft.com/office/powerpoint/2010/main" val="1853244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F03D77B-9666-45D3-BDAE-BA98127212B0}" type="slidenum">
              <a:rPr lang="ru-RU" smtClean="0"/>
              <a:pPr/>
              <a:t>1</a:t>
            </a:fld>
            <a:endParaRPr lang="ru-RU"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r>
              <a:rPr lang="ru-RU" dirty="0" smtClean="0"/>
              <a:t>Несколько вариантов – ручной</a:t>
            </a:r>
            <a:r>
              <a:rPr lang="ru-RU" baseline="0" dirty="0" smtClean="0"/>
              <a:t> сбор, файловый обмен и </a:t>
            </a:r>
            <a:r>
              <a:rPr lang="en-US" baseline="0" dirty="0" smtClean="0"/>
              <a:t>SOA</a:t>
            </a:r>
            <a:endParaRPr lang="en-US" dirty="0" smtClean="0"/>
          </a:p>
          <a:p>
            <a:pPr>
              <a:defRPr/>
            </a:pPr>
            <a:endParaRPr lang="en-US" dirty="0" smtClean="0"/>
          </a:p>
          <a:p>
            <a:pPr>
              <a:defRPr/>
            </a:pPr>
            <a:r>
              <a:rPr lang="ru-RU" dirty="0" smtClean="0"/>
              <a:t>Среди участников информационного обмена, наряду со ОГВ и ОМС, федеральными структурами, выделяются и коммерческие и некоммерческие предприятия.</a:t>
            </a:r>
          </a:p>
          <a:p>
            <a:pPr>
              <a:defRPr/>
            </a:pPr>
            <a:r>
              <a:rPr lang="ru-RU" dirty="0" smtClean="0"/>
              <a:t>Предприятия участвуют в информационном обмене, с одной стороны, являясь поставщиками информации в ТИС Югры, с другой стороны, они являются пользователями накопленных информационных ресурсов округа. Предприятия предоставляют в ТИС Югры информацию, необходимую округу, и, соответственно, потребляют информацию, необходимую компаниям.</a:t>
            </a:r>
          </a:p>
          <a:p>
            <a:pPr>
              <a:defRPr/>
            </a:pPr>
            <a:endParaRPr lang="ru-RU" dirty="0" smtClean="0"/>
          </a:p>
          <a:p>
            <a:pPr>
              <a:defRPr/>
            </a:pPr>
            <a:r>
              <a:rPr lang="ru-RU" dirty="0" smtClean="0"/>
              <a:t>Почему </a:t>
            </a:r>
            <a:r>
              <a:rPr lang="en-US" dirty="0" smtClean="0"/>
              <a:t>SOA</a:t>
            </a:r>
            <a:r>
              <a:rPr lang="ru-RU" dirty="0" smtClean="0"/>
              <a:t> – ведомства автоматизированы, оперативность представления информации, инфраструктура</a:t>
            </a:r>
            <a:r>
              <a:rPr lang="ru-RU" baseline="0" dirty="0" smtClean="0"/>
              <a:t> готова, </a:t>
            </a:r>
            <a:endParaRPr lang="ru-RU" dirty="0" smtClean="0"/>
          </a:p>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r>
              <a:rPr lang="ru-RU" dirty="0" smtClean="0"/>
              <a:t>Несколько вариантов – ручной</a:t>
            </a:r>
            <a:r>
              <a:rPr lang="ru-RU" baseline="0" dirty="0" smtClean="0"/>
              <a:t> сбор, файловый обмен и </a:t>
            </a:r>
            <a:r>
              <a:rPr lang="en-US" baseline="0" dirty="0" smtClean="0"/>
              <a:t>SOA</a:t>
            </a:r>
            <a:endParaRPr lang="en-US" dirty="0" smtClean="0"/>
          </a:p>
          <a:p>
            <a:pPr>
              <a:defRPr/>
            </a:pPr>
            <a:endParaRPr lang="en-US" dirty="0" smtClean="0"/>
          </a:p>
          <a:p>
            <a:pPr>
              <a:defRPr/>
            </a:pPr>
            <a:r>
              <a:rPr lang="ru-RU" dirty="0" smtClean="0"/>
              <a:t>Среди участников информационного обмена, наряду со ОГВ и ОМС, федеральными структурами, выделяются и коммерческие и некоммерческие предприятия.</a:t>
            </a:r>
          </a:p>
          <a:p>
            <a:pPr>
              <a:defRPr/>
            </a:pPr>
            <a:r>
              <a:rPr lang="ru-RU" dirty="0" smtClean="0"/>
              <a:t>Предприятия участвуют в информационном обмене, с одной стороны, являясь поставщиками информации в ТИС Югры, с другой стороны, они являются пользователями накопленных информационных ресурсов округа. Предприятия предоставляют в ТИС Югры информацию, необходимую округу, и, соответственно, потребляют информацию, необходимую компаниям.</a:t>
            </a:r>
          </a:p>
          <a:p>
            <a:pPr>
              <a:defRPr/>
            </a:pPr>
            <a:endParaRPr lang="ru-RU" dirty="0" smtClean="0"/>
          </a:p>
          <a:p>
            <a:pPr>
              <a:defRPr/>
            </a:pPr>
            <a:r>
              <a:rPr lang="ru-RU" dirty="0" smtClean="0"/>
              <a:t>Почему </a:t>
            </a:r>
            <a:r>
              <a:rPr lang="en-US" dirty="0" smtClean="0"/>
              <a:t>SOA</a:t>
            </a:r>
            <a:r>
              <a:rPr lang="ru-RU" dirty="0" smtClean="0"/>
              <a:t> – ведомства автоматизированы, оперативность представления информации, инфраструктура</a:t>
            </a:r>
            <a:r>
              <a:rPr lang="ru-RU" baseline="0" dirty="0" smtClean="0"/>
              <a:t> готова, </a:t>
            </a:r>
            <a:endParaRPr lang="ru-RU" dirty="0" smtClean="0"/>
          </a:p>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20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AEE10BE6-EB3D-45A8-B476-FD64CF7C3AAD}" type="slidenum">
              <a:rPr lang="ru-RU" smtClean="0"/>
              <a:pPr>
                <a:defRPr/>
              </a:pPr>
              <a:t>3</a:t>
            </a:fld>
            <a:endParaRPr lang="ru-RU" dirty="0"/>
          </a:p>
        </p:txBody>
      </p:sp>
    </p:spTree>
    <p:extLst>
      <p:ext uri="{BB962C8B-B14F-4D97-AF65-F5344CB8AC3E}">
        <p14:creationId xmlns:p14="http://schemas.microsoft.com/office/powerpoint/2010/main" val="598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Информационное</a:t>
            </a:r>
            <a:r>
              <a:rPr lang="ru-RU" baseline="0" dirty="0" smtClean="0"/>
              <a:t> пространство ТИС Югры охватывает все три уровня современной организации территориального управления: федеральный, региональный и муниципальный, что позволяет рассматривать автономный округ под призмой всех существующих аспектов информационного обеспечения. </a:t>
            </a:r>
          </a:p>
          <a:p>
            <a:r>
              <a:rPr lang="ru-RU" baseline="0" dirty="0" smtClean="0"/>
              <a:t>Направления использования ТИС Югры также многогранны и включают в себя как собственно формирование информационных ресурсов, так и постановку и решение более сложных задач, какими выступают стратегия долгосрочного социально-экономического развития автономного округа и муниципальных образований и повседневное обеспечение аналитических и прогнозных  задач, в том числе и в контексте современной политики предоставления государственных услуг.</a:t>
            </a:r>
            <a:endParaRPr lang="ru-RU" dirty="0"/>
          </a:p>
        </p:txBody>
      </p:sp>
      <p:sp>
        <p:nvSpPr>
          <p:cNvPr id="4" name="Номер слайда 3"/>
          <p:cNvSpPr>
            <a:spLocks noGrp="1"/>
          </p:cNvSpPr>
          <p:nvPr>
            <p:ph type="sldNum" sz="quarter" idx="10"/>
          </p:nvPr>
        </p:nvSpPr>
        <p:spPr/>
        <p:txBody>
          <a:bodyPr/>
          <a:lstStyle/>
          <a:p>
            <a:fld id="{120A198D-4F3B-430B-8BF7-8E98176A95F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endParaRPr lang="ru-RU" dirty="0"/>
          </a:p>
        </p:txBody>
      </p:sp>
      <p:sp>
        <p:nvSpPr>
          <p:cNvPr id="12292" name="Номер слайда 3"/>
          <p:cNvSpPr>
            <a:spLocks noGrp="1"/>
          </p:cNvSpPr>
          <p:nvPr>
            <p:ph type="sldNum" sz="quarter" idx="5"/>
          </p:nvPr>
        </p:nvSpPr>
        <p:spPr>
          <a:noFill/>
        </p:spPr>
        <p:txBody>
          <a:bodyPr/>
          <a:lstStyle/>
          <a:p>
            <a:fld id="{E2458C87-E6CD-4585-BF88-EC176B7F29EE}"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Все данные в совокупности рассматриваются в единой системе координат, с учётом инфраструктуры, населённых пунктов и другой информации.</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Имеющаяся на сегодняшний день практика</a:t>
            </a:r>
            <a:r>
              <a:rPr lang="ru-RU" baseline="0" dirty="0" smtClean="0"/>
              <a:t> применения информационного наполнения ТИС Югры для решения оперативных задач показала свою состоятельность, например, при тушении лесных пожаров, когда конкретная оперативная информация по тушению лесных пожаров позволяла определять направление лесных пожаров, а, следовательно, и потенциальную угрозу для населенных пунктов и объектов экономики. В комплексе с материалами дистанционного зондирования Земли информация позволяла прогнозировать развитие событий по направлению дыма от крупных лесных пожаров с принятием превентивных мероприятий по снижению негативных последствий для населения.</a:t>
            </a:r>
            <a:endParaRPr lang="ru-RU" dirty="0" smtClean="0"/>
          </a:p>
          <a:p>
            <a:endParaRPr lang="ru-RU" dirty="0"/>
          </a:p>
        </p:txBody>
      </p:sp>
      <p:sp>
        <p:nvSpPr>
          <p:cNvPr id="4" name="Номер слайда 3"/>
          <p:cNvSpPr>
            <a:spLocks noGrp="1"/>
          </p:cNvSpPr>
          <p:nvPr>
            <p:ph type="sldNum" sz="quarter" idx="10"/>
          </p:nvPr>
        </p:nvSpPr>
        <p:spPr/>
        <p:txBody>
          <a:bodyPr/>
          <a:lstStyle/>
          <a:p>
            <a:fld id="{120A198D-4F3B-430B-8BF7-8E98176A95F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После выявления лесного</a:t>
            </a:r>
            <a:r>
              <a:rPr lang="ru-RU" baseline="0" dirty="0" smtClean="0"/>
              <a:t> пожара, в систему вносятся оперативные данные о пожаре: местонахождение и характеристики, с подтверждением фактографическими отсканированными документами.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Информация в автоматическом режиме поставляется в ТИС Югры и в комплексе с метеоданными, данными </a:t>
            </a:r>
            <a:r>
              <a:rPr lang="ru-RU" baseline="0" dirty="0" smtClean="0">
                <a:solidFill>
                  <a:srgbClr val="C00000"/>
                </a:solidFill>
              </a:rPr>
              <a:t>о пожарах и ходе их ликвидации, космическими данными, данными </a:t>
            </a:r>
            <a:r>
              <a:rPr lang="ru-RU" baseline="0" dirty="0" err="1" smtClean="0">
                <a:solidFill>
                  <a:srgbClr val="C00000"/>
                </a:solidFill>
              </a:rPr>
              <a:t>грозопеленгации</a:t>
            </a:r>
            <a:r>
              <a:rPr lang="ru-RU" baseline="0" dirty="0" smtClean="0">
                <a:solidFill>
                  <a:srgbClr val="C00000"/>
                </a:solidFill>
              </a:rPr>
              <a:t> и др. предоставляется пользователям в различных форматах – графическом, картографическом, табличном видах, в форме деловой графики.</a:t>
            </a:r>
          </a:p>
          <a:p>
            <a:endParaRPr lang="ru-RU" dirty="0"/>
          </a:p>
        </p:txBody>
      </p:sp>
      <p:sp>
        <p:nvSpPr>
          <p:cNvPr id="4" name="Номер слайда 3"/>
          <p:cNvSpPr>
            <a:spLocks noGrp="1"/>
          </p:cNvSpPr>
          <p:nvPr>
            <p:ph type="sldNum" sz="quarter" idx="10"/>
          </p:nvPr>
        </p:nvSpPr>
        <p:spPr/>
        <p:txBody>
          <a:bodyPr/>
          <a:lstStyle/>
          <a:p>
            <a:fld id="{120A198D-4F3B-430B-8BF7-8E98176A95FC}"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Карты доступности объектов для людей с ограничениями по здоровью были созданы в конце 2010 года по 15 населенным пунктам: Ханты-Мансийск, Сургут, Нефтеюганск, Нижневартовск, </a:t>
            </a:r>
            <a:r>
              <a:rPr lang="ru-RU" sz="1200" kern="1200" dirty="0" err="1" smtClean="0">
                <a:solidFill>
                  <a:schemeClr val="tx1"/>
                </a:solidFill>
                <a:latin typeface="+mn-lt"/>
                <a:ea typeface="+mn-ea"/>
                <a:cs typeface="+mn-cs"/>
              </a:rPr>
              <a:t>Лангепас</a:t>
            </a:r>
            <a:r>
              <a:rPr lang="ru-RU" sz="1200" kern="1200" dirty="0" smtClean="0">
                <a:solidFill>
                  <a:schemeClr val="tx1"/>
                </a:solidFill>
                <a:latin typeface="+mn-lt"/>
                <a:ea typeface="+mn-ea"/>
                <a:cs typeface="+mn-cs"/>
              </a:rPr>
              <a:t>, Радужный, Когалым, </a:t>
            </a:r>
            <a:r>
              <a:rPr lang="ru-RU" sz="1200" kern="1200" dirty="0" err="1" smtClean="0">
                <a:solidFill>
                  <a:schemeClr val="tx1"/>
                </a:solidFill>
                <a:latin typeface="+mn-lt"/>
                <a:ea typeface="+mn-ea"/>
                <a:cs typeface="+mn-cs"/>
              </a:rPr>
              <a:t>Мегион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Пыть-Ях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Лянтор</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Покачи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Югорск</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Урай</a:t>
            </a:r>
            <a:r>
              <a:rPr lang="ru-RU" sz="1200" kern="1200" dirty="0" smtClean="0">
                <a:solidFill>
                  <a:schemeClr val="tx1"/>
                </a:solidFill>
                <a:latin typeface="+mn-lt"/>
                <a:ea typeface="+mn-ea"/>
                <a:cs typeface="+mn-cs"/>
              </a:rPr>
              <a:t>, Советский, </a:t>
            </a:r>
            <a:r>
              <a:rPr lang="ru-RU" sz="1200" kern="1200" dirty="0" err="1" smtClean="0">
                <a:solidFill>
                  <a:schemeClr val="tx1"/>
                </a:solidFill>
                <a:latin typeface="+mn-lt"/>
                <a:ea typeface="+mn-ea"/>
                <a:cs typeface="+mn-cs"/>
              </a:rPr>
              <a:t>Нягань</a:t>
            </a:r>
            <a:r>
              <a:rPr lang="ru-RU" sz="1200" kern="1200" dirty="0" smtClean="0">
                <a:solidFill>
                  <a:schemeClr val="tx1"/>
                </a:solidFill>
                <a:latin typeface="+mn-lt"/>
                <a:ea typeface="+mn-ea"/>
                <a:cs typeface="+mn-cs"/>
              </a:rPr>
              <a:t>. Были занесены сведения о доступности социально-значимых объектов регионального значения, реализованных и планируемых к реализации в рамках региональной программы "Формирование беспрепятственного доступа инвалидов и других </a:t>
            </a:r>
            <a:r>
              <a:rPr lang="ru-RU" sz="1200" kern="1200" dirty="0" err="1" smtClean="0">
                <a:solidFill>
                  <a:schemeClr val="tx1"/>
                </a:solidFill>
                <a:latin typeface="+mn-lt"/>
                <a:ea typeface="+mn-ea"/>
                <a:cs typeface="+mn-cs"/>
              </a:rPr>
              <a:t>маломобильных</a:t>
            </a:r>
            <a:r>
              <a:rPr lang="ru-RU" sz="1200" kern="1200" dirty="0" smtClean="0">
                <a:solidFill>
                  <a:schemeClr val="tx1"/>
                </a:solidFill>
                <a:latin typeface="+mn-lt"/>
                <a:ea typeface="+mn-ea"/>
                <a:cs typeface="+mn-cs"/>
              </a:rPr>
              <a:t> групп населения к объектам социальной инфраструктуры Ханты-Мансийского автономного округа - </a:t>
            </a:r>
            <a:r>
              <a:rPr lang="ru-RU" sz="1200" kern="1200" dirty="0" err="1" smtClean="0">
                <a:solidFill>
                  <a:schemeClr val="tx1"/>
                </a:solidFill>
                <a:latin typeface="+mn-lt"/>
                <a:ea typeface="+mn-ea"/>
                <a:cs typeface="+mn-cs"/>
              </a:rPr>
              <a:t>Югры</a:t>
            </a:r>
            <a:r>
              <a:rPr lang="ru-RU" sz="1200" kern="1200" dirty="0" smtClean="0">
                <a:solidFill>
                  <a:schemeClr val="tx1"/>
                </a:solidFill>
                <a:latin typeface="+mn-lt"/>
                <a:ea typeface="+mn-ea"/>
                <a:cs typeface="+mn-cs"/>
              </a:rPr>
              <a:t>" на 2008 - 2012 годы" в количестве </a:t>
            </a:r>
            <a:r>
              <a:rPr lang="ru-RU" sz="1200" b="1" kern="1200" dirty="0" smtClean="0">
                <a:solidFill>
                  <a:schemeClr val="tx1"/>
                </a:solidFill>
                <a:latin typeface="+mn-lt"/>
                <a:ea typeface="+mn-ea"/>
                <a:cs typeface="+mn-cs"/>
              </a:rPr>
              <a:t>196 объектов. </a:t>
            </a:r>
            <a:r>
              <a:rPr lang="ru-RU" sz="1200" kern="1200" dirty="0" smtClean="0">
                <a:solidFill>
                  <a:schemeClr val="tx1"/>
                </a:solidFill>
                <a:latin typeface="+mn-lt"/>
                <a:ea typeface="+mn-ea"/>
                <a:cs typeface="+mn-cs"/>
              </a:rPr>
              <a:t>Информация была предоставлена Департаментом социального развития Ханты-Мансийского автономного округа – </a:t>
            </a:r>
            <a:r>
              <a:rPr lang="ru-RU" sz="1200" kern="1200" dirty="0" err="1" smtClean="0">
                <a:solidFill>
                  <a:schemeClr val="tx1"/>
                </a:solidFill>
                <a:latin typeface="+mn-lt"/>
                <a:ea typeface="+mn-ea"/>
                <a:cs typeface="+mn-cs"/>
              </a:rPr>
              <a:t>Югры</a:t>
            </a:r>
            <a:r>
              <a:rPr lang="ru-RU" sz="1200" kern="1200" dirty="0" smtClean="0">
                <a:solidFill>
                  <a:schemeClr val="tx1"/>
                </a:solidFill>
                <a:latin typeface="+mn-lt"/>
                <a:ea typeface="+mn-ea"/>
                <a:cs typeface="+mn-cs"/>
              </a:rPr>
              <a:t> (куратор региональной программы)</a:t>
            </a:r>
          </a:p>
          <a:p>
            <a:r>
              <a:rPr lang="ru-RU" sz="1200" kern="1200" dirty="0" smtClean="0">
                <a:solidFill>
                  <a:schemeClr val="tx1"/>
                </a:solidFill>
                <a:latin typeface="+mn-lt"/>
                <a:ea typeface="+mn-ea"/>
                <a:cs typeface="+mn-cs"/>
              </a:rPr>
              <a:t>В 2011 году в сотрудничестве с </a:t>
            </a:r>
            <a:r>
              <a:rPr lang="ru-RU" sz="1200" kern="1200" dirty="0" err="1" smtClean="0">
                <a:solidFill>
                  <a:schemeClr val="tx1"/>
                </a:solidFill>
                <a:latin typeface="+mn-lt"/>
                <a:ea typeface="+mn-ea"/>
                <a:cs typeface="+mn-cs"/>
              </a:rPr>
              <a:t>Ханты-Мансийской</a:t>
            </a:r>
            <a:r>
              <a:rPr lang="ru-RU" sz="1200" kern="1200" dirty="0" smtClean="0">
                <a:solidFill>
                  <a:schemeClr val="tx1"/>
                </a:solidFill>
                <a:latin typeface="+mn-lt"/>
                <a:ea typeface="+mn-ea"/>
                <a:cs typeface="+mn-cs"/>
              </a:rPr>
              <a:t> окружной общественной организацией «Всероссийского общества инвалидов» была проведена работа по актуализации картографического ресурса, отражающего доступность объектов социальной значимости по 10 населенным пунктам Ханты-Мансийского автономного округа- </a:t>
            </a:r>
            <a:r>
              <a:rPr lang="ru-RU" sz="1200" kern="1200" dirty="0" err="1" smtClean="0">
                <a:solidFill>
                  <a:schemeClr val="tx1"/>
                </a:solidFill>
                <a:latin typeface="+mn-lt"/>
                <a:ea typeface="+mn-ea"/>
                <a:cs typeface="+mn-cs"/>
              </a:rPr>
              <a:t>Югры</a:t>
            </a:r>
            <a:r>
              <a:rPr lang="ru-RU" sz="1200" kern="1200" dirty="0" smtClean="0">
                <a:solidFill>
                  <a:schemeClr val="tx1"/>
                </a:solidFill>
                <a:latin typeface="+mn-lt"/>
                <a:ea typeface="+mn-ea"/>
                <a:cs typeface="+mn-cs"/>
              </a:rPr>
              <a:t> (Ханты-Мансийск, Радужный, </a:t>
            </a:r>
            <a:r>
              <a:rPr lang="ru-RU" sz="1200" kern="1200" dirty="0" err="1" smtClean="0">
                <a:solidFill>
                  <a:schemeClr val="tx1"/>
                </a:solidFill>
                <a:latin typeface="+mn-lt"/>
                <a:ea typeface="+mn-ea"/>
                <a:cs typeface="+mn-cs"/>
              </a:rPr>
              <a:t>Мегион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Пыть-Ях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Югорск</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Урай</a:t>
            </a:r>
            <a:r>
              <a:rPr lang="ru-RU" sz="1200" kern="1200" dirty="0" smtClean="0">
                <a:solidFill>
                  <a:schemeClr val="tx1"/>
                </a:solidFill>
                <a:latin typeface="+mn-lt"/>
                <a:ea typeface="+mn-ea"/>
                <a:cs typeface="+mn-cs"/>
              </a:rPr>
              <a:t>, Советский, </a:t>
            </a:r>
            <a:r>
              <a:rPr lang="ru-RU" sz="1200" kern="1200" dirty="0" err="1" smtClean="0">
                <a:solidFill>
                  <a:schemeClr val="tx1"/>
                </a:solidFill>
                <a:latin typeface="+mn-lt"/>
                <a:ea typeface="+mn-ea"/>
                <a:cs typeface="+mn-cs"/>
              </a:rPr>
              <a:t>Нягань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Приобье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Березово</a:t>
            </a:r>
            <a:r>
              <a:rPr lang="ru-RU" sz="1200" kern="1200" dirty="0" smtClean="0">
                <a:solidFill>
                  <a:schemeClr val="tx1"/>
                </a:solidFill>
                <a:latin typeface="+mn-lt"/>
                <a:ea typeface="+mn-ea"/>
                <a:cs typeface="+mn-cs"/>
              </a:rPr>
              <a:t>). В 2012 году были занесены сведения о доступности социально-значимых объектов регионального, муниципального значения и частных объектов в количестве </a:t>
            </a:r>
            <a:r>
              <a:rPr lang="ru-RU" sz="1200" b="1" kern="1200" dirty="0" smtClean="0">
                <a:solidFill>
                  <a:schemeClr val="tx1"/>
                </a:solidFill>
                <a:latin typeface="+mn-lt"/>
                <a:ea typeface="+mn-ea"/>
                <a:cs typeface="+mn-cs"/>
              </a:rPr>
              <a:t>220 объектов</a:t>
            </a:r>
            <a:r>
              <a:rPr lang="ru-RU" sz="120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A2B22C7B-2A9F-4CA6-81CB-B42F25439EF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0" dirty="0" smtClean="0"/>
              <a:t>Главным управлением МЧС России по Ханты-Мансийскому автономному округу</a:t>
            </a:r>
            <a:r>
              <a:rPr lang="ru-RU" sz="1200" b="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были переданы :</a:t>
            </a:r>
          </a:p>
          <a:p>
            <a:pPr lvl="1">
              <a:buFont typeface="Arial" pitchFamily="34" charset="0"/>
              <a:buChar char="•"/>
            </a:pPr>
            <a:r>
              <a:rPr lang="ru-RU" sz="1200" kern="1200" dirty="0" smtClean="0">
                <a:solidFill>
                  <a:schemeClr val="tx1"/>
                </a:solidFill>
                <a:latin typeface="+mn-lt"/>
                <a:ea typeface="+mn-ea"/>
                <a:cs typeface="+mn-cs"/>
              </a:rPr>
              <a:t>границы гарнизонов пожарной охраны</a:t>
            </a:r>
          </a:p>
          <a:p>
            <a:pPr lvl="1">
              <a:buFont typeface="Arial" pitchFamily="34" charset="0"/>
              <a:buChar char="•"/>
            </a:pPr>
            <a:r>
              <a:rPr lang="ru-RU" sz="1200" kern="1200" dirty="0" smtClean="0">
                <a:solidFill>
                  <a:schemeClr val="tx1"/>
                </a:solidFill>
                <a:latin typeface="+mn-lt"/>
                <a:ea typeface="+mn-ea"/>
                <a:cs typeface="+mn-cs"/>
              </a:rPr>
              <a:t>места дислокаций гарнизонов</a:t>
            </a:r>
          </a:p>
          <a:p>
            <a:pPr lvl="1">
              <a:buFont typeface="Arial" pitchFamily="34" charset="0"/>
              <a:buChar char="•"/>
            </a:pPr>
            <a:r>
              <a:rPr lang="ru-RU" sz="1200" kern="1200" dirty="0" smtClean="0">
                <a:solidFill>
                  <a:schemeClr val="tx1"/>
                </a:solidFill>
                <a:latin typeface="+mn-lt"/>
                <a:ea typeface="+mn-ea"/>
                <a:cs typeface="+mn-cs"/>
              </a:rPr>
              <a:t>потенциально-опасные объекты</a:t>
            </a:r>
          </a:p>
          <a:p>
            <a:pPr lvl="1">
              <a:buFont typeface="Arial" pitchFamily="34" charset="0"/>
              <a:buChar char="•"/>
            </a:pPr>
            <a:r>
              <a:rPr lang="ru-RU" sz="1200" kern="1200" dirty="0" smtClean="0">
                <a:solidFill>
                  <a:schemeClr val="tx1"/>
                </a:solidFill>
                <a:latin typeface="+mn-lt"/>
                <a:ea typeface="+mn-ea"/>
                <a:cs typeface="+mn-cs"/>
              </a:rPr>
              <a:t>паспорта тушения пожаров социально-значимых</a:t>
            </a:r>
            <a:r>
              <a:rPr lang="ru-RU" sz="1200" kern="1200" baseline="0" dirty="0" smtClean="0">
                <a:solidFill>
                  <a:schemeClr val="tx1"/>
                </a:solidFill>
                <a:latin typeface="+mn-lt"/>
                <a:ea typeface="+mn-ea"/>
                <a:cs typeface="+mn-cs"/>
              </a:rPr>
              <a:t> объектов</a:t>
            </a:r>
          </a:p>
          <a:p>
            <a:pPr lvl="1">
              <a:buFont typeface="Arial" pitchFamily="34" charset="0"/>
              <a:buChar char="•"/>
            </a:pPr>
            <a:r>
              <a:rPr lang="en-US" sz="1200" kern="1200" baseline="0" dirty="0" smtClean="0">
                <a:solidFill>
                  <a:schemeClr val="tx1"/>
                </a:solidFill>
                <a:latin typeface="+mn-lt"/>
                <a:ea typeface="+mn-ea"/>
                <a:cs typeface="+mn-cs"/>
              </a:rPr>
              <a:t>3D – </a:t>
            </a:r>
            <a:r>
              <a:rPr lang="ru-RU" sz="1200" kern="1200" baseline="0" dirty="0" smtClean="0">
                <a:solidFill>
                  <a:schemeClr val="tx1"/>
                </a:solidFill>
                <a:latin typeface="+mn-lt"/>
                <a:ea typeface="+mn-ea"/>
                <a:cs typeface="+mn-cs"/>
              </a:rPr>
              <a:t>модели </a:t>
            </a:r>
            <a:r>
              <a:rPr lang="ru-RU" sz="1200" kern="1200" dirty="0" smtClean="0">
                <a:solidFill>
                  <a:schemeClr val="tx1"/>
                </a:solidFill>
                <a:latin typeface="+mn-lt"/>
                <a:ea typeface="+mn-ea"/>
                <a:cs typeface="+mn-cs"/>
              </a:rPr>
              <a:t>социально-значимых</a:t>
            </a:r>
            <a:r>
              <a:rPr lang="ru-RU" sz="1200" kern="1200" baseline="0" dirty="0" smtClean="0">
                <a:solidFill>
                  <a:schemeClr val="tx1"/>
                </a:solidFill>
                <a:latin typeface="+mn-lt"/>
                <a:ea typeface="+mn-ea"/>
                <a:cs typeface="+mn-cs"/>
              </a:rPr>
              <a:t> объектов</a:t>
            </a:r>
          </a:p>
          <a:p>
            <a:pPr lvl="1">
              <a:buFont typeface="Arial" pitchFamily="34" charset="0"/>
              <a:buNone/>
            </a:pPr>
            <a:r>
              <a:rPr lang="ru-RU" sz="1200" kern="1200" baseline="0" dirty="0" smtClean="0">
                <a:solidFill>
                  <a:schemeClr val="tx1"/>
                </a:solidFill>
                <a:latin typeface="+mn-lt"/>
                <a:ea typeface="+mn-ea"/>
                <a:cs typeface="+mn-cs"/>
              </a:rPr>
              <a:t>Информация МЧС загружена в ТИС - </a:t>
            </a:r>
            <a:r>
              <a:rPr lang="ru-RU" sz="1200" kern="1200" baseline="0" dirty="0" err="1" smtClean="0">
                <a:solidFill>
                  <a:schemeClr val="tx1"/>
                </a:solidFill>
                <a:latin typeface="+mn-lt"/>
                <a:ea typeface="+mn-ea"/>
                <a:cs typeface="+mn-cs"/>
              </a:rPr>
              <a:t>Югры</a:t>
            </a:r>
            <a:endParaRPr lang="ru-RU" sz="1200" kern="1200" dirty="0" smtClean="0">
              <a:solidFill>
                <a:schemeClr val="tx1"/>
              </a:solidFill>
              <a:latin typeface="+mn-lt"/>
              <a:ea typeface="+mn-ea"/>
              <a:cs typeface="+mn-cs"/>
            </a:endParaRPr>
          </a:p>
          <a:p>
            <a:r>
              <a:rPr lang="ru-RU" dirty="0" smtClean="0"/>
              <a:t>В комплексе вся представленная информация, наряду с информацией от  департаментов</a:t>
            </a:r>
            <a:r>
              <a:rPr lang="ru-RU" baseline="0" dirty="0" smtClean="0"/>
              <a:t> Ханты-Мансийского автономного округа, курирующих вопросы социального развития Югры, обеспечивает оперативное решение задач в сфере безопасности социально-значимых объектов.</a:t>
            </a:r>
            <a:endParaRPr lang="ru-RU" dirty="0"/>
          </a:p>
        </p:txBody>
      </p:sp>
      <p:sp>
        <p:nvSpPr>
          <p:cNvPr id="4" name="Номер слайда 3"/>
          <p:cNvSpPr>
            <a:spLocks noGrp="1"/>
          </p:cNvSpPr>
          <p:nvPr>
            <p:ph type="sldNum" sz="quarter" idx="10"/>
          </p:nvPr>
        </p:nvSpPr>
        <p:spPr/>
        <p:txBody>
          <a:bodyPr/>
          <a:lstStyle/>
          <a:p>
            <a:fld id="{A2B22C7B-2A9F-4CA6-81CB-B42F25439EF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C9D1CE23-421D-4FC1-BCA4-FEFE9CC18309}" type="slidenum">
              <a:rPr lang="ru-RU"/>
              <a:pPr>
                <a:defRPr/>
              </a:pPr>
              <a:t>‹#›</a:t>
            </a:fld>
            <a:endParaRPr lang="ru-RU"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4960640B-ED73-451A-B56F-B49039F417A3}" type="slidenum">
              <a:rPr lang="ru-RU"/>
              <a:pPr>
                <a:defRPr/>
              </a:pPr>
              <a:t>‹#›</a:t>
            </a:fld>
            <a:endParaRPr lang="ru-RU"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0"/>
            <a:ext cx="20574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019800" cy="6126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5636AFA0-8363-46DB-8ADD-79457065606D}" type="slidenum">
              <a:rPr lang="ru-RU"/>
              <a:pPr>
                <a:defRPr/>
              </a:pPr>
              <a:t>‹#›</a:t>
            </a:fld>
            <a:endParaRPr lang="ru-RU"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DB3645FC-33D8-4831-995B-17F0170A9E8F}" type="slidenum">
              <a:rPr lang="ru-RU"/>
              <a:pPr>
                <a:defRPr/>
              </a:pPr>
              <a:t>‹#›</a:t>
            </a:fld>
            <a:endParaRPr lang="ru-RU"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0E17B147-5286-4CFA-922B-737767AA4241}" type="slidenum">
              <a:rPr lang="ru-RU"/>
              <a:pPr>
                <a:defRPr/>
              </a:pPr>
              <a:t>‹#›</a:t>
            </a:fld>
            <a:endParaRPr lang="ru-RU"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862B84AC-212F-4362-953F-A394EADBC3B6}" type="slidenum">
              <a:rPr lang="ru-RU"/>
              <a:pPr>
                <a:defRPr/>
              </a:pPr>
              <a:t>‹#›</a:t>
            </a:fld>
            <a:endParaRPr lang="ru-RU"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fld id="{B9747639-21A4-4FC1-9F4F-57F6BD154F29}" type="slidenum">
              <a:rPr lang="ru-RU"/>
              <a:pPr>
                <a:defRPr/>
              </a:pPr>
              <a:t>‹#›</a:t>
            </a:fld>
            <a:endParaRPr lang="ru-RU"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fld id="{E212157D-69C0-4815-B2A6-18E44354AB13}" type="slidenum">
              <a:rPr lang="ru-RU"/>
              <a:pPr>
                <a:defRPr/>
              </a:pPr>
              <a:t>‹#›</a:t>
            </a:fld>
            <a:endParaRPr lang="ru-RU"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3E42754-614E-4D86-A413-4E3CEBF235FF}" type="slidenum">
              <a:rPr lang="ru-RU"/>
              <a:pPr>
                <a:defRPr/>
              </a:pPr>
              <a:t>‹#›</a:t>
            </a:fld>
            <a:endParaRPr lang="ru-RU"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8B98E336-6530-4536-B580-3945CAB660FA}" type="slidenum">
              <a:rPr lang="ru-RU"/>
              <a:pPr>
                <a:defRPr/>
              </a:pPr>
              <a:t>‹#›</a:t>
            </a:fld>
            <a:endParaRPr lang="ru-RU"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F84FEF6F-7689-4787-BD8B-8642A3A52EDC}" type="slidenum">
              <a:rPr lang="ru-RU"/>
              <a:pPr>
                <a:defRPr/>
              </a:pPr>
              <a:t>‹#›</a:t>
            </a:fld>
            <a:endParaRPr lang="ru-RU"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шаблон слайда_ОАО СибНАЦ"/>
          <p:cNvPicPr>
            <a:picLocks noChangeAspect="1" noChangeArrowheads="1"/>
          </p:cNvPicPr>
          <p:nvPr/>
        </p:nvPicPr>
        <p:blipFill>
          <a:blip r:embed="rId13" cstate="print"/>
          <a:srcRect/>
          <a:stretch>
            <a:fillRect/>
          </a:stretch>
        </p:blipFill>
        <p:spPr bwMode="auto">
          <a:xfrm>
            <a:off x="0" y="-80963"/>
            <a:ext cx="9144000" cy="7019926"/>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38288" y="0"/>
            <a:ext cx="39020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0" name="Rectangle 6"/>
          <p:cNvSpPr>
            <a:spLocks noGrp="1" noChangeArrowheads="1"/>
          </p:cNvSpPr>
          <p:nvPr>
            <p:ph type="sldNum" sz="quarter" idx="4"/>
          </p:nvPr>
        </p:nvSpPr>
        <p:spPr bwMode="auto">
          <a:xfrm>
            <a:off x="38100" y="64389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889629A-564E-4BC5-B76B-ECF9BBD891F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eaLnBrk="1" fontAlgn="base" hangingPunct="1">
        <a:spcBef>
          <a:spcPct val="0"/>
        </a:spcBef>
        <a:spcAft>
          <a:spcPct val="0"/>
        </a:spcAft>
        <a:defRPr sz="2400">
          <a:solidFill>
            <a:schemeClr val="tx2"/>
          </a:solidFill>
          <a:latin typeface="Arial" charset="0"/>
        </a:defRPr>
      </a:lvl6pPr>
      <a:lvl7pPr marL="914400" algn="ctr" rtl="0" eaLnBrk="1" fontAlgn="base" hangingPunct="1">
        <a:spcBef>
          <a:spcPct val="0"/>
        </a:spcBef>
        <a:spcAft>
          <a:spcPct val="0"/>
        </a:spcAft>
        <a:defRPr sz="2400">
          <a:solidFill>
            <a:schemeClr val="tx2"/>
          </a:solidFill>
          <a:latin typeface="Arial" charset="0"/>
        </a:defRPr>
      </a:lvl7pPr>
      <a:lvl8pPr marL="1371600" algn="ctr" rtl="0" eaLnBrk="1" fontAlgn="base" hangingPunct="1">
        <a:spcBef>
          <a:spcPct val="0"/>
        </a:spcBef>
        <a:spcAft>
          <a:spcPct val="0"/>
        </a:spcAft>
        <a:defRPr sz="2400">
          <a:solidFill>
            <a:schemeClr val="tx2"/>
          </a:solidFill>
          <a:latin typeface="Arial" charset="0"/>
        </a:defRPr>
      </a:lvl8pPr>
      <a:lvl9pPr marL="1828800" algn="ctr" rtl="0" eaLnBrk="1" fontAlgn="base" hangingPunct="1">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228725" y="5513388"/>
            <a:ext cx="5432425" cy="360362"/>
          </a:xfrm>
          <a:prstGeom prst="rect">
            <a:avLst/>
          </a:prstGeom>
          <a:noFill/>
          <a:ln w="9525">
            <a:noFill/>
            <a:miter lim="800000"/>
            <a:headEnd/>
            <a:tailEnd/>
          </a:ln>
        </p:spPr>
        <p:txBody>
          <a:bodyPr/>
          <a:lstStyle/>
          <a:p>
            <a:pPr algn="ctr">
              <a:lnSpc>
                <a:spcPct val="90000"/>
              </a:lnSpc>
              <a:spcBef>
                <a:spcPct val="20000"/>
              </a:spcBef>
            </a:pPr>
            <a:endParaRPr lang="ru-RU" sz="2000"/>
          </a:p>
        </p:txBody>
      </p:sp>
      <p:sp>
        <p:nvSpPr>
          <p:cNvPr id="2" name="Заголовок 1"/>
          <p:cNvSpPr>
            <a:spLocks noGrp="1"/>
          </p:cNvSpPr>
          <p:nvPr>
            <p:ph type="ctrTitle"/>
          </p:nvPr>
        </p:nvSpPr>
        <p:spPr>
          <a:xfrm>
            <a:off x="0" y="4156842"/>
            <a:ext cx="9144000" cy="2467628"/>
          </a:xfrm>
        </p:spPr>
        <p:txBody>
          <a:bodyPr/>
          <a:lstStyle/>
          <a:p>
            <a:r>
              <a:rPr lang="ru-RU" b="1" dirty="0">
                <a:ln w="1905"/>
                <a:solidFill>
                  <a:schemeClr val="bg1"/>
                </a:solidFill>
                <a:effectLst>
                  <a:outerShdw blurRad="38100" dist="38100" dir="2700000" algn="tl">
                    <a:srgbClr val="000000">
                      <a:alpha val="43137"/>
                    </a:srgbClr>
                  </a:outerShdw>
                </a:effectLst>
                <a:cs typeface="Arial" charset="0"/>
              </a:rPr>
              <a:t>Территориальная </a:t>
            </a:r>
            <a:r>
              <a:rPr lang="ru-RU" b="1" dirty="0" smtClean="0">
                <a:ln w="1905"/>
                <a:solidFill>
                  <a:schemeClr val="bg1"/>
                </a:solidFill>
                <a:effectLst>
                  <a:outerShdw blurRad="38100" dist="38100" dir="2700000" algn="tl">
                    <a:srgbClr val="000000">
                      <a:alpha val="43137"/>
                    </a:srgbClr>
                  </a:outerShdw>
                </a:effectLst>
                <a:cs typeface="Arial" charset="0"/>
              </a:rPr>
              <a:t>информационная </a:t>
            </a:r>
            <a:r>
              <a:rPr lang="ru-RU" b="1" dirty="0">
                <a:ln w="1905"/>
                <a:solidFill>
                  <a:schemeClr val="bg1"/>
                </a:solidFill>
                <a:effectLst>
                  <a:outerShdw blurRad="38100" dist="38100" dir="2700000" algn="tl">
                    <a:srgbClr val="000000">
                      <a:alpha val="43137"/>
                    </a:srgbClr>
                  </a:outerShdw>
                </a:effectLst>
                <a:cs typeface="Arial" charset="0"/>
              </a:rPr>
              <a:t>система </a:t>
            </a:r>
            <a:br>
              <a:rPr lang="ru-RU" b="1" dirty="0">
                <a:ln w="1905"/>
                <a:solidFill>
                  <a:schemeClr val="bg1"/>
                </a:solidFill>
                <a:effectLst>
                  <a:outerShdw blurRad="38100" dist="38100" dir="2700000" algn="tl">
                    <a:srgbClr val="000000">
                      <a:alpha val="43137"/>
                    </a:srgbClr>
                  </a:outerShdw>
                </a:effectLst>
                <a:cs typeface="Arial" charset="0"/>
              </a:rPr>
            </a:br>
            <a:r>
              <a:rPr lang="ru-RU" b="1" dirty="0" smtClean="0">
                <a:ln w="1905"/>
                <a:solidFill>
                  <a:schemeClr val="bg1"/>
                </a:solidFill>
                <a:effectLst>
                  <a:outerShdw blurRad="38100" dist="38100" dir="2700000" algn="tl">
                    <a:srgbClr val="000000">
                      <a:alpha val="43137"/>
                    </a:srgbClr>
                  </a:outerShdw>
                </a:effectLst>
                <a:cs typeface="Arial" charset="0"/>
              </a:rPr>
              <a:t>Ханты-Мансийского автономного </a:t>
            </a:r>
            <a:r>
              <a:rPr lang="ru-RU" b="1" dirty="0">
                <a:ln w="1905"/>
                <a:solidFill>
                  <a:schemeClr val="bg1"/>
                </a:solidFill>
                <a:effectLst>
                  <a:outerShdw blurRad="38100" dist="38100" dir="2700000" algn="tl">
                    <a:srgbClr val="000000">
                      <a:alpha val="43137"/>
                    </a:srgbClr>
                  </a:outerShdw>
                </a:effectLst>
                <a:cs typeface="Arial" charset="0"/>
              </a:rPr>
              <a:t>округа – </a:t>
            </a:r>
            <a:r>
              <a:rPr lang="ru-RU" b="1" dirty="0" err="1">
                <a:ln w="1905"/>
                <a:solidFill>
                  <a:schemeClr val="bg1"/>
                </a:solidFill>
                <a:effectLst>
                  <a:outerShdw blurRad="38100" dist="38100" dir="2700000" algn="tl">
                    <a:srgbClr val="000000">
                      <a:alpha val="43137"/>
                    </a:srgbClr>
                  </a:outerShdw>
                </a:effectLst>
                <a:cs typeface="Arial" charset="0"/>
              </a:rPr>
              <a:t>Югры</a:t>
            </a:r>
            <a:r>
              <a:rPr lang="ru-RU" b="1" dirty="0">
                <a:ln w="1905"/>
                <a:solidFill>
                  <a:schemeClr val="bg1"/>
                </a:solidFill>
                <a:effectLst>
                  <a:outerShdw blurRad="38100" dist="38100" dir="2700000" algn="tl">
                    <a:srgbClr val="000000">
                      <a:alpha val="43137"/>
                    </a:srgbClr>
                  </a:outerShdw>
                </a:effectLst>
                <a:cs typeface="Arial" charset="0"/>
              </a:rPr>
              <a:t> </a:t>
            </a:r>
            <a:r>
              <a:rPr lang="ru-RU" b="1" dirty="0" smtClean="0">
                <a:ln w="1905"/>
                <a:solidFill>
                  <a:schemeClr val="bg1"/>
                </a:solidFill>
                <a:effectLst>
                  <a:outerShdw blurRad="38100" dist="38100" dir="2700000" algn="tl">
                    <a:srgbClr val="000000">
                      <a:alpha val="43137"/>
                    </a:srgbClr>
                  </a:outerShdw>
                </a:effectLst>
                <a:cs typeface="Arial" charset="0"/>
              </a:rPr>
              <a:t/>
            </a:r>
            <a:br>
              <a:rPr lang="ru-RU" b="1" dirty="0" smtClean="0">
                <a:ln w="1905"/>
                <a:solidFill>
                  <a:schemeClr val="bg1"/>
                </a:solidFill>
                <a:effectLst>
                  <a:outerShdw blurRad="38100" dist="38100" dir="2700000" algn="tl">
                    <a:srgbClr val="000000">
                      <a:alpha val="43137"/>
                    </a:srgbClr>
                  </a:outerShdw>
                </a:effectLst>
                <a:cs typeface="Arial" charset="0"/>
              </a:rPr>
            </a:br>
            <a:r>
              <a:rPr lang="ru-RU" b="1" dirty="0" smtClean="0">
                <a:ln w="1905"/>
                <a:solidFill>
                  <a:schemeClr val="bg1"/>
                </a:solidFill>
                <a:effectLst>
                  <a:outerShdw blurRad="38100" dist="38100" dir="2700000" algn="tl">
                    <a:srgbClr val="000000">
                      <a:alpha val="43137"/>
                    </a:srgbClr>
                  </a:outerShdw>
                </a:effectLst>
                <a:cs typeface="Arial" charset="0"/>
              </a:rPr>
              <a:t>в </a:t>
            </a:r>
            <a:r>
              <a:rPr lang="ru-RU" b="1" dirty="0">
                <a:ln w="1905"/>
                <a:solidFill>
                  <a:schemeClr val="bg1"/>
                </a:solidFill>
                <a:effectLst>
                  <a:outerShdw blurRad="38100" dist="38100" dir="2700000" algn="tl">
                    <a:srgbClr val="000000">
                      <a:alpha val="43137"/>
                    </a:srgbClr>
                  </a:outerShdw>
                </a:effectLst>
                <a:cs typeface="Arial" charset="0"/>
              </a:rPr>
              <a:t>части мониторинга лесных пожаров  </a:t>
            </a:r>
            <a:r>
              <a:rPr lang="ru-RU" b="1" dirty="0" smtClean="0">
                <a:ln w="1905"/>
                <a:solidFill>
                  <a:schemeClr val="bg1"/>
                </a:solidFill>
                <a:effectLst>
                  <a:outerShdw blurRad="38100" dist="38100" dir="2700000" algn="tl">
                    <a:srgbClr val="000000">
                      <a:alpha val="43137"/>
                    </a:srgbClr>
                  </a:outerShdw>
                </a:effectLst>
                <a:cs typeface="Arial" charset="0"/>
              </a:rPr>
              <a:t/>
            </a:r>
            <a:br>
              <a:rPr lang="ru-RU" b="1" dirty="0" smtClean="0">
                <a:ln w="1905"/>
                <a:solidFill>
                  <a:schemeClr val="bg1"/>
                </a:solidFill>
                <a:effectLst>
                  <a:outerShdw blurRad="38100" dist="38100" dir="2700000" algn="tl">
                    <a:srgbClr val="000000">
                      <a:alpha val="43137"/>
                    </a:srgbClr>
                  </a:outerShdw>
                </a:effectLst>
                <a:cs typeface="Arial" charset="0"/>
              </a:rPr>
            </a:br>
            <a:r>
              <a:rPr lang="ru-RU" b="1" dirty="0" smtClean="0">
                <a:ln w="1905"/>
                <a:solidFill>
                  <a:schemeClr val="bg1"/>
                </a:solidFill>
                <a:effectLst>
                  <a:outerShdw blurRad="38100" dist="38100" dir="2700000" algn="tl">
                    <a:srgbClr val="000000">
                      <a:alpha val="43137"/>
                    </a:srgbClr>
                  </a:outerShdw>
                </a:effectLst>
                <a:cs typeface="Arial" charset="0"/>
              </a:rPr>
              <a:t>и </a:t>
            </a:r>
            <a:r>
              <a:rPr lang="ru-RU" b="1" dirty="0">
                <a:ln w="1905"/>
                <a:solidFill>
                  <a:schemeClr val="bg1"/>
                </a:solidFill>
                <a:effectLst>
                  <a:outerShdw blurRad="38100" dist="38100" dir="2700000" algn="tl">
                    <a:srgbClr val="000000">
                      <a:alpha val="43137"/>
                    </a:srgbClr>
                  </a:outerShdw>
                </a:effectLst>
                <a:cs typeface="Arial" charset="0"/>
              </a:rPr>
              <a:t>учета социально-значимых объектов</a:t>
            </a:r>
            <a:endParaRPr lang="ru-RU" dirty="0">
              <a:solidFill>
                <a:schemeClr val="bg1"/>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10</a:t>
            </a:fld>
            <a:endParaRPr lang="ru-RU" sz="1800" dirty="0"/>
          </a:p>
        </p:txBody>
      </p:sp>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6" name="Номер слайда 1"/>
          <p:cNvSpPr txBox="1">
            <a:spLocks/>
          </p:cNvSpPr>
          <p:nvPr/>
        </p:nvSpPr>
        <p:spPr bwMode="auto">
          <a:xfrm>
            <a:off x="38100" y="63912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3E42754-614E-4D86-A413-4E3CEBF235FF}" type="slidenum">
              <a:rPr lang="ru-RU" smtClean="0"/>
              <a:pPr>
                <a:defRPr/>
              </a:pPr>
              <a:t>10</a:t>
            </a:fld>
            <a:endParaRPr lang="ru-RU" dirty="0"/>
          </a:p>
        </p:txBody>
      </p:sp>
      <p:pic>
        <p:nvPicPr>
          <p:cNvPr id="7" name="Picture 2"/>
          <p:cNvPicPr>
            <a:picLocks noChangeAspect="1" noChangeArrowheads="1"/>
          </p:cNvPicPr>
          <p:nvPr/>
        </p:nvPicPr>
        <p:blipFill>
          <a:blip r:embed="rId4" cstate="print"/>
          <a:srcRect t="8432"/>
          <a:stretch>
            <a:fillRect/>
          </a:stretch>
        </p:blipFill>
        <p:spPr bwMode="auto">
          <a:xfrm>
            <a:off x="467544" y="1361480"/>
            <a:ext cx="8208912" cy="5445248"/>
          </a:xfrm>
          <a:prstGeom prst="rect">
            <a:avLst/>
          </a:prstGeom>
          <a:noFill/>
          <a:ln w="9525">
            <a:noFill/>
            <a:miter lim="800000"/>
            <a:headEnd/>
            <a:tailEnd/>
          </a:ln>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20" y="3717032"/>
            <a:ext cx="4477372" cy="3078193"/>
          </a:xfrm>
          <a:prstGeom prst="rect">
            <a:avLst/>
          </a:prstGeom>
        </p:spPr>
      </p:pic>
      <p:sp>
        <p:nvSpPr>
          <p:cNvPr id="13" name="Заголовок 1"/>
          <p:cNvSpPr txBox="1">
            <a:spLocks/>
          </p:cNvSpPr>
          <p:nvPr/>
        </p:nvSpPr>
        <p:spPr>
          <a:xfrm>
            <a:off x="101600" y="793924"/>
            <a:ext cx="8928992"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800" b="1" dirty="0" smtClean="0">
                <a:solidFill>
                  <a:schemeClr val="accent1">
                    <a:lumMod val="50000"/>
                  </a:schemeClr>
                </a:solidFill>
              </a:rPr>
              <a:t>Топливно-энергетический комплекс</a:t>
            </a:r>
            <a:endParaRPr lang="ru-RU" sz="2800" b="1" dirty="0">
              <a:solidFill>
                <a:schemeClr val="accent1">
                  <a:lumMod val="50000"/>
                </a:schemeClr>
              </a:solidFill>
            </a:endParaRPr>
          </a:p>
        </p:txBody>
      </p:sp>
    </p:spTree>
    <p:extLst>
      <p:ext uri="{BB962C8B-B14F-4D97-AF65-F5344CB8AC3E}">
        <p14:creationId xmlns:p14="http://schemas.microsoft.com/office/powerpoint/2010/main" val="1841245855"/>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11</a:t>
            </a:fld>
            <a:endParaRPr lang="ru-RU" sz="1800" dirty="0"/>
          </a:p>
        </p:txBody>
      </p:sp>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46" b="6762"/>
          <a:stretch/>
        </p:blipFill>
        <p:spPr bwMode="auto">
          <a:xfrm>
            <a:off x="755576" y="1387004"/>
            <a:ext cx="7668344" cy="354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Номер слайда 1"/>
          <p:cNvSpPr txBox="1">
            <a:spLocks/>
          </p:cNvSpPr>
          <p:nvPr/>
        </p:nvSpPr>
        <p:spPr>
          <a:xfrm>
            <a:off x="6553200" y="6978650"/>
            <a:ext cx="2133600" cy="365125"/>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3E42754-614E-4D86-A413-4E3CEBF235FF}" type="slidenum">
              <a:rPr lang="ru-RU" smtClean="0"/>
              <a:pPr>
                <a:defRPr/>
              </a:pPr>
              <a:t>11</a:t>
            </a:fld>
            <a:endParaRPr lang="ru-RU" dirty="0"/>
          </a:p>
        </p:txBody>
      </p:sp>
      <p:graphicFrame>
        <p:nvGraphicFramePr>
          <p:cNvPr id="15" name="Содержимое 3"/>
          <p:cNvGraphicFramePr>
            <a:graphicFrameLocks/>
          </p:cNvGraphicFramePr>
          <p:nvPr>
            <p:extLst>
              <p:ext uri="{D42A27DB-BD31-4B8C-83A1-F6EECF244321}">
                <p14:modId xmlns:p14="http://schemas.microsoft.com/office/powerpoint/2010/main" val="2965577154"/>
              </p:ext>
            </p:extLst>
          </p:nvPr>
        </p:nvGraphicFramePr>
        <p:xfrm>
          <a:off x="730253" y="5131420"/>
          <a:ext cx="7658171" cy="1653592"/>
        </p:xfrm>
        <a:graphic>
          <a:graphicData uri="http://schemas.openxmlformats.org/drawingml/2006/table">
            <a:tbl>
              <a:tblPr/>
              <a:tblGrid>
                <a:gridCol w="2104133"/>
                <a:gridCol w="927197"/>
                <a:gridCol w="927197"/>
                <a:gridCol w="927197"/>
                <a:gridCol w="927197"/>
                <a:gridCol w="927197"/>
                <a:gridCol w="918053"/>
              </a:tblGrid>
              <a:tr h="208344">
                <a:tc>
                  <a:txBody>
                    <a:bodyPr/>
                    <a:lstStyle/>
                    <a:p>
                      <a:pPr marL="0" marR="0" algn="ctr">
                        <a:lnSpc>
                          <a:spcPct val="115000"/>
                        </a:lnSpc>
                        <a:spcBef>
                          <a:spcPts val="200"/>
                        </a:spcBef>
                        <a:spcAft>
                          <a:spcPts val="200"/>
                        </a:spcAft>
                      </a:pPr>
                      <a:r>
                        <a:rPr lang="ru-RU" sz="1000" b="1" dirty="0">
                          <a:latin typeface="Arial"/>
                          <a:ea typeface="Times New Roman"/>
                        </a:rPr>
                        <a:t>Наименование </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200"/>
                        </a:spcBef>
                        <a:spcAft>
                          <a:spcPts val="200"/>
                        </a:spcAft>
                      </a:pPr>
                      <a:r>
                        <a:rPr lang="ru-RU" sz="1000" b="1" dirty="0">
                          <a:latin typeface="Arial"/>
                          <a:ea typeface="Times New Roman"/>
                        </a:rPr>
                        <a:t>2005 </a:t>
                      </a:r>
                      <a:r>
                        <a:rPr lang="ru-RU" sz="1000" b="1" dirty="0" smtClean="0">
                          <a:latin typeface="Arial"/>
                          <a:ea typeface="Times New Roman"/>
                        </a:rPr>
                        <a:t>г.</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200"/>
                        </a:spcBef>
                        <a:spcAft>
                          <a:spcPts val="200"/>
                        </a:spcAft>
                      </a:pPr>
                      <a:r>
                        <a:rPr lang="ru-RU" sz="1000" b="1" dirty="0">
                          <a:latin typeface="Arial"/>
                          <a:ea typeface="Times New Roman"/>
                        </a:rPr>
                        <a:t>2006 </a:t>
                      </a:r>
                      <a:r>
                        <a:rPr lang="ru-RU" sz="1000" b="1" dirty="0" smtClean="0">
                          <a:latin typeface="Arial"/>
                          <a:ea typeface="Times New Roman"/>
                        </a:rPr>
                        <a:t>г.</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200"/>
                        </a:spcBef>
                        <a:spcAft>
                          <a:spcPts val="200"/>
                        </a:spcAft>
                      </a:pPr>
                      <a:r>
                        <a:rPr lang="ru-RU" sz="1000" b="1" dirty="0">
                          <a:latin typeface="Arial"/>
                          <a:ea typeface="Times New Roman"/>
                        </a:rPr>
                        <a:t>2007 </a:t>
                      </a:r>
                      <a:r>
                        <a:rPr lang="ru-RU" sz="1000" b="1" dirty="0" smtClean="0">
                          <a:latin typeface="Arial"/>
                          <a:ea typeface="Times New Roman"/>
                        </a:rPr>
                        <a:t>г.</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200"/>
                        </a:spcBef>
                        <a:spcAft>
                          <a:spcPts val="200"/>
                        </a:spcAft>
                      </a:pPr>
                      <a:r>
                        <a:rPr lang="ru-RU" sz="1000" b="1" dirty="0">
                          <a:latin typeface="Arial"/>
                          <a:ea typeface="Times New Roman"/>
                        </a:rPr>
                        <a:t>2008 </a:t>
                      </a:r>
                      <a:r>
                        <a:rPr lang="ru-RU" sz="1000" b="1" dirty="0" smtClean="0">
                          <a:latin typeface="Arial"/>
                          <a:ea typeface="Times New Roman"/>
                        </a:rPr>
                        <a:t>г.</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200"/>
                        </a:spcBef>
                        <a:spcAft>
                          <a:spcPts val="200"/>
                        </a:spcAft>
                      </a:pPr>
                      <a:r>
                        <a:rPr lang="ru-RU" sz="1000" b="1" dirty="0">
                          <a:latin typeface="Arial"/>
                          <a:ea typeface="Times New Roman"/>
                        </a:rPr>
                        <a:t>2009 </a:t>
                      </a:r>
                      <a:r>
                        <a:rPr lang="ru-RU" sz="1000" b="1" dirty="0" smtClean="0">
                          <a:latin typeface="Arial"/>
                          <a:ea typeface="Times New Roman"/>
                        </a:rPr>
                        <a:t>г.</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200"/>
                        </a:spcBef>
                        <a:spcAft>
                          <a:spcPts val="200"/>
                        </a:spcAft>
                      </a:pPr>
                      <a:r>
                        <a:rPr lang="ru-RU" sz="1000" b="1" dirty="0">
                          <a:latin typeface="Arial"/>
                          <a:ea typeface="Times New Roman"/>
                        </a:rPr>
                        <a:t>2010 </a:t>
                      </a:r>
                      <a:r>
                        <a:rPr lang="ru-RU" sz="1000" b="1" dirty="0" smtClean="0">
                          <a:latin typeface="Arial"/>
                          <a:ea typeface="Times New Roman"/>
                        </a:rPr>
                        <a:t>г.</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619392">
                <a:tc>
                  <a:txBody>
                    <a:bodyPr/>
                    <a:lstStyle/>
                    <a:p>
                      <a:pPr marL="0" marR="0">
                        <a:lnSpc>
                          <a:spcPct val="115000"/>
                        </a:lnSpc>
                        <a:spcBef>
                          <a:spcPts val="200"/>
                        </a:spcBef>
                        <a:spcAft>
                          <a:spcPts val="200"/>
                        </a:spcAft>
                      </a:pPr>
                      <a:r>
                        <a:rPr lang="ru-RU" sz="1000" dirty="0" smtClean="0">
                          <a:latin typeface="Arial"/>
                          <a:ea typeface="Times New Roman"/>
                        </a:rPr>
                        <a:t>Плата за использование лесов, направляемая                           в </a:t>
                      </a:r>
                      <a:r>
                        <a:rPr lang="ru-RU" sz="1000" dirty="0">
                          <a:latin typeface="Arial"/>
                          <a:ea typeface="Times New Roman"/>
                        </a:rPr>
                        <a:t>федеральный </a:t>
                      </a:r>
                      <a:r>
                        <a:rPr lang="ru-RU" sz="1000" dirty="0" smtClean="0">
                          <a:latin typeface="Arial"/>
                          <a:ea typeface="Times New Roman"/>
                        </a:rPr>
                        <a:t>бюджет</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a:latin typeface="Arial"/>
                          <a:ea typeface="Times New Roman"/>
                        </a:rPr>
                        <a:t>363 046,2</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a:latin typeface="Arial"/>
                          <a:ea typeface="Times New Roman"/>
                        </a:rPr>
                        <a:t>404 442,9</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a:latin typeface="Arial"/>
                          <a:ea typeface="Times New Roman"/>
                        </a:rPr>
                        <a:t>475 205,5</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smtClean="0">
                          <a:latin typeface="Arial"/>
                          <a:ea typeface="Times New Roman"/>
                        </a:rPr>
                        <a:t>577</a:t>
                      </a:r>
                      <a:r>
                        <a:rPr lang="en-US" sz="800" dirty="0" smtClean="0">
                          <a:latin typeface="Arial"/>
                          <a:ea typeface="Times New Roman"/>
                        </a:rPr>
                        <a:t> </a:t>
                      </a:r>
                      <a:r>
                        <a:rPr lang="ru-RU" sz="800" dirty="0" smtClean="0">
                          <a:latin typeface="Arial"/>
                          <a:ea typeface="Times New Roman"/>
                        </a:rPr>
                        <a:t>726</a:t>
                      </a:r>
                      <a:r>
                        <a:rPr lang="en-US" sz="800" dirty="0" smtClean="0">
                          <a:latin typeface="Arial"/>
                          <a:ea typeface="Times New Roman"/>
                        </a:rPr>
                        <a:t>,0</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smtClean="0">
                          <a:latin typeface="Arial"/>
                          <a:ea typeface="Times New Roman"/>
                        </a:rPr>
                        <a:t>762</a:t>
                      </a:r>
                      <a:r>
                        <a:rPr lang="en-US" sz="800" dirty="0" smtClean="0">
                          <a:latin typeface="Arial"/>
                          <a:ea typeface="Times New Roman"/>
                        </a:rPr>
                        <a:t> </a:t>
                      </a:r>
                      <a:r>
                        <a:rPr lang="ru-RU" sz="800" dirty="0" smtClean="0">
                          <a:latin typeface="Arial"/>
                          <a:ea typeface="Times New Roman"/>
                        </a:rPr>
                        <a:t>771</a:t>
                      </a:r>
                      <a:r>
                        <a:rPr lang="en-US" sz="800" dirty="0" smtClean="0">
                          <a:latin typeface="Arial"/>
                          <a:ea typeface="Times New Roman"/>
                        </a:rPr>
                        <a:t>,0</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smtClean="0">
                          <a:latin typeface="Arial"/>
                          <a:ea typeface="Times New Roman"/>
                        </a:rPr>
                        <a:t>821</a:t>
                      </a:r>
                      <a:r>
                        <a:rPr lang="en-US" sz="800" dirty="0" smtClean="0">
                          <a:latin typeface="Arial"/>
                          <a:ea typeface="Times New Roman"/>
                        </a:rPr>
                        <a:t> </a:t>
                      </a:r>
                      <a:r>
                        <a:rPr lang="ru-RU" sz="800" dirty="0" smtClean="0">
                          <a:latin typeface="Arial"/>
                          <a:ea typeface="Times New Roman"/>
                        </a:rPr>
                        <a:t>346</a:t>
                      </a:r>
                      <a:r>
                        <a:rPr lang="en-US" sz="800" dirty="0" smtClean="0">
                          <a:latin typeface="Arial"/>
                          <a:ea typeface="Times New Roman"/>
                        </a:rPr>
                        <a:t>,0</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19392">
                <a:tc>
                  <a:txBody>
                    <a:bodyPr/>
                    <a:lstStyle/>
                    <a:p>
                      <a:pPr marL="0" marR="0">
                        <a:lnSpc>
                          <a:spcPct val="115000"/>
                        </a:lnSpc>
                        <a:spcBef>
                          <a:spcPts val="200"/>
                        </a:spcBef>
                        <a:spcAft>
                          <a:spcPts val="200"/>
                        </a:spcAft>
                      </a:pPr>
                      <a:r>
                        <a:rPr lang="ru-RU" sz="1000" dirty="0">
                          <a:latin typeface="Arial"/>
                          <a:ea typeface="Times New Roman"/>
                        </a:rPr>
                        <a:t>Плата за использование лесов, направляемая </a:t>
                      </a:r>
                      <a:r>
                        <a:rPr lang="ru-RU" sz="1000" dirty="0" smtClean="0">
                          <a:latin typeface="Arial"/>
                          <a:ea typeface="Times New Roman"/>
                        </a:rPr>
                        <a:t>                             в </a:t>
                      </a:r>
                      <a:r>
                        <a:rPr lang="ru-RU" sz="1000" dirty="0">
                          <a:latin typeface="Arial"/>
                          <a:ea typeface="Times New Roman"/>
                        </a:rPr>
                        <a:t>бюджеты субъектов </a:t>
                      </a:r>
                      <a:r>
                        <a:rPr lang="ru-RU" sz="1000" dirty="0" smtClean="0">
                          <a:latin typeface="Arial"/>
                          <a:ea typeface="Times New Roman"/>
                        </a:rPr>
                        <a:t>РФ</a:t>
                      </a:r>
                      <a:endParaRPr lang="ru-RU" sz="10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a:latin typeface="Arial"/>
                          <a:ea typeface="Times New Roman"/>
                        </a:rPr>
                        <a:t>57 438,1</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a:latin typeface="Arial"/>
                          <a:ea typeface="Times New Roman"/>
                        </a:rPr>
                        <a:t>92 208,6</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a:latin typeface="Arial"/>
                          <a:ea typeface="Times New Roman"/>
                        </a:rPr>
                        <a:t>87 838,9</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smtClean="0">
                          <a:latin typeface="Arial"/>
                          <a:ea typeface="Times New Roman"/>
                        </a:rPr>
                        <a:t>51</a:t>
                      </a:r>
                      <a:r>
                        <a:rPr lang="en-US" sz="800" dirty="0" smtClean="0">
                          <a:latin typeface="Arial"/>
                          <a:ea typeface="Times New Roman"/>
                        </a:rPr>
                        <a:t> </a:t>
                      </a:r>
                      <a:r>
                        <a:rPr lang="ru-RU" sz="800" dirty="0" smtClean="0">
                          <a:latin typeface="Arial"/>
                          <a:ea typeface="Times New Roman"/>
                        </a:rPr>
                        <a:t>147,7</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smtClean="0">
                          <a:latin typeface="Arial"/>
                          <a:ea typeface="Times New Roman"/>
                        </a:rPr>
                        <a:t>40</a:t>
                      </a:r>
                      <a:r>
                        <a:rPr lang="en-US" sz="800" dirty="0" smtClean="0">
                          <a:latin typeface="Arial"/>
                          <a:ea typeface="Times New Roman"/>
                        </a:rPr>
                        <a:t> </a:t>
                      </a:r>
                      <a:r>
                        <a:rPr lang="ru-RU" sz="800" dirty="0" smtClean="0">
                          <a:latin typeface="Arial"/>
                          <a:ea typeface="Times New Roman"/>
                        </a:rPr>
                        <a:t>784,7</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200"/>
                        </a:spcBef>
                        <a:spcAft>
                          <a:spcPts val="200"/>
                        </a:spcAft>
                      </a:pPr>
                      <a:r>
                        <a:rPr lang="ru-RU" sz="800" dirty="0" smtClean="0">
                          <a:latin typeface="Arial"/>
                          <a:ea typeface="Times New Roman"/>
                        </a:rPr>
                        <a:t>50</a:t>
                      </a:r>
                      <a:r>
                        <a:rPr lang="en-US" sz="800" dirty="0" smtClean="0">
                          <a:latin typeface="Arial"/>
                          <a:ea typeface="Times New Roman"/>
                        </a:rPr>
                        <a:t> </a:t>
                      </a:r>
                      <a:r>
                        <a:rPr lang="ru-RU" sz="800" dirty="0" smtClean="0">
                          <a:latin typeface="Arial"/>
                          <a:ea typeface="Times New Roman"/>
                        </a:rPr>
                        <a:t>065</a:t>
                      </a:r>
                      <a:r>
                        <a:rPr lang="en-US" sz="800" dirty="0" smtClean="0">
                          <a:latin typeface="Arial"/>
                          <a:ea typeface="Times New Roman"/>
                        </a:rPr>
                        <a:t>,0</a:t>
                      </a:r>
                      <a:endParaRPr lang="ru-RU" sz="800" dirty="0">
                        <a:latin typeface="Times New Roman"/>
                        <a:ea typeface="Times New Roman"/>
                      </a:endParaRPr>
                    </a:p>
                  </a:txBody>
                  <a:tcPr marL="48277" marR="4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64">
                <a:tc>
                  <a:txBody>
                    <a:bodyPr/>
                    <a:lstStyle/>
                    <a:p>
                      <a:pPr marL="0" marR="0">
                        <a:lnSpc>
                          <a:spcPct val="115000"/>
                        </a:lnSpc>
                        <a:spcBef>
                          <a:spcPts val="200"/>
                        </a:spcBef>
                        <a:spcAft>
                          <a:spcPts val="200"/>
                        </a:spcAft>
                      </a:pPr>
                      <a:r>
                        <a:rPr lang="ru-RU" sz="1000" b="1" dirty="0" smtClean="0">
                          <a:latin typeface="Arial"/>
                          <a:ea typeface="Times New Roman"/>
                        </a:rPr>
                        <a:t>Итого, тыс. руб.</a:t>
                      </a:r>
                      <a:endParaRPr lang="ru-RU" sz="10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200"/>
                        </a:spcBef>
                        <a:spcAft>
                          <a:spcPts val="200"/>
                        </a:spcAft>
                      </a:pPr>
                      <a:r>
                        <a:rPr lang="ru-RU" sz="800" b="1" dirty="0">
                          <a:latin typeface="Arial"/>
                          <a:ea typeface="Times New Roman"/>
                        </a:rPr>
                        <a:t>420 484,3</a:t>
                      </a:r>
                      <a:endParaRPr lang="ru-RU" sz="8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200"/>
                        </a:spcBef>
                        <a:spcAft>
                          <a:spcPts val="200"/>
                        </a:spcAft>
                      </a:pPr>
                      <a:r>
                        <a:rPr lang="ru-RU" sz="800" b="1" dirty="0">
                          <a:latin typeface="Arial"/>
                          <a:ea typeface="Times New Roman"/>
                        </a:rPr>
                        <a:t>496 651,5</a:t>
                      </a:r>
                      <a:endParaRPr lang="ru-RU" sz="8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200"/>
                        </a:spcBef>
                        <a:spcAft>
                          <a:spcPts val="200"/>
                        </a:spcAft>
                      </a:pPr>
                      <a:r>
                        <a:rPr lang="ru-RU" sz="800" b="1" dirty="0">
                          <a:latin typeface="Arial"/>
                          <a:ea typeface="Times New Roman"/>
                        </a:rPr>
                        <a:t>563 044,4</a:t>
                      </a:r>
                      <a:endParaRPr lang="ru-RU" sz="8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200"/>
                        </a:spcBef>
                        <a:spcAft>
                          <a:spcPts val="200"/>
                        </a:spcAft>
                      </a:pPr>
                      <a:r>
                        <a:rPr lang="ru-RU" sz="800" b="1" dirty="0" smtClean="0">
                          <a:latin typeface="Arial"/>
                          <a:ea typeface="Times New Roman"/>
                        </a:rPr>
                        <a:t>628</a:t>
                      </a:r>
                      <a:r>
                        <a:rPr lang="en-US" sz="800" b="1" dirty="0" smtClean="0">
                          <a:latin typeface="Arial"/>
                          <a:ea typeface="Times New Roman"/>
                        </a:rPr>
                        <a:t> </a:t>
                      </a:r>
                      <a:r>
                        <a:rPr lang="ru-RU" sz="800" b="1" dirty="0" smtClean="0">
                          <a:latin typeface="Arial"/>
                          <a:ea typeface="Times New Roman"/>
                        </a:rPr>
                        <a:t>874</a:t>
                      </a:r>
                      <a:r>
                        <a:rPr lang="en-US" sz="800" b="1" dirty="0" smtClean="0">
                          <a:latin typeface="Arial"/>
                          <a:ea typeface="Times New Roman"/>
                        </a:rPr>
                        <a:t>,0</a:t>
                      </a:r>
                      <a:endParaRPr lang="ru-RU" sz="8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200"/>
                        </a:spcBef>
                        <a:spcAft>
                          <a:spcPts val="200"/>
                        </a:spcAft>
                      </a:pPr>
                      <a:r>
                        <a:rPr lang="ru-RU" sz="800" b="1" dirty="0" smtClean="0">
                          <a:latin typeface="Arial"/>
                          <a:ea typeface="Times New Roman"/>
                        </a:rPr>
                        <a:t>803</a:t>
                      </a:r>
                      <a:r>
                        <a:rPr lang="en-US" sz="800" b="1" dirty="0" smtClean="0">
                          <a:latin typeface="Arial"/>
                          <a:ea typeface="Times New Roman"/>
                        </a:rPr>
                        <a:t> </a:t>
                      </a:r>
                      <a:r>
                        <a:rPr lang="ru-RU" sz="800" b="1" dirty="0" smtClean="0">
                          <a:latin typeface="Arial"/>
                          <a:ea typeface="Times New Roman"/>
                        </a:rPr>
                        <a:t>556</a:t>
                      </a:r>
                      <a:r>
                        <a:rPr lang="en-US" sz="800" b="1" dirty="0" smtClean="0">
                          <a:latin typeface="Arial"/>
                          <a:ea typeface="Times New Roman"/>
                        </a:rPr>
                        <a:t>,0</a:t>
                      </a:r>
                      <a:endParaRPr lang="ru-RU" sz="8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200"/>
                        </a:spcBef>
                        <a:spcAft>
                          <a:spcPts val="200"/>
                        </a:spcAft>
                      </a:pPr>
                      <a:r>
                        <a:rPr lang="ru-RU" sz="800" b="1" dirty="0" smtClean="0">
                          <a:latin typeface="Arial"/>
                          <a:ea typeface="Times New Roman"/>
                        </a:rPr>
                        <a:t>871</a:t>
                      </a:r>
                      <a:r>
                        <a:rPr lang="en-US" sz="800" b="1" dirty="0" smtClean="0">
                          <a:latin typeface="Arial"/>
                          <a:ea typeface="Times New Roman"/>
                        </a:rPr>
                        <a:t> </a:t>
                      </a:r>
                      <a:r>
                        <a:rPr lang="ru-RU" sz="800" b="1" dirty="0" smtClean="0">
                          <a:latin typeface="Arial"/>
                          <a:ea typeface="Times New Roman"/>
                        </a:rPr>
                        <a:t>411</a:t>
                      </a:r>
                      <a:r>
                        <a:rPr lang="en-US" sz="800" b="1" dirty="0" smtClean="0">
                          <a:latin typeface="Arial"/>
                          <a:ea typeface="Times New Roman"/>
                        </a:rPr>
                        <a:t>,0</a:t>
                      </a:r>
                      <a:endParaRPr lang="ru-RU" sz="800" b="1" dirty="0">
                        <a:latin typeface="Times New Roman"/>
                        <a:ea typeface="Times New Roman"/>
                      </a:endParaRPr>
                    </a:p>
                  </a:txBody>
                  <a:tcPr marL="48277" marR="4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16" name="Скругленный прямоугольник 15"/>
          <p:cNvSpPr/>
          <p:nvPr/>
        </p:nvSpPr>
        <p:spPr>
          <a:xfrm>
            <a:off x="6012160" y="1387004"/>
            <a:ext cx="2160240"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Ресурсная оценка</a:t>
            </a:r>
            <a:endParaRPr lang="ru-RU" b="1" dirty="0">
              <a:solidFill>
                <a:schemeClr val="bg1"/>
              </a:solidFill>
            </a:endParaRPr>
          </a:p>
        </p:txBody>
      </p:sp>
      <p:sp>
        <p:nvSpPr>
          <p:cNvPr id="17" name="Заголовок 1"/>
          <p:cNvSpPr txBox="1">
            <a:spLocks/>
          </p:cNvSpPr>
          <p:nvPr/>
        </p:nvSpPr>
        <p:spPr>
          <a:xfrm>
            <a:off x="107504" y="793924"/>
            <a:ext cx="8928992"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800" b="1" dirty="0" smtClean="0">
                <a:solidFill>
                  <a:schemeClr val="tx2">
                    <a:lumMod val="50000"/>
                  </a:schemeClr>
                </a:solidFill>
              </a:rPr>
              <a:t>Лесопромышленный комплекс</a:t>
            </a:r>
            <a:endParaRPr lang="ru-RU" sz="2800" b="1" dirty="0">
              <a:solidFill>
                <a:schemeClr val="tx2">
                  <a:lumMod val="50000"/>
                </a:schemeClr>
              </a:solidFill>
            </a:endParaRPr>
          </a:p>
        </p:txBody>
      </p:sp>
      <p:sp>
        <p:nvSpPr>
          <p:cNvPr id="18" name="TextBox 17"/>
          <p:cNvSpPr txBox="1"/>
          <p:nvPr/>
        </p:nvSpPr>
        <p:spPr>
          <a:xfrm>
            <a:off x="4716016" y="4894560"/>
            <a:ext cx="4436044" cy="1938992"/>
          </a:xfrm>
          <a:prstGeom prst="rect">
            <a:avLst/>
          </a:prstGeom>
          <a:solidFill>
            <a:schemeClr val="bg1"/>
          </a:solidFill>
          <a:ln>
            <a:noFill/>
          </a:ln>
        </p:spPr>
        <p:txBody>
          <a:bodyPr wrap="square" rtlCol="0">
            <a:spAutoFit/>
          </a:bodyPr>
          <a:lstStyle/>
          <a:p>
            <a:r>
              <a:rPr lang="ru-RU" sz="2000" dirty="0" smtClean="0"/>
              <a:t>Задача: оценка </a:t>
            </a:r>
            <a:r>
              <a:rPr lang="ru-RU" sz="2000" dirty="0" err="1" smtClean="0"/>
              <a:t>лесоресурсной</a:t>
            </a:r>
            <a:r>
              <a:rPr lang="ru-RU" sz="2000" dirty="0" smtClean="0"/>
              <a:t> и </a:t>
            </a:r>
            <a:r>
              <a:rPr lang="ru-RU" sz="2000" dirty="0" err="1" smtClean="0"/>
              <a:t>лесоинфраструктурной</a:t>
            </a:r>
            <a:r>
              <a:rPr lang="ru-RU" sz="2000" dirty="0" smtClean="0"/>
              <a:t> базы и планирование поступлений в бюджет. </a:t>
            </a:r>
            <a:r>
              <a:rPr lang="ru-RU" sz="2000" b="1" dirty="0" smtClean="0"/>
              <a:t>Депприродресурс и несырьевого сектора </a:t>
            </a:r>
            <a:r>
              <a:rPr lang="ru-RU" sz="2000" b="1" dirty="0"/>
              <a:t>экономики Югры, </a:t>
            </a:r>
            <a:r>
              <a:rPr lang="ru-RU" sz="2000" b="1" dirty="0" smtClean="0"/>
              <a:t>Депэкономики</a:t>
            </a:r>
            <a:r>
              <a:rPr lang="ru-RU" sz="2000" b="1" dirty="0"/>
              <a:t> Югры</a:t>
            </a:r>
          </a:p>
        </p:txBody>
      </p:sp>
      <p:sp>
        <p:nvSpPr>
          <p:cNvPr id="19" name="Номер слайда 1"/>
          <p:cNvSpPr txBox="1">
            <a:spLocks/>
          </p:cNvSpPr>
          <p:nvPr/>
        </p:nvSpPr>
        <p:spPr bwMode="auto">
          <a:xfrm>
            <a:off x="8480425" y="6438900"/>
            <a:ext cx="675846"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C3E42754-614E-4D86-A413-4E3CEBF235FF}" type="slidenum">
              <a:rPr lang="ru-RU" sz="1800" smtClean="0"/>
              <a:pPr algn="ctr">
                <a:defRPr/>
              </a:pPr>
              <a:t>11</a:t>
            </a:fld>
            <a:endParaRPr lang="ru-RU" sz="1800" dirty="0"/>
          </a:p>
        </p:txBody>
      </p:sp>
    </p:spTree>
    <p:extLst>
      <p:ext uri="{BB962C8B-B14F-4D97-AF65-F5344CB8AC3E}">
        <p14:creationId xmlns:p14="http://schemas.microsoft.com/office/powerpoint/2010/main" val="311018937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12</a:t>
            </a:fld>
            <a:endParaRPr lang="ru-RU" sz="1800" dirty="0"/>
          </a:p>
        </p:txBody>
      </p:sp>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6" name="Двойная стрелка влево/вправо 5"/>
          <p:cNvSpPr/>
          <p:nvPr/>
        </p:nvSpPr>
        <p:spPr>
          <a:xfrm rot="5400000">
            <a:off x="3537279" y="2981530"/>
            <a:ext cx="408898" cy="245448"/>
          </a:xfrm>
          <a:prstGeom prst="leftRightArrow">
            <a:avLst>
              <a:gd name="adj1" fmla="val 60000"/>
              <a:gd name="adj2" fmla="val 50000"/>
            </a:avLst>
          </a:prstGeom>
          <a:noFill/>
          <a:ln w="19050">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pic>
        <p:nvPicPr>
          <p:cNvPr id="7" name="Picture 2" descr="Z:\ПРЕЗЕНТАЦИИ\Фото\PA26031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6063"/>
          <a:stretch>
            <a:fillRect/>
          </a:stretch>
        </p:blipFill>
        <p:spPr bwMode="auto">
          <a:xfrm>
            <a:off x="5785153" y="4099200"/>
            <a:ext cx="3347864" cy="2332628"/>
          </a:xfrm>
          <a:prstGeom prst="rect">
            <a:avLst/>
          </a:prstGeom>
          <a:ln w="25400">
            <a:solidFill>
              <a:schemeClr val="bg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43748" y="2310408"/>
            <a:ext cx="3203848" cy="1631216"/>
          </a:xfrm>
          <a:prstGeom prst="rect">
            <a:avLst/>
          </a:prstGeom>
          <a:noFill/>
        </p:spPr>
        <p:txBody>
          <a:bodyPr wrap="square" rtlCol="0">
            <a:spAutoFit/>
          </a:bodyPr>
          <a:lstStyle/>
          <a:p>
            <a:r>
              <a:rPr lang="ru-RU" sz="2000" dirty="0"/>
              <a:t>Задача: выявление и учет нефтяных разливов и подготовка материалов для судебных </a:t>
            </a:r>
            <a:r>
              <a:rPr lang="ru-RU" sz="2000" dirty="0" smtClean="0"/>
              <a:t>заседаний. </a:t>
            </a:r>
            <a:r>
              <a:rPr lang="ru-RU" sz="2000" b="1" dirty="0" smtClean="0"/>
              <a:t>Природнадзор Югры</a:t>
            </a:r>
            <a:endParaRPr lang="ru-RU" sz="2000" dirty="0"/>
          </a:p>
        </p:txBody>
      </p:sp>
      <p:pic>
        <p:nvPicPr>
          <p:cNvPr id="13" name="Рисунок 12"/>
          <p:cNvPicPr/>
          <p:nvPr/>
        </p:nvPicPr>
        <p:blipFill>
          <a:blip r:embed="rId5" cstate="print"/>
          <a:srcRect/>
          <a:stretch>
            <a:fillRect/>
          </a:stretch>
        </p:blipFill>
        <p:spPr bwMode="auto">
          <a:xfrm>
            <a:off x="11808" y="1531269"/>
            <a:ext cx="5724128" cy="3528392"/>
          </a:xfrm>
          <a:prstGeom prst="rect">
            <a:avLst/>
          </a:prstGeom>
          <a:ln w="19050">
            <a:solidFill>
              <a:schemeClr val="bg1"/>
            </a:solidFill>
          </a:ln>
        </p:spPr>
      </p:pic>
      <p:sp>
        <p:nvSpPr>
          <p:cNvPr id="14" name="Полилиния 13"/>
          <p:cNvSpPr/>
          <p:nvPr/>
        </p:nvSpPr>
        <p:spPr>
          <a:xfrm>
            <a:off x="1854200" y="2838450"/>
            <a:ext cx="361950" cy="1238250"/>
          </a:xfrm>
          <a:custGeom>
            <a:avLst/>
            <a:gdLst>
              <a:gd name="connsiteX0" fmla="*/ 44450 w 361950"/>
              <a:gd name="connsiteY0" fmla="*/ 1238250 h 1238250"/>
              <a:gd name="connsiteX1" fmla="*/ 82550 w 361950"/>
              <a:gd name="connsiteY1" fmla="*/ 1225550 h 1238250"/>
              <a:gd name="connsiteX2" fmla="*/ 101600 w 361950"/>
              <a:gd name="connsiteY2" fmla="*/ 1219200 h 1238250"/>
              <a:gd name="connsiteX3" fmla="*/ 107950 w 361950"/>
              <a:gd name="connsiteY3" fmla="*/ 1200150 h 1238250"/>
              <a:gd name="connsiteX4" fmla="*/ 120650 w 361950"/>
              <a:gd name="connsiteY4" fmla="*/ 1155700 h 1238250"/>
              <a:gd name="connsiteX5" fmla="*/ 133350 w 361950"/>
              <a:gd name="connsiteY5" fmla="*/ 1136650 h 1238250"/>
              <a:gd name="connsiteX6" fmla="*/ 139700 w 361950"/>
              <a:gd name="connsiteY6" fmla="*/ 1079500 h 1238250"/>
              <a:gd name="connsiteX7" fmla="*/ 152400 w 361950"/>
              <a:gd name="connsiteY7" fmla="*/ 1041400 h 1238250"/>
              <a:gd name="connsiteX8" fmla="*/ 158750 w 361950"/>
              <a:gd name="connsiteY8" fmla="*/ 1016000 h 1238250"/>
              <a:gd name="connsiteX9" fmla="*/ 165100 w 361950"/>
              <a:gd name="connsiteY9" fmla="*/ 996950 h 1238250"/>
              <a:gd name="connsiteX10" fmla="*/ 171450 w 361950"/>
              <a:gd name="connsiteY10" fmla="*/ 958850 h 1238250"/>
              <a:gd name="connsiteX11" fmla="*/ 177800 w 361950"/>
              <a:gd name="connsiteY11" fmla="*/ 927100 h 1238250"/>
              <a:gd name="connsiteX12" fmla="*/ 184150 w 361950"/>
              <a:gd name="connsiteY12" fmla="*/ 850900 h 1238250"/>
              <a:gd name="connsiteX13" fmla="*/ 196850 w 361950"/>
              <a:gd name="connsiteY13" fmla="*/ 812800 h 1238250"/>
              <a:gd name="connsiteX14" fmla="*/ 203200 w 361950"/>
              <a:gd name="connsiteY14" fmla="*/ 787400 h 1238250"/>
              <a:gd name="connsiteX15" fmla="*/ 209550 w 361950"/>
              <a:gd name="connsiteY15" fmla="*/ 742950 h 1238250"/>
              <a:gd name="connsiteX16" fmla="*/ 222250 w 361950"/>
              <a:gd name="connsiteY16" fmla="*/ 698500 h 1238250"/>
              <a:gd name="connsiteX17" fmla="*/ 234950 w 361950"/>
              <a:gd name="connsiteY17" fmla="*/ 603250 h 1238250"/>
              <a:gd name="connsiteX18" fmla="*/ 247650 w 361950"/>
              <a:gd name="connsiteY18" fmla="*/ 565150 h 1238250"/>
              <a:gd name="connsiteX19" fmla="*/ 254000 w 361950"/>
              <a:gd name="connsiteY19" fmla="*/ 546100 h 1238250"/>
              <a:gd name="connsiteX20" fmla="*/ 273050 w 361950"/>
              <a:gd name="connsiteY20" fmla="*/ 508000 h 1238250"/>
              <a:gd name="connsiteX21" fmla="*/ 279400 w 361950"/>
              <a:gd name="connsiteY21" fmla="*/ 431800 h 1238250"/>
              <a:gd name="connsiteX22" fmla="*/ 285750 w 361950"/>
              <a:gd name="connsiteY22" fmla="*/ 412750 h 1238250"/>
              <a:gd name="connsiteX23" fmla="*/ 292100 w 361950"/>
              <a:gd name="connsiteY23" fmla="*/ 361950 h 1238250"/>
              <a:gd name="connsiteX24" fmla="*/ 304800 w 361950"/>
              <a:gd name="connsiteY24" fmla="*/ 323850 h 1238250"/>
              <a:gd name="connsiteX25" fmla="*/ 317500 w 361950"/>
              <a:gd name="connsiteY25" fmla="*/ 285750 h 1238250"/>
              <a:gd name="connsiteX26" fmla="*/ 323850 w 361950"/>
              <a:gd name="connsiteY26" fmla="*/ 266700 h 1238250"/>
              <a:gd name="connsiteX27" fmla="*/ 342900 w 361950"/>
              <a:gd name="connsiteY27" fmla="*/ 203200 h 1238250"/>
              <a:gd name="connsiteX28" fmla="*/ 355600 w 361950"/>
              <a:gd name="connsiteY28" fmla="*/ 184150 h 1238250"/>
              <a:gd name="connsiteX29" fmla="*/ 361950 w 361950"/>
              <a:gd name="connsiteY29" fmla="*/ 158750 h 1238250"/>
              <a:gd name="connsiteX30" fmla="*/ 342900 w 361950"/>
              <a:gd name="connsiteY30" fmla="*/ 57150 h 1238250"/>
              <a:gd name="connsiteX31" fmla="*/ 317500 w 361950"/>
              <a:gd name="connsiteY31" fmla="*/ 19050 h 1238250"/>
              <a:gd name="connsiteX32" fmla="*/ 279400 w 361950"/>
              <a:gd name="connsiteY32" fmla="*/ 0 h 1238250"/>
              <a:gd name="connsiteX33" fmla="*/ 228600 w 361950"/>
              <a:gd name="connsiteY33" fmla="*/ 6350 h 1238250"/>
              <a:gd name="connsiteX34" fmla="*/ 209550 w 361950"/>
              <a:gd name="connsiteY34" fmla="*/ 12700 h 1238250"/>
              <a:gd name="connsiteX35" fmla="*/ 196850 w 361950"/>
              <a:gd name="connsiteY35" fmla="*/ 50800 h 1238250"/>
              <a:gd name="connsiteX36" fmla="*/ 203200 w 361950"/>
              <a:gd name="connsiteY36" fmla="*/ 101600 h 1238250"/>
              <a:gd name="connsiteX37" fmla="*/ 209550 w 361950"/>
              <a:gd name="connsiteY37" fmla="*/ 120650 h 1238250"/>
              <a:gd name="connsiteX38" fmla="*/ 228600 w 361950"/>
              <a:gd name="connsiteY38" fmla="*/ 133350 h 1238250"/>
              <a:gd name="connsiteX39" fmla="*/ 247650 w 361950"/>
              <a:gd name="connsiteY39" fmla="*/ 139700 h 1238250"/>
              <a:gd name="connsiteX40" fmla="*/ 260350 w 361950"/>
              <a:gd name="connsiteY40" fmla="*/ 222250 h 1238250"/>
              <a:gd name="connsiteX41" fmla="*/ 247650 w 361950"/>
              <a:gd name="connsiteY41" fmla="*/ 260350 h 1238250"/>
              <a:gd name="connsiteX42" fmla="*/ 234950 w 361950"/>
              <a:gd name="connsiteY42" fmla="*/ 501650 h 1238250"/>
              <a:gd name="connsiteX43" fmla="*/ 228600 w 361950"/>
              <a:gd name="connsiteY43" fmla="*/ 552450 h 1238250"/>
              <a:gd name="connsiteX44" fmla="*/ 203200 w 361950"/>
              <a:gd name="connsiteY44" fmla="*/ 590550 h 1238250"/>
              <a:gd name="connsiteX45" fmla="*/ 152400 w 361950"/>
              <a:gd name="connsiteY45" fmla="*/ 622300 h 1238250"/>
              <a:gd name="connsiteX46" fmla="*/ 114300 w 361950"/>
              <a:gd name="connsiteY46" fmla="*/ 628650 h 1238250"/>
              <a:gd name="connsiteX47" fmla="*/ 76200 w 361950"/>
              <a:gd name="connsiteY47" fmla="*/ 641350 h 1238250"/>
              <a:gd name="connsiteX48" fmla="*/ 82550 w 361950"/>
              <a:gd name="connsiteY48" fmla="*/ 704850 h 1238250"/>
              <a:gd name="connsiteX49" fmla="*/ 88900 w 361950"/>
              <a:gd name="connsiteY49" fmla="*/ 730250 h 1238250"/>
              <a:gd name="connsiteX50" fmla="*/ 107950 w 361950"/>
              <a:gd name="connsiteY50" fmla="*/ 736600 h 1238250"/>
              <a:gd name="connsiteX51" fmla="*/ 120650 w 361950"/>
              <a:gd name="connsiteY51" fmla="*/ 755650 h 1238250"/>
              <a:gd name="connsiteX52" fmla="*/ 114300 w 361950"/>
              <a:gd name="connsiteY52" fmla="*/ 914400 h 1238250"/>
              <a:gd name="connsiteX53" fmla="*/ 82550 w 361950"/>
              <a:gd name="connsiteY53" fmla="*/ 920750 h 1238250"/>
              <a:gd name="connsiteX54" fmla="*/ 25400 w 361950"/>
              <a:gd name="connsiteY54" fmla="*/ 946150 h 1238250"/>
              <a:gd name="connsiteX55" fmla="*/ 12700 w 361950"/>
              <a:gd name="connsiteY55" fmla="*/ 1123950 h 1238250"/>
              <a:gd name="connsiteX56" fmla="*/ 0 w 361950"/>
              <a:gd name="connsiteY56" fmla="*/ 1162050 h 1238250"/>
              <a:gd name="connsiteX57" fmla="*/ 12700 w 361950"/>
              <a:gd name="connsiteY57" fmla="*/ 1200150 h 1238250"/>
              <a:gd name="connsiteX58" fmla="*/ 38100 w 361950"/>
              <a:gd name="connsiteY58" fmla="*/ 1238250 h 1238250"/>
              <a:gd name="connsiteX59" fmla="*/ 44450 w 361950"/>
              <a:gd name="connsiteY59"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1950" h="1238250">
                <a:moveTo>
                  <a:pt x="44450" y="1238250"/>
                </a:moveTo>
                <a:lnTo>
                  <a:pt x="82550" y="1225550"/>
                </a:lnTo>
                <a:lnTo>
                  <a:pt x="101600" y="1219200"/>
                </a:lnTo>
                <a:cubicBezTo>
                  <a:pt x="103717" y="1212850"/>
                  <a:pt x="106111" y="1206586"/>
                  <a:pt x="107950" y="1200150"/>
                </a:cubicBezTo>
                <a:cubicBezTo>
                  <a:pt x="110663" y="1190655"/>
                  <a:pt x="115575" y="1165850"/>
                  <a:pt x="120650" y="1155700"/>
                </a:cubicBezTo>
                <a:cubicBezTo>
                  <a:pt x="124063" y="1148874"/>
                  <a:pt x="129117" y="1143000"/>
                  <a:pt x="133350" y="1136650"/>
                </a:cubicBezTo>
                <a:cubicBezTo>
                  <a:pt x="135467" y="1117600"/>
                  <a:pt x="135941" y="1098295"/>
                  <a:pt x="139700" y="1079500"/>
                </a:cubicBezTo>
                <a:cubicBezTo>
                  <a:pt x="142325" y="1066373"/>
                  <a:pt x="149153" y="1054387"/>
                  <a:pt x="152400" y="1041400"/>
                </a:cubicBezTo>
                <a:cubicBezTo>
                  <a:pt x="154517" y="1032933"/>
                  <a:pt x="156352" y="1024391"/>
                  <a:pt x="158750" y="1016000"/>
                </a:cubicBezTo>
                <a:cubicBezTo>
                  <a:pt x="160589" y="1009564"/>
                  <a:pt x="163648" y="1003484"/>
                  <a:pt x="165100" y="996950"/>
                </a:cubicBezTo>
                <a:cubicBezTo>
                  <a:pt x="167893" y="984381"/>
                  <a:pt x="169147" y="971518"/>
                  <a:pt x="171450" y="958850"/>
                </a:cubicBezTo>
                <a:cubicBezTo>
                  <a:pt x="173381" y="948231"/>
                  <a:pt x="175683" y="937683"/>
                  <a:pt x="177800" y="927100"/>
                </a:cubicBezTo>
                <a:cubicBezTo>
                  <a:pt x="179917" y="901700"/>
                  <a:pt x="179960" y="876041"/>
                  <a:pt x="184150" y="850900"/>
                </a:cubicBezTo>
                <a:cubicBezTo>
                  <a:pt x="186351" y="837695"/>
                  <a:pt x="193603" y="825787"/>
                  <a:pt x="196850" y="812800"/>
                </a:cubicBezTo>
                <a:cubicBezTo>
                  <a:pt x="198967" y="804333"/>
                  <a:pt x="201639" y="795986"/>
                  <a:pt x="203200" y="787400"/>
                </a:cubicBezTo>
                <a:cubicBezTo>
                  <a:pt x="205877" y="772674"/>
                  <a:pt x="206873" y="757676"/>
                  <a:pt x="209550" y="742950"/>
                </a:cubicBezTo>
                <a:cubicBezTo>
                  <a:pt x="212739" y="725408"/>
                  <a:pt x="216809" y="714822"/>
                  <a:pt x="222250" y="698500"/>
                </a:cubicBezTo>
                <a:cubicBezTo>
                  <a:pt x="226590" y="650760"/>
                  <a:pt x="223975" y="639834"/>
                  <a:pt x="234950" y="603250"/>
                </a:cubicBezTo>
                <a:cubicBezTo>
                  <a:pt x="238797" y="590428"/>
                  <a:pt x="243417" y="577850"/>
                  <a:pt x="247650" y="565150"/>
                </a:cubicBezTo>
                <a:cubicBezTo>
                  <a:pt x="249767" y="558800"/>
                  <a:pt x="250287" y="551669"/>
                  <a:pt x="254000" y="546100"/>
                </a:cubicBezTo>
                <a:cubicBezTo>
                  <a:pt x="270413" y="521481"/>
                  <a:pt x="264287" y="534290"/>
                  <a:pt x="273050" y="508000"/>
                </a:cubicBezTo>
                <a:cubicBezTo>
                  <a:pt x="275167" y="482600"/>
                  <a:pt x="276031" y="457064"/>
                  <a:pt x="279400" y="431800"/>
                </a:cubicBezTo>
                <a:cubicBezTo>
                  <a:pt x="280285" y="425165"/>
                  <a:pt x="284553" y="419336"/>
                  <a:pt x="285750" y="412750"/>
                </a:cubicBezTo>
                <a:cubicBezTo>
                  <a:pt x="288803" y="395960"/>
                  <a:pt x="288524" y="378636"/>
                  <a:pt x="292100" y="361950"/>
                </a:cubicBezTo>
                <a:cubicBezTo>
                  <a:pt x="294905" y="348860"/>
                  <a:pt x="300567" y="336550"/>
                  <a:pt x="304800" y="323850"/>
                </a:cubicBezTo>
                <a:lnTo>
                  <a:pt x="317500" y="285750"/>
                </a:lnTo>
                <a:cubicBezTo>
                  <a:pt x="319617" y="279400"/>
                  <a:pt x="322227" y="273194"/>
                  <a:pt x="323850" y="266700"/>
                </a:cubicBezTo>
                <a:cubicBezTo>
                  <a:pt x="327400" y="252501"/>
                  <a:pt x="336716" y="212476"/>
                  <a:pt x="342900" y="203200"/>
                </a:cubicBezTo>
                <a:lnTo>
                  <a:pt x="355600" y="184150"/>
                </a:lnTo>
                <a:cubicBezTo>
                  <a:pt x="357717" y="175683"/>
                  <a:pt x="361950" y="167477"/>
                  <a:pt x="361950" y="158750"/>
                </a:cubicBezTo>
                <a:cubicBezTo>
                  <a:pt x="361950" y="139757"/>
                  <a:pt x="357492" y="79039"/>
                  <a:pt x="342900" y="57150"/>
                </a:cubicBezTo>
                <a:cubicBezTo>
                  <a:pt x="334433" y="44450"/>
                  <a:pt x="330200" y="27517"/>
                  <a:pt x="317500" y="19050"/>
                </a:cubicBezTo>
                <a:cubicBezTo>
                  <a:pt x="292881" y="2637"/>
                  <a:pt x="305690" y="8763"/>
                  <a:pt x="279400" y="0"/>
                </a:cubicBezTo>
                <a:cubicBezTo>
                  <a:pt x="262467" y="2117"/>
                  <a:pt x="245390" y="3297"/>
                  <a:pt x="228600" y="6350"/>
                </a:cubicBezTo>
                <a:cubicBezTo>
                  <a:pt x="222014" y="7547"/>
                  <a:pt x="213441" y="7253"/>
                  <a:pt x="209550" y="12700"/>
                </a:cubicBezTo>
                <a:cubicBezTo>
                  <a:pt x="201769" y="23593"/>
                  <a:pt x="196850" y="50800"/>
                  <a:pt x="196850" y="50800"/>
                </a:cubicBezTo>
                <a:cubicBezTo>
                  <a:pt x="198967" y="67733"/>
                  <a:pt x="200147" y="84810"/>
                  <a:pt x="203200" y="101600"/>
                </a:cubicBezTo>
                <a:cubicBezTo>
                  <a:pt x="204397" y="108186"/>
                  <a:pt x="205369" y="115423"/>
                  <a:pt x="209550" y="120650"/>
                </a:cubicBezTo>
                <a:cubicBezTo>
                  <a:pt x="214318" y="126609"/>
                  <a:pt x="221774" y="129937"/>
                  <a:pt x="228600" y="133350"/>
                </a:cubicBezTo>
                <a:cubicBezTo>
                  <a:pt x="234587" y="136343"/>
                  <a:pt x="241300" y="137583"/>
                  <a:pt x="247650" y="139700"/>
                </a:cubicBezTo>
                <a:cubicBezTo>
                  <a:pt x="257706" y="169868"/>
                  <a:pt x="262935" y="180892"/>
                  <a:pt x="260350" y="222250"/>
                </a:cubicBezTo>
                <a:cubicBezTo>
                  <a:pt x="259515" y="235611"/>
                  <a:pt x="247650" y="260350"/>
                  <a:pt x="247650" y="260350"/>
                </a:cubicBezTo>
                <a:cubicBezTo>
                  <a:pt x="244002" y="347908"/>
                  <a:pt x="242621" y="417267"/>
                  <a:pt x="234950" y="501650"/>
                </a:cubicBezTo>
                <a:cubicBezTo>
                  <a:pt x="233405" y="518645"/>
                  <a:pt x="234340" y="536379"/>
                  <a:pt x="228600" y="552450"/>
                </a:cubicBezTo>
                <a:cubicBezTo>
                  <a:pt x="223466" y="566824"/>
                  <a:pt x="211667" y="577850"/>
                  <a:pt x="203200" y="590550"/>
                </a:cubicBezTo>
                <a:cubicBezTo>
                  <a:pt x="186305" y="615892"/>
                  <a:pt x="192073" y="615688"/>
                  <a:pt x="152400" y="622300"/>
                </a:cubicBezTo>
                <a:cubicBezTo>
                  <a:pt x="139700" y="624417"/>
                  <a:pt x="126791" y="625527"/>
                  <a:pt x="114300" y="628650"/>
                </a:cubicBezTo>
                <a:cubicBezTo>
                  <a:pt x="101313" y="631897"/>
                  <a:pt x="76200" y="641350"/>
                  <a:pt x="76200" y="641350"/>
                </a:cubicBezTo>
                <a:cubicBezTo>
                  <a:pt x="78317" y="662517"/>
                  <a:pt x="79542" y="683792"/>
                  <a:pt x="82550" y="704850"/>
                </a:cubicBezTo>
                <a:cubicBezTo>
                  <a:pt x="83784" y="713490"/>
                  <a:pt x="83448" y="723435"/>
                  <a:pt x="88900" y="730250"/>
                </a:cubicBezTo>
                <a:cubicBezTo>
                  <a:pt x="93081" y="735477"/>
                  <a:pt x="101600" y="734483"/>
                  <a:pt x="107950" y="736600"/>
                </a:cubicBezTo>
                <a:cubicBezTo>
                  <a:pt x="112183" y="742950"/>
                  <a:pt x="120378" y="748023"/>
                  <a:pt x="120650" y="755650"/>
                </a:cubicBezTo>
                <a:cubicBezTo>
                  <a:pt x="122540" y="808575"/>
                  <a:pt x="126208" y="862797"/>
                  <a:pt x="114300" y="914400"/>
                </a:cubicBezTo>
                <a:cubicBezTo>
                  <a:pt x="111873" y="924917"/>
                  <a:pt x="92963" y="917910"/>
                  <a:pt x="82550" y="920750"/>
                </a:cubicBezTo>
                <a:cubicBezTo>
                  <a:pt x="44185" y="931213"/>
                  <a:pt x="51612" y="928675"/>
                  <a:pt x="25400" y="946150"/>
                </a:cubicBezTo>
                <a:cubicBezTo>
                  <a:pt x="630" y="1020460"/>
                  <a:pt x="32553" y="918807"/>
                  <a:pt x="12700" y="1123950"/>
                </a:cubicBezTo>
                <a:cubicBezTo>
                  <a:pt x="11411" y="1137275"/>
                  <a:pt x="0" y="1162050"/>
                  <a:pt x="0" y="1162050"/>
                </a:cubicBezTo>
                <a:cubicBezTo>
                  <a:pt x="4233" y="1174750"/>
                  <a:pt x="5274" y="1189011"/>
                  <a:pt x="12700" y="1200150"/>
                </a:cubicBezTo>
                <a:lnTo>
                  <a:pt x="38100" y="1238250"/>
                </a:lnTo>
                <a:cubicBezTo>
                  <a:pt x="67607" y="1230873"/>
                  <a:pt x="54773" y="1231900"/>
                  <a:pt x="44450" y="123825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a:endCxn id="7" idx="1"/>
          </p:cNvCxnSpPr>
          <p:nvPr/>
        </p:nvCxnSpPr>
        <p:spPr>
          <a:xfrm>
            <a:off x="2077120" y="2831976"/>
            <a:ext cx="3708033" cy="243353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06636" y="780408"/>
            <a:ext cx="8496944" cy="523220"/>
          </a:xfrm>
          <a:prstGeom prst="rect">
            <a:avLst/>
          </a:prstGeom>
        </p:spPr>
        <p:txBody>
          <a:bodyPr wrap="square">
            <a:spAutoFit/>
          </a:bodyPr>
          <a:lstStyle/>
          <a:p>
            <a:pPr algn="ctr"/>
            <a:r>
              <a:rPr lang="ru-RU" sz="2800" b="1" dirty="0" smtClean="0">
                <a:solidFill>
                  <a:schemeClr val="tx2">
                    <a:lumMod val="50000"/>
                  </a:schemeClr>
                </a:solidFill>
                <a:latin typeface="+mj-lt"/>
                <a:ea typeface="+mj-ea"/>
                <a:cs typeface="+mj-cs"/>
              </a:rPr>
              <a:t>Мониторинг </a:t>
            </a:r>
            <a:r>
              <a:rPr lang="ru-RU" sz="2800" b="1" dirty="0">
                <a:solidFill>
                  <a:schemeClr val="tx2">
                    <a:lumMod val="50000"/>
                  </a:schemeClr>
                </a:solidFill>
                <a:latin typeface="+mj-lt"/>
                <a:ea typeface="+mj-ea"/>
                <a:cs typeface="+mj-cs"/>
              </a:rPr>
              <a:t>экологических нарушений </a:t>
            </a:r>
          </a:p>
        </p:txBody>
      </p:sp>
    </p:spTree>
    <p:extLst>
      <p:ext uri="{BB962C8B-B14F-4D97-AF65-F5344CB8AC3E}">
        <p14:creationId xmlns:p14="http://schemas.microsoft.com/office/powerpoint/2010/main" val="150811789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13</a:t>
            </a:fld>
            <a:endParaRPr lang="ru-RU" sz="1800" dirty="0"/>
          </a:p>
        </p:txBody>
      </p:sp>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6" name="Прямоугольник 5"/>
          <p:cNvSpPr/>
          <p:nvPr/>
        </p:nvSpPr>
        <p:spPr>
          <a:xfrm>
            <a:off x="196404" y="716908"/>
            <a:ext cx="8784976" cy="523220"/>
          </a:xfrm>
          <a:prstGeom prst="rect">
            <a:avLst/>
          </a:prstGeom>
        </p:spPr>
        <p:txBody>
          <a:bodyPr wrap="square">
            <a:spAutoFit/>
          </a:bodyPr>
          <a:lstStyle/>
          <a:p>
            <a:pPr algn="ctr"/>
            <a:r>
              <a:rPr lang="ru-RU" sz="2800" b="1" dirty="0" smtClean="0">
                <a:solidFill>
                  <a:schemeClr val="tx2">
                    <a:lumMod val="50000"/>
                  </a:schemeClr>
                </a:solidFill>
                <a:latin typeface="+mj-lt"/>
                <a:ea typeface="+mj-ea"/>
                <a:cs typeface="+mj-cs"/>
              </a:rPr>
              <a:t>Мониторинг </a:t>
            </a:r>
            <a:r>
              <a:rPr lang="ru-RU" sz="2800" b="1" dirty="0">
                <a:solidFill>
                  <a:schemeClr val="tx2">
                    <a:lumMod val="50000"/>
                  </a:schemeClr>
                </a:solidFill>
                <a:latin typeface="+mj-lt"/>
                <a:ea typeface="+mj-ea"/>
                <a:cs typeface="+mj-cs"/>
              </a:rPr>
              <a:t>процесса  заготовки </a:t>
            </a:r>
            <a:r>
              <a:rPr lang="ru-RU" sz="2800" b="1" dirty="0" smtClean="0">
                <a:solidFill>
                  <a:schemeClr val="tx2">
                    <a:lumMod val="50000"/>
                  </a:schemeClr>
                </a:solidFill>
                <a:latin typeface="+mj-lt"/>
                <a:ea typeface="+mj-ea"/>
                <a:cs typeface="+mj-cs"/>
              </a:rPr>
              <a:t>древесины</a:t>
            </a:r>
            <a:endParaRPr lang="ru-RU" sz="2800" b="1" dirty="0">
              <a:solidFill>
                <a:schemeClr val="tx2">
                  <a:lumMod val="50000"/>
                </a:schemeClr>
              </a:solidFill>
              <a:latin typeface="+mj-lt"/>
              <a:ea typeface="+mj-ea"/>
              <a:cs typeface="+mj-cs"/>
            </a:endParaRPr>
          </a:p>
        </p:txBody>
      </p:sp>
      <p:pic>
        <p:nvPicPr>
          <p:cNvPr id="8" name="Picture 2"/>
          <p:cNvPicPr>
            <a:picLocks noChangeAspect="1" noChangeArrowheads="1"/>
          </p:cNvPicPr>
          <p:nvPr/>
        </p:nvPicPr>
        <p:blipFill>
          <a:blip r:embed="rId4" cstate="print"/>
          <a:srcRect l="893" r="1786"/>
          <a:stretch>
            <a:fillRect/>
          </a:stretch>
        </p:blipFill>
        <p:spPr bwMode="auto">
          <a:xfrm>
            <a:off x="25400" y="1278229"/>
            <a:ext cx="9079814" cy="51412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7" name="TextBox 6"/>
          <p:cNvSpPr txBox="1"/>
          <p:nvPr/>
        </p:nvSpPr>
        <p:spPr>
          <a:xfrm>
            <a:off x="4605400" y="4304788"/>
            <a:ext cx="4538600" cy="2123658"/>
          </a:xfrm>
          <a:prstGeom prst="rect">
            <a:avLst/>
          </a:prstGeom>
          <a:solidFill>
            <a:schemeClr val="bg1"/>
          </a:solidFill>
        </p:spPr>
        <p:txBody>
          <a:bodyPr wrap="square" rtlCol="0">
            <a:spAutoFit/>
          </a:bodyPr>
          <a:lstStyle/>
          <a:p>
            <a:r>
              <a:rPr lang="ru-RU" sz="2200" dirty="0"/>
              <a:t>Задача: выявление и учет </a:t>
            </a:r>
            <a:r>
              <a:rPr lang="ru-RU" sz="2200" dirty="0" smtClean="0"/>
              <a:t>незаконных вырубок в границах лесного фонда и подготовка материалов </a:t>
            </a:r>
            <a:r>
              <a:rPr lang="ru-RU" sz="2200" dirty="0"/>
              <a:t>для судебных </a:t>
            </a:r>
            <a:r>
              <a:rPr lang="ru-RU" sz="2200" dirty="0" smtClean="0"/>
              <a:t>заседаний. </a:t>
            </a:r>
            <a:r>
              <a:rPr lang="ru-RU" sz="2200" b="1" dirty="0" smtClean="0"/>
              <a:t>Природнадзор Югры</a:t>
            </a:r>
            <a:endParaRPr lang="ru-RU" sz="2200" dirty="0"/>
          </a:p>
        </p:txBody>
      </p:sp>
    </p:spTree>
    <p:extLst>
      <p:ext uri="{BB962C8B-B14F-4D97-AF65-F5344CB8AC3E}">
        <p14:creationId xmlns:p14="http://schemas.microsoft.com/office/powerpoint/2010/main" val="95478805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14</a:t>
            </a:fld>
            <a:endParaRPr lang="ru-RU" sz="1800" dirty="0"/>
          </a:p>
        </p:txBody>
      </p:sp>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4404" y="2060848"/>
            <a:ext cx="61341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04" y="1276896"/>
            <a:ext cx="61341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b="15190"/>
          <a:stretch>
            <a:fillRect/>
          </a:stretch>
        </p:blipFill>
        <p:spPr bwMode="auto">
          <a:xfrm>
            <a:off x="59202" y="3861048"/>
            <a:ext cx="451983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153499" y="760115"/>
            <a:ext cx="8826006" cy="461665"/>
          </a:xfrm>
          <a:prstGeom prst="rect">
            <a:avLst/>
          </a:prstGeom>
        </p:spPr>
        <p:txBody>
          <a:bodyPr wrap="none">
            <a:spAutoFit/>
          </a:bodyPr>
          <a:lstStyle/>
          <a:p>
            <a:pPr algn="ctr"/>
            <a:r>
              <a:rPr lang="ru-RU" sz="2400" b="1" dirty="0" smtClean="0">
                <a:solidFill>
                  <a:schemeClr val="tx2">
                    <a:lumMod val="50000"/>
                  </a:schemeClr>
                </a:solidFill>
                <a:latin typeface="+mj-lt"/>
                <a:ea typeface="+mj-ea"/>
                <a:cs typeface="+mj-cs"/>
              </a:rPr>
              <a:t>Мониторинг </a:t>
            </a:r>
            <a:r>
              <a:rPr lang="ru-RU" sz="2400" b="1" dirty="0">
                <a:solidFill>
                  <a:schemeClr val="tx2">
                    <a:lumMod val="50000"/>
                  </a:schemeClr>
                </a:solidFill>
                <a:latin typeface="+mj-lt"/>
                <a:ea typeface="+mj-ea"/>
                <a:cs typeface="+mj-cs"/>
              </a:rPr>
              <a:t>состояния объектов культурного наследия </a:t>
            </a:r>
          </a:p>
        </p:txBody>
      </p:sp>
      <p:sp>
        <p:nvSpPr>
          <p:cNvPr id="14" name="TextBox 13"/>
          <p:cNvSpPr txBox="1"/>
          <p:nvPr/>
        </p:nvSpPr>
        <p:spPr>
          <a:xfrm>
            <a:off x="4753992" y="1285652"/>
            <a:ext cx="4392488" cy="1015663"/>
          </a:xfrm>
          <a:prstGeom prst="rect">
            <a:avLst/>
          </a:prstGeom>
          <a:solidFill>
            <a:schemeClr val="bg1"/>
          </a:solidFill>
          <a:ln>
            <a:noFill/>
          </a:ln>
        </p:spPr>
        <p:txBody>
          <a:bodyPr wrap="square" rtlCol="0">
            <a:spAutoFit/>
          </a:bodyPr>
          <a:lstStyle/>
          <a:p>
            <a:r>
              <a:rPr lang="ru-RU" sz="2000" dirty="0" smtClean="0"/>
              <a:t>Задача: сохранение объектов культурного наследия.</a:t>
            </a:r>
            <a:r>
              <a:rPr lang="ru-RU" sz="2000" b="1" dirty="0" smtClean="0"/>
              <a:t> </a:t>
            </a:r>
            <a:r>
              <a:rPr lang="ru-RU" sz="2000" b="1" dirty="0" err="1" smtClean="0"/>
              <a:t>Госкультохрана</a:t>
            </a:r>
            <a:r>
              <a:rPr lang="ru-RU" sz="2000" b="1" dirty="0" smtClean="0"/>
              <a:t> Югры</a:t>
            </a:r>
            <a:endParaRPr lang="ru-RU" sz="2000" b="1" dirty="0"/>
          </a:p>
        </p:txBody>
      </p:sp>
      <p:sp>
        <p:nvSpPr>
          <p:cNvPr id="15" name="Номер слайда 1"/>
          <p:cNvSpPr txBox="1">
            <a:spLocks/>
          </p:cNvSpPr>
          <p:nvPr/>
        </p:nvSpPr>
        <p:spPr bwMode="auto">
          <a:xfrm>
            <a:off x="8480425" y="6451600"/>
            <a:ext cx="675846"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C3E42754-614E-4D86-A413-4E3CEBF235FF}" type="slidenum">
              <a:rPr lang="ru-RU" sz="1800" smtClean="0"/>
              <a:pPr algn="ctr">
                <a:defRPr/>
              </a:pPr>
              <a:t>14</a:t>
            </a:fld>
            <a:endParaRPr lang="ru-RU" sz="1800" dirty="0"/>
          </a:p>
        </p:txBody>
      </p:sp>
    </p:spTree>
    <p:extLst>
      <p:ext uri="{BB962C8B-B14F-4D97-AF65-F5344CB8AC3E}">
        <p14:creationId xmlns:p14="http://schemas.microsoft.com/office/powerpoint/2010/main" val="285430597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4" y="1268388"/>
            <a:ext cx="6604607" cy="344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9"/>
          <p:cNvSpPr>
            <a:spLocks noChangeArrowheads="1"/>
          </p:cNvSpPr>
          <p:nvPr/>
        </p:nvSpPr>
        <p:spPr bwMode="auto">
          <a:xfrm>
            <a:off x="475928" y="800100"/>
            <a:ext cx="8163669" cy="4687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361950" lvl="0" indent="-95250" algn="ctr"/>
            <a:r>
              <a:rPr lang="ru-RU" sz="2400" b="1" dirty="0">
                <a:solidFill>
                  <a:schemeClr val="tx2">
                    <a:lumMod val="50000"/>
                  </a:schemeClr>
                </a:solidFill>
                <a:latin typeface="+mj-lt"/>
                <a:ea typeface="+mj-ea"/>
                <a:cs typeface="+mj-cs"/>
              </a:rPr>
              <a:t>Услуги для </a:t>
            </a:r>
            <a:r>
              <a:rPr lang="ru-RU" sz="2400" b="1" dirty="0" smtClean="0">
                <a:solidFill>
                  <a:schemeClr val="tx2">
                    <a:lumMod val="50000"/>
                  </a:schemeClr>
                </a:solidFill>
                <a:latin typeface="+mj-lt"/>
                <a:ea typeface="+mj-ea"/>
                <a:cs typeface="+mj-cs"/>
              </a:rPr>
              <a:t>населения. Публичный </a:t>
            </a:r>
            <a:r>
              <a:rPr lang="ru-RU" sz="2400" b="1" dirty="0">
                <a:solidFill>
                  <a:schemeClr val="tx2">
                    <a:lumMod val="50000"/>
                  </a:schemeClr>
                </a:solidFill>
                <a:latin typeface="+mj-lt"/>
                <a:ea typeface="+mj-ea"/>
                <a:cs typeface="+mj-cs"/>
              </a:rPr>
              <a:t>уровень </a:t>
            </a:r>
            <a:r>
              <a:rPr lang="ru-RU" sz="2400" b="1" dirty="0" smtClean="0">
                <a:solidFill>
                  <a:schemeClr val="tx2">
                    <a:lumMod val="50000"/>
                  </a:schemeClr>
                </a:solidFill>
                <a:latin typeface="+mj-lt"/>
                <a:ea typeface="+mj-ea"/>
                <a:cs typeface="+mj-cs"/>
              </a:rPr>
              <a:t>ТИС </a:t>
            </a:r>
            <a:r>
              <a:rPr lang="ru-RU" sz="2400" b="1" dirty="0">
                <a:solidFill>
                  <a:schemeClr val="tx2">
                    <a:lumMod val="50000"/>
                  </a:schemeClr>
                </a:solidFill>
                <a:latin typeface="+mj-lt"/>
                <a:ea typeface="+mj-ea"/>
                <a:cs typeface="+mj-cs"/>
              </a:rPr>
              <a:t>Югры</a:t>
            </a:r>
            <a:endParaRPr lang="en-US" sz="2400" b="1" dirty="0">
              <a:solidFill>
                <a:schemeClr val="tx2">
                  <a:lumMod val="50000"/>
                </a:schemeClr>
              </a:solidFill>
              <a:latin typeface="+mj-lt"/>
              <a:ea typeface="+mj-ea"/>
              <a:cs typeface="+mj-cs"/>
            </a:endParaRPr>
          </a:p>
        </p:txBody>
      </p:sp>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3460" y="3327276"/>
            <a:ext cx="6730189" cy="351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715234" y="1636321"/>
            <a:ext cx="3393015" cy="1631216"/>
          </a:xfrm>
          <a:prstGeom prst="rect">
            <a:avLst/>
          </a:prstGeom>
          <a:solidFill>
            <a:schemeClr val="bg1"/>
          </a:solidFill>
        </p:spPr>
        <p:txBody>
          <a:bodyPr wrap="square" rtlCol="0">
            <a:spAutoFit/>
          </a:bodyPr>
          <a:lstStyle/>
          <a:p>
            <a:pPr algn="just"/>
            <a:r>
              <a:rPr lang="ru-RU" sz="2000" dirty="0" smtClean="0"/>
              <a:t>Задача: предоставление </a:t>
            </a:r>
            <a:r>
              <a:rPr lang="ru-RU" sz="2000" b="1" dirty="0"/>
              <a:t>населению </a:t>
            </a:r>
            <a:r>
              <a:rPr lang="ru-RU" sz="2000" dirty="0" smtClean="0"/>
              <a:t>доступа к информации из ТИС Югры посредством публичного уровня ТИС Югры</a:t>
            </a:r>
            <a:endParaRPr lang="ru-RU" sz="2000" b="1" u="sng" dirty="0"/>
          </a:p>
        </p:txBody>
      </p:sp>
      <p:sp>
        <p:nvSpPr>
          <p:cNvPr id="13"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15</a:t>
            </a:fld>
            <a:endParaRPr lang="ru-RU" sz="1800" dirty="0"/>
          </a:p>
        </p:txBody>
      </p:sp>
    </p:spTree>
    <p:extLst>
      <p:ext uri="{BB962C8B-B14F-4D97-AF65-F5344CB8AC3E}">
        <p14:creationId xmlns:p14="http://schemas.microsoft.com/office/powerpoint/2010/main" val="333555977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9" name="Прямоугольник 8"/>
          <p:cNvSpPr/>
          <p:nvPr/>
        </p:nvSpPr>
        <p:spPr>
          <a:xfrm>
            <a:off x="0" y="929928"/>
            <a:ext cx="3923928" cy="707886"/>
          </a:xfrm>
          <a:prstGeom prst="rect">
            <a:avLst/>
          </a:prstGeom>
          <a:ln>
            <a:noFill/>
          </a:ln>
        </p:spPr>
        <p:txBody>
          <a:bodyPr wrap="square">
            <a:spAutoFit/>
            <a:scene3d>
              <a:camera prst="orthographicFront"/>
              <a:lightRig rig="threePt" dir="t"/>
            </a:scene3d>
            <a:sp3d extrusionH="57150">
              <a:bevelT w="38100" h="38100"/>
            </a:sp3d>
          </a:bodyPr>
          <a:lstStyle/>
          <a:p>
            <a:pPr>
              <a:defRPr/>
            </a:pPr>
            <a:r>
              <a:rPr lang="ru-RU" sz="2000" b="1" dirty="0">
                <a:solidFill>
                  <a:schemeClr val="tx2"/>
                </a:solidFill>
              </a:rPr>
              <a:t>Тематические </a:t>
            </a:r>
            <a:r>
              <a:rPr lang="ru-RU" sz="2000" b="1" dirty="0" smtClean="0">
                <a:solidFill>
                  <a:schemeClr val="tx2"/>
                </a:solidFill>
              </a:rPr>
              <a:t>картографические сервисы:</a:t>
            </a:r>
            <a:endParaRPr lang="ru-RU" sz="2000" b="1" dirty="0">
              <a:solidFill>
                <a:schemeClr val="tx2"/>
              </a:solidFill>
            </a:endParaRPr>
          </a:p>
        </p:txBody>
      </p:sp>
      <p:sp>
        <p:nvSpPr>
          <p:cNvPr id="13" name="Прямоугольник 12"/>
          <p:cNvSpPr/>
          <p:nvPr/>
        </p:nvSpPr>
        <p:spPr>
          <a:xfrm>
            <a:off x="0" y="1496938"/>
            <a:ext cx="3946525" cy="5424562"/>
          </a:xfrm>
          <a:prstGeom prst="rect">
            <a:avLst/>
          </a:prstGeom>
        </p:spPr>
        <p:txBody>
          <a:bodyPr>
            <a:spAutoFit/>
          </a:bodyPr>
          <a:lstStyle/>
          <a:p>
            <a:pPr>
              <a:spcBef>
                <a:spcPts val="300"/>
              </a:spcBef>
              <a:tabLst>
                <a:tab pos="3317875" algn="l"/>
                <a:tab pos="3502025" algn="l"/>
              </a:tabLst>
              <a:defRPr/>
            </a:pPr>
            <a:r>
              <a:rPr lang="ru-RU" sz="1600" dirty="0">
                <a:solidFill>
                  <a:schemeClr val="tx2">
                    <a:lumMod val="75000"/>
                  </a:schemeClr>
                </a:solidFill>
                <a:cs typeface="Arial" pitchFamily="34" charset="0"/>
              </a:rPr>
              <a:t>Нефтегазодобывающая отрасль  	-	3</a:t>
            </a:r>
          </a:p>
          <a:p>
            <a:pPr marL="342900" indent="-342900">
              <a:spcBef>
                <a:spcPts val="300"/>
              </a:spcBef>
              <a:tabLst>
                <a:tab pos="3317875" algn="l"/>
                <a:tab pos="3502025" algn="l"/>
              </a:tabLst>
              <a:defRPr/>
            </a:pPr>
            <a:r>
              <a:rPr lang="ru-RU" sz="1600" dirty="0">
                <a:solidFill>
                  <a:schemeClr val="tx2">
                    <a:lumMod val="75000"/>
                  </a:schemeClr>
                </a:solidFill>
                <a:cs typeface="Arial" pitchFamily="34" charset="0"/>
              </a:rPr>
              <a:t>Нефтегазоперерабатывающая </a:t>
            </a:r>
          </a:p>
          <a:p>
            <a:pPr marL="342900" indent="-342900">
              <a:spcBef>
                <a:spcPts val="300"/>
              </a:spcBef>
              <a:tabLst>
                <a:tab pos="3317875" algn="l"/>
                <a:tab pos="3502025" algn="l"/>
              </a:tabLst>
              <a:defRPr/>
            </a:pPr>
            <a:r>
              <a:rPr lang="ru-RU" sz="1600" dirty="0">
                <a:solidFill>
                  <a:schemeClr val="tx2">
                    <a:lumMod val="75000"/>
                  </a:schemeClr>
                </a:solidFill>
                <a:cs typeface="Arial" pitchFamily="34" charset="0"/>
              </a:rPr>
              <a:t>отрасль 	- 	1</a:t>
            </a:r>
          </a:p>
          <a:p>
            <a:pPr>
              <a:spcBef>
                <a:spcPts val="300"/>
              </a:spcBef>
              <a:tabLst>
                <a:tab pos="3317875" algn="l"/>
                <a:tab pos="3502025" algn="l"/>
              </a:tabLst>
              <a:defRPr/>
            </a:pPr>
            <a:r>
              <a:rPr lang="ru-RU" sz="1600" dirty="0">
                <a:solidFill>
                  <a:schemeClr val="tx2">
                    <a:lumMod val="75000"/>
                  </a:schemeClr>
                </a:solidFill>
                <a:cs typeface="Arial" pitchFamily="34" charset="0"/>
              </a:rPr>
              <a:t>Горнопромышленный комплекс 	- 	4</a:t>
            </a:r>
          </a:p>
          <a:p>
            <a:pPr>
              <a:spcBef>
                <a:spcPts val="300"/>
              </a:spcBef>
              <a:tabLst>
                <a:tab pos="3317875" algn="l"/>
                <a:tab pos="3502025" algn="l"/>
              </a:tabLst>
              <a:defRPr/>
            </a:pPr>
            <a:r>
              <a:rPr lang="ru-RU" sz="1600" dirty="0">
                <a:solidFill>
                  <a:schemeClr val="tx2">
                    <a:lumMod val="75000"/>
                  </a:schemeClr>
                </a:solidFill>
                <a:cs typeface="Arial" pitchFamily="34" charset="0"/>
              </a:rPr>
              <a:t>Электроэнергетика 	- 	1</a:t>
            </a:r>
          </a:p>
          <a:p>
            <a:pPr>
              <a:spcBef>
                <a:spcPts val="300"/>
              </a:spcBef>
              <a:tabLst>
                <a:tab pos="3317875" algn="l"/>
                <a:tab pos="3502025" algn="l"/>
              </a:tabLst>
              <a:defRPr/>
            </a:pPr>
            <a:r>
              <a:rPr lang="ru-RU" sz="1600" dirty="0">
                <a:solidFill>
                  <a:schemeClr val="tx2">
                    <a:lumMod val="75000"/>
                  </a:schemeClr>
                </a:solidFill>
                <a:cs typeface="Arial" pitchFamily="34" charset="0"/>
              </a:rPr>
              <a:t>Геологическая отрасль 	- 	2</a:t>
            </a:r>
          </a:p>
          <a:p>
            <a:pPr>
              <a:spcBef>
                <a:spcPts val="300"/>
              </a:spcBef>
              <a:tabLst>
                <a:tab pos="3317875" algn="l"/>
                <a:tab pos="3502025" algn="l"/>
              </a:tabLst>
              <a:defRPr/>
            </a:pPr>
            <a:r>
              <a:rPr lang="ru-RU" sz="1600" dirty="0">
                <a:solidFill>
                  <a:schemeClr val="tx2">
                    <a:lumMod val="75000"/>
                  </a:schemeClr>
                </a:solidFill>
                <a:cs typeface="Arial" pitchFamily="34" charset="0"/>
              </a:rPr>
              <a:t>Транспортный комплекс 	- 	</a:t>
            </a:r>
            <a:r>
              <a:rPr lang="ru-RU" sz="1600" dirty="0" smtClean="0">
                <a:solidFill>
                  <a:schemeClr val="tx2">
                    <a:lumMod val="75000"/>
                  </a:schemeClr>
                </a:solidFill>
                <a:cs typeface="Arial" pitchFamily="34" charset="0"/>
              </a:rPr>
              <a:t>6</a:t>
            </a:r>
            <a:endParaRPr lang="ru-RU" sz="1600" dirty="0">
              <a:solidFill>
                <a:schemeClr val="tx2">
                  <a:lumMod val="75000"/>
                </a:schemeClr>
              </a:solidFill>
              <a:cs typeface="Arial" pitchFamily="34" charset="0"/>
            </a:endParaRPr>
          </a:p>
          <a:p>
            <a:pPr>
              <a:spcBef>
                <a:spcPts val="300"/>
              </a:spcBef>
              <a:tabLst>
                <a:tab pos="3317875" algn="l"/>
                <a:tab pos="3502025" algn="l"/>
              </a:tabLst>
              <a:defRPr/>
            </a:pPr>
            <a:r>
              <a:rPr lang="ru-RU" sz="1600" dirty="0">
                <a:solidFill>
                  <a:schemeClr val="tx2">
                    <a:lumMod val="75000"/>
                  </a:schemeClr>
                </a:solidFill>
                <a:cs typeface="Arial" pitchFamily="34" charset="0"/>
              </a:rPr>
              <a:t>Строительный комплекс 	- 	</a:t>
            </a:r>
            <a:r>
              <a:rPr lang="ru-RU" sz="1600" dirty="0" smtClean="0">
                <a:solidFill>
                  <a:schemeClr val="tx2">
                    <a:lumMod val="75000"/>
                  </a:schemeClr>
                </a:solidFill>
                <a:cs typeface="Arial" pitchFamily="34" charset="0"/>
              </a:rPr>
              <a:t>4</a:t>
            </a:r>
            <a:endParaRPr lang="ru-RU" sz="1600" dirty="0">
              <a:solidFill>
                <a:schemeClr val="tx2">
                  <a:lumMod val="75000"/>
                </a:schemeClr>
              </a:solidFill>
              <a:cs typeface="Arial" pitchFamily="34" charset="0"/>
            </a:endParaRPr>
          </a:p>
          <a:p>
            <a:pPr>
              <a:spcBef>
                <a:spcPts val="300"/>
              </a:spcBef>
              <a:tabLst>
                <a:tab pos="3317875" algn="l"/>
                <a:tab pos="3502025" algn="l"/>
              </a:tabLst>
              <a:defRPr/>
            </a:pPr>
            <a:r>
              <a:rPr lang="ru-RU" sz="1600" dirty="0">
                <a:solidFill>
                  <a:schemeClr val="tx2">
                    <a:lumMod val="75000"/>
                  </a:schemeClr>
                </a:solidFill>
                <a:cs typeface="Arial" pitchFamily="34" charset="0"/>
              </a:rPr>
              <a:t>Лесопромышленный комплекс 	- 	</a:t>
            </a:r>
            <a:r>
              <a:rPr lang="ru-RU" sz="1600" dirty="0" smtClean="0">
                <a:solidFill>
                  <a:schemeClr val="tx2">
                    <a:lumMod val="75000"/>
                  </a:schemeClr>
                </a:solidFill>
                <a:cs typeface="Arial" pitchFamily="34" charset="0"/>
              </a:rPr>
              <a:t>11</a:t>
            </a:r>
            <a:endParaRPr lang="ru-RU" sz="1600" dirty="0">
              <a:solidFill>
                <a:schemeClr val="tx2">
                  <a:lumMod val="75000"/>
                </a:schemeClr>
              </a:solidFill>
              <a:cs typeface="Arial" pitchFamily="34" charset="0"/>
            </a:endParaRPr>
          </a:p>
          <a:p>
            <a:pPr>
              <a:spcBef>
                <a:spcPts val="300"/>
              </a:spcBef>
              <a:tabLst>
                <a:tab pos="3317875" algn="l"/>
                <a:tab pos="3502025" algn="l"/>
              </a:tabLst>
              <a:defRPr/>
            </a:pPr>
            <a:r>
              <a:rPr lang="ru-RU" sz="1600" dirty="0">
                <a:solidFill>
                  <a:schemeClr val="tx2">
                    <a:lumMod val="75000"/>
                  </a:schemeClr>
                </a:solidFill>
                <a:cs typeface="Arial" pitchFamily="34" charset="0"/>
              </a:rPr>
              <a:t>Агропромышленный комплекс 	- 	3</a:t>
            </a:r>
          </a:p>
          <a:p>
            <a:pPr>
              <a:spcBef>
                <a:spcPts val="300"/>
              </a:spcBef>
              <a:tabLst>
                <a:tab pos="3317875" algn="l"/>
                <a:tab pos="3502025" algn="l"/>
              </a:tabLst>
              <a:defRPr/>
            </a:pPr>
            <a:r>
              <a:rPr lang="ru-RU" sz="1600" dirty="0">
                <a:solidFill>
                  <a:schemeClr val="tx2">
                    <a:lumMod val="75000"/>
                  </a:schemeClr>
                </a:solidFill>
                <a:cs typeface="Arial" pitchFamily="34" charset="0"/>
              </a:rPr>
              <a:t>ЖКК 	- 	</a:t>
            </a:r>
            <a:r>
              <a:rPr lang="ru-RU" sz="1600" dirty="0" smtClean="0">
                <a:solidFill>
                  <a:schemeClr val="tx2">
                    <a:lumMod val="75000"/>
                  </a:schemeClr>
                </a:solidFill>
                <a:cs typeface="Arial" pitchFamily="34" charset="0"/>
              </a:rPr>
              <a:t>3</a:t>
            </a:r>
            <a:endParaRPr lang="ru-RU" sz="1600" dirty="0">
              <a:solidFill>
                <a:schemeClr val="tx2">
                  <a:lumMod val="75000"/>
                </a:schemeClr>
              </a:solidFill>
              <a:cs typeface="Arial" pitchFamily="34" charset="0"/>
            </a:endParaRPr>
          </a:p>
          <a:p>
            <a:pPr>
              <a:spcBef>
                <a:spcPts val="300"/>
              </a:spcBef>
              <a:tabLst>
                <a:tab pos="3317875" algn="l"/>
                <a:tab pos="3502025" algn="l"/>
              </a:tabLst>
              <a:defRPr/>
            </a:pPr>
            <a:r>
              <a:rPr lang="ru-RU" sz="1600" dirty="0">
                <a:solidFill>
                  <a:schemeClr val="tx2">
                    <a:lumMod val="75000"/>
                  </a:schemeClr>
                </a:solidFill>
                <a:cs typeface="Arial" pitchFamily="34" charset="0"/>
              </a:rPr>
              <a:t>Сфера услуг 	- 	</a:t>
            </a:r>
            <a:r>
              <a:rPr lang="ru-RU" sz="1600" dirty="0" smtClean="0">
                <a:solidFill>
                  <a:schemeClr val="tx2">
                    <a:lumMod val="75000"/>
                  </a:schemeClr>
                </a:solidFill>
                <a:cs typeface="Arial" pitchFamily="34" charset="0"/>
              </a:rPr>
              <a:t>8</a:t>
            </a:r>
            <a:endParaRPr lang="ru-RU" sz="1600" dirty="0">
              <a:solidFill>
                <a:schemeClr val="tx2">
                  <a:lumMod val="75000"/>
                </a:schemeClr>
              </a:solidFill>
              <a:cs typeface="Arial" pitchFamily="34" charset="0"/>
            </a:endParaRPr>
          </a:p>
          <a:p>
            <a:pPr>
              <a:spcBef>
                <a:spcPts val="300"/>
              </a:spcBef>
              <a:tabLst>
                <a:tab pos="3317875" algn="l"/>
                <a:tab pos="3502025" algn="l"/>
              </a:tabLst>
              <a:defRPr/>
            </a:pPr>
            <a:r>
              <a:rPr lang="ru-RU" sz="1600" dirty="0">
                <a:solidFill>
                  <a:schemeClr val="tx2">
                    <a:lumMod val="75000"/>
                  </a:schemeClr>
                </a:solidFill>
                <a:cs typeface="Arial" pitchFamily="34" charset="0"/>
              </a:rPr>
              <a:t>Финансовая система 	- 	1</a:t>
            </a:r>
          </a:p>
          <a:p>
            <a:pPr>
              <a:spcBef>
                <a:spcPts val="300"/>
              </a:spcBef>
              <a:tabLst>
                <a:tab pos="3317875" algn="l"/>
                <a:tab pos="3502025" algn="l"/>
              </a:tabLst>
              <a:defRPr/>
            </a:pPr>
            <a:r>
              <a:rPr lang="ru-RU" sz="1600" dirty="0" err="1">
                <a:solidFill>
                  <a:schemeClr val="tx2">
                    <a:lumMod val="75000"/>
                  </a:schemeClr>
                </a:solidFill>
                <a:cs typeface="Arial" pitchFamily="34" charset="0"/>
              </a:rPr>
              <a:t>Монопрофильные</a:t>
            </a:r>
            <a:r>
              <a:rPr lang="ru-RU" sz="1600" dirty="0">
                <a:solidFill>
                  <a:schemeClr val="tx2">
                    <a:lumMod val="75000"/>
                  </a:schemeClr>
                </a:solidFill>
                <a:cs typeface="Arial" pitchFamily="34" charset="0"/>
              </a:rPr>
              <a:t> </a:t>
            </a:r>
            <a:br>
              <a:rPr lang="ru-RU" sz="1600" dirty="0">
                <a:solidFill>
                  <a:schemeClr val="tx2">
                    <a:lumMod val="75000"/>
                  </a:schemeClr>
                </a:solidFill>
                <a:cs typeface="Arial" pitchFamily="34" charset="0"/>
              </a:rPr>
            </a:br>
            <a:r>
              <a:rPr lang="ru-RU" sz="1600" dirty="0">
                <a:solidFill>
                  <a:schemeClr val="tx2">
                    <a:lumMod val="75000"/>
                  </a:schemeClr>
                </a:solidFill>
                <a:cs typeface="Arial" pitchFamily="34" charset="0"/>
              </a:rPr>
              <a:t>населенные пункты 	</a:t>
            </a:r>
            <a:r>
              <a:rPr lang="ru-RU" sz="1600" dirty="0" smtClean="0">
                <a:solidFill>
                  <a:schemeClr val="tx2">
                    <a:lumMod val="75000"/>
                  </a:schemeClr>
                </a:solidFill>
                <a:cs typeface="Arial" pitchFamily="34" charset="0"/>
              </a:rPr>
              <a:t> - </a:t>
            </a:r>
            <a:r>
              <a:rPr lang="ru-RU" sz="1600" dirty="0">
                <a:solidFill>
                  <a:schemeClr val="tx2">
                    <a:lumMod val="75000"/>
                  </a:schemeClr>
                </a:solidFill>
                <a:cs typeface="Arial" pitchFamily="34" charset="0"/>
              </a:rPr>
              <a:t>	1</a:t>
            </a:r>
          </a:p>
          <a:p>
            <a:pPr>
              <a:spcBef>
                <a:spcPts val="300"/>
              </a:spcBef>
              <a:tabLst>
                <a:tab pos="3317875" algn="l"/>
                <a:tab pos="3502025" algn="l"/>
              </a:tabLst>
              <a:defRPr/>
            </a:pPr>
            <a:r>
              <a:rPr lang="ru-RU" sz="1600" dirty="0">
                <a:solidFill>
                  <a:schemeClr val="tx2">
                    <a:lumMod val="75000"/>
                  </a:schemeClr>
                </a:solidFill>
                <a:cs typeface="Arial" pitchFamily="34" charset="0"/>
              </a:rPr>
              <a:t>Охрана окружающей природной </a:t>
            </a:r>
          </a:p>
          <a:p>
            <a:pPr>
              <a:spcBef>
                <a:spcPts val="300"/>
              </a:spcBef>
              <a:tabLst>
                <a:tab pos="3317875" algn="l"/>
                <a:tab pos="3502025" algn="l"/>
              </a:tabLst>
              <a:defRPr/>
            </a:pPr>
            <a:r>
              <a:rPr lang="ru-RU" sz="1600" dirty="0">
                <a:solidFill>
                  <a:schemeClr val="tx2">
                    <a:lumMod val="75000"/>
                  </a:schemeClr>
                </a:solidFill>
                <a:cs typeface="Arial" pitchFamily="34" charset="0"/>
              </a:rPr>
              <a:t>среды 	</a:t>
            </a:r>
            <a:r>
              <a:rPr lang="ru-RU" sz="1600" dirty="0" smtClean="0">
                <a:solidFill>
                  <a:schemeClr val="tx2">
                    <a:lumMod val="75000"/>
                  </a:schemeClr>
                </a:solidFill>
                <a:cs typeface="Arial" pitchFamily="34" charset="0"/>
              </a:rPr>
              <a:t>  - 4</a:t>
            </a:r>
            <a:endParaRPr lang="ru-RU" sz="1600" dirty="0">
              <a:solidFill>
                <a:schemeClr val="tx2">
                  <a:lumMod val="75000"/>
                </a:schemeClr>
              </a:solidFill>
              <a:cs typeface="Arial" pitchFamily="34" charset="0"/>
            </a:endParaRPr>
          </a:p>
          <a:p>
            <a:pPr>
              <a:spcBef>
                <a:spcPts val="300"/>
              </a:spcBef>
              <a:tabLst>
                <a:tab pos="3317875" algn="l"/>
                <a:tab pos="3502025" algn="l"/>
              </a:tabLst>
              <a:defRPr/>
            </a:pPr>
            <a:r>
              <a:rPr lang="ru-RU" sz="1600" dirty="0" err="1" smtClean="0">
                <a:solidFill>
                  <a:schemeClr val="tx2">
                    <a:lumMod val="75000"/>
                  </a:schemeClr>
                </a:solidFill>
                <a:cs typeface="Arial" pitchFamily="34" charset="0"/>
              </a:rPr>
              <a:t>КМНС</a:t>
            </a:r>
            <a:r>
              <a:rPr lang="ru-RU" sz="1600" dirty="0" smtClean="0">
                <a:solidFill>
                  <a:schemeClr val="tx2">
                    <a:lumMod val="75000"/>
                  </a:schemeClr>
                </a:solidFill>
                <a:cs typeface="Arial" pitchFamily="34" charset="0"/>
              </a:rPr>
              <a:t>                                                  - 1 </a:t>
            </a:r>
          </a:p>
          <a:p>
            <a:pPr>
              <a:spcBef>
                <a:spcPts val="300"/>
              </a:spcBef>
              <a:tabLst>
                <a:tab pos="3317875" algn="l"/>
                <a:tab pos="3502025" algn="l"/>
              </a:tabLst>
              <a:defRPr/>
            </a:pPr>
            <a:r>
              <a:rPr lang="ru-RU" sz="1600" dirty="0" smtClean="0">
                <a:solidFill>
                  <a:schemeClr val="tx2">
                    <a:lumMod val="75000"/>
                  </a:schemeClr>
                </a:solidFill>
                <a:cs typeface="Arial" pitchFamily="34" charset="0"/>
              </a:rPr>
              <a:t>Базовые картографические основы - 5</a:t>
            </a:r>
            <a:endParaRPr lang="ru-RU" sz="1600" dirty="0">
              <a:solidFill>
                <a:schemeClr val="tx2">
                  <a:lumMod val="75000"/>
                </a:schemeClr>
              </a:solidFill>
              <a:cs typeface="Arial" pitchFamily="34" charset="0"/>
            </a:endParaRPr>
          </a:p>
        </p:txBody>
      </p:sp>
      <p:sp>
        <p:nvSpPr>
          <p:cNvPr id="14" name="Прямоугольник 13"/>
          <p:cNvSpPr/>
          <p:nvPr/>
        </p:nvSpPr>
        <p:spPr>
          <a:xfrm>
            <a:off x="4187378" y="866428"/>
            <a:ext cx="4942210" cy="1330325"/>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marL="0" lvl="1">
              <a:defRPr/>
            </a:pPr>
            <a:r>
              <a:rPr lang="ru-RU" b="1" dirty="0">
                <a:solidFill>
                  <a:schemeClr val="tx2"/>
                </a:solidFill>
              </a:rPr>
              <a:t>ВСЕГО:</a:t>
            </a:r>
          </a:p>
          <a:p>
            <a:pPr marL="285750" lvl="1" indent="-285750">
              <a:buFont typeface="Arial" pitchFamily="34" charset="0"/>
              <a:buChar char="•"/>
              <a:defRPr/>
            </a:pPr>
            <a:r>
              <a:rPr lang="ru-RU" dirty="0" smtClean="0">
                <a:solidFill>
                  <a:schemeClr val="tx2"/>
                </a:solidFill>
              </a:rPr>
              <a:t>58 </a:t>
            </a:r>
            <a:r>
              <a:rPr lang="ru-RU" dirty="0">
                <a:solidFill>
                  <a:schemeClr val="tx2"/>
                </a:solidFill>
              </a:rPr>
              <a:t>тематических </a:t>
            </a:r>
            <a:r>
              <a:rPr lang="ru-RU" dirty="0" smtClean="0">
                <a:solidFill>
                  <a:schemeClr val="tx2"/>
                </a:solidFill>
              </a:rPr>
              <a:t>картографических сервисов</a:t>
            </a:r>
            <a:endParaRPr lang="ru-RU" dirty="0">
              <a:solidFill>
                <a:schemeClr val="tx2"/>
              </a:solidFill>
            </a:endParaRPr>
          </a:p>
          <a:p>
            <a:pPr marL="285750" lvl="1" indent="-285750">
              <a:buFont typeface="Arial" pitchFamily="34" charset="0"/>
              <a:buChar char="•"/>
              <a:defRPr/>
            </a:pPr>
            <a:r>
              <a:rPr lang="ru-RU" dirty="0" smtClean="0">
                <a:solidFill>
                  <a:schemeClr val="tx2"/>
                </a:solidFill>
              </a:rPr>
              <a:t>240 </a:t>
            </a:r>
            <a:r>
              <a:rPr lang="ru-RU" dirty="0">
                <a:solidFill>
                  <a:schemeClr val="tx2"/>
                </a:solidFill>
              </a:rPr>
              <a:t>тематических пространственных слоев</a:t>
            </a:r>
          </a:p>
        </p:txBody>
      </p:sp>
      <p:grpSp>
        <p:nvGrpSpPr>
          <p:cNvPr id="15" name="Группа 26"/>
          <p:cNvGrpSpPr>
            <a:grpSpLocks/>
          </p:cNvGrpSpPr>
          <p:nvPr/>
        </p:nvGrpSpPr>
        <p:grpSpPr bwMode="auto">
          <a:xfrm>
            <a:off x="3276600" y="1789113"/>
            <a:ext cx="6119816" cy="5818187"/>
            <a:chOff x="3023320" y="1767719"/>
            <a:chExt cx="6120683" cy="5817258"/>
          </a:xfrm>
        </p:grpSpPr>
        <p:pic>
          <p:nvPicPr>
            <p:cNvPr id="16" name="Рисунок 27" descr="лиц.jpg"/>
            <p:cNvPicPr>
              <a:picLocks noChangeAspect="1"/>
            </p:cNvPicPr>
            <p:nvPr/>
          </p:nvPicPr>
          <p:blipFill>
            <a:blip r:embed="rId4" cstate="print">
              <a:clrChange>
                <a:clrFrom>
                  <a:srgbClr val="CCFFFF"/>
                </a:clrFrom>
                <a:clrTo>
                  <a:srgbClr val="CCFFFF">
                    <a:alpha val="0"/>
                  </a:srgbClr>
                </a:clrTo>
              </a:clrChange>
              <a:extLst>
                <a:ext uri="{28A0092B-C50C-407E-A947-70E740481C1C}">
                  <a14:useLocalDpi xmlns:a14="http://schemas.microsoft.com/office/drawing/2010/main" val="0"/>
                </a:ext>
              </a:extLst>
            </a:blip>
            <a:srcRect t="21651"/>
            <a:stretch>
              <a:fillRect/>
            </a:stretch>
          </p:blipFill>
          <p:spPr bwMode="auto">
            <a:xfrm>
              <a:off x="3264426" y="1767719"/>
              <a:ext cx="5868144" cy="28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Группа 28"/>
            <p:cNvGrpSpPr>
              <a:grpSpLocks/>
            </p:cNvGrpSpPr>
            <p:nvPr/>
          </p:nvGrpSpPr>
          <p:grpSpPr bwMode="auto">
            <a:xfrm>
              <a:off x="3023320" y="2992298"/>
              <a:ext cx="6120683" cy="4592679"/>
              <a:chOff x="-324544" y="-112713"/>
              <a:chExt cx="7965965" cy="6392879"/>
            </a:xfrm>
          </p:grpSpPr>
          <p:pic>
            <p:nvPicPr>
              <p:cNvPr id="20" name="Рисунок 10" descr="ХМАО2.jpg"/>
              <p:cNvPicPr>
                <a:picLocks noChangeAspect="1"/>
              </p:cNvPicPr>
              <p:nvPr/>
            </p:nvPicPr>
            <p:blipFill>
              <a:blip r:embed="rId5"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24544" y="1817822"/>
                <a:ext cx="7950196" cy="44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Рисунок 12" descr="Лес2.jpg"/>
              <p:cNvPicPr>
                <a:picLocks noChangeAspect="1"/>
              </p:cNvPicPr>
              <p:nvPr/>
            </p:nvPicPr>
            <p:blipFill>
              <a:blip r:embed="rId6"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24544" y="1171726"/>
                <a:ext cx="7950200" cy="446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13" descr="недропольз2.jpg"/>
              <p:cNvPicPr>
                <a:picLocks noChangeAspect="1"/>
              </p:cNvPicPr>
              <p:nvPr/>
            </p:nvPicPr>
            <p:blipFill>
              <a:blip r:embed="rId7"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24544" y="522456"/>
                <a:ext cx="7950200" cy="446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14" descr="транспорт2.jpg"/>
              <p:cNvPicPr>
                <a:picLocks noChangeAspect="1"/>
              </p:cNvPicPr>
              <p:nvPr/>
            </p:nvPicPr>
            <p:blipFill>
              <a:blip r:embed="rId8"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08779" y="-112713"/>
                <a:ext cx="7950200" cy="446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Рисунок 8" descr="1.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0184" t="34444" r="3540" b="28360"/>
            <a:stretch>
              <a:fillRect/>
            </a:stretch>
          </p:blipFill>
          <p:spPr bwMode="auto">
            <a:xfrm>
              <a:off x="3542235" y="3338038"/>
              <a:ext cx="5312527" cy="123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7" descr="OilGas.jp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35211" r="893" b="29578"/>
            <a:stretch>
              <a:fillRect/>
            </a:stretch>
          </p:blipFill>
          <p:spPr bwMode="auto">
            <a:xfrm>
              <a:off x="3033544" y="2794944"/>
              <a:ext cx="5976664" cy="113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16</a:t>
            </a:fld>
            <a:endParaRPr lang="ru-RU" sz="1800" dirty="0"/>
          </a:p>
        </p:txBody>
      </p:sp>
    </p:spTree>
    <p:extLst>
      <p:ext uri="{BB962C8B-B14F-4D97-AF65-F5344CB8AC3E}">
        <p14:creationId xmlns:p14="http://schemas.microsoft.com/office/powerpoint/2010/main" val="231094781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13" name="Номер слайда 1"/>
          <p:cNvSpPr txBox="1">
            <a:spLocks/>
          </p:cNvSpPr>
          <p:nvPr/>
        </p:nvSpPr>
        <p:spPr bwMode="auto">
          <a:xfrm>
            <a:off x="38100" y="63912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3E42754-614E-4D86-A413-4E3CEBF235FF}" type="slidenum">
              <a:rPr lang="ru-RU" smtClean="0"/>
              <a:pPr>
                <a:defRPr/>
              </a:pPr>
              <a:t>17</a:t>
            </a:fld>
            <a:endParaRPr lang="ru-RU" dirty="0"/>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693" y="1141145"/>
            <a:ext cx="4199508" cy="2829762"/>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00" y="1197172"/>
            <a:ext cx="3833862" cy="2748335"/>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0100" y="4016200"/>
            <a:ext cx="4258692" cy="2839129"/>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300" y="4039720"/>
            <a:ext cx="3862554" cy="2807683"/>
          </a:xfrm>
          <a:prstGeom prst="rect">
            <a:avLst/>
          </a:prstGeom>
        </p:spPr>
      </p:pic>
      <p:grpSp>
        <p:nvGrpSpPr>
          <p:cNvPr id="19" name="Группа 18"/>
          <p:cNvGrpSpPr/>
          <p:nvPr/>
        </p:nvGrpSpPr>
        <p:grpSpPr>
          <a:xfrm>
            <a:off x="2701846" y="2146258"/>
            <a:ext cx="3700194" cy="3700347"/>
            <a:chOff x="2625646" y="1866858"/>
            <a:chExt cx="3700194" cy="3700347"/>
          </a:xfrm>
        </p:grpSpPr>
        <p:sp>
          <p:nvSpPr>
            <p:cNvPr id="20" name="Полилиния 19"/>
            <p:cNvSpPr/>
            <p:nvPr/>
          </p:nvSpPr>
          <p:spPr>
            <a:xfrm>
              <a:off x="2625800" y="1866858"/>
              <a:ext cx="1808101" cy="1808408"/>
            </a:xfrm>
            <a:custGeom>
              <a:avLst/>
              <a:gdLst>
                <a:gd name="connsiteX0" fmla="*/ 0 w 1808101"/>
                <a:gd name="connsiteY0" fmla="*/ 1808408 h 1808408"/>
                <a:gd name="connsiteX1" fmla="*/ 1808101 w 1808101"/>
                <a:gd name="connsiteY1" fmla="*/ 0 h 1808408"/>
                <a:gd name="connsiteX2" fmla="*/ 1808101 w 1808101"/>
                <a:gd name="connsiteY2" fmla="*/ 1808408 h 1808408"/>
                <a:gd name="connsiteX3" fmla="*/ 0 w 1808101"/>
                <a:gd name="connsiteY3" fmla="*/ 1808408 h 1808408"/>
              </a:gdLst>
              <a:ahLst/>
              <a:cxnLst>
                <a:cxn ang="0">
                  <a:pos x="connsiteX0" y="connsiteY0"/>
                </a:cxn>
                <a:cxn ang="0">
                  <a:pos x="connsiteX1" y="connsiteY1"/>
                </a:cxn>
                <a:cxn ang="0">
                  <a:pos x="connsiteX2" y="connsiteY2"/>
                </a:cxn>
                <a:cxn ang="0">
                  <a:pos x="connsiteX3" y="connsiteY3"/>
                </a:cxn>
              </a:cxnLst>
              <a:rect l="l" t="t" r="r" b="b"/>
              <a:pathLst>
                <a:path w="1808101" h="1808408">
                  <a:moveTo>
                    <a:pt x="0" y="1808408"/>
                  </a:moveTo>
                  <a:cubicBezTo>
                    <a:pt x="0" y="809652"/>
                    <a:pt x="809514" y="0"/>
                    <a:pt x="1808101" y="0"/>
                  </a:cubicBezTo>
                  <a:lnTo>
                    <a:pt x="1808101" y="1808408"/>
                  </a:lnTo>
                  <a:lnTo>
                    <a:pt x="0" y="1808408"/>
                  </a:lnTo>
                  <a:close/>
                </a:path>
              </a:pathLst>
            </a:custGeom>
            <a:solidFill>
              <a:srgbClr val="C00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14925" tIns="615014" rIns="85344" bIns="85344" numCol="1" spcCol="1270" anchor="ctr" anchorCtr="0">
              <a:noAutofit/>
            </a:bodyPr>
            <a:lstStyle/>
            <a:p>
              <a:pPr lvl="0" algn="ctr" defTabSz="533400">
                <a:lnSpc>
                  <a:spcPct val="90000"/>
                </a:lnSpc>
                <a:spcBef>
                  <a:spcPct val="0"/>
                </a:spcBef>
                <a:spcAft>
                  <a:spcPct val="35000"/>
                </a:spcAft>
              </a:pPr>
              <a:endParaRPr lang="ru-RU" sz="1200" kern="1200" dirty="0"/>
            </a:p>
          </p:txBody>
        </p:sp>
        <p:sp>
          <p:nvSpPr>
            <p:cNvPr id="21" name="Полилиния 20"/>
            <p:cNvSpPr/>
            <p:nvPr/>
          </p:nvSpPr>
          <p:spPr>
            <a:xfrm>
              <a:off x="4517584" y="1866858"/>
              <a:ext cx="1808256" cy="1808409"/>
            </a:xfrm>
            <a:custGeom>
              <a:avLst/>
              <a:gdLst>
                <a:gd name="connsiteX0" fmla="*/ 0 w 1808408"/>
                <a:gd name="connsiteY0" fmla="*/ 1808408 h 1808408"/>
                <a:gd name="connsiteX1" fmla="*/ 1808408 w 1808408"/>
                <a:gd name="connsiteY1" fmla="*/ 0 h 1808408"/>
                <a:gd name="connsiteX2" fmla="*/ 1808408 w 1808408"/>
                <a:gd name="connsiteY2" fmla="*/ 1808408 h 1808408"/>
                <a:gd name="connsiteX3" fmla="*/ 0 w 1808408"/>
                <a:gd name="connsiteY3" fmla="*/ 1808408 h 1808408"/>
              </a:gdLst>
              <a:ahLst/>
              <a:cxnLst>
                <a:cxn ang="0">
                  <a:pos x="connsiteX0" y="connsiteY0"/>
                </a:cxn>
                <a:cxn ang="0">
                  <a:pos x="connsiteX1" y="connsiteY1"/>
                </a:cxn>
                <a:cxn ang="0">
                  <a:pos x="connsiteX2" y="connsiteY2"/>
                </a:cxn>
                <a:cxn ang="0">
                  <a:pos x="connsiteX3" y="connsiteY3"/>
                </a:cxn>
              </a:cxnLst>
              <a:rect l="l" t="t" r="r" b="b"/>
              <a:pathLst>
                <a:path w="1808408" h="1808408">
                  <a:moveTo>
                    <a:pt x="0" y="0"/>
                  </a:moveTo>
                  <a:cubicBezTo>
                    <a:pt x="998756" y="0"/>
                    <a:pt x="1808408" y="809652"/>
                    <a:pt x="1808408" y="1808408"/>
                  </a:cubicBezTo>
                  <a:lnTo>
                    <a:pt x="0" y="1808408"/>
                  </a:lnTo>
                  <a:lnTo>
                    <a:pt x="0" y="0"/>
                  </a:lnTo>
                  <a:close/>
                </a:path>
              </a:pathLst>
            </a:custGeom>
            <a:solidFill>
              <a:srgbClr val="009900"/>
            </a:solidFill>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99568" tIns="629238" rIns="629238" bIns="99569" numCol="1" spcCol="1270" anchor="ctr" anchorCtr="0">
              <a:noAutofit/>
            </a:bodyPr>
            <a:lstStyle/>
            <a:p>
              <a:pPr lvl="0" algn="ctr" defTabSz="622300">
                <a:lnSpc>
                  <a:spcPct val="90000"/>
                </a:lnSpc>
                <a:spcBef>
                  <a:spcPct val="0"/>
                </a:spcBef>
                <a:spcAft>
                  <a:spcPct val="35000"/>
                </a:spcAft>
              </a:pPr>
              <a:endParaRPr lang="ru-RU" sz="1400" kern="1200" dirty="0"/>
            </a:p>
          </p:txBody>
        </p:sp>
        <p:sp>
          <p:nvSpPr>
            <p:cNvPr id="22" name="Полилиния 21"/>
            <p:cNvSpPr/>
            <p:nvPr/>
          </p:nvSpPr>
          <p:spPr>
            <a:xfrm rot="21600000">
              <a:off x="4517738" y="3758795"/>
              <a:ext cx="1808102" cy="1808409"/>
            </a:xfrm>
            <a:custGeom>
              <a:avLst/>
              <a:gdLst>
                <a:gd name="connsiteX0" fmla="*/ 0 w 1808101"/>
                <a:gd name="connsiteY0" fmla="*/ 1808408 h 1808408"/>
                <a:gd name="connsiteX1" fmla="*/ 1808101 w 1808101"/>
                <a:gd name="connsiteY1" fmla="*/ 0 h 1808408"/>
                <a:gd name="connsiteX2" fmla="*/ 1808101 w 1808101"/>
                <a:gd name="connsiteY2" fmla="*/ 1808408 h 1808408"/>
                <a:gd name="connsiteX3" fmla="*/ 0 w 1808101"/>
                <a:gd name="connsiteY3" fmla="*/ 1808408 h 1808408"/>
              </a:gdLst>
              <a:ahLst/>
              <a:cxnLst>
                <a:cxn ang="0">
                  <a:pos x="connsiteX0" y="connsiteY0"/>
                </a:cxn>
                <a:cxn ang="0">
                  <a:pos x="connsiteX1" y="connsiteY1"/>
                </a:cxn>
                <a:cxn ang="0">
                  <a:pos x="connsiteX2" y="connsiteY2"/>
                </a:cxn>
                <a:cxn ang="0">
                  <a:pos x="connsiteX3" y="connsiteY3"/>
                </a:cxn>
              </a:cxnLst>
              <a:rect l="l" t="t" r="r" b="b"/>
              <a:pathLst>
                <a:path w="1808101" h="1808408">
                  <a:moveTo>
                    <a:pt x="1808101" y="0"/>
                  </a:moveTo>
                  <a:cubicBezTo>
                    <a:pt x="1808101" y="998756"/>
                    <a:pt x="998587" y="1808408"/>
                    <a:pt x="0" y="1808408"/>
                  </a:cubicBezTo>
                  <a:lnTo>
                    <a:pt x="0" y="0"/>
                  </a:lnTo>
                  <a:lnTo>
                    <a:pt x="1808101" y="0"/>
                  </a:lnTo>
                  <a:close/>
                </a:path>
              </a:pathLst>
            </a:custGeom>
            <a:solidFill>
              <a:schemeClr val="accent1">
                <a:lumMod val="25000"/>
              </a:schemeClr>
            </a:solidFill>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85344" tIns="85345" rIns="614926" bIns="615014" numCol="1" spcCol="1270" anchor="ctr" anchorCtr="0">
              <a:noAutofit/>
            </a:bodyPr>
            <a:lstStyle/>
            <a:p>
              <a:pPr lvl="0" algn="ctr" defTabSz="533400">
                <a:lnSpc>
                  <a:spcPct val="90000"/>
                </a:lnSpc>
                <a:spcBef>
                  <a:spcPct val="0"/>
                </a:spcBef>
                <a:spcAft>
                  <a:spcPct val="35000"/>
                </a:spcAft>
              </a:pPr>
              <a:endParaRPr lang="ru-RU" sz="1200" kern="1200" dirty="0"/>
            </a:p>
          </p:txBody>
        </p:sp>
        <p:sp>
          <p:nvSpPr>
            <p:cNvPr id="23" name="Полилиния 22"/>
            <p:cNvSpPr/>
            <p:nvPr/>
          </p:nvSpPr>
          <p:spPr>
            <a:xfrm rot="21600000">
              <a:off x="2625646" y="3758796"/>
              <a:ext cx="1808408" cy="1808409"/>
            </a:xfrm>
            <a:custGeom>
              <a:avLst/>
              <a:gdLst>
                <a:gd name="connsiteX0" fmla="*/ 0 w 1808408"/>
                <a:gd name="connsiteY0" fmla="*/ 1808408 h 1808408"/>
                <a:gd name="connsiteX1" fmla="*/ 1808408 w 1808408"/>
                <a:gd name="connsiteY1" fmla="*/ 0 h 1808408"/>
                <a:gd name="connsiteX2" fmla="*/ 1808408 w 1808408"/>
                <a:gd name="connsiteY2" fmla="*/ 1808408 h 1808408"/>
                <a:gd name="connsiteX3" fmla="*/ 0 w 1808408"/>
                <a:gd name="connsiteY3" fmla="*/ 1808408 h 1808408"/>
              </a:gdLst>
              <a:ahLst/>
              <a:cxnLst>
                <a:cxn ang="0">
                  <a:pos x="connsiteX0" y="connsiteY0"/>
                </a:cxn>
                <a:cxn ang="0">
                  <a:pos x="connsiteX1" y="connsiteY1"/>
                </a:cxn>
                <a:cxn ang="0">
                  <a:pos x="connsiteX2" y="connsiteY2"/>
                </a:cxn>
                <a:cxn ang="0">
                  <a:pos x="connsiteX3" y="connsiteY3"/>
                </a:cxn>
              </a:cxnLst>
              <a:rect l="l" t="t" r="r" b="b"/>
              <a:pathLst>
                <a:path w="1808408" h="1808408">
                  <a:moveTo>
                    <a:pt x="1808408" y="1808408"/>
                  </a:moveTo>
                  <a:cubicBezTo>
                    <a:pt x="809652" y="1808408"/>
                    <a:pt x="0" y="998756"/>
                    <a:pt x="0" y="0"/>
                  </a:cubicBezTo>
                  <a:lnTo>
                    <a:pt x="1808408" y="0"/>
                  </a:lnTo>
                  <a:lnTo>
                    <a:pt x="1808408" y="1808408"/>
                  </a:lnTo>
                  <a:close/>
                </a:path>
              </a:pathLst>
            </a:custGeom>
            <a:solidFill>
              <a:schemeClr val="accent6">
                <a:lumMod val="90000"/>
              </a:schemeClr>
            </a:solidFill>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629238" tIns="99568" rIns="99567" bIns="629239" numCol="1" spcCol="1270" anchor="ctr" anchorCtr="0">
              <a:noAutofit/>
            </a:bodyPr>
            <a:lstStyle/>
            <a:p>
              <a:pPr lvl="0" algn="ctr" defTabSz="622300">
                <a:lnSpc>
                  <a:spcPct val="90000"/>
                </a:lnSpc>
                <a:spcBef>
                  <a:spcPct val="0"/>
                </a:spcBef>
                <a:spcAft>
                  <a:spcPct val="35000"/>
                </a:spcAft>
              </a:pPr>
              <a:r>
                <a:rPr lang="ru-RU" sz="1600" b="1" kern="1200" dirty="0" smtClean="0"/>
                <a:t>Для </a:t>
              </a:r>
              <a:r>
                <a:rPr lang="en-US" sz="1600" b="1" kern="1200" dirty="0" err="1" smtClean="0"/>
                <a:t>iPAD</a:t>
              </a:r>
              <a:endParaRPr lang="ru-RU" sz="1600" b="1" kern="1200" dirty="0"/>
            </a:p>
          </p:txBody>
        </p:sp>
      </p:grpSp>
      <p:sp>
        <p:nvSpPr>
          <p:cNvPr id="24" name="Rectangle 9"/>
          <p:cNvSpPr>
            <a:spLocks noChangeArrowheads="1"/>
          </p:cNvSpPr>
          <p:nvPr/>
        </p:nvSpPr>
        <p:spPr bwMode="auto">
          <a:xfrm>
            <a:off x="397803" y="731547"/>
            <a:ext cx="8163669" cy="4687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361950" indent="-95250" algn="ctr"/>
            <a:r>
              <a:rPr lang="ru-RU" sz="2400" b="1" dirty="0" smtClean="0">
                <a:solidFill>
                  <a:srgbClr val="C00000"/>
                </a:solidFill>
                <a:latin typeface="+mj-lt"/>
                <a:ea typeface="+mj-ea"/>
                <a:cs typeface="+mj-cs"/>
              </a:rPr>
              <a:t>Формы </a:t>
            </a:r>
            <a:r>
              <a:rPr lang="ru-RU" sz="2400" b="1" dirty="0">
                <a:solidFill>
                  <a:srgbClr val="C00000"/>
                </a:solidFill>
                <a:latin typeface="+mj-lt"/>
                <a:ea typeface="+mj-ea"/>
                <a:cs typeface="+mj-cs"/>
              </a:rPr>
              <a:t>представления данных ТИС Югры</a:t>
            </a:r>
            <a:endParaRPr lang="en-US" sz="2400" b="1" dirty="0">
              <a:solidFill>
                <a:srgbClr val="C00000"/>
              </a:solidFill>
              <a:latin typeface="+mj-lt"/>
              <a:ea typeface="+mj-ea"/>
              <a:cs typeface="+mj-cs"/>
            </a:endParaRPr>
          </a:p>
        </p:txBody>
      </p:sp>
      <p:sp>
        <p:nvSpPr>
          <p:cNvPr id="2" name="Прямоугольник 1"/>
          <p:cNvSpPr/>
          <p:nvPr/>
        </p:nvSpPr>
        <p:spPr>
          <a:xfrm>
            <a:off x="4639693" y="2870201"/>
            <a:ext cx="1583307" cy="1075306"/>
          </a:xfrm>
          <a:prstGeom prst="rect">
            <a:avLst/>
          </a:prstGeom>
        </p:spPr>
        <p:txBody>
          <a:bodyPr wrap="square">
            <a:noAutofit/>
          </a:bodyPr>
          <a:lstStyle/>
          <a:p>
            <a:pPr lvl="0" algn="ctr" defTabSz="622300">
              <a:lnSpc>
                <a:spcPct val="90000"/>
              </a:lnSpc>
              <a:spcAft>
                <a:spcPct val="35000"/>
              </a:spcAft>
            </a:pPr>
            <a:r>
              <a:rPr lang="ru-RU" sz="1700" dirty="0">
                <a:solidFill>
                  <a:schemeClr val="bg1"/>
                </a:solidFill>
              </a:rPr>
              <a:t>В форме </a:t>
            </a:r>
            <a:r>
              <a:rPr lang="ru-RU" sz="1700" dirty="0" err="1">
                <a:solidFill>
                  <a:schemeClr val="bg1"/>
                </a:solidFill>
              </a:rPr>
              <a:t>геостатистики</a:t>
            </a:r>
            <a:endParaRPr lang="ru-RU" sz="1700" dirty="0">
              <a:solidFill>
                <a:schemeClr val="bg1"/>
              </a:solidFill>
            </a:endParaRPr>
          </a:p>
        </p:txBody>
      </p:sp>
      <p:sp>
        <p:nvSpPr>
          <p:cNvPr id="25" name="Прямоугольник 24"/>
          <p:cNvSpPr/>
          <p:nvPr/>
        </p:nvSpPr>
        <p:spPr>
          <a:xfrm>
            <a:off x="2794000" y="2857502"/>
            <a:ext cx="1685637" cy="1075306"/>
          </a:xfrm>
          <a:prstGeom prst="rect">
            <a:avLst/>
          </a:prstGeom>
        </p:spPr>
        <p:txBody>
          <a:bodyPr wrap="square">
            <a:noAutofit/>
          </a:bodyPr>
          <a:lstStyle/>
          <a:p>
            <a:pPr lvl="0" algn="ctr" defTabSz="533400">
              <a:lnSpc>
                <a:spcPct val="90000"/>
              </a:lnSpc>
              <a:spcAft>
                <a:spcPct val="35000"/>
              </a:spcAft>
            </a:pPr>
            <a:r>
              <a:rPr lang="ru-RU" sz="1600" dirty="0">
                <a:solidFill>
                  <a:schemeClr val="bg1"/>
                </a:solidFill>
              </a:rPr>
              <a:t>В форме комплексного представления данных</a:t>
            </a:r>
          </a:p>
        </p:txBody>
      </p:sp>
      <p:sp>
        <p:nvSpPr>
          <p:cNvPr id="27" name="Прямоугольник 26"/>
          <p:cNvSpPr/>
          <p:nvPr/>
        </p:nvSpPr>
        <p:spPr>
          <a:xfrm>
            <a:off x="4610100" y="4179420"/>
            <a:ext cx="1612900" cy="1075306"/>
          </a:xfrm>
          <a:prstGeom prst="rect">
            <a:avLst/>
          </a:prstGeom>
        </p:spPr>
        <p:txBody>
          <a:bodyPr wrap="square">
            <a:noAutofit/>
          </a:bodyPr>
          <a:lstStyle/>
          <a:p>
            <a:pPr lvl="0" algn="ctr" defTabSz="533400">
              <a:lnSpc>
                <a:spcPct val="90000"/>
              </a:lnSpc>
              <a:spcAft>
                <a:spcPct val="35000"/>
              </a:spcAft>
            </a:pPr>
            <a:r>
              <a:rPr lang="ru-RU" sz="1600" dirty="0">
                <a:solidFill>
                  <a:schemeClr val="bg1"/>
                </a:solidFill>
              </a:rPr>
              <a:t>В форме комплексного представления данных</a:t>
            </a:r>
          </a:p>
        </p:txBody>
      </p:sp>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17</a:t>
            </a:fld>
            <a:endParaRPr lang="ru-RU" sz="1800" dirty="0"/>
          </a:p>
        </p:txBody>
      </p:sp>
    </p:spTree>
    <p:extLst>
      <p:ext uri="{BB962C8B-B14F-4D97-AF65-F5344CB8AC3E}">
        <p14:creationId xmlns:p14="http://schemas.microsoft.com/office/powerpoint/2010/main" val="256849619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18</a:t>
            </a:fld>
            <a:endParaRPr lang="ru-RU" sz="1800" dirty="0"/>
          </a:p>
        </p:txBody>
      </p:sp>
      <p:sp>
        <p:nvSpPr>
          <p:cNvPr id="10" name="Прямоугольник 9"/>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1"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2" name="Рисунок 11"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13" name="Номер слайда 1"/>
          <p:cNvSpPr txBox="1">
            <a:spLocks/>
          </p:cNvSpPr>
          <p:nvPr/>
        </p:nvSpPr>
        <p:spPr bwMode="auto">
          <a:xfrm>
            <a:off x="38100" y="6238974"/>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3E42754-614E-4D86-A413-4E3CEBF235FF}" type="slidenum">
              <a:rPr lang="ru-RU" smtClean="0"/>
              <a:pPr>
                <a:defRPr/>
              </a:pPr>
              <a:t>18</a:t>
            </a:fld>
            <a:endParaRPr lang="ru-RU" dirty="0"/>
          </a:p>
        </p:txBody>
      </p:sp>
      <p:sp>
        <p:nvSpPr>
          <p:cNvPr id="14" name="Выгнутая вверх стрелка 13"/>
          <p:cNvSpPr/>
          <p:nvPr/>
        </p:nvSpPr>
        <p:spPr>
          <a:xfrm flipH="1">
            <a:off x="4694238" y="1257399"/>
            <a:ext cx="2152650" cy="579438"/>
          </a:xfrm>
          <a:prstGeom prst="curvedDownArrow">
            <a:avLst>
              <a:gd name="adj1" fmla="val 25000"/>
              <a:gd name="adj2" fmla="val 33413"/>
              <a:gd name="adj3" fmla="val 25000"/>
            </a:avLst>
          </a:prstGeom>
          <a:gradFill>
            <a:gsLst>
              <a:gs pos="0">
                <a:srgbClr val="FF0000"/>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5" name="Выгнутая вверх стрелка 14"/>
          <p:cNvSpPr/>
          <p:nvPr/>
        </p:nvSpPr>
        <p:spPr>
          <a:xfrm rot="5400000" flipH="1">
            <a:off x="5131593" y="5317431"/>
            <a:ext cx="1389063" cy="476250"/>
          </a:xfrm>
          <a:prstGeom prst="curvedDownArrow">
            <a:avLst>
              <a:gd name="adj1" fmla="val 25000"/>
              <a:gd name="adj2" fmla="val 33413"/>
              <a:gd name="adj3" fmla="val 25000"/>
            </a:avLst>
          </a:prstGeom>
          <a:gradFill flip="none" rotWithShape="1">
            <a:gsLst>
              <a:gs pos="39000">
                <a:srgbClr val="00B050"/>
              </a:gs>
              <a:gs pos="50000">
                <a:srgbClr val="00B050"/>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Выгнутая вверх стрелка 15"/>
          <p:cNvSpPr/>
          <p:nvPr/>
        </p:nvSpPr>
        <p:spPr>
          <a:xfrm>
            <a:off x="3400425" y="1179612"/>
            <a:ext cx="1127125" cy="523875"/>
          </a:xfrm>
          <a:prstGeom prst="curvedDownArrow">
            <a:avLst>
              <a:gd name="adj1" fmla="val 25000"/>
              <a:gd name="adj2" fmla="val 33413"/>
              <a:gd name="adj3" fmla="val 25000"/>
            </a:avLst>
          </a:prstGeom>
          <a:gradFill>
            <a:gsLst>
              <a:gs pos="0">
                <a:srgbClr val="FF0000"/>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pic>
        <p:nvPicPr>
          <p:cNvPr id="17" name="Рисунок 8" descr="схема_8.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4113" y="1379637"/>
            <a:ext cx="4419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угольник с двумя скругленными противолежащими углами 17"/>
          <p:cNvSpPr/>
          <p:nvPr/>
        </p:nvSpPr>
        <p:spPr>
          <a:xfrm>
            <a:off x="295970" y="836712"/>
            <a:ext cx="3311525" cy="1335087"/>
          </a:xfrm>
          <a:prstGeom prst="round2DiagRect">
            <a:avLst/>
          </a:prstGeom>
          <a:solidFill>
            <a:schemeClr val="accent5">
              <a:lumMod val="20000"/>
              <a:lumOff val="80000"/>
            </a:schemeClr>
          </a:solidFill>
          <a:effectLst>
            <a:outerShdw blurRad="177800" dist="50800" dir="5400000" sx="96000" sy="96000" algn="ctr" rotWithShape="0">
              <a:schemeClr val="accent1">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9" name="Прямоугольник 48"/>
          <p:cNvSpPr>
            <a:spLocks noChangeArrowheads="1"/>
          </p:cNvSpPr>
          <p:nvPr/>
        </p:nvSpPr>
        <p:spPr bwMode="auto">
          <a:xfrm>
            <a:off x="251520" y="876399"/>
            <a:ext cx="35283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a:r>
              <a:rPr lang="ru-RU" sz="1200" b="1" dirty="0" smtClean="0"/>
              <a:t>ЦОД:</a:t>
            </a:r>
            <a:endParaRPr lang="ru-RU" sz="1200" b="1" dirty="0"/>
          </a:p>
          <a:p>
            <a:pPr marL="285750" indent="-285750">
              <a:buFont typeface="Wingdings" pitchFamily="2" charset="2"/>
              <a:buChar char="ü"/>
            </a:pPr>
            <a:r>
              <a:rPr lang="ru-RU" sz="1200" dirty="0"/>
              <a:t>Система хранения </a:t>
            </a:r>
            <a:r>
              <a:rPr lang="ru-RU" sz="1200" dirty="0" smtClean="0"/>
              <a:t>данных </a:t>
            </a:r>
            <a:r>
              <a:rPr lang="en-US" sz="1200" b="1" dirty="0" smtClean="0"/>
              <a:t>25.5</a:t>
            </a:r>
            <a:r>
              <a:rPr lang="ru-RU" sz="1200" dirty="0" smtClean="0"/>
              <a:t> (из </a:t>
            </a:r>
            <a:r>
              <a:rPr lang="en-US" sz="1200" b="1" dirty="0" smtClean="0"/>
              <a:t>93</a:t>
            </a:r>
            <a:r>
              <a:rPr lang="ru-RU" sz="1200" b="1" dirty="0" smtClean="0"/>
              <a:t>)</a:t>
            </a:r>
            <a:r>
              <a:rPr lang="en-US" sz="1200" dirty="0" smtClean="0"/>
              <a:t> </a:t>
            </a:r>
            <a:r>
              <a:rPr lang="en-US" sz="1200" dirty="0"/>
              <a:t>T</a:t>
            </a:r>
            <a:r>
              <a:rPr lang="ru-RU" sz="1200" dirty="0"/>
              <a:t>б</a:t>
            </a:r>
            <a:r>
              <a:rPr lang="en-US" sz="1200" dirty="0"/>
              <a:t>  </a:t>
            </a:r>
            <a:endParaRPr lang="ru-RU" sz="1200" dirty="0"/>
          </a:p>
          <a:p>
            <a:pPr marL="285750" indent="-285750">
              <a:buFont typeface="Wingdings" pitchFamily="2" charset="2"/>
              <a:buChar char="ü"/>
            </a:pPr>
            <a:r>
              <a:rPr lang="ru-RU" sz="1200" dirty="0"/>
              <a:t>Ленточная библиотека,</a:t>
            </a:r>
            <a:r>
              <a:rPr lang="en-US" sz="1200" dirty="0"/>
              <a:t> </a:t>
            </a:r>
            <a:r>
              <a:rPr lang="ru-RU" sz="1200" dirty="0"/>
              <a:t>объем </a:t>
            </a:r>
            <a:r>
              <a:rPr lang="ru-RU" sz="1200" b="1" dirty="0"/>
              <a:t>56 </a:t>
            </a:r>
            <a:r>
              <a:rPr lang="ru-RU" sz="1200" b="1" dirty="0" smtClean="0"/>
              <a:t>(</a:t>
            </a:r>
            <a:r>
              <a:rPr lang="ru-RU" sz="1200" dirty="0" smtClean="0"/>
              <a:t>из </a:t>
            </a:r>
            <a:r>
              <a:rPr lang="en-US" sz="1200" b="1" dirty="0" smtClean="0"/>
              <a:t>309</a:t>
            </a:r>
            <a:r>
              <a:rPr lang="ru-RU" sz="1200" b="1" dirty="0" smtClean="0"/>
              <a:t>)</a:t>
            </a:r>
            <a:r>
              <a:rPr lang="en-US" sz="1200" b="1" dirty="0" smtClean="0"/>
              <a:t> </a:t>
            </a:r>
            <a:r>
              <a:rPr lang="ru-RU" sz="1200" dirty="0"/>
              <a:t>Тб</a:t>
            </a:r>
          </a:p>
          <a:p>
            <a:pPr marL="285750" indent="-285750">
              <a:buFont typeface="Wingdings" pitchFamily="2" charset="2"/>
              <a:buChar char="ü"/>
            </a:pPr>
            <a:r>
              <a:rPr lang="ru-RU" sz="1200" b="1" dirty="0"/>
              <a:t>Отказоустойчивые кластеры + кластеры балансировки нагрузки</a:t>
            </a:r>
          </a:p>
        </p:txBody>
      </p:sp>
      <p:sp>
        <p:nvSpPr>
          <p:cNvPr id="20" name="Прямоугольник с двумя скругленными противолежащими углами 19"/>
          <p:cNvSpPr/>
          <p:nvPr/>
        </p:nvSpPr>
        <p:spPr>
          <a:xfrm>
            <a:off x="4081463" y="5862737"/>
            <a:ext cx="3970337" cy="847725"/>
          </a:xfrm>
          <a:prstGeom prst="round2DiagRect">
            <a:avLst/>
          </a:prstGeom>
          <a:solidFill>
            <a:schemeClr val="accent3">
              <a:lumMod val="20000"/>
              <a:lumOff val="80000"/>
            </a:schemeClr>
          </a:solidFill>
          <a:effectLst>
            <a:outerShdw blurRad="177800" dist="50800" dir="5400000" sx="96000" sy="96000" algn="ctr" rotWithShape="0">
              <a:schemeClr val="accent1">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1" name="Прямоугольник 50"/>
          <p:cNvSpPr>
            <a:spLocks noChangeArrowheads="1"/>
          </p:cNvSpPr>
          <p:nvPr/>
        </p:nvSpPr>
        <p:spPr bwMode="auto">
          <a:xfrm>
            <a:off x="4089400" y="5837337"/>
            <a:ext cx="1920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ru-RU" sz="1200" b="1"/>
              <a:t>Реализация ведомственных информационных систем</a:t>
            </a:r>
          </a:p>
        </p:txBody>
      </p:sp>
      <p:sp>
        <p:nvSpPr>
          <p:cNvPr id="22" name="Прямоугольник с двумя скругленными противолежащими углами 21"/>
          <p:cNvSpPr/>
          <p:nvPr/>
        </p:nvSpPr>
        <p:spPr>
          <a:xfrm>
            <a:off x="5397500" y="1152624"/>
            <a:ext cx="3252788" cy="739775"/>
          </a:xfrm>
          <a:prstGeom prst="round2DiagRect">
            <a:avLst/>
          </a:prstGeom>
          <a:solidFill>
            <a:schemeClr val="accent3">
              <a:lumMod val="20000"/>
              <a:lumOff val="80000"/>
            </a:schemeClr>
          </a:solidFill>
          <a:effectLst>
            <a:outerShdw blurRad="177800" dist="50800" dir="5400000" sx="96000" sy="96000" algn="ctr" rotWithShape="0">
              <a:schemeClr val="accent1">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3" name="Прямоугольник 52"/>
          <p:cNvSpPr>
            <a:spLocks noChangeArrowheads="1"/>
          </p:cNvSpPr>
          <p:nvPr/>
        </p:nvSpPr>
        <p:spPr bwMode="auto">
          <a:xfrm>
            <a:off x="5497513" y="1152624"/>
            <a:ext cx="1404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ru-RU" sz="1200" b="1"/>
              <a:t>Количество пользователей системы </a:t>
            </a:r>
            <a:endParaRPr lang="ru-RU" sz="1200"/>
          </a:p>
        </p:txBody>
      </p:sp>
      <p:sp>
        <p:nvSpPr>
          <p:cNvPr id="24" name="Выгнутая вверх стрелка 23"/>
          <p:cNvSpPr/>
          <p:nvPr/>
        </p:nvSpPr>
        <p:spPr>
          <a:xfrm rot="20285469">
            <a:off x="2478088" y="2319437"/>
            <a:ext cx="1450975" cy="523875"/>
          </a:xfrm>
          <a:prstGeom prst="curvedDownArrow">
            <a:avLst>
              <a:gd name="adj1" fmla="val 25000"/>
              <a:gd name="adj2" fmla="val 33413"/>
              <a:gd name="adj3" fmla="val 25000"/>
            </a:avLst>
          </a:prstGeom>
          <a:gradFill>
            <a:gsLst>
              <a:gs pos="0">
                <a:srgbClr val="FF0000"/>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5" name="Прямоугольник с двумя скругленными противолежащими углами 24"/>
          <p:cNvSpPr/>
          <p:nvPr/>
        </p:nvSpPr>
        <p:spPr>
          <a:xfrm>
            <a:off x="251520" y="2382937"/>
            <a:ext cx="2397125" cy="2274887"/>
          </a:xfrm>
          <a:prstGeom prst="round2DiagRect">
            <a:avLst>
              <a:gd name="adj1" fmla="val 16667"/>
              <a:gd name="adj2" fmla="val 4117"/>
            </a:avLst>
          </a:prstGeom>
          <a:solidFill>
            <a:schemeClr val="accent3">
              <a:lumMod val="20000"/>
              <a:lumOff val="80000"/>
            </a:schemeClr>
          </a:solidFill>
          <a:effectLst>
            <a:outerShdw blurRad="177800" dist="50800" dir="5400000" sx="96000" sy="96000" algn="ctr" rotWithShape="0">
              <a:schemeClr val="accent1">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6" name="Выгнутая вверх стрелка 25"/>
          <p:cNvSpPr/>
          <p:nvPr/>
        </p:nvSpPr>
        <p:spPr>
          <a:xfrm rot="17774853">
            <a:off x="1648620" y="5092005"/>
            <a:ext cx="1452562" cy="523875"/>
          </a:xfrm>
          <a:prstGeom prst="curvedDownArrow">
            <a:avLst>
              <a:gd name="adj1" fmla="val 25000"/>
              <a:gd name="adj2" fmla="val 33413"/>
              <a:gd name="adj3" fmla="val 25000"/>
            </a:avLst>
          </a:prstGeom>
          <a:gradFill flip="none" rotWithShape="1">
            <a:gsLst>
              <a:gs pos="39000">
                <a:srgbClr val="00B050"/>
              </a:gs>
              <a:gs pos="50000">
                <a:srgbClr val="00B050"/>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7" name="Прямоугольник с двумя скругленными противолежащими углами 26"/>
          <p:cNvSpPr/>
          <p:nvPr/>
        </p:nvSpPr>
        <p:spPr>
          <a:xfrm>
            <a:off x="292795" y="5259487"/>
            <a:ext cx="3381375" cy="1457325"/>
          </a:xfrm>
          <a:prstGeom prst="round2DiagRect">
            <a:avLst/>
          </a:prstGeom>
          <a:solidFill>
            <a:schemeClr val="accent3">
              <a:lumMod val="20000"/>
              <a:lumOff val="80000"/>
            </a:schemeClr>
          </a:solidFill>
          <a:effectLst>
            <a:outerShdw blurRad="177800" dist="50800" dir="5400000" sx="96000" sy="96000" algn="ctr" rotWithShape="0">
              <a:schemeClr val="accent1">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useBgFill="1">
        <p:nvSpPr>
          <p:cNvPr id="28" name="Прямоугольная выноска 27"/>
          <p:cNvSpPr/>
          <p:nvPr/>
        </p:nvSpPr>
        <p:spPr>
          <a:xfrm>
            <a:off x="5364163" y="2986187"/>
            <a:ext cx="1349375" cy="579437"/>
          </a:xfrm>
          <a:prstGeom prst="wedgeRectCallout">
            <a:avLst>
              <a:gd name="adj1" fmla="val -59467"/>
              <a:gd name="adj2" fmla="val -3853"/>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29" name="Таблица 28"/>
          <p:cNvGraphicFramePr>
            <a:graphicFrameLocks noGrp="1"/>
          </p:cNvGraphicFramePr>
          <p:nvPr>
            <p:extLst>
              <p:ext uri="{D42A27DB-BD31-4B8C-83A1-F6EECF244321}">
                <p14:modId xmlns:p14="http://schemas.microsoft.com/office/powerpoint/2010/main" val="628752647"/>
              </p:ext>
            </p:extLst>
          </p:nvPr>
        </p:nvGraphicFramePr>
        <p:xfrm>
          <a:off x="6164263" y="6061174"/>
          <a:ext cx="1674812" cy="228600"/>
        </p:xfrm>
        <a:graphic>
          <a:graphicData uri="http://schemas.openxmlformats.org/drawingml/2006/table">
            <a:tbl>
              <a:tblPr/>
              <a:tblGrid>
                <a:gridCol w="1674812"/>
              </a:tblGrid>
              <a:tr h="223520">
                <a:tc>
                  <a:txBody>
                    <a:bodyPr/>
                    <a:lstStyle/>
                    <a:p>
                      <a:pPr algn="ctr">
                        <a:spcAft>
                          <a:spcPts val="0"/>
                        </a:spcAft>
                      </a:pPr>
                      <a:r>
                        <a:rPr lang="en-US" sz="1500" b="1" dirty="0" smtClean="0">
                          <a:solidFill>
                            <a:srgbClr val="C00000"/>
                          </a:solidFill>
                          <a:latin typeface="Arial" pitchFamily="34" charset="0"/>
                          <a:ea typeface="Times New Roman"/>
                          <a:cs typeface="Arial" pitchFamily="34" charset="0"/>
                        </a:rPr>
                        <a:t>7</a:t>
                      </a:r>
                      <a:endParaRPr lang="ru-RU" sz="1500" b="1" dirty="0">
                        <a:solidFill>
                          <a:srgbClr val="C00000"/>
                        </a:solidFill>
                        <a:latin typeface="Arial" pitchFamily="34" charset="0"/>
                        <a:ea typeface="Times New Roman"/>
                        <a:cs typeface="Arial" pitchFamily="34" charset="0"/>
                      </a:endParaRPr>
                    </a:p>
                  </a:txBody>
                  <a:tcPr marL="68549" marR="68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0" name="Таблица 29"/>
          <p:cNvGraphicFramePr>
            <a:graphicFrameLocks noGrp="1"/>
          </p:cNvGraphicFramePr>
          <p:nvPr>
            <p:extLst>
              <p:ext uri="{D42A27DB-BD31-4B8C-83A1-F6EECF244321}">
                <p14:modId xmlns:p14="http://schemas.microsoft.com/office/powerpoint/2010/main" val="3955056970"/>
              </p:ext>
            </p:extLst>
          </p:nvPr>
        </p:nvGraphicFramePr>
        <p:xfrm>
          <a:off x="475358" y="5369123"/>
          <a:ext cx="3098800" cy="1251903"/>
        </p:xfrm>
        <a:graphic>
          <a:graphicData uri="http://schemas.openxmlformats.org/drawingml/2006/table">
            <a:tbl>
              <a:tblPr/>
              <a:tblGrid>
                <a:gridCol w="2589212"/>
                <a:gridCol w="509588"/>
              </a:tblGrid>
              <a:tr h="2460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sz="1200" b="1" dirty="0" smtClean="0"/>
                        <a:t>Интеграция с ведомственными ИС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Times New Roman" pitchFamily="18" charset="0"/>
                        </a:rPr>
                        <a:t>Информационные системы и ресурсы органов власти автономного округа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C00000"/>
                          </a:solidFill>
                          <a:effectLst/>
                          <a:latin typeface="Arial" pitchFamily="34" charset="0"/>
                          <a:cs typeface="Times New Roman" pitchFamily="18" charset="0"/>
                        </a:rPr>
                        <a:t>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Times New Roman" pitchFamily="18" charset="0"/>
                        </a:rPr>
                        <a:t>Информационные системы и ресурсы органов местного самоуправления автономного округа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C00000"/>
                          </a:solidFill>
                          <a:effectLst/>
                          <a:latin typeface="Arial" pitchFamily="34" charset="0"/>
                          <a:cs typeface="Times New Roman" pitchFamily="18" charset="0"/>
                        </a:rPr>
                        <a:t>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 name="Выгнутая вверх стрелка 30"/>
          <p:cNvSpPr/>
          <p:nvPr/>
        </p:nvSpPr>
        <p:spPr>
          <a:xfrm flipH="1">
            <a:off x="5148263" y="2803624"/>
            <a:ext cx="2152650" cy="579438"/>
          </a:xfrm>
          <a:prstGeom prst="curvedDownArrow">
            <a:avLst>
              <a:gd name="adj1" fmla="val 25000"/>
              <a:gd name="adj2" fmla="val 33413"/>
              <a:gd name="adj3" fmla="val 25000"/>
            </a:avLst>
          </a:prstGeom>
          <a:gradFill flip="none" rotWithShape="1">
            <a:gsLst>
              <a:gs pos="39000">
                <a:srgbClr val="00B050"/>
              </a:gs>
              <a:gs pos="50000">
                <a:srgbClr val="00B050"/>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useBgFill="1">
        <p:nvSpPr>
          <p:cNvPr id="32" name="Прямоугольная выноска 31"/>
          <p:cNvSpPr/>
          <p:nvPr/>
        </p:nvSpPr>
        <p:spPr>
          <a:xfrm>
            <a:off x="5092700" y="2000349"/>
            <a:ext cx="1349375" cy="579438"/>
          </a:xfrm>
          <a:prstGeom prst="wedgeRectCallout">
            <a:avLst>
              <a:gd name="adj1" fmla="val -59467"/>
              <a:gd name="adj2" fmla="val -3853"/>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Прямоугольник с двумя скругленными противолежащими углами 32"/>
          <p:cNvSpPr/>
          <p:nvPr/>
        </p:nvSpPr>
        <p:spPr>
          <a:xfrm>
            <a:off x="6267450" y="2025749"/>
            <a:ext cx="2651100" cy="3811588"/>
          </a:xfrm>
          <a:prstGeom prst="round2DiagRect">
            <a:avLst/>
          </a:prstGeom>
          <a:solidFill>
            <a:schemeClr val="accent3">
              <a:lumMod val="20000"/>
              <a:lumOff val="80000"/>
            </a:schemeClr>
          </a:solidFill>
          <a:effectLst>
            <a:outerShdw blurRad="177800" dist="50800" dir="5400000" sx="96000" sy="96000" algn="ctr" rotWithShape="0">
              <a:schemeClr val="accent1">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4" name="Прямоугольник 33"/>
          <p:cNvSpPr/>
          <p:nvPr/>
        </p:nvSpPr>
        <p:spPr>
          <a:xfrm>
            <a:off x="6372200" y="2003837"/>
            <a:ext cx="2546350" cy="3872855"/>
          </a:xfrm>
          <a:prstGeom prst="rect">
            <a:avLst/>
          </a:prstGeom>
        </p:spPr>
        <p:txBody>
          <a:bodyPr>
            <a:spAutoFit/>
          </a:bodyPr>
          <a:lstStyle/>
          <a:p>
            <a:pPr marL="144000" indent="-285750">
              <a:spcBef>
                <a:spcPts val="100"/>
              </a:spcBef>
              <a:spcAft>
                <a:spcPts val="100"/>
              </a:spcAft>
              <a:defRPr/>
            </a:pPr>
            <a:r>
              <a:rPr lang="ru-RU" sz="1200" b="1" dirty="0"/>
              <a:t>Информационные блоки:</a:t>
            </a:r>
          </a:p>
          <a:p>
            <a:pPr marL="144000" indent="-144000">
              <a:spcBef>
                <a:spcPts val="100"/>
              </a:spcBef>
              <a:spcAft>
                <a:spcPts val="100"/>
              </a:spcAft>
              <a:buFont typeface="Wingdings" pitchFamily="2" charset="2"/>
              <a:buChar char="ü"/>
              <a:defRPr/>
            </a:pPr>
            <a:r>
              <a:rPr lang="ru-RU" sz="1200" dirty="0"/>
              <a:t>топливно-энергетический комплекс </a:t>
            </a:r>
          </a:p>
          <a:p>
            <a:pPr marL="144000" indent="-144000">
              <a:spcBef>
                <a:spcPts val="100"/>
              </a:spcBef>
              <a:spcAft>
                <a:spcPts val="100"/>
              </a:spcAft>
              <a:buFont typeface="Wingdings" pitchFamily="2" charset="2"/>
              <a:buChar char="ü"/>
              <a:defRPr/>
            </a:pPr>
            <a:r>
              <a:rPr lang="ru-RU" sz="1200" dirty="0" err="1"/>
              <a:t>нефтегазохимический</a:t>
            </a:r>
            <a:r>
              <a:rPr lang="ru-RU" sz="1200" dirty="0"/>
              <a:t> комплекс </a:t>
            </a:r>
          </a:p>
          <a:p>
            <a:pPr marL="144000" indent="-144000">
              <a:spcBef>
                <a:spcPts val="100"/>
              </a:spcBef>
              <a:spcAft>
                <a:spcPts val="100"/>
              </a:spcAft>
              <a:buFont typeface="Wingdings" pitchFamily="2" charset="2"/>
              <a:buChar char="ü"/>
              <a:defRPr/>
            </a:pPr>
            <a:r>
              <a:rPr lang="ru-RU" sz="1200" dirty="0"/>
              <a:t> электроэнергетика</a:t>
            </a:r>
          </a:p>
          <a:p>
            <a:pPr marL="144000" indent="-144000">
              <a:spcBef>
                <a:spcPts val="100"/>
              </a:spcBef>
              <a:spcAft>
                <a:spcPts val="100"/>
              </a:spcAft>
              <a:buFont typeface="Wingdings" pitchFamily="2" charset="2"/>
              <a:buChar char="ü"/>
              <a:defRPr/>
            </a:pPr>
            <a:r>
              <a:rPr lang="ru-RU" sz="1200" dirty="0"/>
              <a:t>лесопромышленный комплекс </a:t>
            </a:r>
          </a:p>
          <a:p>
            <a:pPr marL="144000" indent="-144000">
              <a:spcBef>
                <a:spcPts val="100"/>
              </a:spcBef>
              <a:spcAft>
                <a:spcPts val="100"/>
              </a:spcAft>
              <a:buFont typeface="Wingdings" pitchFamily="2" charset="2"/>
              <a:buChar char="ü"/>
              <a:defRPr/>
            </a:pPr>
            <a:r>
              <a:rPr lang="ru-RU" sz="1200" dirty="0"/>
              <a:t>горнопромышленный комплекс </a:t>
            </a:r>
          </a:p>
          <a:p>
            <a:pPr marL="144000" indent="-144000">
              <a:spcBef>
                <a:spcPts val="100"/>
              </a:spcBef>
              <a:spcAft>
                <a:spcPts val="100"/>
              </a:spcAft>
              <a:buFont typeface="Wingdings" pitchFamily="2" charset="2"/>
              <a:buChar char="ü"/>
              <a:defRPr/>
            </a:pPr>
            <a:r>
              <a:rPr lang="ru-RU" sz="1200" dirty="0"/>
              <a:t>коренные малочисленные народы Севера</a:t>
            </a:r>
          </a:p>
          <a:p>
            <a:pPr marL="144000" indent="-144000">
              <a:spcBef>
                <a:spcPts val="100"/>
              </a:spcBef>
              <a:spcAft>
                <a:spcPts val="100"/>
              </a:spcAft>
              <a:buFont typeface="Wingdings" pitchFamily="2" charset="2"/>
              <a:buChar char="ü"/>
              <a:defRPr/>
            </a:pPr>
            <a:r>
              <a:rPr lang="ru-RU" sz="1200" i="1" dirty="0"/>
              <a:t>имущественный комплекс </a:t>
            </a:r>
          </a:p>
          <a:p>
            <a:pPr marL="144000" indent="-144000">
              <a:spcBef>
                <a:spcPts val="100"/>
              </a:spcBef>
              <a:spcAft>
                <a:spcPts val="100"/>
              </a:spcAft>
              <a:buFont typeface="Wingdings" pitchFamily="2" charset="2"/>
              <a:buChar char="ü"/>
              <a:defRPr/>
            </a:pPr>
            <a:r>
              <a:rPr lang="ru-RU" sz="1200" i="1" dirty="0"/>
              <a:t> транспортная инфраструктура </a:t>
            </a:r>
          </a:p>
          <a:p>
            <a:pPr marL="144000" indent="-144000">
              <a:spcBef>
                <a:spcPts val="100"/>
              </a:spcBef>
              <a:spcAft>
                <a:spcPts val="100"/>
              </a:spcAft>
              <a:buFont typeface="Wingdings" pitchFamily="2" charset="2"/>
              <a:buChar char="ü"/>
              <a:defRPr/>
            </a:pPr>
            <a:r>
              <a:rPr lang="ru-RU" sz="1200" i="1" dirty="0"/>
              <a:t> агропромышленный </a:t>
            </a:r>
            <a:r>
              <a:rPr lang="ru-RU" sz="1200" i="1" dirty="0" smtClean="0"/>
              <a:t>комплекс</a:t>
            </a:r>
            <a:endParaRPr lang="en-US" sz="1200" i="1" dirty="0" smtClean="0"/>
          </a:p>
          <a:p>
            <a:pPr>
              <a:spcBef>
                <a:spcPts val="100"/>
              </a:spcBef>
              <a:spcAft>
                <a:spcPts val="100"/>
              </a:spcAft>
              <a:defRPr/>
            </a:pPr>
            <a:r>
              <a:rPr lang="ru-RU" sz="1400" b="1" dirty="0"/>
              <a:t>Загружено</a:t>
            </a:r>
            <a:r>
              <a:rPr lang="ru-RU" sz="1400" dirty="0"/>
              <a:t>:</a:t>
            </a:r>
            <a:endParaRPr lang="en-US" sz="1400" dirty="0"/>
          </a:p>
          <a:p>
            <a:pPr>
              <a:spcBef>
                <a:spcPts val="0"/>
              </a:spcBef>
              <a:spcAft>
                <a:spcPts val="0"/>
              </a:spcAft>
              <a:defRPr/>
            </a:pPr>
            <a:r>
              <a:rPr lang="ru-RU" sz="1400" dirty="0">
                <a:solidFill>
                  <a:srgbClr val="C00000"/>
                </a:solidFill>
              </a:rPr>
              <a:t>Файлов	            223 253</a:t>
            </a:r>
          </a:p>
          <a:p>
            <a:pPr>
              <a:spcBef>
                <a:spcPts val="0"/>
              </a:spcBef>
              <a:spcAft>
                <a:spcPts val="0"/>
              </a:spcAft>
              <a:defRPr/>
            </a:pPr>
            <a:r>
              <a:rPr lang="ru-RU" sz="1400" dirty="0">
                <a:solidFill>
                  <a:srgbClr val="C00000"/>
                </a:solidFill>
              </a:rPr>
              <a:t>Объектов	         3 327 065</a:t>
            </a:r>
          </a:p>
          <a:p>
            <a:pPr>
              <a:spcBef>
                <a:spcPts val="0"/>
              </a:spcBef>
              <a:spcAft>
                <a:spcPts val="0"/>
              </a:spcAft>
              <a:defRPr/>
            </a:pPr>
            <a:r>
              <a:rPr lang="ru-RU" sz="1400" dirty="0">
                <a:solidFill>
                  <a:srgbClr val="C00000"/>
                </a:solidFill>
              </a:rPr>
              <a:t>Слоев 	                    240</a:t>
            </a:r>
          </a:p>
        </p:txBody>
      </p:sp>
      <p:graphicFrame>
        <p:nvGraphicFramePr>
          <p:cNvPr id="35" name="Таблица 34"/>
          <p:cNvGraphicFramePr>
            <a:graphicFrameLocks noGrp="1"/>
          </p:cNvGraphicFramePr>
          <p:nvPr>
            <p:extLst>
              <p:ext uri="{D42A27DB-BD31-4B8C-83A1-F6EECF244321}">
                <p14:modId xmlns:p14="http://schemas.microsoft.com/office/powerpoint/2010/main" val="1749104146"/>
              </p:ext>
            </p:extLst>
          </p:nvPr>
        </p:nvGraphicFramePr>
        <p:xfrm>
          <a:off x="6958013" y="1265337"/>
          <a:ext cx="1590675" cy="242887"/>
        </p:xfrm>
        <a:graphic>
          <a:graphicData uri="http://schemas.openxmlformats.org/drawingml/2006/table">
            <a:tbl>
              <a:tblPr/>
              <a:tblGrid>
                <a:gridCol w="1590675"/>
              </a:tblGrid>
              <a:tr h="242887">
                <a:tc>
                  <a:txBody>
                    <a:bodyPr/>
                    <a:lstStyle/>
                    <a:p>
                      <a:pPr algn="ctr">
                        <a:spcAft>
                          <a:spcPts val="0"/>
                        </a:spcAft>
                      </a:pPr>
                      <a:r>
                        <a:rPr lang="en-US" sz="1500" b="1" dirty="0" smtClean="0">
                          <a:solidFill>
                            <a:srgbClr val="C00000"/>
                          </a:solidFill>
                          <a:latin typeface="Arial" pitchFamily="34" charset="0"/>
                          <a:ea typeface="Times New Roman"/>
                          <a:cs typeface="Arial" pitchFamily="34" charset="0"/>
                        </a:rPr>
                        <a:t>160</a:t>
                      </a:r>
                      <a:endParaRPr lang="ru-RU" sz="1500" b="1" dirty="0">
                        <a:solidFill>
                          <a:srgbClr val="C00000"/>
                        </a:solidFill>
                        <a:latin typeface="Arial" pitchFamily="34" charset="0"/>
                        <a:ea typeface="Times New Roman"/>
                        <a:cs typeface="Arial" pitchFamily="34"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36" name="Таблица 35"/>
          <p:cNvGraphicFramePr>
            <a:graphicFrameLocks noGrp="1"/>
          </p:cNvGraphicFramePr>
          <p:nvPr>
            <p:extLst>
              <p:ext uri="{D42A27DB-BD31-4B8C-83A1-F6EECF244321}">
                <p14:modId xmlns:p14="http://schemas.microsoft.com/office/powerpoint/2010/main" val="3593702052"/>
              </p:ext>
            </p:extLst>
          </p:nvPr>
        </p:nvGraphicFramePr>
        <p:xfrm>
          <a:off x="281683" y="2781151"/>
          <a:ext cx="2366962" cy="1657727"/>
        </p:xfrm>
        <a:graphic>
          <a:graphicData uri="http://schemas.openxmlformats.org/drawingml/2006/table">
            <a:tbl>
              <a:tblPr/>
              <a:tblGrid>
                <a:gridCol w="1944687"/>
                <a:gridCol w="422275"/>
              </a:tblGrid>
              <a:tr h="288032">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cs typeface="Times New Roman" pitchFamily="18" charset="0"/>
                        </a:rPr>
                        <a:t>Участники системы</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42545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Times New Roman" pitchFamily="18" charset="0"/>
                        </a:rPr>
                        <a:t>Территориальные представительства федеральных органов </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US" sz="15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2</a:t>
                      </a:r>
                      <a:r>
                        <a:rPr kumimoji="0" lang="ru-RU" sz="15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Times New Roman" pitchFamily="18" charset="0"/>
                        </a:rPr>
                        <a:t>Органы власти автономного округа</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5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1</a:t>
                      </a:r>
                      <a:r>
                        <a:rPr kumimoji="0" lang="en-US" sz="15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3</a:t>
                      </a:r>
                      <a:r>
                        <a:rPr kumimoji="0" lang="ru-RU" sz="15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Times New Roman" pitchFamily="18" charset="0"/>
                        </a:rPr>
                        <a:t>Органы местного самоуправления автономного округа</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5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22 </a:t>
                      </a: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37" name="Прямая соединительная линия 36"/>
          <p:cNvCxnSpPr/>
          <p:nvPr/>
        </p:nvCxnSpPr>
        <p:spPr>
          <a:xfrm>
            <a:off x="6311900" y="4653136"/>
            <a:ext cx="24415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6037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0" y="817585"/>
            <a:ext cx="9144000" cy="769441"/>
          </a:xfrm>
          <a:prstGeom prst="rect">
            <a:avLst/>
          </a:prstGeom>
          <a:noFill/>
          <a:ln w="9525">
            <a:noFill/>
            <a:miter lim="800000"/>
            <a:headEnd/>
            <a:tailEnd/>
          </a:ln>
        </p:spPr>
        <p:txBody>
          <a:bodyPr wrap="square">
            <a:spAutoFit/>
          </a:bodyPr>
          <a:lstStyle/>
          <a:p>
            <a:pPr algn="ctr"/>
            <a:r>
              <a:rPr lang="ru-RU" sz="2200" b="1" dirty="0" smtClean="0">
                <a:solidFill>
                  <a:srgbClr val="C00000"/>
                </a:solidFill>
                <a:latin typeface="+mn-lt"/>
              </a:rPr>
              <a:t>Вариативность путей решения проблемы и обоснованность выбранного решения</a:t>
            </a:r>
            <a:endParaRPr lang="ru-RU" sz="2200" b="1" i="1" dirty="0" smtClean="0">
              <a:solidFill>
                <a:srgbClr val="C00000"/>
              </a:solidFill>
              <a:latin typeface="+mn-lt"/>
            </a:endParaRPr>
          </a:p>
        </p:txBody>
      </p:sp>
      <p:sp>
        <p:nvSpPr>
          <p:cNvPr id="11" name="Прямоугольник 10"/>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2"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3" name="Рисунок 12"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19</a:t>
            </a:fld>
            <a:endParaRPr lang="ru-RU" sz="1800" dirty="0"/>
          </a:p>
        </p:txBody>
      </p:sp>
      <p:sp>
        <p:nvSpPr>
          <p:cNvPr id="15" name="Кольцо 14"/>
          <p:cNvSpPr/>
          <p:nvPr/>
        </p:nvSpPr>
        <p:spPr bwMode="auto">
          <a:xfrm>
            <a:off x="1847850" y="1714501"/>
            <a:ext cx="4857750" cy="4846637"/>
          </a:xfrm>
          <a:prstGeom prst="donut">
            <a:avLst>
              <a:gd name="adj" fmla="val 3414"/>
            </a:avLst>
          </a:prstGeom>
          <a:solidFill>
            <a:srgbClr val="C00000"/>
          </a:solidFill>
          <a:ln w="9525" cap="flat" cmpd="sng" algn="ctr">
            <a:noFill/>
            <a:prstDash val="solid"/>
            <a:round/>
            <a:headEnd type="none" w="med" len="med"/>
            <a:tailEnd type="none" w="med" len="med"/>
          </a:ln>
          <a:effectLst/>
        </p:spPr>
        <p:txBody>
          <a:bodyPr anchor="ctr"/>
          <a:lstStyle/>
          <a:p>
            <a:pPr algn="ctr">
              <a:defRPr/>
            </a:pPr>
            <a:endParaRPr lang="ru-RU" sz="2400" b="1" dirty="0">
              <a:solidFill>
                <a:srgbClr val="C00000"/>
              </a:solidFill>
              <a:latin typeface="Arial" pitchFamily="34" charset="0"/>
              <a:cs typeface="+mn-cs"/>
            </a:endParaRPr>
          </a:p>
        </p:txBody>
      </p:sp>
      <p:sp>
        <p:nvSpPr>
          <p:cNvPr id="17" name="Прямоугольник 16"/>
          <p:cNvSpPr/>
          <p:nvPr/>
        </p:nvSpPr>
        <p:spPr bwMode="auto">
          <a:xfrm>
            <a:off x="4246156" y="3294630"/>
            <a:ext cx="2122875" cy="69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chemeClr val="accent2">
                    <a:lumMod val="25000"/>
                  </a:schemeClr>
                </a:solidFill>
              </a:rPr>
              <a:t>Сервер приложений</a:t>
            </a:r>
            <a:endParaRPr lang="ru-RU" sz="2000" b="1" dirty="0">
              <a:solidFill>
                <a:schemeClr val="accent2">
                  <a:lumMod val="25000"/>
                </a:schemeClr>
              </a:solidFill>
            </a:endParaRPr>
          </a:p>
        </p:txBody>
      </p:sp>
      <p:pic>
        <p:nvPicPr>
          <p:cNvPr id="18" name="Picture 2" descr="C:\Documents and Settings\dkleymenov\My Documents\My Pictures\Организатор клипов (Microsoft)\j0434845.png"/>
          <p:cNvPicPr>
            <a:picLocks noChangeAspect="1" noChangeArrowheads="1"/>
          </p:cNvPicPr>
          <p:nvPr/>
        </p:nvPicPr>
        <p:blipFill>
          <a:blip r:embed="rId4"/>
          <a:srcRect/>
          <a:stretch>
            <a:fillRect/>
          </a:stretch>
        </p:blipFill>
        <p:spPr bwMode="auto">
          <a:xfrm>
            <a:off x="4998032" y="2714626"/>
            <a:ext cx="619125" cy="571500"/>
          </a:xfrm>
          <a:prstGeom prst="rect">
            <a:avLst/>
          </a:prstGeom>
          <a:noFill/>
          <a:ln w="9525">
            <a:noFill/>
            <a:miter lim="800000"/>
            <a:headEnd/>
            <a:tailEnd/>
          </a:ln>
        </p:spPr>
      </p:pic>
      <p:sp>
        <p:nvSpPr>
          <p:cNvPr id="19" name="Скругленный прямоугольник 18"/>
          <p:cNvSpPr/>
          <p:nvPr/>
        </p:nvSpPr>
        <p:spPr>
          <a:xfrm>
            <a:off x="2590799" y="2561724"/>
            <a:ext cx="1969083" cy="1387863"/>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smtClean="0">
                <a:solidFill>
                  <a:schemeClr val="accent2">
                    <a:lumMod val="25000"/>
                  </a:schemeClr>
                </a:solidFill>
              </a:rPr>
              <a:t>Информационно‒</a:t>
            </a:r>
          </a:p>
          <a:p>
            <a:pPr algn="ctr">
              <a:defRPr/>
            </a:pPr>
            <a:r>
              <a:rPr lang="ru-RU" sz="1800" b="1" dirty="0" smtClean="0">
                <a:solidFill>
                  <a:schemeClr val="accent2">
                    <a:lumMod val="25000"/>
                  </a:schemeClr>
                </a:solidFill>
              </a:rPr>
              <a:t>аналитическая система</a:t>
            </a:r>
            <a:endParaRPr lang="ru-RU" sz="1800" b="1" dirty="0">
              <a:solidFill>
                <a:schemeClr val="accent2">
                  <a:lumMod val="25000"/>
                </a:schemeClr>
              </a:solidFill>
            </a:endParaRPr>
          </a:p>
        </p:txBody>
      </p:sp>
      <p:cxnSp>
        <p:nvCxnSpPr>
          <p:cNvPr id="20" name="Прямая соединительная линия 19"/>
          <p:cNvCxnSpPr/>
          <p:nvPr/>
        </p:nvCxnSpPr>
        <p:spPr>
          <a:xfrm>
            <a:off x="5464757" y="3000376"/>
            <a:ext cx="904274"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559882" y="3000376"/>
            <a:ext cx="549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bwMode="auto">
          <a:xfrm>
            <a:off x="4265206" y="4894830"/>
            <a:ext cx="2122875" cy="69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chemeClr val="accent2">
                    <a:lumMod val="25000"/>
                  </a:schemeClr>
                </a:solidFill>
              </a:rPr>
              <a:t>Сервер приложений</a:t>
            </a:r>
            <a:endParaRPr lang="ru-RU" sz="2000" b="1" dirty="0">
              <a:solidFill>
                <a:schemeClr val="accent2">
                  <a:lumMod val="25000"/>
                </a:schemeClr>
              </a:solidFill>
            </a:endParaRPr>
          </a:p>
        </p:txBody>
      </p:sp>
      <p:pic>
        <p:nvPicPr>
          <p:cNvPr id="23" name="Picture 2" descr="C:\Documents and Settings\dkleymenov\My Documents\My Pictures\Организатор клипов (Microsoft)\j0434845.png"/>
          <p:cNvPicPr>
            <a:picLocks noChangeAspect="1" noChangeArrowheads="1"/>
          </p:cNvPicPr>
          <p:nvPr/>
        </p:nvPicPr>
        <p:blipFill>
          <a:blip r:embed="rId4"/>
          <a:srcRect/>
          <a:stretch>
            <a:fillRect/>
          </a:stretch>
        </p:blipFill>
        <p:spPr bwMode="auto">
          <a:xfrm>
            <a:off x="5017082" y="4314826"/>
            <a:ext cx="619125" cy="571500"/>
          </a:xfrm>
          <a:prstGeom prst="rect">
            <a:avLst/>
          </a:prstGeom>
          <a:noFill/>
          <a:ln w="9525">
            <a:noFill/>
            <a:miter lim="800000"/>
            <a:headEnd/>
            <a:tailEnd/>
          </a:ln>
        </p:spPr>
      </p:pic>
      <p:sp>
        <p:nvSpPr>
          <p:cNvPr id="24" name="Скругленный прямоугольник 23"/>
          <p:cNvSpPr/>
          <p:nvPr/>
        </p:nvSpPr>
        <p:spPr>
          <a:xfrm>
            <a:off x="2609849" y="4161924"/>
            <a:ext cx="1969083" cy="1387863"/>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smtClean="0">
                <a:solidFill>
                  <a:schemeClr val="accent2">
                    <a:lumMod val="25000"/>
                  </a:schemeClr>
                </a:solidFill>
              </a:rPr>
              <a:t>Центр обработки и хранения данных</a:t>
            </a:r>
            <a:endParaRPr lang="ru-RU" sz="1800" b="1" dirty="0">
              <a:solidFill>
                <a:schemeClr val="accent2">
                  <a:lumMod val="25000"/>
                </a:schemeClr>
              </a:solidFill>
            </a:endParaRPr>
          </a:p>
        </p:txBody>
      </p:sp>
      <p:cxnSp>
        <p:nvCxnSpPr>
          <p:cNvPr id="25" name="Прямая соединительная линия 24"/>
          <p:cNvCxnSpPr/>
          <p:nvPr/>
        </p:nvCxnSpPr>
        <p:spPr>
          <a:xfrm>
            <a:off x="5483807" y="4600576"/>
            <a:ext cx="1050343"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78932" y="4600576"/>
            <a:ext cx="549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bwMode="auto">
          <a:xfrm>
            <a:off x="6671240" y="5275830"/>
            <a:ext cx="2122875" cy="69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chemeClr val="accent2">
                    <a:lumMod val="25000"/>
                  </a:schemeClr>
                </a:solidFill>
              </a:rPr>
              <a:t>Сервер приложений</a:t>
            </a:r>
            <a:endParaRPr lang="ru-RU" sz="2000" b="1" dirty="0">
              <a:solidFill>
                <a:schemeClr val="accent2">
                  <a:lumMod val="25000"/>
                </a:schemeClr>
              </a:solidFill>
            </a:endParaRPr>
          </a:p>
        </p:txBody>
      </p:sp>
      <p:pic>
        <p:nvPicPr>
          <p:cNvPr id="28" name="Picture 2" descr="C:\Documents and Settings\dkleymenov\My Documents\My Pictures\Организатор клипов (Microsoft)\j0434845.png"/>
          <p:cNvPicPr>
            <a:picLocks noChangeAspect="1" noChangeArrowheads="1"/>
          </p:cNvPicPr>
          <p:nvPr/>
        </p:nvPicPr>
        <p:blipFill>
          <a:blip r:embed="rId4"/>
          <a:srcRect/>
          <a:stretch>
            <a:fillRect/>
          </a:stretch>
        </p:blipFill>
        <p:spPr bwMode="auto">
          <a:xfrm>
            <a:off x="7423116" y="4695826"/>
            <a:ext cx="619125" cy="571500"/>
          </a:xfrm>
          <a:prstGeom prst="rect">
            <a:avLst/>
          </a:prstGeom>
          <a:noFill/>
          <a:ln w="9525">
            <a:noFill/>
            <a:miter lim="800000"/>
            <a:headEnd/>
            <a:tailEnd/>
          </a:ln>
        </p:spPr>
      </p:pic>
      <p:cxnSp>
        <p:nvCxnSpPr>
          <p:cNvPr id="29" name="Прямая соединительная линия 28"/>
          <p:cNvCxnSpPr/>
          <p:nvPr/>
        </p:nvCxnSpPr>
        <p:spPr>
          <a:xfrm flipV="1">
            <a:off x="6407131" y="4962526"/>
            <a:ext cx="1096187"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 name="Рисунок 15" descr="presentati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8887" y="1604944"/>
            <a:ext cx="1011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E:\Green\Минсвязи\2010-11-03\Layers-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087" y="1393807"/>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Прямая со стрелкой 31"/>
          <p:cNvCxnSpPr/>
          <p:nvPr/>
        </p:nvCxnSpPr>
        <p:spPr>
          <a:xfrm>
            <a:off x="7177087" y="2552700"/>
            <a:ext cx="538163" cy="404019"/>
          </a:xfrm>
          <a:prstGeom prst="straightConnector1">
            <a:avLst/>
          </a:prstGeom>
          <a:ln>
            <a:solidFill>
              <a:schemeClr val="tx1"/>
            </a:solidFill>
            <a:prstDash val="solid"/>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7715250" y="2552700"/>
            <a:ext cx="538162" cy="404019"/>
          </a:xfrm>
          <a:prstGeom prst="straightConnector1">
            <a:avLst/>
          </a:prstGeom>
          <a:ln>
            <a:solidFill>
              <a:schemeClr val="tx1"/>
            </a:solidFill>
            <a:prstDash val="solid"/>
            <a:headEnd type="stealth" w="med" len="lg"/>
            <a:tailEnd type="none" w="med" len="lg"/>
          </a:ln>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a:off x="6756690" y="2971800"/>
            <a:ext cx="1969083" cy="1387863"/>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smtClean="0">
                <a:solidFill>
                  <a:schemeClr val="accent2">
                    <a:lumMod val="25000"/>
                  </a:schemeClr>
                </a:solidFill>
              </a:rPr>
              <a:t>Система визуализации данных</a:t>
            </a:r>
            <a:endParaRPr lang="ru-RU" sz="1800" b="1" dirty="0">
              <a:solidFill>
                <a:schemeClr val="accent2">
                  <a:lumMod val="25000"/>
                </a:schemeClr>
              </a:solidFill>
            </a:endParaRPr>
          </a:p>
        </p:txBody>
      </p:sp>
      <p:cxnSp>
        <p:nvCxnSpPr>
          <p:cNvPr id="35" name="Прямая соединительная линия 34"/>
          <p:cNvCxnSpPr/>
          <p:nvPr/>
        </p:nvCxnSpPr>
        <p:spPr>
          <a:xfrm>
            <a:off x="7725322" y="4362452"/>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Рисунок 50" descr="Porta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110" y="1722438"/>
            <a:ext cx="7524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Прямая со стрелкой 36"/>
          <p:cNvCxnSpPr/>
          <p:nvPr/>
        </p:nvCxnSpPr>
        <p:spPr>
          <a:xfrm>
            <a:off x="782002" y="2312988"/>
            <a:ext cx="395288" cy="22225"/>
          </a:xfrm>
          <a:prstGeom prst="straightConnector1">
            <a:avLst/>
          </a:prstGeom>
          <a:ln>
            <a:solidFill>
              <a:schemeClr val="tx2">
                <a:lumMod val="60000"/>
                <a:lumOff val="40000"/>
              </a:schemeClr>
            </a:solidFill>
            <a:prstDash val="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pic>
        <p:nvPicPr>
          <p:cNvPr id="38" name="Рисунок 14" descr="data_cop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87560" y="3052763"/>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Прямая со стрелкой 38"/>
          <p:cNvCxnSpPr/>
          <p:nvPr/>
        </p:nvCxnSpPr>
        <p:spPr>
          <a:xfrm rot="5400000">
            <a:off x="1272492" y="2794794"/>
            <a:ext cx="495300" cy="20637"/>
          </a:xfrm>
          <a:prstGeom prst="straightConnector1">
            <a:avLst/>
          </a:prstGeom>
          <a:ln>
            <a:solidFill>
              <a:schemeClr val="tx2">
                <a:lumMod val="60000"/>
                <a:lumOff val="40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93028" y="1722438"/>
            <a:ext cx="1802557" cy="198437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en-US" sz="1800" b="1" dirty="0">
              <a:solidFill>
                <a:srgbClr val="002060"/>
              </a:solidFill>
            </a:endParaRPr>
          </a:p>
        </p:txBody>
      </p:sp>
      <p:pic>
        <p:nvPicPr>
          <p:cNvPr id="41" name="Рисунок 75" descr="man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202" y="1968501"/>
            <a:ext cx="7858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Прямоугольник 41"/>
          <p:cNvSpPr/>
          <p:nvPr/>
        </p:nvSpPr>
        <p:spPr bwMode="auto">
          <a:xfrm>
            <a:off x="855078" y="1866797"/>
            <a:ext cx="969281" cy="33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rgbClr val="002060"/>
                </a:solidFill>
              </a:rPr>
              <a:t>ИС</a:t>
            </a:r>
            <a:endParaRPr lang="ru-RU" sz="2000" b="1" dirty="0">
              <a:solidFill>
                <a:srgbClr val="002060"/>
              </a:solidFill>
            </a:endParaRPr>
          </a:p>
        </p:txBody>
      </p:sp>
      <p:sp>
        <p:nvSpPr>
          <p:cNvPr id="43" name="Прямоугольник 42"/>
          <p:cNvSpPr/>
          <p:nvPr/>
        </p:nvSpPr>
        <p:spPr bwMode="auto">
          <a:xfrm>
            <a:off x="869365" y="3342185"/>
            <a:ext cx="969281" cy="33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chemeClr val="tx2">
                    <a:lumMod val="50000"/>
                  </a:schemeClr>
                </a:solidFill>
              </a:rPr>
              <a:t>ИР</a:t>
            </a:r>
            <a:endParaRPr lang="ru-RU" sz="2000" b="1" dirty="0">
              <a:solidFill>
                <a:schemeClr val="tx2">
                  <a:lumMod val="50000"/>
                </a:schemeClr>
              </a:solidFill>
            </a:endParaRPr>
          </a:p>
        </p:txBody>
      </p:sp>
      <p:sp>
        <p:nvSpPr>
          <p:cNvPr id="44" name="Прямоугольник 43"/>
          <p:cNvSpPr/>
          <p:nvPr/>
        </p:nvSpPr>
        <p:spPr bwMode="auto">
          <a:xfrm>
            <a:off x="-83428" y="3008880"/>
            <a:ext cx="1227883" cy="69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chemeClr val="tx1"/>
                </a:solidFill>
              </a:rPr>
              <a:t>ИОГВ</a:t>
            </a:r>
          </a:p>
          <a:p>
            <a:pPr algn="ctr">
              <a:defRPr/>
            </a:pPr>
            <a:r>
              <a:rPr lang="ru-RU" sz="2000" b="1" dirty="0" smtClean="0">
                <a:solidFill>
                  <a:schemeClr val="tx1"/>
                </a:solidFill>
              </a:rPr>
              <a:t>ОМСУ</a:t>
            </a:r>
            <a:endParaRPr lang="ru-RU" sz="2000" b="1" dirty="0">
              <a:solidFill>
                <a:schemeClr val="tx1"/>
              </a:solidFill>
            </a:endParaRPr>
          </a:p>
        </p:txBody>
      </p:sp>
      <p:pic>
        <p:nvPicPr>
          <p:cNvPr id="45" name="Рисунок 50" descr="Porta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64382" y="4500563"/>
            <a:ext cx="7524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Прямая со стрелкой 45"/>
          <p:cNvCxnSpPr/>
          <p:nvPr/>
        </p:nvCxnSpPr>
        <p:spPr>
          <a:xfrm>
            <a:off x="803274" y="5091113"/>
            <a:ext cx="395288" cy="22225"/>
          </a:xfrm>
          <a:prstGeom prst="straightConnector1">
            <a:avLst/>
          </a:prstGeom>
          <a:ln>
            <a:solidFill>
              <a:schemeClr val="tx2">
                <a:lumMod val="60000"/>
                <a:lumOff val="40000"/>
              </a:schemeClr>
            </a:solidFill>
            <a:prstDash val="dash"/>
            <a:headEnd type="none" w="med" len="med"/>
            <a:tailEnd type="triangle" w="med" len="lg"/>
          </a:ln>
        </p:spPr>
        <p:style>
          <a:lnRef idx="1">
            <a:schemeClr val="accent1"/>
          </a:lnRef>
          <a:fillRef idx="0">
            <a:schemeClr val="accent1"/>
          </a:fillRef>
          <a:effectRef idx="0">
            <a:schemeClr val="accent1"/>
          </a:effectRef>
          <a:fontRef idx="minor">
            <a:schemeClr val="tx1"/>
          </a:fontRef>
        </p:style>
      </p:cxnSp>
      <p:pic>
        <p:nvPicPr>
          <p:cNvPr id="47" name="Рисунок 14" descr="data_cop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08832" y="5830888"/>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Прямая со стрелкой 47"/>
          <p:cNvCxnSpPr/>
          <p:nvPr/>
        </p:nvCxnSpPr>
        <p:spPr>
          <a:xfrm rot="5400000">
            <a:off x="1293764" y="5572919"/>
            <a:ext cx="495300" cy="20637"/>
          </a:xfrm>
          <a:prstGeom prst="straightConnector1">
            <a:avLst/>
          </a:prstGeom>
          <a:ln>
            <a:solidFill>
              <a:schemeClr val="tx2">
                <a:lumMod val="60000"/>
                <a:lumOff val="40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9" name="Скругленный прямоугольник 48"/>
          <p:cNvSpPr/>
          <p:nvPr/>
        </p:nvSpPr>
        <p:spPr>
          <a:xfrm>
            <a:off x="114300" y="4500563"/>
            <a:ext cx="1802557" cy="198437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ru-RU" sz="2400" b="1" dirty="0">
              <a:solidFill>
                <a:srgbClr val="002060"/>
              </a:solidFill>
            </a:endParaRPr>
          </a:p>
          <a:p>
            <a:pPr algn="ctr">
              <a:defRPr/>
            </a:pPr>
            <a:endParaRPr lang="en-US" sz="1800" b="1" dirty="0">
              <a:solidFill>
                <a:srgbClr val="002060"/>
              </a:solidFill>
            </a:endParaRPr>
          </a:p>
        </p:txBody>
      </p:sp>
      <p:pic>
        <p:nvPicPr>
          <p:cNvPr id="50" name="Рисунок 75" descr="man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7474" y="4746626"/>
            <a:ext cx="7858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Прямоугольник 50"/>
          <p:cNvSpPr/>
          <p:nvPr/>
        </p:nvSpPr>
        <p:spPr bwMode="auto">
          <a:xfrm>
            <a:off x="876350" y="4644922"/>
            <a:ext cx="969281" cy="33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rgbClr val="002060"/>
                </a:solidFill>
              </a:rPr>
              <a:t>ИС</a:t>
            </a:r>
            <a:endParaRPr lang="ru-RU" sz="2000" b="1" dirty="0">
              <a:solidFill>
                <a:srgbClr val="002060"/>
              </a:solidFill>
            </a:endParaRPr>
          </a:p>
        </p:txBody>
      </p:sp>
      <p:sp>
        <p:nvSpPr>
          <p:cNvPr id="52" name="Прямоугольник 51"/>
          <p:cNvSpPr/>
          <p:nvPr/>
        </p:nvSpPr>
        <p:spPr bwMode="auto">
          <a:xfrm>
            <a:off x="890637" y="6120310"/>
            <a:ext cx="969281" cy="33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chemeClr val="tx2">
                    <a:lumMod val="50000"/>
                  </a:schemeClr>
                </a:solidFill>
              </a:rPr>
              <a:t>ИР</a:t>
            </a:r>
            <a:endParaRPr lang="ru-RU" sz="2000" b="1" dirty="0">
              <a:solidFill>
                <a:schemeClr val="tx2">
                  <a:lumMod val="50000"/>
                </a:schemeClr>
              </a:solidFill>
            </a:endParaRPr>
          </a:p>
        </p:txBody>
      </p:sp>
      <p:sp>
        <p:nvSpPr>
          <p:cNvPr id="53" name="Прямоугольник 52"/>
          <p:cNvSpPr/>
          <p:nvPr/>
        </p:nvSpPr>
        <p:spPr bwMode="auto">
          <a:xfrm>
            <a:off x="14044" y="5787005"/>
            <a:ext cx="1227883" cy="69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err="1" smtClean="0">
                <a:solidFill>
                  <a:schemeClr val="tx1"/>
                </a:solidFill>
              </a:rPr>
              <a:t>ФОИВ</a:t>
            </a:r>
            <a:endParaRPr lang="ru-RU" sz="2000" b="1" dirty="0" smtClean="0">
              <a:solidFill>
                <a:schemeClr val="tx1"/>
              </a:solidFill>
            </a:endParaRPr>
          </a:p>
        </p:txBody>
      </p:sp>
      <p:cxnSp>
        <p:nvCxnSpPr>
          <p:cNvPr id="54" name="Прямая соединительная линия 53"/>
          <p:cNvCxnSpPr/>
          <p:nvPr/>
        </p:nvCxnSpPr>
        <p:spPr>
          <a:xfrm>
            <a:off x="1916857" y="2690794"/>
            <a:ext cx="521543"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916857" y="5478444"/>
            <a:ext cx="521543"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bwMode="auto">
          <a:xfrm>
            <a:off x="3666248" y="5805262"/>
            <a:ext cx="1227883" cy="69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ru-RU" sz="2000" b="1" dirty="0" smtClean="0">
                <a:solidFill>
                  <a:srgbClr val="C00000"/>
                </a:solidFill>
              </a:rPr>
              <a:t>СМЭВ</a:t>
            </a:r>
            <a:endParaRPr lang="ru-RU" sz="1800" b="1" dirty="0">
              <a:solidFill>
                <a:srgbClr val="C00000"/>
              </a:solidFill>
            </a:endParaRPr>
          </a:p>
        </p:txBody>
      </p:sp>
    </p:spTree>
    <p:extLst>
      <p:ext uri="{BB962C8B-B14F-4D97-AF65-F5344CB8AC3E}">
        <p14:creationId xmlns:p14="http://schemas.microsoft.com/office/powerpoint/2010/main" val="2120449041"/>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0" y="844296"/>
            <a:ext cx="9144000" cy="461665"/>
          </a:xfrm>
          <a:prstGeom prst="rect">
            <a:avLst/>
          </a:prstGeom>
          <a:noFill/>
          <a:ln w="9525">
            <a:noFill/>
            <a:miter lim="800000"/>
            <a:headEnd/>
            <a:tailEnd/>
          </a:ln>
        </p:spPr>
        <p:txBody>
          <a:bodyPr wrap="square">
            <a:spAutoFit/>
          </a:bodyPr>
          <a:lstStyle/>
          <a:p>
            <a:pPr algn="ctr"/>
            <a:r>
              <a:rPr lang="ru-RU" sz="2400" b="1" dirty="0">
                <a:solidFill>
                  <a:srgbClr val="C00000"/>
                </a:solidFill>
              </a:rPr>
              <a:t>Общая информация о </a:t>
            </a:r>
            <a:r>
              <a:rPr lang="ru-RU" sz="2400" b="1" dirty="0" smtClean="0">
                <a:solidFill>
                  <a:srgbClr val="C00000"/>
                </a:solidFill>
              </a:rPr>
              <a:t>проекте</a:t>
            </a:r>
            <a:endParaRPr lang="ru-RU" sz="2400" b="1" dirty="0">
              <a:solidFill>
                <a:srgbClr val="C00000"/>
              </a:solidFill>
            </a:endParaRPr>
          </a:p>
        </p:txBody>
      </p:sp>
      <p:sp>
        <p:nvSpPr>
          <p:cNvPr id="2" name="TextBox 1"/>
          <p:cNvSpPr txBox="1"/>
          <p:nvPr/>
        </p:nvSpPr>
        <p:spPr>
          <a:xfrm>
            <a:off x="343706" y="1401974"/>
            <a:ext cx="8435919" cy="5078313"/>
          </a:xfrm>
          <a:prstGeom prst="rect">
            <a:avLst/>
          </a:prstGeom>
          <a:noFill/>
        </p:spPr>
        <p:txBody>
          <a:bodyPr wrap="square" rtlCol="0">
            <a:spAutoFit/>
          </a:bodyPr>
          <a:lstStyle/>
          <a:p>
            <a:pPr algn="just"/>
            <a:r>
              <a:rPr lang="ru-RU" b="1" dirty="0">
                <a:solidFill>
                  <a:srgbClr val="C00000"/>
                </a:solidFill>
              </a:rPr>
              <a:t>Цель создания </a:t>
            </a:r>
            <a:r>
              <a:rPr lang="ru-RU" b="1" dirty="0"/>
              <a:t>ТИС </a:t>
            </a:r>
            <a:r>
              <a:rPr lang="ru-RU" b="1" dirty="0" smtClean="0"/>
              <a:t>Югры: </a:t>
            </a:r>
            <a:r>
              <a:rPr lang="ru-RU" b="1" dirty="0" smtClean="0">
                <a:solidFill>
                  <a:schemeClr val="accent2">
                    <a:lumMod val="25000"/>
                  </a:schemeClr>
                </a:solidFill>
              </a:rPr>
              <a:t>повышение </a:t>
            </a:r>
            <a:r>
              <a:rPr lang="ru-RU" b="1" dirty="0">
                <a:solidFill>
                  <a:schemeClr val="accent2">
                    <a:lumMod val="25000"/>
                  </a:schemeClr>
                </a:solidFill>
              </a:rPr>
              <a:t>эффективности управления </a:t>
            </a:r>
            <a:r>
              <a:rPr lang="ru-RU" dirty="0"/>
              <a:t>социально-экономическим развитием Ханты-Мансийского автономного округа – Югры</a:t>
            </a:r>
            <a:r>
              <a:rPr lang="ru-RU" dirty="0" smtClean="0"/>
              <a:t>.</a:t>
            </a:r>
          </a:p>
          <a:p>
            <a:pPr algn="just"/>
            <a:endParaRPr lang="ru-RU" dirty="0"/>
          </a:p>
          <a:p>
            <a:pPr algn="just"/>
            <a:r>
              <a:rPr lang="ru-RU" b="1" dirty="0" smtClean="0">
                <a:solidFill>
                  <a:srgbClr val="C00000"/>
                </a:solidFill>
              </a:rPr>
              <a:t>Назначение</a:t>
            </a:r>
            <a:r>
              <a:rPr lang="ru-RU" b="1" dirty="0" smtClean="0"/>
              <a:t> ТИС Югры: </a:t>
            </a:r>
            <a:r>
              <a:rPr lang="ru-RU" dirty="0" smtClean="0"/>
              <a:t>ТИС</a:t>
            </a:r>
            <a:r>
              <a:rPr lang="ru-RU" dirty="0"/>
              <a:t> Югры – единая региональная информационная система, предназначенная для </a:t>
            </a:r>
            <a:r>
              <a:rPr lang="ru-RU" b="1" dirty="0">
                <a:solidFill>
                  <a:schemeClr val="accent1">
                    <a:lumMod val="25000"/>
                  </a:schemeClr>
                </a:solidFill>
              </a:rPr>
              <a:t>сбора, хранения, обработки и предоставления информации с целью информационного </a:t>
            </a:r>
            <a:r>
              <a:rPr lang="en-US" b="1" dirty="0" smtClean="0">
                <a:solidFill>
                  <a:schemeClr val="accent1">
                    <a:lumMod val="25000"/>
                  </a:schemeClr>
                </a:solidFill>
              </a:rPr>
              <a:t>                 </a:t>
            </a:r>
            <a:r>
              <a:rPr lang="ru-RU" b="1" dirty="0" smtClean="0">
                <a:solidFill>
                  <a:schemeClr val="accent1">
                    <a:lumMod val="25000"/>
                  </a:schemeClr>
                </a:solidFill>
              </a:rPr>
              <a:t>и </a:t>
            </a:r>
            <a:r>
              <a:rPr lang="ru-RU" b="1" dirty="0">
                <a:solidFill>
                  <a:schemeClr val="accent1">
                    <a:lumMod val="25000"/>
                  </a:schemeClr>
                </a:solidFill>
              </a:rPr>
              <a:t>научно-аналитического обеспечения процесса решения задач</a:t>
            </a:r>
            <a:r>
              <a:rPr lang="ru-RU" dirty="0"/>
              <a:t>, связанных с управлением социально-экономическим развитием автономного округа, </a:t>
            </a:r>
            <a:r>
              <a:rPr lang="en-US" dirty="0" smtClean="0"/>
              <a:t>           </a:t>
            </a:r>
            <a:r>
              <a:rPr lang="ru-RU" dirty="0" smtClean="0"/>
              <a:t>в </a:t>
            </a:r>
            <a:r>
              <a:rPr lang="ru-RU" dirty="0"/>
              <a:t>том числе обеспечения информационными ресурсами для оперативного управления работой по предотвращению чрезвычайных ситуаций.</a:t>
            </a:r>
          </a:p>
          <a:p>
            <a:pPr algn="just"/>
            <a:endParaRPr lang="ru-RU" dirty="0" smtClean="0"/>
          </a:p>
          <a:p>
            <a:pPr algn="just"/>
            <a:r>
              <a:rPr lang="ru-RU" b="1" dirty="0">
                <a:solidFill>
                  <a:srgbClr val="C00000"/>
                </a:solidFill>
              </a:rPr>
              <a:t>Ожидаемые показатели </a:t>
            </a:r>
            <a:r>
              <a:rPr lang="ru-RU" b="1" dirty="0" smtClean="0">
                <a:solidFill>
                  <a:srgbClr val="C00000"/>
                </a:solidFill>
              </a:rPr>
              <a:t>результативности </a:t>
            </a:r>
            <a:r>
              <a:rPr lang="ru-RU" b="1" dirty="0" smtClean="0"/>
              <a:t>до 2015 г.: </a:t>
            </a:r>
            <a:r>
              <a:rPr lang="ru-RU" dirty="0" smtClean="0"/>
              <a:t>увеличение </a:t>
            </a:r>
            <a:r>
              <a:rPr lang="ru-RU" dirty="0"/>
              <a:t>доли органов государственной  власти </a:t>
            </a:r>
            <a:r>
              <a:rPr lang="ru-RU" dirty="0" smtClean="0"/>
              <a:t>до 100% и </a:t>
            </a:r>
            <a:r>
              <a:rPr lang="ru-RU" dirty="0"/>
              <a:t>местного самоуправления муниципальных образований первого уровня автономного </a:t>
            </a:r>
            <a:r>
              <a:rPr lang="ru-RU" dirty="0" smtClean="0"/>
              <a:t>округа </a:t>
            </a:r>
            <a:r>
              <a:rPr lang="ru-RU" dirty="0"/>
              <a:t>до 100% </a:t>
            </a:r>
            <a:r>
              <a:rPr lang="ru-RU" dirty="0" smtClean="0"/>
              <a:t>, </a:t>
            </a:r>
            <a:r>
              <a:rPr lang="ru-RU" dirty="0"/>
              <a:t>использующих ТИС Югры для предоставления информации</a:t>
            </a:r>
            <a:r>
              <a:rPr lang="ru-RU" dirty="0" smtClean="0"/>
              <a:t>,</a:t>
            </a:r>
            <a:r>
              <a:rPr lang="ru-RU" dirty="0"/>
              <a:t> </a:t>
            </a:r>
            <a:r>
              <a:rPr lang="ru-RU" dirty="0" smtClean="0"/>
              <a:t>поддержки принятия </a:t>
            </a:r>
            <a:r>
              <a:rPr lang="ru-RU" dirty="0"/>
              <a:t>управленческих </a:t>
            </a:r>
            <a:r>
              <a:rPr lang="ru-RU" dirty="0" smtClean="0"/>
              <a:t>решений</a:t>
            </a:r>
            <a:r>
              <a:rPr lang="en-US" dirty="0" smtClean="0"/>
              <a:t>.</a:t>
            </a:r>
            <a:endParaRPr lang="ru-RU" dirty="0"/>
          </a:p>
        </p:txBody>
      </p:sp>
      <p:sp>
        <p:nvSpPr>
          <p:cNvPr id="8"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2</a:t>
            </a:fld>
            <a:endParaRPr lang="ru-RU" sz="1800" dirty="0"/>
          </a:p>
        </p:txBody>
      </p:sp>
      <p:sp>
        <p:nvSpPr>
          <p:cNvPr id="12" name="Прямоугольник 11"/>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3"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4" name="Рисунок 13"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24545009"/>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Прямоугольник 10"/>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2"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3" name="Рисунок 12"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20</a:t>
            </a:fld>
            <a:endParaRPr lang="ru-RU" sz="1800" dirty="0"/>
          </a:p>
        </p:txBody>
      </p:sp>
      <p:sp>
        <p:nvSpPr>
          <p:cNvPr id="57" name="Прямоугольник 56"/>
          <p:cNvSpPr/>
          <p:nvPr/>
        </p:nvSpPr>
        <p:spPr>
          <a:xfrm>
            <a:off x="251520" y="874440"/>
            <a:ext cx="8640960" cy="6032421"/>
          </a:xfrm>
          <a:prstGeom prst="rect">
            <a:avLst/>
          </a:prstGeom>
        </p:spPr>
        <p:txBody>
          <a:bodyPr wrap="square">
            <a:spAutoFit/>
          </a:bodyPr>
          <a:lstStyle/>
          <a:p>
            <a:pPr algn="ctr"/>
            <a:r>
              <a:rPr lang="ru-RU" sz="2800" b="1" dirty="0" smtClean="0">
                <a:solidFill>
                  <a:srgbClr val="C00000"/>
                </a:solidFill>
              </a:rPr>
              <a:t>Территориальная </a:t>
            </a:r>
            <a:r>
              <a:rPr lang="ru-RU" sz="2800" b="1" dirty="0">
                <a:solidFill>
                  <a:srgbClr val="C00000"/>
                </a:solidFill>
              </a:rPr>
              <a:t>информационная система </a:t>
            </a:r>
            <a:br>
              <a:rPr lang="ru-RU" sz="2800" b="1" dirty="0">
                <a:solidFill>
                  <a:srgbClr val="C00000"/>
                </a:solidFill>
              </a:rPr>
            </a:br>
            <a:r>
              <a:rPr lang="ru-RU" sz="2800" b="1" dirty="0">
                <a:solidFill>
                  <a:srgbClr val="C00000"/>
                </a:solidFill>
              </a:rPr>
              <a:t>Ханты-Мансийского автономного округа – Югры </a:t>
            </a:r>
            <a:r>
              <a:rPr lang="ru-RU" sz="2800" b="1" dirty="0" smtClean="0">
                <a:solidFill>
                  <a:srgbClr val="C00000"/>
                </a:solidFill>
              </a:rPr>
              <a:t>в </a:t>
            </a:r>
            <a:r>
              <a:rPr lang="ru-RU" sz="2800" b="1" dirty="0">
                <a:solidFill>
                  <a:srgbClr val="C00000"/>
                </a:solidFill>
              </a:rPr>
              <a:t>части мониторинга лесных пожаров  </a:t>
            </a:r>
            <a:br>
              <a:rPr lang="ru-RU" sz="2800" b="1" dirty="0">
                <a:solidFill>
                  <a:srgbClr val="C00000"/>
                </a:solidFill>
              </a:rPr>
            </a:br>
            <a:r>
              <a:rPr lang="ru-RU" sz="2800" b="1" dirty="0">
                <a:solidFill>
                  <a:srgbClr val="C00000"/>
                </a:solidFill>
              </a:rPr>
              <a:t>и учета социально-значимых </a:t>
            </a:r>
            <a:r>
              <a:rPr lang="ru-RU" sz="2800" b="1" dirty="0" smtClean="0">
                <a:solidFill>
                  <a:srgbClr val="C00000"/>
                </a:solidFill>
              </a:rPr>
              <a:t>объектов</a:t>
            </a:r>
          </a:p>
          <a:p>
            <a:endParaRPr lang="ru-RU" sz="2400" dirty="0"/>
          </a:p>
          <a:p>
            <a:pPr marL="342900" indent="-342900">
              <a:spcBef>
                <a:spcPts val="600"/>
              </a:spcBef>
              <a:buFont typeface="Wingdings" pitchFamily="2" charset="2"/>
              <a:buChar char="ü"/>
            </a:pPr>
            <a:r>
              <a:rPr lang="ru-RU" sz="2400" dirty="0"/>
              <a:t>Мелихов Артем Юрьевич – заместитель начальника управления - начальник отдела развития электронных услуг управления развития электронного правительства Департамента информационных технологий Ханты-Мансийского автономного округа – Югры (г. </a:t>
            </a:r>
            <a:r>
              <a:rPr lang="ru-RU" sz="2400" dirty="0" smtClean="0"/>
              <a:t>Ханты-Мансийск, </a:t>
            </a:r>
            <a:r>
              <a:rPr lang="en-US" sz="2400" dirty="0" smtClean="0"/>
              <a:t>melihovau@admhmao.ru</a:t>
            </a:r>
            <a:r>
              <a:rPr lang="ru-RU" sz="2400" dirty="0" smtClean="0"/>
              <a:t>)</a:t>
            </a:r>
            <a:endParaRPr lang="ru-RU" sz="2400" dirty="0"/>
          </a:p>
          <a:p>
            <a:pPr marL="342900" indent="-342900">
              <a:spcBef>
                <a:spcPts val="600"/>
              </a:spcBef>
              <a:buFont typeface="Wingdings" pitchFamily="2" charset="2"/>
              <a:buChar char="ü"/>
            </a:pPr>
            <a:r>
              <a:rPr lang="ru-RU" sz="2400" dirty="0" smtClean="0"/>
              <a:t>Николаев </a:t>
            </a:r>
            <a:r>
              <a:rPr lang="ru-RU" sz="2400" dirty="0"/>
              <a:t>Валерий Геннадьевич – заместитель директора Департамента разработки информационно-аналитических систем и систем управления данными </a:t>
            </a:r>
            <a:r>
              <a:rPr lang="ru-RU" sz="2400" dirty="0" err="1"/>
              <a:t>ОАО</a:t>
            </a:r>
            <a:r>
              <a:rPr lang="ru-RU" sz="2400" dirty="0"/>
              <a:t> «</a:t>
            </a:r>
            <a:r>
              <a:rPr lang="ru-RU" sz="2400" dirty="0" err="1"/>
              <a:t>СИБНАЦ</a:t>
            </a:r>
            <a:r>
              <a:rPr lang="ru-RU" sz="2400" dirty="0"/>
              <a:t>» (г. </a:t>
            </a:r>
            <a:r>
              <a:rPr lang="ru-RU" sz="2400" dirty="0" smtClean="0"/>
              <a:t>Тюмень</a:t>
            </a:r>
            <a:r>
              <a:rPr lang="en-US" sz="2400" dirty="0" smtClean="0"/>
              <a:t>, vnikolayev@sibsac.ru</a:t>
            </a:r>
            <a:r>
              <a:rPr lang="ru-RU" sz="2400" dirty="0" smtClean="0"/>
              <a:t>)</a:t>
            </a:r>
            <a:endParaRPr lang="ru-RU" sz="2400" dirty="0"/>
          </a:p>
        </p:txBody>
      </p:sp>
    </p:spTree>
    <p:extLst>
      <p:ext uri="{BB962C8B-B14F-4D97-AF65-F5344CB8AC3E}">
        <p14:creationId xmlns:p14="http://schemas.microsoft.com/office/powerpoint/2010/main" val="148901297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16622511"/>
              </p:ext>
            </p:extLst>
          </p:nvPr>
        </p:nvGraphicFramePr>
        <p:xfrm>
          <a:off x="265176" y="1216152"/>
          <a:ext cx="8577072" cy="5340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3</a:t>
            </a:fld>
            <a:endParaRPr lang="ru-RU" sz="1800" dirty="0"/>
          </a:p>
        </p:txBody>
      </p:sp>
      <p:sp>
        <p:nvSpPr>
          <p:cNvPr id="6" name="Стрелка вниз 5"/>
          <p:cNvSpPr/>
          <p:nvPr/>
        </p:nvSpPr>
        <p:spPr>
          <a:xfrm>
            <a:off x="2112264" y="2770632"/>
            <a:ext cx="466344" cy="557784"/>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7" name="Стрелка вниз 6"/>
          <p:cNvSpPr/>
          <p:nvPr/>
        </p:nvSpPr>
        <p:spPr>
          <a:xfrm>
            <a:off x="2109216" y="4711157"/>
            <a:ext cx="466344" cy="557784"/>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11" name="Прямоугольник 10"/>
          <p:cNvSpPr/>
          <p:nvPr/>
        </p:nvSpPr>
        <p:spPr>
          <a:xfrm>
            <a:off x="0" y="768428"/>
            <a:ext cx="9144000" cy="461665"/>
          </a:xfrm>
          <a:prstGeom prst="rect">
            <a:avLst/>
          </a:prstGeom>
        </p:spPr>
        <p:txBody>
          <a:bodyPr wrap="square">
            <a:spAutoFit/>
          </a:bodyPr>
          <a:lstStyle/>
          <a:p>
            <a:pPr algn="ctr">
              <a:tabLst>
                <a:tab pos="355600" algn="l"/>
              </a:tabLst>
            </a:pPr>
            <a:r>
              <a:rPr lang="ru-RU" sz="2400" b="1" dirty="0" smtClean="0">
                <a:solidFill>
                  <a:srgbClr val="C00000"/>
                </a:solidFill>
              </a:rPr>
              <a:t>История возникновения проекта</a:t>
            </a:r>
            <a:endParaRPr lang="en-US" sz="2400" b="1" dirty="0" smtClean="0">
              <a:solidFill>
                <a:srgbClr val="C00000"/>
              </a:solidFill>
            </a:endParaRPr>
          </a:p>
        </p:txBody>
      </p:sp>
      <p:sp>
        <p:nvSpPr>
          <p:cNvPr id="14" name="Прямоугольник 13"/>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5" name="Text Box 2"/>
          <p:cNvSpPr txBox="1">
            <a:spLocks noChangeArrowheads="1"/>
          </p:cNvSpPr>
          <p:nvPr/>
        </p:nvSpPr>
        <p:spPr bwMode="auto">
          <a:xfrm>
            <a:off x="0" y="205668"/>
            <a:ext cx="9144000" cy="369332"/>
          </a:xfrm>
          <a:prstGeom prst="rect">
            <a:avLst/>
          </a:prstGeom>
          <a:noFill/>
          <a:ln w="9525">
            <a:noFill/>
            <a:miter lim="800000"/>
            <a:headEnd/>
            <a:tailEnd/>
          </a:ln>
        </p:spPr>
        <p:txBody>
          <a:bodyPr wrap="square">
            <a:spAutoFit/>
          </a:bodyPr>
          <a:lstStyle/>
          <a:p>
            <a:r>
              <a:rPr lang="en-US" b="1" dirty="0" smtClean="0"/>
              <a:t>                      </a:t>
            </a:r>
            <a:r>
              <a:rPr lang="ru-RU" b="1" dirty="0" smtClean="0">
                <a:solidFill>
                  <a:schemeClr val="bg1"/>
                </a:solidFill>
                <a:effectLst>
                  <a:outerShdw blurRad="38100" dist="38100" dir="2700000" algn="tl">
                    <a:srgbClr val="000000">
                      <a:alpha val="43137"/>
                    </a:srgbClr>
                  </a:outerShdw>
                </a:effectLst>
              </a:rPr>
              <a:t>Территориальная </a:t>
            </a:r>
            <a:r>
              <a:rPr lang="ru-RU" b="1" dirty="0">
                <a:solidFill>
                  <a:schemeClr val="bg1"/>
                </a:solidFill>
                <a:effectLst>
                  <a:outerShdw blurRad="38100" dist="38100" dir="2700000" algn="tl">
                    <a:srgbClr val="000000">
                      <a:alpha val="43137"/>
                    </a:srgbClr>
                  </a:outerShdw>
                </a:effectLst>
              </a:rPr>
              <a:t>информационная система ХМАО - </a:t>
            </a:r>
            <a:r>
              <a:rPr lang="ru-RU" b="1" dirty="0" err="1">
                <a:solidFill>
                  <a:schemeClr val="bg1"/>
                </a:solidFill>
                <a:effectLst>
                  <a:outerShdw blurRad="38100" dist="38100" dir="2700000" algn="tl">
                    <a:srgbClr val="000000">
                      <a:alpha val="43137"/>
                    </a:srgbClr>
                  </a:outerShdw>
                </a:effectLst>
              </a:rPr>
              <a:t>Югры</a:t>
            </a:r>
            <a:endParaRPr lang="ru-RU" b="1" dirty="0">
              <a:solidFill>
                <a:schemeClr val="bg1"/>
              </a:solidFill>
              <a:effectLst>
                <a:outerShdw blurRad="38100" dist="38100" dir="2700000" algn="tl">
                  <a:srgbClr val="000000">
                    <a:alpha val="43137"/>
                  </a:srgbClr>
                </a:outerShdw>
              </a:effectLst>
            </a:endParaRPr>
          </a:p>
        </p:txBody>
      </p:sp>
      <p:pic>
        <p:nvPicPr>
          <p:cNvPr id="16" name="Рисунок 15" descr="Лого Югра.png"/>
          <p:cNvPicPr>
            <a:picLocks noChangeAspect="1"/>
          </p:cNvPicPr>
          <p:nvPr/>
        </p:nvPicPr>
        <p:blipFill>
          <a:blip r:embed="rId8" cstate="print"/>
          <a:stretch>
            <a:fillRect/>
          </a:stretch>
        </p:blipFill>
        <p:spPr>
          <a:xfrm>
            <a:off x="8505825" y="77765"/>
            <a:ext cx="588127" cy="655660"/>
          </a:xfrm>
          <a:prstGeom prst="rect">
            <a:avLst/>
          </a:prstGeom>
          <a:effectLst>
            <a:glow rad="63500">
              <a:schemeClr val="accent1">
                <a:satMod val="175000"/>
                <a:alpha val="40000"/>
              </a:schemeClr>
            </a:glow>
          </a:effec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Рисунок 26" descr="03.jpg"/>
          <p:cNvPicPr>
            <a:picLocks noChangeAspect="1"/>
          </p:cNvPicPr>
          <p:nvPr/>
        </p:nvPicPr>
        <p:blipFill>
          <a:blip r:embed="rId3" cstate="print"/>
          <a:stretch>
            <a:fillRect/>
          </a:stretch>
        </p:blipFill>
        <p:spPr>
          <a:xfrm>
            <a:off x="542925" y="1081087"/>
            <a:ext cx="8058150" cy="5610225"/>
          </a:xfrm>
          <a:prstGeom prst="rect">
            <a:avLst/>
          </a:prstGeom>
        </p:spPr>
      </p:pic>
      <p:sp>
        <p:nvSpPr>
          <p:cNvPr id="15" name="Прямоугольник 14"/>
          <p:cNvSpPr/>
          <p:nvPr/>
        </p:nvSpPr>
        <p:spPr>
          <a:xfrm>
            <a:off x="0" y="801393"/>
            <a:ext cx="9143999" cy="461665"/>
          </a:xfrm>
          <a:prstGeom prst="rect">
            <a:avLst/>
          </a:prstGeom>
        </p:spPr>
        <p:txBody>
          <a:bodyPr wrap="square">
            <a:spAutoFit/>
          </a:bodyPr>
          <a:lstStyle/>
          <a:p>
            <a:pPr algn="ctr"/>
            <a:r>
              <a:rPr lang="ru-RU" sz="2400" b="1" dirty="0">
                <a:solidFill>
                  <a:srgbClr val="C00000"/>
                </a:solidFill>
              </a:rPr>
              <a:t>Описание локальной области </a:t>
            </a:r>
            <a:r>
              <a:rPr lang="ru-RU" sz="2400" b="1" dirty="0" smtClean="0">
                <a:solidFill>
                  <a:srgbClr val="C00000"/>
                </a:solidFill>
              </a:rPr>
              <a:t>внедрения</a:t>
            </a:r>
            <a:endParaRPr lang="ru-RU" sz="2400" b="1" dirty="0">
              <a:solidFill>
                <a:srgbClr val="C00000"/>
              </a:solidFill>
            </a:endParaRPr>
          </a:p>
        </p:txBody>
      </p:sp>
      <p:sp>
        <p:nvSpPr>
          <p:cNvPr id="23"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4</a:t>
            </a:fld>
            <a:endParaRPr lang="ru-RU" sz="1800" dirty="0"/>
          </a:p>
        </p:txBody>
      </p:sp>
      <p:sp>
        <p:nvSpPr>
          <p:cNvPr id="24" name="Прямоугольник 23"/>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25"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26" name="Рисунок 25" descr="Лого Югра.png"/>
          <p:cNvPicPr>
            <a:picLocks noChangeAspect="1"/>
          </p:cNvPicPr>
          <p:nvPr/>
        </p:nvPicPr>
        <p:blipFill>
          <a:blip r:embed="rId4" cstate="print"/>
          <a:stretch>
            <a:fillRect/>
          </a:stretch>
        </p:blipFill>
        <p:spPr>
          <a:xfrm>
            <a:off x="8505825" y="77765"/>
            <a:ext cx="588127" cy="65566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1906681975"/>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0" y="818896"/>
            <a:ext cx="9144000" cy="461665"/>
          </a:xfrm>
          <a:prstGeom prst="rect">
            <a:avLst/>
          </a:prstGeom>
          <a:noFill/>
          <a:ln w="9525">
            <a:noFill/>
            <a:miter lim="800000"/>
            <a:headEnd/>
            <a:tailEnd/>
          </a:ln>
        </p:spPr>
        <p:txBody>
          <a:bodyPr wrap="square">
            <a:spAutoFit/>
          </a:bodyPr>
          <a:lstStyle/>
          <a:p>
            <a:pPr algn="ctr"/>
            <a:r>
              <a:rPr lang="ru-RU" sz="2400" b="1" dirty="0" smtClean="0">
                <a:solidFill>
                  <a:srgbClr val="C00000"/>
                </a:solidFill>
              </a:rPr>
              <a:t>Ресурсные затраты</a:t>
            </a:r>
            <a:endParaRPr lang="ru-RU" sz="2400" b="1" dirty="0">
              <a:solidFill>
                <a:srgbClr val="C00000"/>
              </a:solidFill>
            </a:endParaRPr>
          </a:p>
        </p:txBody>
      </p:sp>
      <p:sp>
        <p:nvSpPr>
          <p:cNvPr id="8" name="TextBox 7"/>
          <p:cNvSpPr txBox="1"/>
          <p:nvPr/>
        </p:nvSpPr>
        <p:spPr>
          <a:xfrm>
            <a:off x="136478" y="1613806"/>
            <a:ext cx="8843749" cy="2862322"/>
          </a:xfrm>
          <a:prstGeom prst="rect">
            <a:avLst/>
          </a:prstGeom>
          <a:noFill/>
        </p:spPr>
        <p:txBody>
          <a:bodyPr wrap="square" rtlCol="0">
            <a:spAutoFit/>
          </a:bodyPr>
          <a:lstStyle/>
          <a:p>
            <a:r>
              <a:rPr lang="ru-RU" sz="2000" dirty="0" smtClean="0">
                <a:ln w="1905"/>
                <a:solidFill>
                  <a:srgbClr val="C00000"/>
                </a:solidFill>
                <a:effectLst>
                  <a:innerShdw blurRad="69850" dist="43180" dir="5400000">
                    <a:srgbClr val="000000">
                      <a:alpha val="65000"/>
                    </a:srgbClr>
                  </a:innerShdw>
                </a:effectLst>
                <a:cs typeface="Arial" charset="0"/>
              </a:rPr>
              <a:t>Продолжительность</a:t>
            </a:r>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 проекта ТИС Югры в целом </a:t>
            </a:r>
            <a:r>
              <a:rPr lang="en-US" sz="2000" dirty="0" smtClean="0">
                <a:ln w="1905"/>
                <a:solidFill>
                  <a:schemeClr val="accent5">
                    <a:lumMod val="25000"/>
                  </a:schemeClr>
                </a:solidFill>
                <a:effectLst>
                  <a:innerShdw blurRad="69850" dist="43180" dir="5400000">
                    <a:srgbClr val="000000">
                      <a:alpha val="65000"/>
                    </a:srgbClr>
                  </a:innerShdw>
                </a:effectLst>
                <a:cs typeface="Arial" charset="0"/>
              </a:rPr>
              <a:t>— </a:t>
            </a:r>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2010 – 2013 г.г.</a:t>
            </a:r>
          </a:p>
          <a:p>
            <a:endParaRPr lang="ru-RU" sz="2000" dirty="0">
              <a:ln w="1905"/>
              <a:solidFill>
                <a:schemeClr val="accent5">
                  <a:lumMod val="25000"/>
                </a:schemeClr>
              </a:solidFill>
              <a:effectLst>
                <a:innerShdw blurRad="69850" dist="43180" dir="5400000">
                  <a:srgbClr val="000000">
                    <a:alpha val="65000"/>
                  </a:srgbClr>
                </a:innerShdw>
              </a:effectLst>
              <a:cs typeface="Arial" charset="0"/>
            </a:endParaRPr>
          </a:p>
          <a:p>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Продолжительность реализации </a:t>
            </a:r>
            <a:r>
              <a:rPr lang="ru-RU" sz="2000" dirty="0">
                <a:ln w="1905"/>
                <a:solidFill>
                  <a:schemeClr val="accent5">
                    <a:lumMod val="25000"/>
                  </a:schemeClr>
                </a:solidFill>
                <a:effectLst>
                  <a:innerShdw blurRad="69850" dist="43180" dir="5400000">
                    <a:srgbClr val="000000">
                      <a:alpha val="65000"/>
                    </a:srgbClr>
                  </a:innerShdw>
                </a:effectLst>
                <a:cs typeface="Arial" charset="0"/>
              </a:rPr>
              <a:t>ТИС Югры в части мониторинга лесных пожаров и учета социально-значимых </a:t>
            </a:r>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объектов от проектирования </a:t>
            </a:r>
            <a:r>
              <a:rPr lang="en-US" sz="2000" dirty="0" smtClean="0">
                <a:ln w="1905"/>
                <a:solidFill>
                  <a:schemeClr val="accent5">
                    <a:lumMod val="25000"/>
                  </a:schemeClr>
                </a:solidFill>
                <a:effectLst>
                  <a:innerShdw blurRad="69850" dist="43180" dir="5400000">
                    <a:srgbClr val="000000">
                      <a:alpha val="65000"/>
                    </a:srgbClr>
                  </a:innerShdw>
                </a:effectLst>
                <a:cs typeface="Arial" charset="0"/>
              </a:rPr>
              <a:t>                           </a:t>
            </a:r>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до внедрения – </a:t>
            </a:r>
            <a:r>
              <a:rPr lang="ru-RU" sz="2000" dirty="0" smtClean="0">
                <a:ln w="1905"/>
                <a:solidFill>
                  <a:srgbClr val="C00000"/>
                </a:solidFill>
                <a:effectLst>
                  <a:innerShdw blurRad="69850" dist="43180" dir="5400000">
                    <a:srgbClr val="000000">
                      <a:alpha val="65000"/>
                    </a:srgbClr>
                  </a:innerShdw>
                </a:effectLst>
                <a:cs typeface="Arial" charset="0"/>
              </a:rPr>
              <a:t>6 месяцев</a:t>
            </a:r>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a:t>
            </a:r>
          </a:p>
          <a:p>
            <a:endParaRPr lang="ru-RU" sz="2000" dirty="0">
              <a:ln w="1905"/>
              <a:solidFill>
                <a:schemeClr val="accent5">
                  <a:lumMod val="25000"/>
                </a:schemeClr>
              </a:solidFill>
              <a:effectLst>
                <a:innerShdw blurRad="69850" dist="43180" dir="5400000">
                  <a:srgbClr val="000000">
                    <a:alpha val="65000"/>
                  </a:srgbClr>
                </a:innerShdw>
              </a:effectLst>
              <a:cs typeface="Arial" charset="0"/>
            </a:endParaRPr>
          </a:p>
          <a:p>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Формирование информационных ресурсов </a:t>
            </a:r>
            <a:r>
              <a:rPr lang="ru-RU" sz="2000" dirty="0">
                <a:ln w="1905"/>
                <a:solidFill>
                  <a:schemeClr val="accent5">
                    <a:lumMod val="25000"/>
                  </a:schemeClr>
                </a:solidFill>
                <a:effectLst>
                  <a:innerShdw blurRad="69850" dist="43180" dir="5400000">
                    <a:srgbClr val="000000">
                      <a:alpha val="65000"/>
                    </a:srgbClr>
                  </a:innerShdw>
                </a:effectLst>
                <a:cs typeface="Arial" charset="0"/>
              </a:rPr>
              <a:t>ТИС Югры в части мониторинга лесных пожаров и учета социально-значимых объектов </a:t>
            </a:r>
            <a:r>
              <a:rPr lang="ru-RU" sz="2000" dirty="0" smtClean="0">
                <a:ln w="1905"/>
                <a:solidFill>
                  <a:schemeClr val="accent5">
                    <a:lumMod val="25000"/>
                  </a:schemeClr>
                </a:solidFill>
                <a:effectLst>
                  <a:innerShdw blurRad="69850" dist="43180" dir="5400000">
                    <a:srgbClr val="000000">
                      <a:alpha val="65000"/>
                    </a:srgbClr>
                  </a:innerShdw>
                </a:effectLst>
                <a:cs typeface="Arial" charset="0"/>
              </a:rPr>
              <a:t>выполняется по сегодняшний день</a:t>
            </a:r>
          </a:p>
        </p:txBody>
      </p:sp>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5</a:t>
            </a:fld>
            <a:endParaRPr lang="ru-RU" sz="1800" dirty="0"/>
          </a:p>
        </p:txBody>
      </p:sp>
      <p:sp>
        <p:nvSpPr>
          <p:cNvPr id="13" name="Прямоугольник 12"/>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4"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5" name="Рисунок 14"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80479196"/>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Рисунок 23" descr="08.jpg"/>
          <p:cNvPicPr>
            <a:picLocks noChangeAspect="1"/>
          </p:cNvPicPr>
          <p:nvPr/>
        </p:nvPicPr>
        <p:blipFill>
          <a:blip r:embed="rId3" cstate="print"/>
          <a:stretch>
            <a:fillRect/>
          </a:stretch>
        </p:blipFill>
        <p:spPr>
          <a:xfrm>
            <a:off x="326878" y="1370955"/>
            <a:ext cx="8512321" cy="5334645"/>
          </a:xfrm>
          <a:prstGeom prst="rect">
            <a:avLst/>
          </a:prstGeom>
        </p:spPr>
      </p:pic>
      <p:sp>
        <p:nvSpPr>
          <p:cNvPr id="2" name="TextBox 1"/>
          <p:cNvSpPr txBox="1"/>
          <p:nvPr/>
        </p:nvSpPr>
        <p:spPr>
          <a:xfrm>
            <a:off x="4375212" y="1391243"/>
            <a:ext cx="4432634" cy="1200329"/>
          </a:xfrm>
          <a:prstGeom prst="rect">
            <a:avLst/>
          </a:prstGeom>
          <a:solidFill>
            <a:schemeClr val="bg1"/>
          </a:solidFill>
        </p:spPr>
        <p:txBody>
          <a:bodyPr wrap="square" rtlCol="0">
            <a:spAutoFit/>
          </a:bodyPr>
          <a:lstStyle/>
          <a:p>
            <a:r>
              <a:rPr lang="ru-RU" dirty="0" smtClean="0"/>
              <a:t>Комплексный мониторинг и прогноз лесных пожаров, задымленности  </a:t>
            </a:r>
            <a:r>
              <a:rPr lang="en-US" dirty="0" smtClean="0"/>
              <a:t>                                </a:t>
            </a:r>
            <a:r>
              <a:rPr lang="ru-RU" dirty="0" smtClean="0"/>
              <a:t>с учетом данных пожарной обстановки, метеоданных, данных </a:t>
            </a:r>
            <a:r>
              <a:rPr lang="ru-RU" dirty="0" err="1" smtClean="0"/>
              <a:t>грозопеленгации</a:t>
            </a:r>
            <a:endParaRPr lang="ru-RU" dirty="0"/>
          </a:p>
        </p:txBody>
      </p:sp>
      <p:sp>
        <p:nvSpPr>
          <p:cNvPr id="10" name="Прямоугольник 9"/>
          <p:cNvSpPr/>
          <p:nvPr/>
        </p:nvSpPr>
        <p:spPr>
          <a:xfrm>
            <a:off x="0" y="786804"/>
            <a:ext cx="9144000" cy="400110"/>
          </a:xfrm>
          <a:prstGeom prst="rect">
            <a:avLst/>
          </a:prstGeom>
        </p:spPr>
        <p:txBody>
          <a:bodyPr wrap="square">
            <a:spAutoFit/>
          </a:bodyPr>
          <a:lstStyle/>
          <a:p>
            <a:pPr algn="ctr"/>
            <a:r>
              <a:rPr lang="ru-RU" sz="2000" b="1" dirty="0" smtClean="0">
                <a:solidFill>
                  <a:srgbClr val="C00000"/>
                </a:solidFill>
              </a:rPr>
              <a:t>Итоги реализации проекта. Подсистема мониторинга лесных пожаров</a:t>
            </a:r>
            <a:endParaRPr lang="en-US" sz="2000" b="1" dirty="0">
              <a:solidFill>
                <a:srgbClr val="C00000"/>
              </a:solidFill>
            </a:endParaRPr>
          </a:p>
        </p:txBody>
      </p:sp>
      <p:sp>
        <p:nvSpPr>
          <p:cNvPr id="14" name="Прямоугольник 13"/>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5"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6" name="Рисунок 15" descr="Лого Югра.png"/>
          <p:cNvPicPr>
            <a:picLocks noChangeAspect="1"/>
          </p:cNvPicPr>
          <p:nvPr/>
        </p:nvPicPr>
        <p:blipFill>
          <a:blip r:embed="rId4" cstate="print"/>
          <a:stretch>
            <a:fillRect/>
          </a:stretch>
        </p:blipFill>
        <p:spPr>
          <a:xfrm>
            <a:off x="8518525" y="77765"/>
            <a:ext cx="588127" cy="655660"/>
          </a:xfrm>
          <a:prstGeom prst="rect">
            <a:avLst/>
          </a:prstGeom>
          <a:effectLst>
            <a:glow rad="63500">
              <a:schemeClr val="accent1">
                <a:satMod val="175000"/>
                <a:alpha val="40000"/>
              </a:schemeClr>
            </a:glow>
          </a:effec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137" y="4860042"/>
            <a:ext cx="4583367" cy="186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6</a:t>
            </a:fld>
            <a:endParaRPr lang="ru-RU" sz="1800" dirty="0"/>
          </a:p>
        </p:txBody>
      </p:sp>
    </p:spTree>
    <p:extLst>
      <p:ext uri="{BB962C8B-B14F-4D97-AF65-F5344CB8AC3E}">
        <p14:creationId xmlns:p14="http://schemas.microsoft.com/office/powerpoint/2010/main" val="147729451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Скругленный прямоугольник 8"/>
          <p:cNvSpPr/>
          <p:nvPr/>
        </p:nvSpPr>
        <p:spPr>
          <a:xfrm>
            <a:off x="179512" y="2316802"/>
            <a:ext cx="8784976" cy="3138922"/>
          </a:xfrm>
          <a:prstGeom prst="roundRect">
            <a:avLst>
              <a:gd name="adj" fmla="val 8063"/>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sz="2000" b="1" u="sng" dirty="0" smtClean="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smtClean="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smtClean="0">
              <a:solidFill>
                <a:schemeClr val="tx1"/>
              </a:solidFill>
              <a:latin typeface="Arial" pitchFamily="34" charset="0"/>
              <a:cs typeface="Arial" pitchFamily="34" charset="0"/>
            </a:endParaRPr>
          </a:p>
          <a:p>
            <a:pPr algn="ctr" fontAlgn="auto">
              <a:spcBef>
                <a:spcPts val="0"/>
              </a:spcBef>
              <a:spcAft>
                <a:spcPts val="0"/>
              </a:spcAft>
              <a:defRPr/>
            </a:pPr>
            <a:r>
              <a:rPr lang="ru-RU" sz="2200" b="1" u="sng" dirty="0" smtClean="0">
                <a:solidFill>
                  <a:schemeClr val="tx1"/>
                </a:solidFill>
                <a:latin typeface="Arial" pitchFamily="34" charset="0"/>
                <a:cs typeface="Arial" pitchFamily="34" charset="0"/>
              </a:rPr>
              <a:t>ТИС Югры</a:t>
            </a:r>
            <a:endParaRPr lang="ru-RU" sz="22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a:p>
            <a:pPr algn="ctr" fontAlgn="auto">
              <a:spcBef>
                <a:spcPts val="0"/>
              </a:spcBef>
              <a:spcAft>
                <a:spcPts val="0"/>
              </a:spcAft>
              <a:defRPr/>
            </a:pPr>
            <a:endParaRPr lang="ru-RU" sz="2000" b="1" u="sng" dirty="0">
              <a:solidFill>
                <a:schemeClr val="tx1"/>
              </a:solidFill>
              <a:latin typeface="Arial" pitchFamily="34" charset="0"/>
              <a:cs typeface="Arial" pitchFamily="34" charset="0"/>
            </a:endParaRPr>
          </a:p>
        </p:txBody>
      </p:sp>
      <p:sp>
        <p:nvSpPr>
          <p:cNvPr id="10" name="Скругленный прямоугольник 9"/>
          <p:cNvSpPr/>
          <p:nvPr/>
        </p:nvSpPr>
        <p:spPr>
          <a:xfrm>
            <a:off x="473336" y="2406000"/>
            <a:ext cx="3141233" cy="2958353"/>
          </a:xfrm>
          <a:prstGeom prst="roundRect">
            <a:avLst>
              <a:gd name="adj" fmla="val 8667"/>
            </a:avLst>
          </a:prstGeom>
          <a:solidFill>
            <a:schemeClr val="accent1">
              <a:lumMod val="2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1" name="Скругленный прямоугольник 10"/>
          <p:cNvSpPr/>
          <p:nvPr/>
        </p:nvSpPr>
        <p:spPr>
          <a:xfrm>
            <a:off x="179512" y="5707366"/>
            <a:ext cx="8784976" cy="505492"/>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1600" b="1" dirty="0" smtClean="0">
                <a:solidFill>
                  <a:schemeClr val="tx1"/>
                </a:solidFill>
                <a:latin typeface="Arial" pitchFamily="34" charset="0"/>
                <a:cs typeface="Arial" pitchFamily="34" charset="0"/>
              </a:rPr>
              <a:t>Департамент </a:t>
            </a:r>
            <a:r>
              <a:rPr lang="ru-RU" sz="1600" b="1" dirty="0">
                <a:solidFill>
                  <a:schemeClr val="tx1"/>
                </a:solidFill>
                <a:latin typeface="Arial" pitchFamily="34" charset="0"/>
                <a:cs typeface="Arial" pitchFamily="34" charset="0"/>
              </a:rPr>
              <a:t>природных ресурсов и несырьевого сектора </a:t>
            </a:r>
            <a:r>
              <a:rPr lang="ru-RU" sz="1600" b="1" dirty="0" smtClean="0">
                <a:solidFill>
                  <a:schemeClr val="tx1"/>
                </a:solidFill>
                <a:latin typeface="Arial" pitchFamily="34" charset="0"/>
                <a:cs typeface="Arial" pitchFamily="34" charset="0"/>
              </a:rPr>
              <a:t>экономики</a:t>
            </a:r>
            <a:endParaRPr lang="ru-RU" sz="1600" b="1" dirty="0">
              <a:solidFill>
                <a:schemeClr val="tx1"/>
              </a:solidFill>
              <a:latin typeface="Arial" pitchFamily="34" charset="0"/>
              <a:cs typeface="Arial" pitchFamily="34" charset="0"/>
            </a:endParaRPr>
          </a:p>
        </p:txBody>
      </p:sp>
      <p:sp>
        <p:nvSpPr>
          <p:cNvPr id="12" name="Стрелка вниз 11"/>
          <p:cNvSpPr/>
          <p:nvPr/>
        </p:nvSpPr>
        <p:spPr>
          <a:xfrm>
            <a:off x="1863771" y="5402081"/>
            <a:ext cx="360362" cy="301882"/>
          </a:xfrm>
          <a:prstGeom prst="downArrow">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chemeClr val="tx1"/>
              </a:solidFill>
            </a:endParaRPr>
          </a:p>
        </p:txBody>
      </p:sp>
      <p:sp>
        <p:nvSpPr>
          <p:cNvPr id="13" name="Стрелка вниз 12"/>
          <p:cNvSpPr/>
          <p:nvPr/>
        </p:nvSpPr>
        <p:spPr>
          <a:xfrm rot="10800000">
            <a:off x="6932578" y="5375403"/>
            <a:ext cx="360362" cy="311973"/>
          </a:xfrm>
          <a:prstGeom prst="downArrow">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p>
        </p:txBody>
      </p:sp>
      <p:sp>
        <p:nvSpPr>
          <p:cNvPr id="14" name="Скругленный прямоугольник 13"/>
          <p:cNvSpPr/>
          <p:nvPr/>
        </p:nvSpPr>
        <p:spPr>
          <a:xfrm>
            <a:off x="179512" y="1475758"/>
            <a:ext cx="8784976" cy="581302"/>
          </a:xfrm>
          <a:prstGeom prst="roundRect">
            <a:avLst/>
          </a:prstGeo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1600" b="1" dirty="0">
                <a:solidFill>
                  <a:schemeClr val="tx1"/>
                </a:solidFill>
                <a:latin typeface="Arial" pitchFamily="34" charset="0"/>
                <a:cs typeface="Arial" pitchFamily="34" charset="0"/>
              </a:rPr>
              <a:t>Все заинтересованные участники федерального, регионального, </a:t>
            </a:r>
            <a:r>
              <a:rPr lang="ru-RU" sz="1600" b="1" dirty="0" smtClean="0">
                <a:solidFill>
                  <a:schemeClr val="tx1"/>
                </a:solidFill>
                <a:latin typeface="Arial" pitchFamily="34" charset="0"/>
                <a:cs typeface="Arial" pitchFamily="34" charset="0"/>
              </a:rPr>
              <a:t>муниципального уровня</a:t>
            </a:r>
            <a:r>
              <a:rPr lang="ru-RU" sz="1600" b="1" dirty="0">
                <a:solidFill>
                  <a:schemeClr val="tx1"/>
                </a:solidFill>
                <a:latin typeface="Arial" pitchFamily="34" charset="0"/>
                <a:cs typeface="Arial" pitchFamily="34" charset="0"/>
              </a:rPr>
              <a:t>, юридические лица и население </a:t>
            </a:r>
          </a:p>
        </p:txBody>
      </p:sp>
      <p:sp>
        <p:nvSpPr>
          <p:cNvPr id="15" name="Стрелка вниз 14"/>
          <p:cNvSpPr/>
          <p:nvPr/>
        </p:nvSpPr>
        <p:spPr>
          <a:xfrm>
            <a:off x="3640138" y="2061706"/>
            <a:ext cx="360362" cy="279697"/>
          </a:xfrm>
          <a:prstGeom prst="downArrow">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chemeClr val="tx1"/>
              </a:solidFill>
            </a:endParaRPr>
          </a:p>
        </p:txBody>
      </p:sp>
      <p:sp>
        <p:nvSpPr>
          <p:cNvPr id="16" name="Стрелка вниз 15"/>
          <p:cNvSpPr/>
          <p:nvPr/>
        </p:nvSpPr>
        <p:spPr>
          <a:xfrm rot="10800000">
            <a:off x="5011738" y="2050946"/>
            <a:ext cx="360362" cy="260578"/>
          </a:xfrm>
          <a:prstGeom prst="downArrow">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rgbClr val="0070C0"/>
              </a:solidFill>
            </a:endParaRPr>
          </a:p>
        </p:txBody>
      </p:sp>
      <p:sp>
        <p:nvSpPr>
          <p:cNvPr id="17" name="TextBox 8"/>
          <p:cNvSpPr txBox="1">
            <a:spLocks noChangeArrowheads="1"/>
          </p:cNvSpPr>
          <p:nvPr/>
        </p:nvSpPr>
        <p:spPr bwMode="auto">
          <a:xfrm>
            <a:off x="320819" y="2506708"/>
            <a:ext cx="3463781" cy="2853089"/>
          </a:xfrm>
          <a:prstGeom prst="rect">
            <a:avLst/>
          </a:prstGeom>
          <a:noFill/>
          <a:ln w="9525">
            <a:noFill/>
            <a:miter lim="800000"/>
            <a:headEnd/>
            <a:tailEnd/>
          </a:ln>
        </p:spPr>
        <p:txBody>
          <a:bodyPr wrap="square">
            <a:spAutoFit/>
          </a:bodyPr>
          <a:lstStyle/>
          <a:p>
            <a:pPr marL="342900" indent="-160338">
              <a:spcBef>
                <a:spcPct val="20000"/>
              </a:spcBef>
              <a:buClr>
                <a:srgbClr val="0070C0"/>
              </a:buClr>
              <a:buFont typeface="Arial" pitchFamily="34" charset="0"/>
              <a:buChar char="•"/>
              <a:defRPr/>
            </a:pPr>
            <a:r>
              <a:rPr lang="ru-RU" sz="1300" b="1" dirty="0" smtClean="0">
                <a:solidFill>
                  <a:schemeClr val="bg1"/>
                </a:solidFill>
                <a:latin typeface="Arial" pitchFamily="34" charset="0"/>
                <a:cs typeface="Arial" pitchFamily="34" charset="0"/>
              </a:rPr>
              <a:t>ТРАНСПОРТНАЯ </a:t>
            </a:r>
            <a:r>
              <a:rPr lang="ru-RU" sz="1300" b="1" dirty="0">
                <a:solidFill>
                  <a:schemeClr val="bg1"/>
                </a:solidFill>
                <a:latin typeface="Arial" pitchFamily="34" charset="0"/>
                <a:cs typeface="Arial" pitchFamily="34" charset="0"/>
              </a:rPr>
              <a:t>ИНФРАСТРУКТУРА</a:t>
            </a: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ИНЖЕНЕРНАЯ </a:t>
            </a:r>
            <a:r>
              <a:rPr lang="ru-RU" sz="1300" b="1" dirty="0" smtClean="0">
                <a:solidFill>
                  <a:schemeClr val="bg1"/>
                </a:solidFill>
                <a:latin typeface="Arial" pitchFamily="34" charset="0"/>
                <a:cs typeface="Arial" pitchFamily="34" charset="0"/>
              </a:rPr>
              <a:t>ИНФРАСТРУКТУРА</a:t>
            </a:r>
            <a:endParaRPr lang="ru-RU" sz="1300" b="1" dirty="0">
              <a:solidFill>
                <a:schemeClr val="bg1"/>
              </a:solidFill>
              <a:latin typeface="Arial" pitchFamily="34" charset="0"/>
              <a:cs typeface="Arial" pitchFamily="34" charset="0"/>
            </a:endParaRPr>
          </a:p>
          <a:p>
            <a:pPr marL="342900" indent="-160338">
              <a:spcBef>
                <a:spcPct val="20000"/>
              </a:spcBef>
              <a:buClr>
                <a:srgbClr val="0070C0"/>
              </a:buClr>
              <a:buFont typeface="Arial" pitchFamily="34" charset="0"/>
              <a:buChar char="•"/>
              <a:defRPr/>
            </a:pPr>
            <a:r>
              <a:rPr lang="ru-RU" sz="1300" b="1" dirty="0" smtClean="0">
                <a:solidFill>
                  <a:schemeClr val="bg1"/>
                </a:solidFill>
                <a:latin typeface="Arial" pitchFamily="34" charset="0"/>
                <a:cs typeface="Arial" pitchFamily="34" charset="0"/>
              </a:rPr>
              <a:t>НЕДРОПОЛЬЗОВАНИЕ</a:t>
            </a:r>
            <a:endParaRPr lang="ru-RU" sz="1300" b="1" dirty="0">
              <a:solidFill>
                <a:schemeClr val="bg1"/>
              </a:solidFill>
              <a:latin typeface="Arial" pitchFamily="34" charset="0"/>
              <a:cs typeface="Arial" pitchFamily="34" charset="0"/>
            </a:endParaRP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МЕТЕОДАННЫЕ </a:t>
            </a: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ЭКОЛОГИЧЕСКИЕ </a:t>
            </a:r>
            <a:r>
              <a:rPr lang="ru-RU" sz="1300" b="1" dirty="0" smtClean="0">
                <a:solidFill>
                  <a:schemeClr val="bg1"/>
                </a:solidFill>
                <a:latin typeface="Arial" pitchFamily="34" charset="0"/>
                <a:cs typeface="Arial" pitchFamily="34" charset="0"/>
              </a:rPr>
              <a:t>ДАННЫЕ</a:t>
            </a:r>
            <a:endParaRPr lang="ru-RU" sz="1300" b="1" dirty="0">
              <a:solidFill>
                <a:schemeClr val="bg1"/>
              </a:solidFill>
              <a:latin typeface="Arial" pitchFamily="34" charset="0"/>
              <a:cs typeface="Arial" pitchFamily="34" charset="0"/>
            </a:endParaRP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ТОПОГРАФИЧЕСКАЯ ОСНОВА</a:t>
            </a: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ДАННЫЕ ДИСТАНЦИОННОГО ЗОНДИРОВАНИЯ ЗЕМЛИ</a:t>
            </a: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ДАННЫЕ ОТ </a:t>
            </a:r>
            <a:r>
              <a:rPr lang="ru-RU" sz="1300" b="1" dirty="0" smtClean="0">
                <a:solidFill>
                  <a:schemeClr val="bg1"/>
                </a:solidFill>
                <a:latin typeface="Arial" pitchFamily="34" charset="0"/>
                <a:cs typeface="Arial" pitchFamily="34" charset="0"/>
              </a:rPr>
              <a:t>МЧС</a:t>
            </a:r>
          </a:p>
          <a:p>
            <a:pPr marL="342900" indent="-160338">
              <a:spcBef>
                <a:spcPct val="20000"/>
              </a:spcBef>
              <a:buClr>
                <a:srgbClr val="0070C0"/>
              </a:buClr>
              <a:buFont typeface="Arial" pitchFamily="34" charset="0"/>
              <a:buChar char="•"/>
              <a:defRPr/>
            </a:pPr>
            <a:r>
              <a:rPr lang="ru-RU" sz="1300" b="1" dirty="0">
                <a:solidFill>
                  <a:schemeClr val="bg1"/>
                </a:solidFill>
                <a:latin typeface="Arial" pitchFamily="34" charset="0"/>
                <a:cs typeface="Arial" pitchFamily="34" charset="0"/>
              </a:rPr>
              <a:t>ТЕРМИЧЕСКИЕ ТОЧКИ</a:t>
            </a:r>
          </a:p>
          <a:p>
            <a:pPr marL="342900" indent="-160338">
              <a:spcBef>
                <a:spcPct val="20000"/>
              </a:spcBef>
              <a:buClr>
                <a:srgbClr val="0070C0"/>
              </a:buClr>
              <a:buFont typeface="Arial" pitchFamily="34" charset="0"/>
              <a:buChar char="•"/>
              <a:defRPr/>
            </a:pPr>
            <a:r>
              <a:rPr lang="ru-RU" sz="1300" b="1" dirty="0" smtClean="0">
                <a:solidFill>
                  <a:schemeClr val="bg1"/>
                </a:solidFill>
                <a:latin typeface="Arial" pitchFamily="34" charset="0"/>
                <a:cs typeface="Arial" pitchFamily="34" charset="0"/>
              </a:rPr>
              <a:t>ФАКЕЛЬНЫЕ СИСТЕМЫ</a:t>
            </a:r>
            <a:endParaRPr lang="ru-RU" sz="1300" b="1" dirty="0">
              <a:solidFill>
                <a:schemeClr val="bg1"/>
              </a:solidFill>
              <a:latin typeface="Arial" pitchFamily="34" charset="0"/>
              <a:cs typeface="Arial" pitchFamily="34" charset="0"/>
            </a:endParaRPr>
          </a:p>
        </p:txBody>
      </p:sp>
      <p:sp>
        <p:nvSpPr>
          <p:cNvPr id="18" name="Скругленный прямоугольник 17"/>
          <p:cNvSpPr/>
          <p:nvPr/>
        </p:nvSpPr>
        <p:spPr>
          <a:xfrm>
            <a:off x="5542142" y="2418546"/>
            <a:ext cx="3141233" cy="2958353"/>
          </a:xfrm>
          <a:prstGeom prst="roundRect">
            <a:avLst>
              <a:gd name="adj" fmla="val 8667"/>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pPr>
            <a:endParaRPr lang="ru-RU" sz="2000" b="1" u="sng" dirty="0">
              <a:solidFill>
                <a:schemeClr val="tx1"/>
              </a:solidFill>
              <a:latin typeface="Arial" pitchFamily="34" charset="0"/>
              <a:cs typeface="Arial" pitchFamily="34" charset="0"/>
            </a:endParaRPr>
          </a:p>
        </p:txBody>
      </p:sp>
      <p:sp>
        <p:nvSpPr>
          <p:cNvPr id="19" name="TextBox 8"/>
          <p:cNvSpPr txBox="1">
            <a:spLocks noChangeArrowheads="1"/>
          </p:cNvSpPr>
          <p:nvPr/>
        </p:nvSpPr>
        <p:spPr bwMode="auto">
          <a:xfrm>
            <a:off x="5598757" y="2515009"/>
            <a:ext cx="2979869" cy="2773067"/>
          </a:xfrm>
          <a:prstGeom prst="rect">
            <a:avLst/>
          </a:prstGeom>
          <a:noFill/>
          <a:ln w="9525">
            <a:noFill/>
            <a:miter lim="800000"/>
            <a:headEnd/>
            <a:tailEnd/>
          </a:ln>
        </p:spPr>
        <p:txBody>
          <a:bodyPr wrap="square">
            <a:spAutoFit/>
          </a:bodyPr>
          <a:lstStyle/>
          <a:p>
            <a:pPr marL="342900" indent="-160338">
              <a:spcBef>
                <a:spcPct val="20000"/>
              </a:spcBef>
              <a:buClr>
                <a:srgbClr val="0070C0"/>
              </a:buClr>
              <a:buFont typeface="Arial" pitchFamily="34" charset="0"/>
              <a:buChar char="•"/>
              <a:defRPr/>
            </a:pPr>
            <a:r>
              <a:rPr lang="ru-RU" sz="1300" b="1" dirty="0" smtClean="0">
                <a:solidFill>
                  <a:schemeClr val="accent5">
                    <a:lumMod val="20000"/>
                    <a:lumOff val="80000"/>
                  </a:schemeClr>
                </a:solidFill>
                <a:latin typeface="Arial" pitchFamily="34" charset="0"/>
                <a:cs typeface="Arial" pitchFamily="34" charset="0"/>
              </a:rPr>
              <a:t>ЛЕСОУСТРОЙСТВО</a:t>
            </a:r>
            <a:endParaRPr lang="ru-RU" sz="1300" b="1" dirty="0">
              <a:solidFill>
                <a:schemeClr val="accent5">
                  <a:lumMod val="20000"/>
                  <a:lumOff val="80000"/>
                </a:schemeClr>
              </a:solidFill>
              <a:latin typeface="Arial" pitchFamily="34" charset="0"/>
              <a:cs typeface="Arial" pitchFamily="34" charset="0"/>
            </a:endParaRPr>
          </a:p>
          <a:p>
            <a:pPr marL="342900" indent="-160338">
              <a:spcBef>
                <a:spcPct val="20000"/>
              </a:spcBef>
              <a:buClr>
                <a:srgbClr val="0070C0"/>
              </a:buClr>
              <a:buFont typeface="Arial" pitchFamily="34" charset="0"/>
              <a:buChar char="•"/>
              <a:defRPr/>
            </a:pPr>
            <a:r>
              <a:rPr lang="ru-RU" sz="1300" b="1" dirty="0">
                <a:solidFill>
                  <a:schemeClr val="accent5">
                    <a:lumMod val="20000"/>
                    <a:lumOff val="80000"/>
                  </a:schemeClr>
                </a:solidFill>
                <a:latin typeface="Arial" pitchFamily="34" charset="0"/>
                <a:cs typeface="Arial" pitchFamily="34" charset="0"/>
              </a:rPr>
              <a:t>РАСПРЕДЕЛЕНИЕ </a:t>
            </a:r>
            <a:r>
              <a:rPr lang="ru-RU" sz="1300" b="1" dirty="0" smtClean="0">
                <a:solidFill>
                  <a:schemeClr val="accent5">
                    <a:lumMod val="20000"/>
                    <a:lumOff val="80000"/>
                  </a:schemeClr>
                </a:solidFill>
                <a:latin typeface="Arial" pitchFamily="34" charset="0"/>
                <a:cs typeface="Arial" pitchFamily="34" charset="0"/>
              </a:rPr>
              <a:t>ЗЕМЕЛЬ ПО </a:t>
            </a:r>
            <a:r>
              <a:rPr lang="ru-RU" sz="1300" b="1" dirty="0">
                <a:solidFill>
                  <a:schemeClr val="accent5">
                    <a:lumMod val="20000"/>
                    <a:lumOff val="80000"/>
                  </a:schemeClr>
                </a:solidFill>
                <a:latin typeface="Arial" pitchFamily="34" charset="0"/>
                <a:cs typeface="Arial" pitchFamily="34" charset="0"/>
              </a:rPr>
              <a:t>ПРЕОБЛАДАЮЩЕЙ </a:t>
            </a:r>
            <a:r>
              <a:rPr lang="ru-RU" sz="1300" b="1" dirty="0" smtClean="0">
                <a:solidFill>
                  <a:schemeClr val="accent5">
                    <a:lumMod val="20000"/>
                    <a:lumOff val="80000"/>
                  </a:schemeClr>
                </a:solidFill>
                <a:latin typeface="Arial" pitchFamily="34" charset="0"/>
                <a:cs typeface="Arial" pitchFamily="34" charset="0"/>
              </a:rPr>
              <a:t>ПОРОДЕ</a:t>
            </a:r>
            <a:endParaRPr lang="ru-RU" sz="1300" b="1" dirty="0">
              <a:solidFill>
                <a:schemeClr val="accent5">
                  <a:lumMod val="20000"/>
                  <a:lumOff val="80000"/>
                </a:schemeClr>
              </a:solidFill>
              <a:latin typeface="Arial" pitchFamily="34" charset="0"/>
              <a:cs typeface="Arial" pitchFamily="34" charset="0"/>
            </a:endParaRPr>
          </a:p>
          <a:p>
            <a:pPr marL="342900" indent="-160338">
              <a:spcBef>
                <a:spcPct val="20000"/>
              </a:spcBef>
              <a:buClr>
                <a:srgbClr val="0070C0"/>
              </a:buClr>
              <a:buFont typeface="Arial" pitchFamily="34" charset="0"/>
              <a:buChar char="•"/>
              <a:defRPr/>
            </a:pPr>
            <a:r>
              <a:rPr lang="ru-RU" sz="1300" b="1" dirty="0" smtClean="0">
                <a:solidFill>
                  <a:schemeClr val="accent5">
                    <a:lumMod val="20000"/>
                    <a:lumOff val="80000"/>
                  </a:schemeClr>
                </a:solidFill>
                <a:latin typeface="Arial" pitchFamily="34" charset="0"/>
                <a:cs typeface="Arial" pitchFamily="34" charset="0"/>
              </a:rPr>
              <a:t>ЛЕСОПОЛЬЗОВАТЕЛИ</a:t>
            </a:r>
          </a:p>
          <a:p>
            <a:pPr marL="342900" indent="-160338">
              <a:spcBef>
                <a:spcPct val="20000"/>
              </a:spcBef>
              <a:buClr>
                <a:srgbClr val="0070C0"/>
              </a:buClr>
              <a:buFont typeface="Arial" pitchFamily="34" charset="0"/>
              <a:buChar char="•"/>
              <a:defRPr/>
            </a:pPr>
            <a:r>
              <a:rPr lang="ru-RU" sz="1300" b="1" dirty="0" smtClean="0">
                <a:solidFill>
                  <a:schemeClr val="accent5">
                    <a:lumMod val="20000"/>
                    <a:lumOff val="80000"/>
                  </a:schemeClr>
                </a:solidFill>
                <a:latin typeface="Arial" pitchFamily="34" charset="0"/>
                <a:cs typeface="Arial" pitchFamily="34" charset="0"/>
              </a:rPr>
              <a:t>ДОГОВОРА АРЕНДЫ</a:t>
            </a:r>
          </a:p>
          <a:p>
            <a:pPr marL="342900" indent="-160338">
              <a:spcBef>
                <a:spcPct val="20000"/>
              </a:spcBef>
              <a:buClr>
                <a:srgbClr val="0070C0"/>
              </a:buClr>
              <a:buFont typeface="Arial" pitchFamily="34" charset="0"/>
              <a:buChar char="•"/>
              <a:defRPr/>
            </a:pPr>
            <a:r>
              <a:rPr lang="ru-RU" sz="1300" b="1" dirty="0" smtClean="0">
                <a:solidFill>
                  <a:schemeClr val="accent5">
                    <a:lumMod val="20000"/>
                    <a:lumOff val="80000"/>
                  </a:schemeClr>
                </a:solidFill>
                <a:latin typeface="Arial" pitchFamily="34" charset="0"/>
                <a:cs typeface="Arial" pitchFamily="34" charset="0"/>
              </a:rPr>
              <a:t>ПЛАНЫ ОСВОЕНИЯ ЛЕСОВ</a:t>
            </a:r>
            <a:endParaRPr lang="ru-RU" sz="1300" b="1" dirty="0">
              <a:solidFill>
                <a:schemeClr val="accent5">
                  <a:lumMod val="20000"/>
                  <a:lumOff val="80000"/>
                </a:schemeClr>
              </a:solidFill>
              <a:latin typeface="Arial" pitchFamily="34" charset="0"/>
              <a:cs typeface="Arial" pitchFamily="34" charset="0"/>
            </a:endParaRPr>
          </a:p>
          <a:p>
            <a:pPr marL="342900" indent="-160338">
              <a:spcBef>
                <a:spcPct val="20000"/>
              </a:spcBef>
              <a:buClr>
                <a:srgbClr val="0070C0"/>
              </a:buClr>
              <a:buFont typeface="Arial" pitchFamily="34" charset="0"/>
              <a:buChar char="•"/>
              <a:defRPr/>
            </a:pPr>
            <a:r>
              <a:rPr lang="ru-RU" sz="1300" b="1" dirty="0" smtClean="0">
                <a:solidFill>
                  <a:schemeClr val="accent5">
                    <a:lumMod val="20000"/>
                    <a:lumOff val="80000"/>
                  </a:schemeClr>
                </a:solidFill>
                <a:latin typeface="Arial" pitchFamily="34" charset="0"/>
                <a:cs typeface="Arial" pitchFamily="34" charset="0"/>
              </a:rPr>
              <a:t>ЛЕСНЫЕ </a:t>
            </a:r>
            <a:r>
              <a:rPr lang="ru-RU" sz="1300" b="1" dirty="0">
                <a:solidFill>
                  <a:schemeClr val="accent5">
                    <a:lumMod val="20000"/>
                    <a:lumOff val="80000"/>
                  </a:schemeClr>
                </a:solidFill>
                <a:latin typeface="Arial" pitchFamily="34" charset="0"/>
                <a:cs typeface="Arial" pitchFamily="34" charset="0"/>
              </a:rPr>
              <a:t>ПОЖАРЫ</a:t>
            </a:r>
          </a:p>
          <a:p>
            <a:pPr marL="342900" indent="-160338">
              <a:spcBef>
                <a:spcPct val="20000"/>
              </a:spcBef>
              <a:buClr>
                <a:srgbClr val="0070C0"/>
              </a:buClr>
              <a:buFont typeface="Arial" pitchFamily="34" charset="0"/>
              <a:buChar char="•"/>
              <a:defRPr/>
            </a:pPr>
            <a:r>
              <a:rPr lang="ru-RU" sz="1300" b="1" dirty="0" smtClean="0">
                <a:solidFill>
                  <a:schemeClr val="accent5">
                    <a:lumMod val="20000"/>
                    <a:lumOff val="80000"/>
                  </a:schemeClr>
                </a:solidFill>
                <a:latin typeface="Arial" pitchFamily="34" charset="0"/>
                <a:cs typeface="Arial" pitchFamily="34" charset="0"/>
              </a:rPr>
              <a:t>АВИАОТДЕЛЕНИЯ И ПАТРУЛЬНЫЕ </a:t>
            </a:r>
            <a:r>
              <a:rPr lang="ru-RU" sz="1300" b="1" dirty="0">
                <a:solidFill>
                  <a:schemeClr val="accent5">
                    <a:lumMod val="20000"/>
                    <a:lumOff val="80000"/>
                  </a:schemeClr>
                </a:solidFill>
                <a:latin typeface="Arial" pitchFamily="34" charset="0"/>
                <a:cs typeface="Arial" pitchFamily="34" charset="0"/>
              </a:rPr>
              <a:t>МАРШРУТЫ</a:t>
            </a:r>
          </a:p>
          <a:p>
            <a:pPr marL="342900" indent="-160338">
              <a:spcBef>
                <a:spcPct val="20000"/>
              </a:spcBef>
              <a:buClr>
                <a:srgbClr val="0070C0"/>
              </a:buClr>
              <a:buFont typeface="Arial" pitchFamily="34" charset="0"/>
              <a:buChar char="•"/>
              <a:defRPr/>
            </a:pPr>
            <a:r>
              <a:rPr lang="ru-RU" sz="1300" b="1" dirty="0">
                <a:solidFill>
                  <a:schemeClr val="accent5">
                    <a:lumMod val="20000"/>
                    <a:lumOff val="80000"/>
                  </a:schemeClr>
                </a:solidFill>
                <a:latin typeface="Arial" pitchFamily="34" charset="0"/>
                <a:cs typeface="Arial" pitchFamily="34" charset="0"/>
              </a:rPr>
              <a:t>ПОЖАРНО-ХИМИЧЕСКИЕ </a:t>
            </a:r>
            <a:r>
              <a:rPr lang="ru-RU" sz="1300" b="1" dirty="0" smtClean="0">
                <a:solidFill>
                  <a:schemeClr val="accent5">
                    <a:lumMod val="20000"/>
                    <a:lumOff val="80000"/>
                  </a:schemeClr>
                </a:solidFill>
                <a:latin typeface="Arial" pitchFamily="34" charset="0"/>
                <a:cs typeface="Arial" pitchFamily="34" charset="0"/>
              </a:rPr>
              <a:t>СТАНЦИИ</a:t>
            </a:r>
            <a:endParaRPr lang="en-US" sz="1300" b="1" dirty="0">
              <a:solidFill>
                <a:schemeClr val="accent5">
                  <a:lumMod val="20000"/>
                  <a:lumOff val="80000"/>
                </a:schemeClr>
              </a:solidFill>
              <a:latin typeface="Arial" pitchFamily="34" charset="0"/>
              <a:cs typeface="Arial" pitchFamily="34" charset="0"/>
            </a:endParaRPr>
          </a:p>
        </p:txBody>
      </p:sp>
      <p:sp>
        <p:nvSpPr>
          <p:cNvPr id="21" name="Прямоугольник 20"/>
          <p:cNvSpPr/>
          <p:nvPr/>
        </p:nvSpPr>
        <p:spPr>
          <a:xfrm>
            <a:off x="0" y="824904"/>
            <a:ext cx="9144000" cy="400110"/>
          </a:xfrm>
          <a:prstGeom prst="rect">
            <a:avLst/>
          </a:prstGeom>
        </p:spPr>
        <p:txBody>
          <a:bodyPr wrap="square">
            <a:spAutoFit/>
          </a:bodyPr>
          <a:lstStyle/>
          <a:p>
            <a:pPr algn="ctr"/>
            <a:r>
              <a:rPr lang="ru-RU" sz="2000" b="1" dirty="0" smtClean="0">
                <a:solidFill>
                  <a:srgbClr val="C00000"/>
                </a:solidFill>
              </a:rPr>
              <a:t>Итоги реализации проекта. Подсистема мониторинга лесных пожаров</a:t>
            </a:r>
            <a:endParaRPr lang="en-US" sz="2000" b="1" dirty="0">
              <a:solidFill>
                <a:srgbClr val="C00000"/>
              </a:solidFill>
            </a:endParaRPr>
          </a:p>
        </p:txBody>
      </p:sp>
      <p:sp>
        <p:nvSpPr>
          <p:cNvPr id="23"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7</a:t>
            </a:fld>
            <a:endParaRPr lang="ru-RU" sz="1800" dirty="0"/>
          </a:p>
        </p:txBody>
      </p:sp>
      <p:sp>
        <p:nvSpPr>
          <p:cNvPr id="27" name="Прямоугольник 26"/>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28"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29" name="Рисунок 28"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57965621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Рисунок 19" descr="09.jpg"/>
          <p:cNvPicPr>
            <a:picLocks noChangeAspect="1"/>
          </p:cNvPicPr>
          <p:nvPr/>
        </p:nvPicPr>
        <p:blipFill>
          <a:blip r:embed="rId3" cstate="print"/>
          <a:stretch>
            <a:fillRect/>
          </a:stretch>
        </p:blipFill>
        <p:spPr>
          <a:xfrm>
            <a:off x="209551" y="1409700"/>
            <a:ext cx="8826784" cy="5373244"/>
          </a:xfrm>
          <a:prstGeom prst="rect">
            <a:avLst/>
          </a:prstGeom>
        </p:spPr>
      </p:pic>
      <p:pic>
        <p:nvPicPr>
          <p:cNvPr id="1026" name="Picture 2"/>
          <p:cNvPicPr>
            <a:picLocks noChangeAspect="1" noChangeArrowheads="1"/>
          </p:cNvPicPr>
          <p:nvPr/>
        </p:nvPicPr>
        <p:blipFill>
          <a:blip r:embed="rId4" cstate="print"/>
          <a:srcRect l="1688" t="67239" r="76435" b="17527"/>
          <a:stretch>
            <a:fillRect/>
          </a:stretch>
        </p:blipFill>
        <p:spPr bwMode="auto">
          <a:xfrm>
            <a:off x="219075" y="4789475"/>
            <a:ext cx="3242271" cy="1988515"/>
          </a:xfrm>
          <a:prstGeom prst="rect">
            <a:avLst/>
          </a:prstGeom>
          <a:noFill/>
          <a:ln w="9525">
            <a:solidFill>
              <a:schemeClr val="accent1">
                <a:lumMod val="50000"/>
              </a:schemeClr>
            </a:solidFill>
            <a:miter lim="800000"/>
            <a:headEnd/>
            <a:tailEnd/>
          </a:ln>
          <a:effectLst/>
        </p:spPr>
      </p:pic>
      <p:sp>
        <p:nvSpPr>
          <p:cNvPr id="7" name="Прямоугольник 6"/>
          <p:cNvSpPr/>
          <p:nvPr/>
        </p:nvSpPr>
        <p:spPr>
          <a:xfrm>
            <a:off x="7000874" y="3914775"/>
            <a:ext cx="2058717" cy="2862322"/>
          </a:xfrm>
          <a:prstGeom prst="rect">
            <a:avLst/>
          </a:prstGeom>
          <a:solidFill>
            <a:schemeClr val="bg1"/>
          </a:solidFill>
          <a:ln>
            <a:solidFill>
              <a:schemeClr val="accent1">
                <a:lumMod val="50000"/>
              </a:schemeClr>
            </a:solidFill>
          </a:ln>
        </p:spPr>
        <p:txBody>
          <a:bodyPr wrap="square">
            <a:spAutoFit/>
          </a:bodyPr>
          <a:lstStyle/>
          <a:p>
            <a:r>
              <a:rPr lang="ru-RU" sz="1200" b="1" dirty="0" smtClean="0"/>
              <a:t>ХАНТЫ-МАНСИЙСК</a:t>
            </a:r>
          </a:p>
          <a:p>
            <a:r>
              <a:rPr lang="ru-RU" sz="1200" b="1" dirty="0" smtClean="0"/>
              <a:t>СУРГУТ</a:t>
            </a:r>
          </a:p>
          <a:p>
            <a:r>
              <a:rPr lang="ru-RU" sz="1200" b="1" dirty="0" smtClean="0"/>
              <a:t>НЕФТЕЮГАНСК</a:t>
            </a:r>
          </a:p>
          <a:p>
            <a:r>
              <a:rPr lang="ru-RU" sz="1200" b="1" dirty="0" smtClean="0"/>
              <a:t>НИЖНЕВАРТОВСК</a:t>
            </a:r>
          </a:p>
          <a:p>
            <a:r>
              <a:rPr lang="ru-RU" sz="1200" b="1" dirty="0"/>
              <a:t>ЛАНГЕПАС</a:t>
            </a:r>
          </a:p>
          <a:p>
            <a:r>
              <a:rPr lang="ru-RU" sz="1200" b="1" dirty="0"/>
              <a:t>РАДУЖНЫЙ</a:t>
            </a:r>
          </a:p>
          <a:p>
            <a:r>
              <a:rPr lang="ru-RU" sz="1200" b="1" dirty="0"/>
              <a:t>КОГАЛЫМ</a:t>
            </a:r>
          </a:p>
          <a:p>
            <a:r>
              <a:rPr lang="ru-RU" sz="1200" b="1" dirty="0" smtClean="0"/>
              <a:t>МЕГИОН</a:t>
            </a:r>
          </a:p>
          <a:p>
            <a:r>
              <a:rPr lang="ru-RU" sz="1200" b="1" dirty="0"/>
              <a:t>ПЫТЬ-ЯХ</a:t>
            </a:r>
          </a:p>
          <a:p>
            <a:r>
              <a:rPr lang="ru-RU" sz="1200" b="1" dirty="0"/>
              <a:t>ЛЯНТОР</a:t>
            </a:r>
          </a:p>
          <a:p>
            <a:r>
              <a:rPr lang="ru-RU" sz="1200" b="1" dirty="0"/>
              <a:t>ПОКАЧИ</a:t>
            </a:r>
          </a:p>
          <a:p>
            <a:r>
              <a:rPr lang="ru-RU" sz="1200" b="1" dirty="0" smtClean="0"/>
              <a:t>ЮГОРСК</a:t>
            </a:r>
          </a:p>
          <a:p>
            <a:r>
              <a:rPr lang="ru-RU" sz="1200" b="1" dirty="0"/>
              <a:t>УРАЙ</a:t>
            </a:r>
          </a:p>
          <a:p>
            <a:r>
              <a:rPr lang="ru-RU" sz="1200" b="1" dirty="0"/>
              <a:t>СОВЕТСКИЙ</a:t>
            </a:r>
          </a:p>
          <a:p>
            <a:r>
              <a:rPr lang="ru-RU" sz="1200" b="1" dirty="0" smtClean="0"/>
              <a:t>НЯГАНЬ</a:t>
            </a:r>
            <a:endParaRPr lang="ru-RU" sz="1200" b="1" dirty="0"/>
          </a:p>
        </p:txBody>
      </p:sp>
      <p:sp>
        <p:nvSpPr>
          <p:cNvPr id="10" name="TextBox 9"/>
          <p:cNvSpPr txBox="1"/>
          <p:nvPr/>
        </p:nvSpPr>
        <p:spPr>
          <a:xfrm>
            <a:off x="0" y="1158752"/>
            <a:ext cx="9144000" cy="584775"/>
          </a:xfrm>
          <a:prstGeom prst="rect">
            <a:avLst/>
          </a:prstGeom>
          <a:solidFill>
            <a:schemeClr val="bg1"/>
          </a:solidFill>
        </p:spPr>
        <p:txBody>
          <a:bodyPr wrap="square" rtlCol="0">
            <a:spAutoFit/>
          </a:bodyPr>
          <a:lstStyle/>
          <a:p>
            <a:pPr marL="266700"/>
            <a:r>
              <a:rPr lang="ru-RU" sz="1600" b="1" u="sng" dirty="0" smtClean="0">
                <a:solidFill>
                  <a:srgbClr val="0070C0"/>
                </a:solidFill>
              </a:rPr>
              <a:t>Интеграция Информации </a:t>
            </a:r>
            <a:r>
              <a:rPr lang="ru-RU" sz="1600" b="1" dirty="0" smtClean="0">
                <a:solidFill>
                  <a:srgbClr val="0070C0"/>
                </a:solidFill>
              </a:rPr>
              <a:t>о градостроительстве, ЖКХ и доступности объектов социального назначения</a:t>
            </a:r>
          </a:p>
        </p:txBody>
      </p:sp>
      <p:sp>
        <p:nvSpPr>
          <p:cNvPr id="13"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8</a:t>
            </a:fld>
            <a:endParaRPr lang="ru-RU" sz="1800" dirty="0"/>
          </a:p>
        </p:txBody>
      </p:sp>
      <p:sp>
        <p:nvSpPr>
          <p:cNvPr id="12" name="Прямоугольник 11"/>
          <p:cNvSpPr/>
          <p:nvPr/>
        </p:nvSpPr>
        <p:spPr>
          <a:xfrm>
            <a:off x="0" y="786804"/>
            <a:ext cx="9144000" cy="400110"/>
          </a:xfrm>
          <a:prstGeom prst="rect">
            <a:avLst/>
          </a:prstGeom>
        </p:spPr>
        <p:txBody>
          <a:bodyPr wrap="square">
            <a:spAutoFit/>
          </a:bodyPr>
          <a:lstStyle/>
          <a:p>
            <a:pPr algn="ctr"/>
            <a:r>
              <a:rPr lang="ru-RU" sz="2000" b="1" dirty="0" smtClean="0">
                <a:solidFill>
                  <a:srgbClr val="C00000"/>
                </a:solidFill>
              </a:rPr>
              <a:t>Итоги реализации проекта. </a:t>
            </a:r>
            <a:r>
              <a:rPr lang="ru-RU" sz="2000" b="1" dirty="0">
                <a:solidFill>
                  <a:srgbClr val="C00000"/>
                </a:solidFill>
              </a:rPr>
              <a:t>Социально-значимые объекты</a:t>
            </a:r>
            <a:endParaRPr lang="en-US" sz="2000" b="1" dirty="0">
              <a:solidFill>
                <a:srgbClr val="C00000"/>
              </a:solidFill>
            </a:endParaRPr>
          </a:p>
        </p:txBody>
      </p:sp>
      <p:sp>
        <p:nvSpPr>
          <p:cNvPr id="17" name="Прямоугольник 16"/>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8"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9" name="Рисунок 18" descr="Лого Югра.png"/>
          <p:cNvPicPr>
            <a:picLocks noChangeAspect="1"/>
          </p:cNvPicPr>
          <p:nvPr/>
        </p:nvPicPr>
        <p:blipFill>
          <a:blip r:embed="rId5" cstate="print"/>
          <a:stretch>
            <a:fillRect/>
          </a:stretch>
        </p:blipFill>
        <p:spPr>
          <a:xfrm>
            <a:off x="8518525" y="77765"/>
            <a:ext cx="588127" cy="65566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145250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57749" y="1403087"/>
            <a:ext cx="3495675" cy="584775"/>
          </a:xfrm>
          <a:prstGeom prst="rect">
            <a:avLst/>
          </a:prstGeom>
          <a:noFill/>
        </p:spPr>
        <p:txBody>
          <a:bodyPr wrap="square" rtlCol="0">
            <a:spAutoFit/>
          </a:bodyPr>
          <a:lstStyle/>
          <a:p>
            <a:pPr>
              <a:buFont typeface="Wingdings" pitchFamily="2" charset="2"/>
              <a:buChar char="§"/>
            </a:pPr>
            <a:r>
              <a:rPr lang="ru-RU" sz="1600" dirty="0" smtClean="0">
                <a:solidFill>
                  <a:srgbClr val="0070C0"/>
                </a:solidFill>
              </a:rPr>
              <a:t> 3</a:t>
            </a:r>
            <a:r>
              <a:rPr lang="en-US" sz="1600" dirty="0" smtClean="0">
                <a:solidFill>
                  <a:srgbClr val="0070C0"/>
                </a:solidFill>
              </a:rPr>
              <a:t>D</a:t>
            </a:r>
            <a:r>
              <a:rPr lang="ru-RU" sz="1600" dirty="0" smtClean="0">
                <a:solidFill>
                  <a:srgbClr val="0070C0"/>
                </a:solidFill>
              </a:rPr>
              <a:t>-Модели;</a:t>
            </a:r>
          </a:p>
          <a:p>
            <a:pPr>
              <a:buFont typeface="Wingdings" pitchFamily="2" charset="2"/>
              <a:buChar char="§"/>
            </a:pPr>
            <a:r>
              <a:rPr lang="ru-RU" sz="1600" dirty="0" smtClean="0">
                <a:solidFill>
                  <a:srgbClr val="0070C0"/>
                </a:solidFill>
              </a:rPr>
              <a:t> Паспорта тушения пожаров</a:t>
            </a:r>
            <a:endParaRPr lang="ru-RU" sz="1600" dirty="0"/>
          </a:p>
        </p:txBody>
      </p:sp>
      <p:sp>
        <p:nvSpPr>
          <p:cNvPr id="15" name="Прямоугольник 14"/>
          <p:cNvSpPr/>
          <p:nvPr/>
        </p:nvSpPr>
        <p:spPr>
          <a:xfrm>
            <a:off x="0" y="796329"/>
            <a:ext cx="9144000" cy="400110"/>
          </a:xfrm>
          <a:prstGeom prst="rect">
            <a:avLst/>
          </a:prstGeom>
        </p:spPr>
        <p:txBody>
          <a:bodyPr wrap="square">
            <a:spAutoFit/>
          </a:bodyPr>
          <a:lstStyle/>
          <a:p>
            <a:pPr algn="ctr"/>
            <a:r>
              <a:rPr lang="ru-RU" sz="2000" b="1" dirty="0" smtClean="0">
                <a:solidFill>
                  <a:srgbClr val="C00000"/>
                </a:solidFill>
              </a:rPr>
              <a:t>Итоги реализации проекта. </a:t>
            </a:r>
            <a:r>
              <a:rPr lang="ru-RU" sz="2000" b="1" dirty="0">
                <a:solidFill>
                  <a:srgbClr val="C00000"/>
                </a:solidFill>
              </a:rPr>
              <a:t>Социально-значимые объекты</a:t>
            </a:r>
            <a:endParaRPr lang="en-US" sz="2000" b="1" dirty="0">
              <a:solidFill>
                <a:srgbClr val="C00000"/>
              </a:solidFill>
            </a:endParaRPr>
          </a:p>
        </p:txBody>
      </p:sp>
      <p:sp>
        <p:nvSpPr>
          <p:cNvPr id="16" name="Прямоугольник 15"/>
          <p:cNvSpPr/>
          <p:nvPr/>
        </p:nvSpPr>
        <p:spPr>
          <a:xfrm>
            <a:off x="0" y="0"/>
            <a:ext cx="9144000" cy="79157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rgbClr val="D8EEC0"/>
              </a:solidFill>
            </a:endParaRPr>
          </a:p>
        </p:txBody>
      </p:sp>
      <p:sp>
        <p:nvSpPr>
          <p:cNvPr id="17" name="Text Box 2"/>
          <p:cNvSpPr txBox="1">
            <a:spLocks noChangeArrowheads="1"/>
          </p:cNvSpPr>
          <p:nvPr/>
        </p:nvSpPr>
        <p:spPr bwMode="auto">
          <a:xfrm>
            <a:off x="0" y="205668"/>
            <a:ext cx="9144000" cy="338554"/>
          </a:xfrm>
          <a:prstGeom prst="rect">
            <a:avLst/>
          </a:prstGeom>
          <a:noFill/>
          <a:ln w="9525">
            <a:noFill/>
            <a:miter lim="800000"/>
            <a:headEnd/>
            <a:tailEnd/>
          </a:ln>
        </p:spPr>
        <p:txBody>
          <a:bodyPr wrap="square">
            <a:spAutoFit/>
          </a:bodyPr>
          <a:lstStyle/>
          <a:p>
            <a:r>
              <a:rPr lang="en-US" sz="1600" b="1" dirty="0" smtClean="0"/>
              <a:t>                      </a:t>
            </a:r>
            <a:r>
              <a:rPr lang="ru-RU" sz="1600" b="1" dirty="0" smtClean="0">
                <a:solidFill>
                  <a:schemeClr val="bg1"/>
                </a:solidFill>
                <a:effectLst>
                  <a:outerShdw blurRad="38100" dist="38100" dir="2700000" algn="tl">
                    <a:srgbClr val="000000">
                      <a:alpha val="43137"/>
                    </a:srgbClr>
                  </a:outerShdw>
                </a:effectLst>
              </a:rPr>
              <a:t>Территориальная </a:t>
            </a:r>
            <a:r>
              <a:rPr lang="ru-RU" sz="1600" b="1" dirty="0">
                <a:solidFill>
                  <a:schemeClr val="bg1"/>
                </a:solidFill>
                <a:effectLst>
                  <a:outerShdw blurRad="38100" dist="38100" dir="2700000" algn="tl">
                    <a:srgbClr val="000000">
                      <a:alpha val="43137"/>
                    </a:srgbClr>
                  </a:outerShdw>
                </a:effectLst>
              </a:rPr>
              <a:t>информационная система ХМАО - </a:t>
            </a:r>
            <a:r>
              <a:rPr lang="ru-RU" sz="1600" b="1" dirty="0" err="1">
                <a:solidFill>
                  <a:schemeClr val="bg1"/>
                </a:solidFill>
                <a:effectLst>
                  <a:outerShdw blurRad="38100" dist="38100" dir="2700000" algn="tl">
                    <a:srgbClr val="000000">
                      <a:alpha val="43137"/>
                    </a:srgbClr>
                  </a:outerShdw>
                </a:effectLst>
              </a:rPr>
              <a:t>Югры</a:t>
            </a:r>
            <a:endParaRPr lang="ru-RU" sz="1600" b="1" dirty="0">
              <a:solidFill>
                <a:schemeClr val="bg1"/>
              </a:solidFill>
              <a:effectLst>
                <a:outerShdw blurRad="38100" dist="38100" dir="2700000" algn="tl">
                  <a:srgbClr val="000000">
                    <a:alpha val="43137"/>
                  </a:srgbClr>
                </a:outerShdw>
              </a:effectLst>
            </a:endParaRPr>
          </a:p>
        </p:txBody>
      </p:sp>
      <p:pic>
        <p:nvPicPr>
          <p:cNvPr id="18" name="Рисунок 17" descr="Лого Югра.png"/>
          <p:cNvPicPr>
            <a:picLocks noChangeAspect="1"/>
          </p:cNvPicPr>
          <p:nvPr/>
        </p:nvPicPr>
        <p:blipFill>
          <a:blip r:embed="rId3" cstate="print"/>
          <a:stretch>
            <a:fillRect/>
          </a:stretch>
        </p:blipFill>
        <p:spPr>
          <a:xfrm>
            <a:off x="8505825" y="77765"/>
            <a:ext cx="588127" cy="655660"/>
          </a:xfrm>
          <a:prstGeom prst="rect">
            <a:avLst/>
          </a:prstGeom>
          <a:effectLst>
            <a:glow rad="63500">
              <a:schemeClr val="accent1">
                <a:satMod val="175000"/>
                <a:alpha val="40000"/>
              </a:schemeClr>
            </a:glow>
          </a:effectLst>
        </p:spPr>
      </p:pic>
      <p:pic>
        <p:nvPicPr>
          <p:cNvPr id="19" name="Рисунок 18" descr="10.jpg"/>
          <p:cNvPicPr>
            <a:picLocks noChangeAspect="1"/>
          </p:cNvPicPr>
          <p:nvPr/>
        </p:nvPicPr>
        <p:blipFill>
          <a:blip r:embed="rId4" cstate="print"/>
          <a:stretch>
            <a:fillRect/>
          </a:stretch>
        </p:blipFill>
        <p:spPr>
          <a:xfrm>
            <a:off x="185736" y="1281111"/>
            <a:ext cx="8772525" cy="5553075"/>
          </a:xfrm>
          <a:prstGeom prst="rect">
            <a:avLst/>
          </a:prstGeom>
        </p:spPr>
      </p:pic>
      <p:sp>
        <p:nvSpPr>
          <p:cNvPr id="12" name="Номер слайда 1"/>
          <p:cNvSpPr>
            <a:spLocks noGrp="1"/>
          </p:cNvSpPr>
          <p:nvPr>
            <p:ph type="sldNum" sz="quarter" idx="10"/>
          </p:nvPr>
        </p:nvSpPr>
        <p:spPr>
          <a:xfrm>
            <a:off x="8467725" y="6438900"/>
            <a:ext cx="675846" cy="419100"/>
          </a:xfrm>
        </p:spPr>
        <p:txBody>
          <a:bodyPr/>
          <a:lstStyle/>
          <a:p>
            <a:pPr algn="ctr">
              <a:defRPr/>
            </a:pPr>
            <a:fld id="{C3E42754-614E-4D86-A413-4E3CEBF235FF}" type="slidenum">
              <a:rPr lang="ru-RU" sz="1800" smtClean="0"/>
              <a:pPr algn="ctr">
                <a:defRPr/>
              </a:pPr>
              <a:t>9</a:t>
            </a:fld>
            <a:endParaRPr lang="ru-RU" sz="1800" dirty="0"/>
          </a:p>
        </p:txBody>
      </p:sp>
      <p:sp>
        <p:nvSpPr>
          <p:cNvPr id="10" name="TextBox 9"/>
          <p:cNvSpPr txBox="1"/>
          <p:nvPr/>
        </p:nvSpPr>
        <p:spPr>
          <a:xfrm>
            <a:off x="0" y="1123950"/>
            <a:ext cx="9144000" cy="830997"/>
          </a:xfrm>
          <a:prstGeom prst="rect">
            <a:avLst/>
          </a:prstGeom>
          <a:solidFill>
            <a:schemeClr val="bg1"/>
          </a:solidFill>
        </p:spPr>
        <p:txBody>
          <a:bodyPr wrap="square" rtlCol="0">
            <a:spAutoFit/>
          </a:bodyPr>
          <a:lstStyle/>
          <a:p>
            <a:pPr marL="266700"/>
            <a:r>
              <a:rPr lang="ru-RU" sz="1600" b="1" dirty="0" smtClean="0">
                <a:solidFill>
                  <a:srgbClr val="0070C0"/>
                </a:solidFill>
              </a:rPr>
              <a:t>Интеграция Информации о градостроительстве, ЖКХ и МЧС:</a:t>
            </a:r>
          </a:p>
          <a:p>
            <a:pPr marL="266700">
              <a:buFont typeface="Wingdings" pitchFamily="2" charset="2"/>
              <a:buChar char="§"/>
            </a:pPr>
            <a:r>
              <a:rPr lang="ru-RU" sz="1600" dirty="0" smtClean="0">
                <a:solidFill>
                  <a:srgbClr val="0070C0"/>
                </a:solidFill>
              </a:rPr>
              <a:t> Потенциально-опасные объекты;</a:t>
            </a:r>
          </a:p>
          <a:p>
            <a:pPr marL="266700">
              <a:buFont typeface="Wingdings" pitchFamily="2" charset="2"/>
              <a:buChar char="§"/>
            </a:pPr>
            <a:r>
              <a:rPr lang="ru-RU" sz="1600" dirty="0" smtClean="0">
                <a:solidFill>
                  <a:srgbClr val="0070C0"/>
                </a:solidFill>
              </a:rPr>
              <a:t> Социально-значимые объекты; </a:t>
            </a:r>
          </a:p>
        </p:txBody>
      </p:sp>
    </p:spTree>
    <p:extLst>
      <p:ext uri="{BB962C8B-B14F-4D97-AF65-F5344CB8AC3E}">
        <p14:creationId xmlns:p14="http://schemas.microsoft.com/office/powerpoint/2010/main" val="348279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ОАОСНЦ">
  <a:themeElements>
    <a:clrScheme name="ОАОСНЦ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ОАОСНЦ">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АОСНЦ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АОСНЦ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АОСНЦ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АОСНЦ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АОСНЦ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АОСНЦ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АОСНЦ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АОСНЦ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АОСНЦ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АОСНЦ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АОСНЦ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АОСНЦ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Рабочая область проекта: документ" ma:contentTypeID="0x0101008A98423170284BEEB635F43C3CF4E98B0008F4FBD6D198254896C39BDA3E9AFB6A" ma:contentTypeVersion="0" ma:contentTypeDescription="" ma:contentTypeScope="" ma:versionID="dcef81c7fb2bf0a75b9bb8171dd367c3">
  <xsd:schema xmlns:xsd="http://www.w3.org/2001/XMLSchema" xmlns:p="http://schemas.microsoft.com/office/2006/metadata/properties" xmlns:ns2="5636B2FD-A8BF-4155-A990-40ACB05C6527" targetNamespace="http://schemas.microsoft.com/office/2006/metadata/properties" ma:root="true" ma:fieldsID="81b3c36abc6a069d4f6405d0ba9aa7ec" ns2:_="">
    <xsd:import namespace="5636B2FD-A8BF-4155-A990-40ACB05C6527"/>
    <xsd:element name="properties">
      <xsd:complexType>
        <xsd:sequence>
          <xsd:element name="documentManagement">
            <xsd:complexType>
              <xsd:all>
                <xsd:element ref="ns2:Owner" minOccurs="0"/>
                <xsd:element ref="ns2:Status" minOccurs="0"/>
                <xsd:element ref="ns2:Links" minOccurs="0"/>
              </xsd:all>
            </xsd:complexType>
          </xsd:element>
        </xsd:sequence>
      </xsd:complexType>
    </xsd:element>
  </xsd:schema>
  <xsd:schema xmlns:xsd="http://www.w3.org/2001/XMLSchema" xmlns:dms="http://schemas.microsoft.com/office/2006/documentManagement/types" targetNamespace="5636B2FD-A8BF-4155-A990-40ACB05C6527" elementFormDefault="qualified">
    <xsd:import namespace="http://schemas.microsoft.com/office/2006/documentManagement/types"/>
    <xsd:element name="Owner" ma:index="8" nillable="true" ma:displayName="Владелец"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Состояние" ma:default="Черновик" ma:internalName="Status">
      <xsd:simpleType>
        <xsd:restriction base="dms:Choice">
          <xsd:enumeration value="Черновик"/>
          <xsd:enumeration value="Готов к рассмотрению"/>
          <xsd:enumeration value="Окончательная версия"/>
        </xsd:restriction>
      </xsd:simpleType>
    </xsd:element>
    <xsd:element name="Links" ma:index="10" nillable="true" ma:displayName="Ссылки" ma:internalName="Link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tatus xmlns="5636B2FD-A8BF-4155-A990-40ACB05C6527">Черновик</Status>
    <Owner xmlns="5636B2FD-A8BF-4155-A990-40ACB05C6527">
      <UserInfo>
        <DisplayName/>
        <AccountId xsi:nil="true"/>
        <AccountType/>
      </UserInfo>
    </Owner>
    <Links xmlns="5636B2FD-A8BF-4155-A990-40ACB05C6527">&lt;?xml version="1.0" encoding="UTF-8"?&gt;&lt;Result&gt;&lt;NewXML&gt;&lt;PWSLinkDataSet xmlns="http://schemas.microsoft.com/office/project/server/webservices/PWSLinkDataSet/" /&gt;&lt;/NewXML&gt;&lt;ProjectUID&gt;25afc850-899c-4dbc-8d14-de4e8cd5b4d5&lt;/ProjectUID&gt;&lt;OldXML&gt;&lt;PWSLinkDataSet xmlns="http://schemas.microsoft.com/office/project/server/webservices/PWSLinkDataSet/" /&gt;&lt;/OldXML&gt;&lt;ItemType&gt;3&lt;/ItemType&gt;&lt;PSURL&gt;http://project2007/pwa&lt;/PSURL&gt;&lt;/Result&gt;</Links>
  </documentManagement>
</p:properties>
</file>

<file path=customXml/itemProps1.xml><?xml version="1.0" encoding="utf-8"?>
<ds:datastoreItem xmlns:ds="http://schemas.openxmlformats.org/officeDocument/2006/customXml" ds:itemID="{61C8DE04-B2D9-4103-85C8-577BB3B67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6B2FD-A8BF-4155-A990-40ACB05C652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A60E24-A598-4B6D-83A0-EAD1D36F7794}">
  <ds:schemaRefs>
    <ds:schemaRef ds:uri="http://schemas.microsoft.com/sharepoint/v3/contenttype/forms"/>
  </ds:schemaRefs>
</ds:datastoreItem>
</file>

<file path=customXml/itemProps3.xml><?xml version="1.0" encoding="utf-8"?>
<ds:datastoreItem xmlns:ds="http://schemas.openxmlformats.org/officeDocument/2006/customXml" ds:itemID="{1CBC5E04-FD34-406B-B19C-397AC072B081}">
  <ds:schemaRef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5636B2FD-A8BF-4155-A990-40ACB05C6527"/>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4320</TotalTime>
  <Words>1655</Words>
  <Application>Microsoft Office PowerPoint</Application>
  <PresentationFormat>Экран (4:3)</PresentationFormat>
  <Paragraphs>298</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ОАОСНЦ</vt:lpstr>
      <vt:lpstr>Территориальная информационная система  Ханты-Мансийского автономного округа – Югры  в части мониторинга лесных пожаров   и учета социально-значимых объектов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Хартьян</dc:creator>
  <cp:lastModifiedBy>adm</cp:lastModifiedBy>
  <cp:revision>518</cp:revision>
  <cp:lastPrinted>1601-01-01T00:00:00Z</cp:lastPrinted>
  <dcterms:created xsi:type="dcterms:W3CDTF">2009-02-02T05:50:11Z</dcterms:created>
  <dcterms:modified xsi:type="dcterms:W3CDTF">2013-06-06T13:00:13Z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0x0101008A98423170284BEEB635F43C3CF4E98B0008F4FBD6D198254896C39BDA3E9AFB6A</vt:lpwstr>
  </property>
</Properties>
</file>