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0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9E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07A49-245B-41BF-ADD3-5B60D9CF45A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883CE-4313-4131-B4ED-F3118614A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61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1106760" cy="1224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97" y="1622267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РОС</a:t>
            </a:r>
            <a:r>
              <a:rPr lang="ru-RU" sz="2000" dirty="0">
                <a:solidFill>
                  <a:srgbClr val="FF0000"/>
                </a:solidFill>
                <a:latin typeface="PF DinDisplay Pro" panose="02000506030000020004" pitchFamily="2" charset="0"/>
              </a:rPr>
              <a:t>ИНТЕГРАЦИЯ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3430" y="2780928"/>
            <a:ext cx="64171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5F9E"/>
                </a:solidFill>
                <a:latin typeface="PF DinDisplay Pro" panose="02000506030000020004" pitchFamily="2" charset="0"/>
              </a:rPr>
              <a:t>Практический подход</a:t>
            </a:r>
          </a:p>
          <a:p>
            <a:pPr algn="ctr"/>
            <a:r>
              <a:rPr lang="ru-RU" sz="2800" b="1" dirty="0">
                <a:solidFill>
                  <a:srgbClr val="005F9E"/>
                </a:solidFill>
                <a:latin typeface="PF DinDisplay Pro" panose="02000506030000020004" pitchFamily="2" charset="0"/>
              </a:rPr>
              <a:t>к </a:t>
            </a:r>
            <a:r>
              <a:rPr lang="ru-RU" sz="2800" b="1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импортозамещению</a:t>
            </a:r>
            <a:r>
              <a:rPr lang="ru-RU" sz="2800" b="1" dirty="0">
                <a:solidFill>
                  <a:srgbClr val="005F9E"/>
                </a:solidFill>
                <a:latin typeface="PF DinDisplay Pro" panose="02000506030000020004" pitchFamily="2" charset="0"/>
              </a:rPr>
              <a:t> в органах власти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2" r="9342" b="17174"/>
          <a:stretch/>
        </p:blipFill>
        <p:spPr>
          <a:xfrm>
            <a:off x="7308304" y="4462576"/>
            <a:ext cx="1236102" cy="15285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17414" y="4765201"/>
            <a:ext cx="3574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rgbClr val="005F9E"/>
                </a:solidFill>
              </a:rPr>
              <a:t>Президент</a:t>
            </a:r>
          </a:p>
          <a:p>
            <a:pPr algn="r"/>
            <a:r>
              <a:rPr lang="ru-RU" b="1" dirty="0">
                <a:solidFill>
                  <a:srgbClr val="005F9E"/>
                </a:solidFill>
              </a:rPr>
              <a:t>Группа компаний РосИнтеграция</a:t>
            </a:r>
          </a:p>
          <a:p>
            <a:pPr algn="r"/>
            <a:r>
              <a:rPr lang="ru-RU" b="1" dirty="0">
                <a:solidFill>
                  <a:srgbClr val="005F9E"/>
                </a:solidFill>
              </a:rPr>
              <a:t>Гвоздюк Дмитрий Владимирович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5304"/>
            <a:ext cx="9144001" cy="4055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5304"/>
            <a:ext cx="9144001" cy="4055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1106760" cy="1224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97" y="1622267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РОС</a:t>
            </a:r>
            <a:r>
              <a:rPr lang="ru-RU" sz="2000" dirty="0">
                <a:solidFill>
                  <a:srgbClr val="FF0000"/>
                </a:solidFill>
                <a:latin typeface="PF DinDisplay Pro" panose="02000506030000020004" pitchFamily="2" charset="0"/>
              </a:rPr>
              <a:t>ИНТЕГРАЦИЯ</a:t>
            </a:r>
          </a:p>
        </p:txBody>
      </p:sp>
      <p:sp>
        <p:nvSpPr>
          <p:cNvPr id="6" name="Заголовок 12"/>
          <p:cNvSpPr txBox="1">
            <a:spLocks/>
          </p:cNvSpPr>
          <p:nvPr/>
        </p:nvSpPr>
        <p:spPr>
          <a:xfrm>
            <a:off x="457199" y="1590329"/>
            <a:ext cx="8229600" cy="974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>
                <a:solidFill>
                  <a:srgbClr val="C00000"/>
                </a:solidFill>
                <a:latin typeface="PF DinDisplay Pro" panose="02000506030000020004" pitchFamily="2" charset="0"/>
              </a:rPr>
              <a:t>ПРОБЛЕМАТИКА</a:t>
            </a:r>
          </a:p>
        </p:txBody>
      </p:sp>
      <p:sp>
        <p:nvSpPr>
          <p:cNvPr id="7" name="Заголовок 12"/>
          <p:cNvSpPr txBox="1">
            <a:spLocks/>
          </p:cNvSpPr>
          <p:nvPr/>
        </p:nvSpPr>
        <p:spPr>
          <a:xfrm>
            <a:off x="44295" y="2509664"/>
            <a:ext cx="9055407" cy="3655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Борьба за умы ИТ специалистов в государственных организациях;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Надёжность и предсказуемость перехода на отечественных и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Open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Source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 производителей;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Система образования специалистов;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Сроки перехода.</a:t>
            </a:r>
          </a:p>
        </p:txBody>
      </p:sp>
    </p:spTree>
    <p:extLst>
      <p:ext uri="{BB962C8B-B14F-4D97-AF65-F5344CB8AC3E}">
        <p14:creationId xmlns:p14="http://schemas.microsoft.com/office/powerpoint/2010/main" val="265833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71600" y="141277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5304"/>
            <a:ext cx="9144001" cy="4055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1106760" cy="12241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097" y="1622267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РОС</a:t>
            </a:r>
            <a:r>
              <a:rPr lang="ru-RU" sz="2000" dirty="0">
                <a:solidFill>
                  <a:srgbClr val="FF0000"/>
                </a:solidFill>
                <a:latin typeface="PF DinDisplay Pro" panose="02000506030000020004" pitchFamily="2" charset="0"/>
              </a:rPr>
              <a:t>ИНТЕГРАЦИЯ</a:t>
            </a:r>
          </a:p>
        </p:txBody>
      </p:sp>
      <p:sp>
        <p:nvSpPr>
          <p:cNvPr id="24" name="Заголовок 12"/>
          <p:cNvSpPr txBox="1">
            <a:spLocks/>
          </p:cNvSpPr>
          <p:nvPr/>
        </p:nvSpPr>
        <p:spPr>
          <a:xfrm>
            <a:off x="457199" y="1590329"/>
            <a:ext cx="8229600" cy="974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>
                <a:solidFill>
                  <a:srgbClr val="C00000"/>
                </a:solidFill>
                <a:latin typeface="PF DinDisplay Pro" panose="02000506030000020004" pitchFamily="2" charset="0"/>
              </a:rPr>
              <a:t>РЕШЕНИЕ</a:t>
            </a:r>
          </a:p>
        </p:txBody>
      </p:sp>
      <p:sp>
        <p:nvSpPr>
          <p:cNvPr id="25" name="Заголовок 12"/>
          <p:cNvSpPr txBox="1">
            <a:spLocks/>
          </p:cNvSpPr>
          <p:nvPr/>
        </p:nvSpPr>
        <p:spPr>
          <a:xfrm>
            <a:off x="44295" y="2509664"/>
            <a:ext cx="9055407" cy="3655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Масштабная информационная кампания, ориентированная и на руководителей всех уровней, и на ИТ-специалистов. Инициатор - государство, координаторы - различные ассоциации и рабочие группы.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endParaRPr lang="ru-RU" sz="1300" dirty="0">
              <a:solidFill>
                <a:srgbClr val="005F9E"/>
              </a:solidFill>
              <a:latin typeface="PF DinDisplay Pro" panose="02000506030000020004" pitchFamily="2" charset="0"/>
            </a:endParaRP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Освобождение системы образования от тотального влияния западных производителей ПО и "железа". Создание ресурсных центров с интеграцией в учебный процесс используя ресурсы отечественных и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Open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Source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 разработчиков и производителей ПО и "железа".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endParaRPr lang="ru-RU" sz="1300" dirty="0">
              <a:solidFill>
                <a:srgbClr val="005F9E"/>
              </a:solidFill>
              <a:latin typeface="PF DinDisplay Pro" panose="02000506030000020004" pitchFamily="2" charset="0"/>
            </a:endParaRP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Привлечение главного инструмента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импортозамещения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 - системных интеграторов!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971600" y="141277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5304"/>
            <a:ext cx="9144001" cy="405540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1106760" cy="1224136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53097" y="1622267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РОС</a:t>
            </a:r>
            <a:r>
              <a:rPr lang="ru-RU" sz="2000" dirty="0">
                <a:solidFill>
                  <a:srgbClr val="FF0000"/>
                </a:solidFill>
                <a:latin typeface="PF DinDisplay Pro" panose="02000506030000020004" pitchFamily="2" charset="0"/>
              </a:rPr>
              <a:t>ИНТЕГРАЦИЯ</a:t>
            </a:r>
          </a:p>
        </p:txBody>
      </p:sp>
      <p:sp>
        <p:nvSpPr>
          <p:cNvPr id="74" name="Заголовок 12"/>
          <p:cNvSpPr txBox="1">
            <a:spLocks/>
          </p:cNvSpPr>
          <p:nvPr/>
        </p:nvSpPr>
        <p:spPr>
          <a:xfrm>
            <a:off x="457199" y="1590329"/>
            <a:ext cx="8229600" cy="974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>
                <a:solidFill>
                  <a:srgbClr val="C00000"/>
                </a:solidFill>
                <a:latin typeface="PF DinDisplay Pro" panose="02000506030000020004" pitchFamily="2" charset="0"/>
              </a:rPr>
              <a:t>ЧЕМ ЗАМЕНИТЬ?</a:t>
            </a:r>
          </a:p>
        </p:txBody>
      </p:sp>
      <p:sp>
        <p:nvSpPr>
          <p:cNvPr id="75" name="Заголовок 12"/>
          <p:cNvSpPr txBox="1">
            <a:spLocks/>
          </p:cNvSpPr>
          <p:nvPr/>
        </p:nvSpPr>
        <p:spPr>
          <a:xfrm>
            <a:off x="44295" y="2509664"/>
            <a:ext cx="9055407" cy="3655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Аппаратные платформы - БУЛАТ, </a:t>
            </a:r>
            <a:r>
              <a:rPr lang="en-US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Kraftway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, DEPO...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Сетевое оборудование -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Элтекс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,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Кьютек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, БУЛАТ...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Инженерные системы - Связь Инжиниринг, </a:t>
            </a:r>
            <a:r>
              <a:rPr lang="en-US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Inelt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...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Системы виртуализации - 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Astra Linux VAM, 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РОСА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 </a:t>
            </a:r>
            <a:r>
              <a:rPr lang="en-US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Ovirt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...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Операционные системы - РОСА, 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Astra Linux, Alt Linux...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Офисные приложения - Мой Офис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СУБД - </a:t>
            </a:r>
            <a:r>
              <a:rPr lang="en-US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PosgreSQL</a:t>
            </a:r>
            <a:endParaRPr lang="en-US" sz="2800" dirty="0">
              <a:solidFill>
                <a:srgbClr val="005F9E"/>
              </a:solidFill>
              <a:latin typeface="PF DinDisplay Pro" panose="02000506030000020004" pitchFamily="2" charset="0"/>
            </a:endParaRP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СЭД - 1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C, </a:t>
            </a:r>
            <a:r>
              <a:rPr lang="en-US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Docsvision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...</a:t>
            </a:r>
          </a:p>
          <a:p>
            <a:pPr marL="355600" indent="-3556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Прикладное ПО - </a:t>
            </a:r>
            <a:r>
              <a:rPr lang="ru-RU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Аскон</a:t>
            </a:r>
            <a:r>
              <a:rPr lang="ru-RU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, </a:t>
            </a:r>
            <a:r>
              <a:rPr lang="en-US" sz="2800" dirty="0" err="1">
                <a:solidFill>
                  <a:srgbClr val="005F9E"/>
                </a:solidFill>
                <a:latin typeface="PF DinDisplay Pro" panose="02000506030000020004" pitchFamily="2" charset="0"/>
              </a:rPr>
              <a:t>CommunigatePRO</a:t>
            </a:r>
            <a:r>
              <a:rPr lang="en-US" sz="2800" dirty="0">
                <a:solidFill>
                  <a:srgbClr val="005F9E"/>
                </a:solidFill>
                <a:latin typeface="PF DinDisplay Pro" panose="02000506030000020004" pitchFamily="2" charset="0"/>
              </a:rPr>
              <a:t>...</a:t>
            </a:r>
            <a:endParaRPr lang="ru-RU" sz="2800" dirty="0">
              <a:solidFill>
                <a:srgbClr val="005F9E"/>
              </a:solidFill>
              <a:latin typeface="PF DinDisplay Pro" panose="02000506030000020004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СДЕЛАЛ\Conta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3071810"/>
            <a:ext cx="3810000" cy="285750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500166" y="2643182"/>
            <a:ext cx="7500990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500" b="1" dirty="0">
                <a:solidFill>
                  <a:srgbClr val="C00000"/>
                </a:solidFill>
                <a:latin typeface="PF DinDisplay Pro" panose="02000506030000020004" pitchFamily="2" charset="0"/>
              </a:rPr>
              <a:t>Звоните нам </a:t>
            </a:r>
            <a:r>
              <a:rPr lang="ru-RU" sz="2500" dirty="0">
                <a:latin typeface="PF DinDisplay Pro" panose="02000506030000020004" pitchFamily="2" charset="0"/>
              </a:rPr>
              <a:t>– </a:t>
            </a:r>
            <a:r>
              <a:rPr lang="ru-RU" sz="2500" b="1" dirty="0">
                <a:solidFill>
                  <a:srgbClr val="0070C0"/>
                </a:solidFill>
                <a:latin typeface="PF DinDisplay Pro" panose="02000506030000020004" pitchFamily="2" charset="0"/>
              </a:rPr>
              <a:t>8 800 333 91 99 </a:t>
            </a:r>
            <a:r>
              <a:rPr lang="ru-RU" sz="2500" dirty="0">
                <a:latin typeface="PF DinDisplay Pro" panose="02000506030000020004" pitchFamily="2" charset="0"/>
              </a:rPr>
              <a:t>- и мы расскажем,        как эффективно</a:t>
            </a:r>
            <a:r>
              <a:rPr lang="en-US" sz="2500" dirty="0">
                <a:latin typeface="PF DinDisplay Pro" panose="02000506030000020004" pitchFamily="2" charset="0"/>
              </a:rPr>
              <a:t> </a:t>
            </a:r>
            <a:r>
              <a:rPr lang="ru-RU" sz="2500" dirty="0">
                <a:latin typeface="PF DinDisplay Pro" panose="02000506030000020004" pitchFamily="2" charset="0"/>
              </a:rPr>
              <a:t>провести </a:t>
            </a:r>
            <a:r>
              <a:rPr lang="ru-RU" sz="2500" dirty="0" err="1">
                <a:latin typeface="PF DinDisplay Pro" panose="02000506030000020004" pitchFamily="2" charset="0"/>
              </a:rPr>
              <a:t>импортозамещение</a:t>
            </a:r>
            <a:r>
              <a:rPr lang="ru-RU" sz="2500" dirty="0">
                <a:latin typeface="PF DinDisplay Pro" panose="02000506030000020004" pitchFamily="2" charset="0"/>
              </a:rPr>
              <a:t>                                	        в Вашей ИТ-инфраструктуре.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500" b="1" dirty="0">
                <a:solidFill>
                  <a:srgbClr val="C00000"/>
                </a:solidFill>
                <a:latin typeface="PF DinDisplay Pro" panose="02000506030000020004" pitchFamily="2" charset="0"/>
              </a:rPr>
              <a:t>         </a:t>
            </a:r>
            <a:r>
              <a:rPr lang="ru-RU" sz="2500" b="1" dirty="0">
                <a:solidFill>
                  <a:srgbClr val="C00000"/>
                </a:solidFill>
                <a:latin typeface="PF DinDisplay Pro" panose="02000506030000020004" pitchFamily="2" charset="0"/>
              </a:rPr>
              <a:t>           Пишите нам </a:t>
            </a:r>
            <a:r>
              <a:rPr lang="ru-RU" sz="2500" dirty="0">
                <a:latin typeface="PF DinDisplay Pro" panose="02000506030000020004" pitchFamily="2" charset="0"/>
              </a:rPr>
              <a:t>– </a:t>
            </a:r>
            <a:r>
              <a:rPr lang="en-US" sz="2500" dirty="0">
                <a:solidFill>
                  <a:srgbClr val="0070C0"/>
                </a:solidFill>
                <a:latin typeface="PF DinDisplay Pro" panose="02000506030000020004" pitchFamily="2" charset="0"/>
              </a:rPr>
              <a:t>welcome@rosint.it</a:t>
            </a:r>
            <a:endParaRPr kumimoji="0" lang="ru-RU" sz="2500" b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algn="r"/>
            <a:endParaRPr lang="ru-RU" sz="1500" b="1" dirty="0"/>
          </a:p>
          <a:p>
            <a:pPr algn="r"/>
            <a:endParaRPr lang="ru-RU" sz="1500" b="1" dirty="0"/>
          </a:p>
          <a:p>
            <a:pPr algn="r"/>
            <a:endParaRPr lang="ru-RU" sz="1500" b="1" dirty="0"/>
          </a:p>
        </p:txBody>
      </p:sp>
      <p:pic>
        <p:nvPicPr>
          <p:cNvPr id="9" name="Picture 2" descr="C:\Documents and Settings\Admin\Рабочий стол\Brandbook\pic-shap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0"/>
            <a:ext cx="9144000" cy="1965960"/>
          </a:xfrm>
          <a:prstGeom prst="rect">
            <a:avLst/>
          </a:prstGeom>
          <a:noFill/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5304"/>
            <a:ext cx="9144001" cy="4055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vortex dir="r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206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PF DinDisplay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В. Гвоздюк</dc:creator>
  <cp:lastModifiedBy>User</cp:lastModifiedBy>
  <cp:revision>69</cp:revision>
  <dcterms:modified xsi:type="dcterms:W3CDTF">2017-04-19T20:34:00Z</dcterms:modified>
</cp:coreProperties>
</file>