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sldIdLst>
    <p:sldId id="256" r:id="rId4"/>
    <p:sldId id="257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2" r:id="rId13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27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0362" cy="1260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8850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183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7E727C-F55A-450B-A75E-D933222EF06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1917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CDED0A-1D60-4B74-9E0D-44576A609E19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9669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31229F-1D4E-4535-AA98-6F42C31EA23D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ru-RU" altLang="ru-RU" sz="14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47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DDD27A-55BB-476C-8FA3-200159299CC2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459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71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230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56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67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2877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94A00-36EB-43A6-813D-DF154D94909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64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B789-3A6C-4410-A794-CCD4A375CB3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6410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D7E3-D75B-4A33-BCFB-BFF0820CDE9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4644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9325" y="225425"/>
            <a:ext cx="2265363" cy="437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43687" cy="4379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B0799-C90A-49E9-B630-E521B664BD8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43569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EE8C-CB82-4596-A45A-215AA95F498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3941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A335-AB42-4010-85F4-25271F7835A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3510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9DE0-D2AD-4B30-9C3A-418D32A0C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70436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5563"/>
            <a:ext cx="4454525" cy="3279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0163" y="1325563"/>
            <a:ext cx="4454525" cy="3279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585E2-F6EC-4163-A14E-21E5ED771C2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7738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9EF51-1C97-4297-9C03-9BD37C134DE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4835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96C2-5E50-4B76-9812-F9AE4016E0B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88781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15F46-A35F-41FC-97DB-CED75EF7FB2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83717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F25AB-4C7D-4721-BD4C-F5CE8C9C0B8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9979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D2CA6-E5F2-4B8F-83AD-1E49A6E35BE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50966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15C11-CA84-4571-8AEE-1EE4EAC4E6F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25400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5DC6-2DF0-475B-81FD-67ABB109EB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2478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9325" y="225425"/>
            <a:ext cx="2265363" cy="437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43687" cy="4379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7C4A5-5D86-43AF-90FD-FE61EA66D6A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78954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04526-0F20-4FED-BC77-690891CBD9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87522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4DB7-ADD8-46D4-A76D-E3DCA8BB7E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53429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86A68-F85D-4419-8372-EA3C78EA8F6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565531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5563"/>
            <a:ext cx="4454525" cy="3279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0163" y="1325563"/>
            <a:ext cx="4454525" cy="3279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5577-6B6F-44BF-87B8-4B1891A73C3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3677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78C9-3F13-4145-8949-181E31C503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83959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57363-25D0-4DEF-8DA2-7CE20DC35C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34863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27A2-C8AE-4E79-A705-9FB4B98E17F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87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AFFAF-30E7-4F98-AE29-0E50F03467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38680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23C4-69D1-4044-98FD-43A096DE1E4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16301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6BAF7-A9FB-4D16-8990-38A0029254D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16192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B3A26-A4ED-474C-8295-373F6467420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64956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9325" y="225425"/>
            <a:ext cx="2265363" cy="437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43687" cy="4379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1994E-4256-4DCD-AEE8-95B843E8F0D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0659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5563"/>
            <a:ext cx="4454525" cy="3279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0163" y="1325563"/>
            <a:ext cx="4454525" cy="3279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265B1-598C-4BFF-BEA1-1742C38B195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1119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ACE1A-0783-4C8B-8BA7-207EE39B11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2782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03CC-1897-44D6-AB95-53C22EFDE7C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407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16392-5FD7-4B4F-AFD1-BFB7213C809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7826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1D6D-2D07-4C6E-A3B6-08728CFD7FC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1548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8FC99-DC66-4268-9926-845CD12A655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635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14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5563"/>
            <a:ext cx="90614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4138"/>
            <a:ext cx="2338387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4138"/>
            <a:ext cx="318611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4138"/>
            <a:ext cx="2338387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D5E23E-0D45-4777-A695-0B3D519B357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38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14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5563"/>
            <a:ext cx="90614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4138"/>
            <a:ext cx="2338387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4138"/>
            <a:ext cx="318611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4138"/>
            <a:ext cx="2338387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6ADBBBE-A257-46CF-B80C-16EE4B7EAC9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38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14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5563"/>
            <a:ext cx="90614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4138"/>
            <a:ext cx="2338387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4138"/>
            <a:ext cx="318611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4138"/>
            <a:ext cx="2338387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7F8B2E8-0329-4E8F-B828-1A9E42D7D8C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38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9980" y="1971179"/>
            <a:ext cx="1002064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840" rIns="0" bIns="0" anchor="ctr"/>
          <a:lstStyle>
            <a:lvl1pPr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9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54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Благодарю за внимание</a:t>
            </a:r>
            <a:endParaRPr lang="ru-RU" altLang="ru-RU" sz="3200" b="1" dirty="0">
              <a:ln w="2222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03238" y="993775"/>
            <a:ext cx="907097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7520" rIns="0" bIns="0" anchor="ctr"/>
          <a:lstStyle>
            <a:lvl1pPr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2000">
                <a:solidFill>
                  <a:srgbClr val="FFFFFF"/>
                </a:solidFill>
                <a:latin typeface="Open Sans Light" pitchFamily="32" charset="0"/>
              </a:rPr>
              <a:t> </a:t>
            </a:r>
            <a:r>
              <a:rPr lang="ru-RU" altLang="ru-RU" sz="5400">
                <a:solidFill>
                  <a:srgbClr val="FFFFFF"/>
                </a:solidFill>
                <a:latin typeface="Open Sans Light" pitchFamily="32" charset="0"/>
              </a:rPr>
              <a:t/>
            </a:r>
            <a:br>
              <a:rPr lang="ru-RU" altLang="ru-RU" sz="5400">
                <a:solidFill>
                  <a:srgbClr val="FFFFFF"/>
                </a:solidFill>
                <a:latin typeface="Open Sans Light" pitchFamily="32" charset="0"/>
              </a:rPr>
            </a:br>
            <a:r>
              <a:rPr lang="ru-RU" altLang="ru-RU" sz="3200">
                <a:solidFill>
                  <a:srgbClr val="FFFFFF"/>
                </a:solidFill>
                <a:latin typeface="Open Sans Light" pitchFamily="32" charset="0"/>
              </a:rPr>
              <a:t>Использование геоинформационных систем в мэрии г. Новосибирска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008063" y="3198813"/>
            <a:ext cx="80645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ru-RU" altLang="ru-RU" sz="3200">
                <a:solidFill>
                  <a:srgbClr val="FFFFFF"/>
                </a:solidFill>
                <a:latin typeface="Open Sans Light" pitchFamily="32" charset="0"/>
              </a:rPr>
              <a:t>Горнштейн Александр Анатольевич</a:t>
            </a:r>
          </a:p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ru-RU" altLang="ru-RU" sz="1000">
                <a:solidFill>
                  <a:srgbClr val="FFFFFF"/>
                </a:solidFill>
                <a:latin typeface="Open Sans Light" pitchFamily="32" charset="0"/>
              </a:rPr>
              <a:t> </a:t>
            </a:r>
          </a:p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Open Sans Light" pitchFamily="32" charset="0"/>
              </a:rPr>
              <a:t>Начальник департамента связи и информатизации</a:t>
            </a:r>
            <a:br>
              <a:rPr lang="ru-RU" altLang="ru-RU">
                <a:solidFill>
                  <a:srgbClr val="FFFFFF"/>
                </a:solidFill>
                <a:latin typeface="Open Sans Light" pitchFamily="32" charset="0"/>
              </a:rPr>
            </a:br>
            <a:r>
              <a:rPr lang="ru-RU" altLang="ru-RU">
                <a:solidFill>
                  <a:srgbClr val="FFFFFF"/>
                </a:solidFill>
                <a:latin typeface="Open Sans Light" pitchFamily="32" charset="0"/>
              </a:rPr>
              <a:t>мэрии г. Новосибирска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337064" y="314325"/>
            <a:ext cx="568591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Замкнутый контур информационного пространства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675857" y="909326"/>
            <a:ext cx="244792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Консолидированные базы данных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76263" y="705198"/>
            <a:ext cx="2303462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1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84200" y="1660873"/>
            <a:ext cx="2303463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84200" y="2618135"/>
            <a:ext cx="2303463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199" name="Соединительная линия уступом 9"/>
          <p:cNvCxnSpPr>
            <a:cxnSpLocks noChangeShapeType="1"/>
            <a:stCxn id="6" idx="3"/>
            <a:endCxn id="5" idx="1"/>
          </p:cNvCxnSpPr>
          <p:nvPr/>
        </p:nvCxnSpPr>
        <p:spPr bwMode="auto">
          <a:xfrm>
            <a:off x="2879725" y="1065561"/>
            <a:ext cx="796132" cy="20412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0" name="Соединительная линия уступом 11"/>
          <p:cNvCxnSpPr>
            <a:cxnSpLocks noChangeShapeType="1"/>
            <a:stCxn id="7" idx="3"/>
            <a:endCxn id="5" idx="1"/>
          </p:cNvCxnSpPr>
          <p:nvPr/>
        </p:nvCxnSpPr>
        <p:spPr bwMode="auto">
          <a:xfrm flipV="1">
            <a:off x="2887663" y="1269689"/>
            <a:ext cx="788194" cy="75154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1" name="Соединительная линия уступом 14"/>
          <p:cNvCxnSpPr>
            <a:cxnSpLocks noChangeShapeType="1"/>
            <a:stCxn id="8" idx="3"/>
            <a:endCxn id="5" idx="1"/>
          </p:cNvCxnSpPr>
          <p:nvPr/>
        </p:nvCxnSpPr>
        <p:spPr bwMode="auto">
          <a:xfrm flipV="1">
            <a:off x="2887663" y="1269689"/>
            <a:ext cx="788194" cy="170801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Прямоугольник 27"/>
          <p:cNvSpPr/>
          <p:nvPr/>
        </p:nvSpPr>
        <p:spPr bwMode="auto">
          <a:xfrm>
            <a:off x="6904038" y="675035"/>
            <a:ext cx="2528887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Геоинформационная система 1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6911975" y="1630710"/>
            <a:ext cx="2520950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Геоинформационная система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6911975" y="2586385"/>
            <a:ext cx="2520950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Геоинформационная система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205" name="Соединительная линия уступом 35"/>
          <p:cNvCxnSpPr>
            <a:cxnSpLocks noChangeShapeType="1"/>
            <a:stCxn id="28" idx="1"/>
            <a:endCxn id="5" idx="3"/>
          </p:cNvCxnSpPr>
          <p:nvPr/>
        </p:nvCxnSpPr>
        <p:spPr bwMode="auto">
          <a:xfrm rot="10800000" flipV="1">
            <a:off x="6123782" y="1034603"/>
            <a:ext cx="780256" cy="23508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Соединительная линия уступом 37"/>
          <p:cNvCxnSpPr>
            <a:cxnSpLocks noChangeShapeType="1"/>
            <a:stCxn id="29" idx="1"/>
            <a:endCxn id="5" idx="3"/>
          </p:cNvCxnSpPr>
          <p:nvPr/>
        </p:nvCxnSpPr>
        <p:spPr bwMode="auto">
          <a:xfrm rot="10800000">
            <a:off x="6123783" y="1269689"/>
            <a:ext cx="788193" cy="72059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7" name="Соединительная линия уступом 39"/>
          <p:cNvCxnSpPr>
            <a:cxnSpLocks noChangeShapeType="1"/>
            <a:stCxn id="30" idx="1"/>
            <a:endCxn id="5" idx="3"/>
          </p:cNvCxnSpPr>
          <p:nvPr/>
        </p:nvCxnSpPr>
        <p:spPr bwMode="auto">
          <a:xfrm rot="10800000">
            <a:off x="6123783" y="1269690"/>
            <a:ext cx="788193" cy="167626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Прямоугольник 43"/>
          <p:cNvSpPr/>
          <p:nvPr/>
        </p:nvSpPr>
        <p:spPr bwMode="auto">
          <a:xfrm>
            <a:off x="4080962" y="1465281"/>
            <a:ext cx="1641475" cy="720725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Единые справочники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675857" y="2577191"/>
            <a:ext cx="229666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Сквозная авторизация(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Соединительная линия уступом 14"/>
          <p:cNvCxnSpPr>
            <a:stCxn id="30" idx="2"/>
            <a:endCxn id="23" idx="2"/>
          </p:cNvCxnSpPr>
          <p:nvPr/>
        </p:nvCxnSpPr>
        <p:spPr bwMode="auto">
          <a:xfrm rot="5400000" flipH="1">
            <a:off x="6494516" y="1627590"/>
            <a:ext cx="7607" cy="3348260"/>
          </a:xfrm>
          <a:prstGeom prst="bentConnector3">
            <a:avLst>
              <a:gd name="adj1" fmla="val -344491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Соединительная линия уступом 17"/>
          <p:cNvCxnSpPr>
            <a:stCxn id="8" idx="2"/>
            <a:endCxn id="23" idx="2"/>
          </p:cNvCxnSpPr>
          <p:nvPr/>
        </p:nvCxnSpPr>
        <p:spPr bwMode="auto">
          <a:xfrm rot="5400000" flipH="1" flipV="1">
            <a:off x="3260382" y="1773466"/>
            <a:ext cx="39357" cy="3088258"/>
          </a:xfrm>
          <a:prstGeom prst="bentConnector3">
            <a:avLst>
              <a:gd name="adj1" fmla="val -58083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Прямоугольник 31"/>
          <p:cNvSpPr/>
          <p:nvPr/>
        </p:nvSpPr>
        <p:spPr bwMode="auto">
          <a:xfrm>
            <a:off x="5371421" y="3828449"/>
            <a:ext cx="229666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Единый интерфейс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SharePoint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2023162" y="3828449"/>
            <a:ext cx="229666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Календари, почта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Exchange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6" name="Соединительная линия уступом 25"/>
          <p:cNvCxnSpPr>
            <a:stCxn id="33" idx="3"/>
            <a:endCxn id="23" idx="2"/>
          </p:cNvCxnSpPr>
          <p:nvPr/>
        </p:nvCxnSpPr>
        <p:spPr bwMode="auto">
          <a:xfrm flipV="1">
            <a:off x="4319827" y="3297916"/>
            <a:ext cx="504363" cy="89089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Соединительная линия уступом 35"/>
          <p:cNvCxnSpPr>
            <a:stCxn id="32" idx="1"/>
            <a:endCxn id="23" idx="2"/>
          </p:cNvCxnSpPr>
          <p:nvPr/>
        </p:nvCxnSpPr>
        <p:spPr bwMode="auto">
          <a:xfrm rot="10800000">
            <a:off x="4824191" y="3297916"/>
            <a:ext cx="547231" cy="89089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87784" y="308458"/>
            <a:ext cx="950505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Межведомственные данные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407670" y="928689"/>
            <a:ext cx="244792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БД1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77316" y="928689"/>
            <a:ext cx="2303462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1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77315" y="1889608"/>
            <a:ext cx="2303463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77314" y="3055580"/>
            <a:ext cx="2303463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3600152" y="928690"/>
            <a:ext cx="2145531" cy="1330521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Единые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справочники и классификаторы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Соединительная линия уступом 8"/>
          <p:cNvCxnSpPr>
            <a:stCxn id="6" idx="3"/>
            <a:endCxn id="44" idx="1"/>
          </p:cNvCxnSpPr>
          <p:nvPr/>
        </p:nvCxnSpPr>
        <p:spPr bwMode="auto">
          <a:xfrm>
            <a:off x="2980778" y="1289052"/>
            <a:ext cx="619374" cy="30489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Соединительная линия уступом 10"/>
          <p:cNvCxnSpPr>
            <a:stCxn id="44" idx="3"/>
            <a:endCxn id="5" idx="1"/>
          </p:cNvCxnSpPr>
          <p:nvPr/>
        </p:nvCxnSpPr>
        <p:spPr bwMode="auto">
          <a:xfrm flipV="1">
            <a:off x="5745683" y="1289052"/>
            <a:ext cx="661987" cy="30489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Соединительная линия уступом 18"/>
          <p:cNvCxnSpPr>
            <a:stCxn id="7" idx="3"/>
            <a:endCxn id="44" idx="1"/>
          </p:cNvCxnSpPr>
          <p:nvPr/>
        </p:nvCxnSpPr>
        <p:spPr bwMode="auto">
          <a:xfrm flipV="1">
            <a:off x="2980778" y="1593951"/>
            <a:ext cx="619374" cy="656020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Прямоугольник 36"/>
          <p:cNvSpPr/>
          <p:nvPr/>
        </p:nvSpPr>
        <p:spPr bwMode="auto">
          <a:xfrm>
            <a:off x="6393383" y="1889607"/>
            <a:ext cx="244792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БД 2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8" name="Соединительная линия уступом 37"/>
          <p:cNvCxnSpPr>
            <a:stCxn id="44" idx="3"/>
            <a:endCxn id="37" idx="1"/>
          </p:cNvCxnSpPr>
          <p:nvPr/>
        </p:nvCxnSpPr>
        <p:spPr bwMode="auto">
          <a:xfrm>
            <a:off x="5745683" y="1593951"/>
            <a:ext cx="647700" cy="65601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Прямоугольник 51"/>
          <p:cNvSpPr/>
          <p:nvPr/>
        </p:nvSpPr>
        <p:spPr bwMode="auto">
          <a:xfrm>
            <a:off x="6393382" y="2914904"/>
            <a:ext cx="2447925" cy="10004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База данных 3 =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БД1+БД2+собственные данные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8" name="Соединительная линия уступом 47"/>
          <p:cNvCxnSpPr>
            <a:stCxn id="8" idx="3"/>
            <a:endCxn id="44" idx="2"/>
          </p:cNvCxnSpPr>
          <p:nvPr/>
        </p:nvCxnSpPr>
        <p:spPr bwMode="auto">
          <a:xfrm flipV="1">
            <a:off x="2980777" y="2259211"/>
            <a:ext cx="1692141" cy="115593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Соединительная линия уступом 49"/>
          <p:cNvCxnSpPr>
            <a:stCxn id="52" idx="1"/>
            <a:endCxn id="44" idx="2"/>
          </p:cNvCxnSpPr>
          <p:nvPr/>
        </p:nvCxnSpPr>
        <p:spPr bwMode="auto">
          <a:xfrm rot="10800000">
            <a:off x="4672918" y="2259212"/>
            <a:ext cx="1720464" cy="11559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87784" y="4247906"/>
            <a:ext cx="950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проводить последовательную миграцию?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412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87784" y="308458"/>
            <a:ext cx="950505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Сквозная авторизация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407670" y="928689"/>
            <a:ext cx="244792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ль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зователь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Windows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77316" y="928689"/>
            <a:ext cx="2303462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1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77314" y="1777311"/>
            <a:ext cx="2303463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77314" y="2673861"/>
            <a:ext cx="2303463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Информационная система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3621457" y="928690"/>
            <a:ext cx="2145531" cy="584644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6407670" y="2832428"/>
            <a:ext cx="2447925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Пользователь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Linux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7784" y="4247906"/>
            <a:ext cx="950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проводить последовательную миграцию?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Соединительная линия уступом 2"/>
          <p:cNvCxnSpPr>
            <a:stCxn id="5" idx="1"/>
            <a:endCxn id="44" idx="3"/>
          </p:cNvCxnSpPr>
          <p:nvPr/>
        </p:nvCxnSpPr>
        <p:spPr bwMode="auto">
          <a:xfrm rot="10800000">
            <a:off x="5766988" y="1221012"/>
            <a:ext cx="640682" cy="68040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Соединительная линия уступом 9"/>
          <p:cNvCxnSpPr>
            <a:stCxn id="44" idx="1"/>
            <a:endCxn id="6" idx="3"/>
          </p:cNvCxnSpPr>
          <p:nvPr/>
        </p:nvCxnSpPr>
        <p:spPr bwMode="auto">
          <a:xfrm rot="10800000" flipV="1">
            <a:off x="2980779" y="1221012"/>
            <a:ext cx="640679" cy="68040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Соединительная линия уступом 12"/>
          <p:cNvCxnSpPr>
            <a:stCxn id="44" idx="1"/>
            <a:endCxn id="7" idx="3"/>
          </p:cNvCxnSpPr>
          <p:nvPr/>
        </p:nvCxnSpPr>
        <p:spPr bwMode="auto">
          <a:xfrm rot="10800000" flipV="1">
            <a:off x="2980777" y="1221012"/>
            <a:ext cx="640680" cy="916662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Соединительная линия уступом 14"/>
          <p:cNvCxnSpPr>
            <a:stCxn id="44" idx="1"/>
            <a:endCxn id="8" idx="3"/>
          </p:cNvCxnSpPr>
          <p:nvPr/>
        </p:nvCxnSpPr>
        <p:spPr bwMode="auto">
          <a:xfrm rot="10800000" flipV="1">
            <a:off x="2980777" y="1221012"/>
            <a:ext cx="640680" cy="18124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Соединительная линия уступом 16"/>
          <p:cNvCxnSpPr>
            <a:stCxn id="37" idx="1"/>
            <a:endCxn id="18" idx="3"/>
          </p:cNvCxnSpPr>
          <p:nvPr/>
        </p:nvCxnSpPr>
        <p:spPr bwMode="auto">
          <a:xfrm rot="10800000">
            <a:off x="5600722" y="2948661"/>
            <a:ext cx="806948" cy="244131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4479902" y="1886831"/>
            <a:ext cx="112082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b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FreeIPA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Puppet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Kerberos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821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503808" y="752864"/>
            <a:ext cx="2736304" cy="32345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dirty="0" smtClean="0"/>
              <a:t>Текущая инфраструктура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87784" y="308458"/>
            <a:ext cx="950505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Серверные мощности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20230" y="1378135"/>
            <a:ext cx="2303462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Сервер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 Windows 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20228" y="2226757"/>
            <a:ext cx="2303463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Сервер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 Windows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20228" y="3123307"/>
            <a:ext cx="2303463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Сервер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 Windows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~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7784" y="4247906"/>
            <a:ext cx="950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проводить последовательную миграцию?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600152" y="752864"/>
            <a:ext cx="2736304" cy="3234539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Необходимая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инфраструктура+</a:t>
            </a:r>
            <a:endParaRPr kumimoji="0" lang="ru-RU" sz="1800" i="0" u="none" strike="noStrike" normalizeH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816574" y="1378135"/>
            <a:ext cx="2303462" cy="720725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Сервер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Linux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816572" y="2226757"/>
            <a:ext cx="2303463" cy="720725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Сервер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Linux…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816572" y="3123307"/>
            <a:ext cx="2303463" cy="719138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Сервер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Linux~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3864" y="1631469"/>
            <a:ext cx="322299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Бюджет?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Содержание дополнительной инфраструктуры?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Обновления?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0-day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уязвимости)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Специалисты(кадры)?</a:t>
            </a:r>
          </a:p>
        </p:txBody>
      </p:sp>
    </p:spTree>
    <p:extLst>
      <p:ext uri="{BB962C8B-B14F-4D97-AF65-F5344CB8AC3E}">
        <p14:creationId xmlns:p14="http://schemas.microsoft.com/office/powerpoint/2010/main" val="2693689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503808" y="752864"/>
            <a:ext cx="2736304" cy="32345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dirty="0" smtClean="0"/>
              <a:t>Текущая инфраструктура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87784" y="308458"/>
            <a:ext cx="950505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Персональные ПК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20230" y="1378135"/>
            <a:ext cx="2303462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 Windows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ПК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20228" y="2226757"/>
            <a:ext cx="2303463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 Windows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ПК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20228" y="3123307"/>
            <a:ext cx="2303463" cy="719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 Windows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ПК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~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3500-4000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7784" y="4247906"/>
            <a:ext cx="950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проводить последовательную миграцию?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2200" y="1215971"/>
            <a:ext cx="504056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ПК закупались небольшими партиями, возраст 2-7 лет.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Установка на 1 ПК занимает 2-5 часов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Итого 3ч*3500=10500чел./ч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10500 / 8ч / 5чел = 262,5 дня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Уровень конечных пользователей?</a:t>
            </a:r>
          </a:p>
          <a:p>
            <a:pPr marL="342900" indent="-342900">
              <a:buAutoNum type="arabicPeriod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Системы удаленного администрирования?</a:t>
            </a:r>
          </a:p>
        </p:txBody>
      </p:sp>
    </p:spTree>
    <p:extLst>
      <p:ext uri="{BB962C8B-B14F-4D97-AF65-F5344CB8AC3E}">
        <p14:creationId xmlns:p14="http://schemas.microsoft.com/office/powerpoint/2010/main" val="3805375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87784" y="747043"/>
            <a:ext cx="9505056" cy="112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</a:rPr>
              <a:t>Можно ли, что-то сделать?</a:t>
            </a:r>
            <a:br>
              <a:rPr lang="ru-RU" altLang="ru-RU" sz="3600" dirty="0" smtClean="0">
                <a:solidFill>
                  <a:schemeClr val="tx1"/>
                </a:solidFill>
              </a:rPr>
            </a:br>
            <a:r>
              <a:rPr lang="ru-RU" altLang="ru-RU" sz="3600" dirty="0" smtClean="0">
                <a:solidFill>
                  <a:schemeClr val="tx1"/>
                </a:solidFill>
              </a:rPr>
              <a:t>Можно, но каждый решает сам.</a:t>
            </a:r>
            <a:endParaRPr lang="ru-RU" altLang="ru-RU" sz="3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51880" y="2691259"/>
            <a:ext cx="2303462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Муниципальный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технический зоопарк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888506" y="2691258"/>
            <a:ext cx="2303462" cy="9361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Муниципальный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технический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зоопарк 2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24016" y="2691258"/>
            <a:ext cx="2303462" cy="9361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Муниципальный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технический зоопарк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726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87784" y="747043"/>
            <a:ext cx="9505056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</a:rPr>
              <a:t>Что нужно:</a:t>
            </a:r>
            <a:endParaRPr lang="ru-RU" altLang="ru-RU" sz="3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55836" y="1467123"/>
            <a:ext cx="8568952" cy="30243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Единый стандарт внедрения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импортозамещения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Разработка основных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импортозамещаемых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систем на федеральном уровне, в том числе СЭД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Уточнить идеологию формирования реестра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импортозамещения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Дополнительный бюджет, в рамках федеральной нормативной документации, как обоснование необходимости доп. бюджетирования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Финансирование технологий не по остаточному принципу, соответственно нужно определить на законодательном уровне информатизацию муниципальной функцией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Подготовка квалицированных кадров на уровне государственной политики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 принимать категоричных решений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559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247</Words>
  <Application>Microsoft Office PowerPoint</Application>
  <PresentationFormat>Произвольный</PresentationFormat>
  <Paragraphs>82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Microsoft YaHei</vt:lpstr>
      <vt:lpstr>Arial</vt:lpstr>
      <vt:lpstr>Century Gothic</vt:lpstr>
      <vt:lpstr>Open Sans Light</vt:lpstr>
      <vt:lpstr>Segoe UI</vt:lpstr>
      <vt:lpstr>Times New Roman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Alexander Gornshteyn</dc:creator>
  <cp:keywords/>
  <dc:description/>
  <cp:lastModifiedBy>Alexander Gornshteyn</cp:lastModifiedBy>
  <cp:revision>39</cp:revision>
  <cp:lastPrinted>1601-01-01T00:00:00Z</cp:lastPrinted>
  <dcterms:created xsi:type="dcterms:W3CDTF">2015-04-01T18:58:08Z</dcterms:created>
  <dcterms:modified xsi:type="dcterms:W3CDTF">2017-04-11T12:36:39Z</dcterms:modified>
</cp:coreProperties>
</file>