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730" r:id="rId2"/>
  </p:sldMasterIdLst>
  <p:notesMasterIdLst>
    <p:notesMasterId r:id="rId18"/>
  </p:notesMasterIdLst>
  <p:sldIdLst>
    <p:sldId id="308" r:id="rId3"/>
    <p:sldId id="318" r:id="rId4"/>
    <p:sldId id="340" r:id="rId5"/>
    <p:sldId id="334" r:id="rId6"/>
    <p:sldId id="341" r:id="rId7"/>
    <p:sldId id="339" r:id="rId8"/>
    <p:sldId id="319" r:id="rId9"/>
    <p:sldId id="336" r:id="rId10"/>
    <p:sldId id="335" r:id="rId11"/>
    <p:sldId id="327" r:id="rId12"/>
    <p:sldId id="342" r:id="rId13"/>
    <p:sldId id="337" r:id="rId14"/>
    <p:sldId id="338" r:id="rId15"/>
    <p:sldId id="332" r:id="rId16"/>
    <p:sldId id="34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440" autoAdjust="0"/>
    <p:restoredTop sz="96445" autoAdjust="0"/>
  </p:normalViewPr>
  <p:slideViewPr>
    <p:cSldViewPr snapToGrid="0" showGuides="1">
      <p:cViewPr varScale="1">
        <p:scale>
          <a:sx n="64" d="100"/>
          <a:sy n="64" d="100"/>
        </p:scale>
        <p:origin x="80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584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Шрифты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Требования органов власти использования MsOffice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2F-4004-9757-DEB1AB8A98B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Ms Word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Требования органов власти использования MsOffice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2F-4004-9757-DEB1AB8A98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7464224"/>
        <c:axId val="397465864"/>
      </c:barChart>
      <c:catAx>
        <c:axId val="39746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7465864"/>
        <c:crosses val="autoZero"/>
        <c:auto val="1"/>
        <c:lblAlgn val="ctr"/>
        <c:lblOffset val="100"/>
        <c:noMultiLvlLbl val="0"/>
      </c:catAx>
      <c:valAx>
        <c:axId val="397465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7464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Шрифты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Требования органов власти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2A-454D-BE1A-25E88F3F862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Ms Word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Требования органов власти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2A-454D-BE1A-25E88F3F86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7464224"/>
        <c:axId val="397465864"/>
      </c:barChart>
      <c:catAx>
        <c:axId val="39746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7465864"/>
        <c:crosses val="autoZero"/>
        <c:auto val="1"/>
        <c:lblAlgn val="ctr"/>
        <c:lblOffset val="100"/>
        <c:noMultiLvlLbl val="0"/>
      </c:catAx>
      <c:valAx>
        <c:axId val="397465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746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5091028612282693"/>
          <c:y val="0.38345362043014758"/>
          <c:w val="0.11109828364690245"/>
          <c:h val="0.256356806110136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Organizations with effective collaboration process</c:v>
                </c:pt>
                <c:pt idx="1">
                  <c:v>Knowledge workers who lose time for unactual version of file</c:v>
                </c:pt>
                <c:pt idx="2">
                  <c:v>Cooperative work for knowledge worker in average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0.25</c:v>
                </c:pt>
                <c:pt idx="1">
                  <c:v>0.81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81-49AB-B851-1E87B790F8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6"/>
        <c:overlap val="-58"/>
        <c:axId val="609197520"/>
        <c:axId val="637441120"/>
      </c:barChart>
      <c:catAx>
        <c:axId val="6091975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37441120"/>
        <c:crosses val="autoZero"/>
        <c:auto val="1"/>
        <c:lblAlgn val="ctr"/>
        <c:lblOffset val="100"/>
        <c:noMultiLvlLbl val="0"/>
      </c:catAx>
      <c:valAx>
        <c:axId val="63744112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9197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0.03082</cdr:x>
      <cdr:y>0.34866</cdr:y>
    </cdr:from>
    <cdr:to>
      <cdr:x>0.36792</cdr:x>
      <cdr:y>0.53497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4347" y="1711205"/>
          <a:ext cx="3657518" cy="9144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/>
            <a:t>Потеря времени на работу с неактуальной версией документов </a:t>
          </a:r>
        </a:p>
      </cdr:txBody>
    </cdr:sp>
  </cdr:relSizeAnchor>
  <cdr:relSizeAnchor xmlns:cdr="http://schemas.openxmlformats.org/drawingml/2006/chartDrawing">
    <cdr:from>
      <cdr:x>0.03082</cdr:x>
      <cdr:y>0.3341</cdr:y>
    </cdr:from>
    <cdr:to>
      <cdr:x>0.36792</cdr:x>
      <cdr:y>0.52041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34347" y="1639775"/>
          <a:ext cx="36576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2000" dirty="0"/>
        </a:p>
      </cdr:txBody>
    </cdr:sp>
  </cdr:relSizeAnchor>
  <cdr:relSizeAnchor xmlns:cdr="http://schemas.openxmlformats.org/drawingml/2006/chartDrawing">
    <cdr:from>
      <cdr:x>0.03082</cdr:x>
      <cdr:y>0.64682</cdr:y>
    </cdr:from>
    <cdr:to>
      <cdr:x>0.36792</cdr:x>
      <cdr:y>0.83313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34347" y="3174601"/>
          <a:ext cx="36576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2000" dirty="0"/>
        </a:p>
      </cdr:txBody>
    </cdr:sp>
  </cdr:relSizeAnchor>
  <cdr:relSizeAnchor xmlns:cdr="http://schemas.openxmlformats.org/drawingml/2006/chartDrawing">
    <cdr:from>
      <cdr:x>0.03082</cdr:x>
      <cdr:y>0.03006</cdr:y>
    </cdr:from>
    <cdr:to>
      <cdr:x>0.36792</cdr:x>
      <cdr:y>0.21637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34347" y="147517"/>
          <a:ext cx="3657518" cy="9144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dirty="0">
              <a:solidFill>
                <a:schemeClr val="tx1">
                  <a:lumMod val="75000"/>
                  <a:lumOff val="25000"/>
                </a:schemeClr>
              </a:solidFill>
            </a:rPr>
            <a:t>Совместная работа сотрудников </a:t>
          </a:r>
        </a:p>
      </cdr:txBody>
    </cdr:sp>
  </cdr:relSizeAnchor>
  <cdr:relSizeAnchor xmlns:cdr="http://schemas.openxmlformats.org/drawingml/2006/chartDrawing">
    <cdr:from>
      <cdr:x>0.03082</cdr:x>
      <cdr:y>0.62974</cdr:y>
    </cdr:from>
    <cdr:to>
      <cdr:x>0.36792</cdr:x>
      <cdr:y>0.81605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34347" y="3090743"/>
          <a:ext cx="3657518" cy="9144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dirty="0"/>
            <a:t>Организации с эффективным процессом </a:t>
          </a:r>
          <a:r>
            <a:rPr lang="ru-RU" sz="2400" dirty="0" err="1"/>
            <a:t>коллаборации</a:t>
          </a:r>
          <a:endParaRPr lang="ru-RU" sz="2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CBDAC-AD9B-48BF-87FB-53166F60CF7A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170F4-4309-432E-AB37-0C8BDDA19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30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170F4-4309-432E-AB37-0C8BDDA19A6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923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7BD15-9DA1-5545-B34B-C99781488F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70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529A3-910B-42D2-A486-ADB051D30B2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660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12163" y="1557866"/>
            <a:ext cx="4696188" cy="2449689"/>
          </a:xfrm>
        </p:spPr>
        <p:txBody>
          <a:bodyPr anchor="t"/>
          <a:lstStyle/>
          <a:p>
            <a:r>
              <a:rPr lang="ru-RU" dirty="0"/>
              <a:t>Название</a:t>
            </a:r>
            <a:br>
              <a:rPr lang="ru-RU" dirty="0"/>
            </a:br>
            <a:r>
              <a:rPr lang="ru-RU" dirty="0"/>
              <a:t>презентации</a:t>
            </a:r>
            <a:br>
              <a:rPr lang="ru-RU" dirty="0"/>
            </a:br>
            <a:r>
              <a:rPr lang="ru-RU" dirty="0" err="1"/>
              <a:t>МойОфис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83651" y="5391292"/>
            <a:ext cx="8624700" cy="569241"/>
          </a:xfrm>
        </p:spPr>
        <p:txBody>
          <a:bodyPr>
            <a:noAutofit/>
          </a:bodyPr>
          <a:lstStyle>
            <a:lvl1pPr marL="0" indent="0" algn="ctr">
              <a:buNone/>
              <a:defRPr sz="1867" baseline="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Дополнительная информация</a:t>
            </a:r>
            <a:endParaRPr lang="en-US" dirty="0"/>
          </a:p>
        </p:txBody>
      </p:sp>
      <p:pic>
        <p:nvPicPr>
          <p:cNvPr id="8" name="Изображение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49380" y="1557867"/>
            <a:ext cx="2428976" cy="3212517"/>
          </a:xfrm>
          <a:prstGeom prst="rect">
            <a:avLst/>
          </a:prstGeom>
        </p:spPr>
      </p:pic>
      <p:pic>
        <p:nvPicPr>
          <p:cNvPr id="9" name="Picture 8" descr="Untitled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952" y="3973687"/>
            <a:ext cx="2033339" cy="111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956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Название слайда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2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4687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ud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Название слайда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38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343378" y="3315988"/>
            <a:ext cx="9505245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ru-RU" sz="5333" b="1" dirty="0">
                <a:solidFill>
                  <a:srgbClr val="14A1F2"/>
                </a:solidFill>
                <a:cs typeface="Open Sans"/>
              </a:rPr>
              <a:t>Спасибо</a:t>
            </a:r>
            <a:r>
              <a:rPr lang="en-US" sz="5333" b="1" dirty="0">
                <a:solidFill>
                  <a:srgbClr val="14A1F2"/>
                </a:solidFill>
                <a:cs typeface="Open Sans"/>
              </a:rPr>
              <a:t> </a:t>
            </a:r>
            <a:r>
              <a:rPr lang="ru-RU" sz="5333" b="1" dirty="0">
                <a:solidFill>
                  <a:srgbClr val="14A1F2"/>
                </a:solidFill>
                <a:cs typeface="Open Sans"/>
              </a:rPr>
              <a:t>за внимание!</a:t>
            </a:r>
            <a:endParaRPr lang="en-US" sz="5333" b="1" dirty="0">
              <a:solidFill>
                <a:srgbClr val="14A1F2"/>
              </a:solidFill>
              <a:cs typeface="Open San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995084" y="4411554"/>
            <a:ext cx="6201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en-US" sz="3200" dirty="0" err="1">
                <a:solidFill>
                  <a:srgbClr val="14A1F2"/>
                </a:solidFill>
                <a:cs typeface="Open Sans"/>
              </a:rPr>
              <a:t>www.myoffice.ru</a:t>
            </a:r>
            <a:endParaRPr lang="en-US" sz="3200" dirty="0">
              <a:solidFill>
                <a:srgbClr val="14A1F2"/>
              </a:solidFill>
              <a:cs typeface="Open Sans"/>
            </a:endParaRPr>
          </a:p>
        </p:txBody>
      </p:sp>
      <p:pic>
        <p:nvPicPr>
          <p:cNvPr id="9" name="Picture 1" descr="MyOfficeLogo-L-1560x600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915" y="1522973"/>
            <a:ext cx="3969277" cy="1526643"/>
          </a:xfrm>
          <a:prstGeom prst="rect">
            <a:avLst/>
          </a:prstGeom>
        </p:spPr>
      </p:pic>
      <p:pic>
        <p:nvPicPr>
          <p:cNvPr id="10" name="Picture 9" descr="Untitled2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146762"/>
            <a:ext cx="1862661" cy="102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988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12163" y="1557866"/>
            <a:ext cx="4696188" cy="2449689"/>
          </a:xfrm>
        </p:spPr>
        <p:txBody>
          <a:bodyPr anchor="t"/>
          <a:lstStyle/>
          <a:p>
            <a:r>
              <a:rPr lang="ru-RU" dirty="0"/>
              <a:t>Название</a:t>
            </a:r>
            <a:br>
              <a:rPr lang="ru-RU" dirty="0"/>
            </a:br>
            <a:r>
              <a:rPr lang="ru-RU" dirty="0"/>
              <a:t>презентации</a:t>
            </a:r>
            <a:br>
              <a:rPr lang="ru-RU" dirty="0"/>
            </a:br>
            <a:r>
              <a:rPr lang="ru-RU" dirty="0" err="1"/>
              <a:t>МойОфис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83651" y="5391292"/>
            <a:ext cx="8624700" cy="569241"/>
          </a:xfrm>
        </p:spPr>
        <p:txBody>
          <a:bodyPr>
            <a:noAutofit/>
          </a:bodyPr>
          <a:lstStyle>
            <a:lvl1pPr marL="0" indent="0" algn="ctr">
              <a:buNone/>
              <a:defRPr sz="1867" baseline="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Дополнительная информация</a:t>
            </a:r>
            <a:endParaRPr lang="en-US" dirty="0"/>
          </a:p>
        </p:txBody>
      </p:sp>
      <p:pic>
        <p:nvPicPr>
          <p:cNvPr id="8" name="Изображение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49380" y="1557867"/>
            <a:ext cx="2428976" cy="3212517"/>
          </a:xfrm>
          <a:prstGeom prst="rect">
            <a:avLst/>
          </a:prstGeom>
        </p:spPr>
      </p:pic>
      <p:pic>
        <p:nvPicPr>
          <p:cNvPr id="9" name="Picture 8" descr="Untitled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952" y="3973687"/>
            <a:ext cx="2033339" cy="111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053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1896536" y="3172181"/>
            <a:ext cx="8398931" cy="1636899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/>
              <a:t>Название</a:t>
            </a:r>
            <a:br>
              <a:rPr lang="ru-RU" dirty="0"/>
            </a:br>
            <a:r>
              <a:rPr lang="ru-RU" dirty="0"/>
              <a:t>презентации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6536" y="4984876"/>
            <a:ext cx="8398931" cy="569241"/>
          </a:xfrm>
        </p:spPr>
        <p:txBody>
          <a:bodyPr>
            <a:noAutofit/>
          </a:bodyPr>
          <a:lstStyle>
            <a:lvl1pPr marL="0" indent="0" algn="ctr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Дополнительная информация</a:t>
            </a:r>
            <a:endParaRPr lang="en-US" dirty="0"/>
          </a:p>
        </p:txBody>
      </p:sp>
      <p:pic>
        <p:nvPicPr>
          <p:cNvPr id="6" name="Picture 5" descr="Untitled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146762"/>
            <a:ext cx="1862661" cy="1025959"/>
          </a:xfrm>
          <a:prstGeom prst="rect">
            <a:avLst/>
          </a:prstGeom>
        </p:spPr>
      </p:pic>
      <p:pic>
        <p:nvPicPr>
          <p:cNvPr id="7" name="Picture 1" descr="MyOfficeLogo-L-1560x600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611" y="994122"/>
            <a:ext cx="5369101" cy="206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344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озділу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95084" y="2220924"/>
            <a:ext cx="6201832" cy="3003199"/>
          </a:xfrm>
        </p:spPr>
        <p:txBody>
          <a:bodyPr anchor="ctr"/>
          <a:lstStyle>
            <a:lvl1pPr algn="ctr">
              <a:defRPr sz="5333" b="1" cap="none"/>
            </a:lvl1pPr>
          </a:lstStyle>
          <a:p>
            <a:r>
              <a:rPr lang="ru-RU" dirty="0"/>
              <a:t>Название</a:t>
            </a:r>
            <a:br>
              <a:rPr lang="ru-RU" dirty="0"/>
            </a:br>
            <a:r>
              <a:rPr lang="ru-RU" dirty="0"/>
              <a:t>раздела</a:t>
            </a:r>
            <a:endParaRPr lang="en-US" dirty="0"/>
          </a:p>
        </p:txBody>
      </p:sp>
      <p:pic>
        <p:nvPicPr>
          <p:cNvPr id="7" name="Picture 9" descr="MyOfficeLogo-T-268x12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2837" y="1"/>
            <a:ext cx="1983163" cy="924983"/>
          </a:xfrm>
          <a:prstGeom prst="rect">
            <a:avLst/>
          </a:prstGeom>
        </p:spPr>
      </p:pic>
      <p:pic>
        <p:nvPicPr>
          <p:cNvPr id="8" name="Picture 9" descr="MyOfficeLogo-T-268x12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6037" y="203201"/>
            <a:ext cx="1983163" cy="924983"/>
          </a:xfrm>
          <a:prstGeom prst="rect">
            <a:avLst/>
          </a:prstGeom>
        </p:spPr>
      </p:pic>
      <p:pic>
        <p:nvPicPr>
          <p:cNvPr id="9" name="Picture 9" descr="MyOfficeLogo-T-268x12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9237" y="406401"/>
            <a:ext cx="1983163" cy="924983"/>
          </a:xfrm>
          <a:prstGeom prst="rect">
            <a:avLst/>
          </a:prstGeom>
        </p:spPr>
      </p:pic>
      <p:pic>
        <p:nvPicPr>
          <p:cNvPr id="10" name="Picture 9" descr="MyOfficeLogo-T-268x12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2437" y="609601"/>
            <a:ext cx="1983163" cy="924983"/>
          </a:xfrm>
          <a:prstGeom prst="rect">
            <a:avLst/>
          </a:prstGeom>
        </p:spPr>
      </p:pic>
      <p:pic>
        <p:nvPicPr>
          <p:cNvPr id="11" name="Picture 9" descr="MyOfficeLogo-T-268x12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37" y="812801"/>
            <a:ext cx="1983163" cy="924983"/>
          </a:xfrm>
          <a:prstGeom prst="rect">
            <a:avLst/>
          </a:prstGeom>
        </p:spPr>
      </p:pic>
      <p:pic>
        <p:nvPicPr>
          <p:cNvPr id="14" name="Picture 13" descr="MyOfficeLogo-T-428x200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8" y="45157"/>
            <a:ext cx="1986845" cy="92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698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Название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93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Название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024" y="1600201"/>
            <a:ext cx="6931376" cy="45259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09601" y="1600201"/>
            <a:ext cx="3804356" cy="4525433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937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Righ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6976533" cy="45259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789334" y="1600201"/>
            <a:ext cx="3804356" cy="4525433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67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1896536" y="3172181"/>
            <a:ext cx="8398931" cy="1636899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 dirty="0"/>
              <a:t>Название</a:t>
            </a:r>
            <a:br>
              <a:rPr lang="ru-RU" dirty="0"/>
            </a:br>
            <a:r>
              <a:rPr lang="ru-RU" dirty="0"/>
              <a:t>презентации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6536" y="4984876"/>
            <a:ext cx="8398931" cy="569241"/>
          </a:xfrm>
        </p:spPr>
        <p:txBody>
          <a:bodyPr>
            <a:noAutofit/>
          </a:bodyPr>
          <a:lstStyle>
            <a:lvl1pPr marL="0" indent="0" algn="ctr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Дополнительная информация</a:t>
            </a:r>
            <a:endParaRPr lang="en-US" dirty="0"/>
          </a:p>
        </p:txBody>
      </p:sp>
      <p:pic>
        <p:nvPicPr>
          <p:cNvPr id="6" name="Picture 5" descr="Untitled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146762"/>
            <a:ext cx="1862661" cy="1025959"/>
          </a:xfrm>
          <a:prstGeom prst="rect">
            <a:avLst/>
          </a:prstGeom>
        </p:spPr>
      </p:pic>
      <p:pic>
        <p:nvPicPr>
          <p:cNvPr id="7" name="Picture 1" descr="MyOfficeLogo-L-1560x600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611" y="994122"/>
            <a:ext cx="5369101" cy="206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6623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Название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6567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6567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424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Название слайда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14139"/>
            <a:ext cx="5386917" cy="55445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65190"/>
            <a:ext cx="5386917" cy="342440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614139"/>
            <a:ext cx="5389033" cy="55445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265190"/>
            <a:ext cx="5389033" cy="342440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46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Название слайда</a:t>
            </a:r>
            <a:endParaRPr lang="en-US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 marL="0" indent="0">
              <a:buFont typeface="Arial"/>
              <a:buNone/>
              <a:defRPr lang="en-US" sz="1600" kern="1200" dirty="0">
                <a:solidFill>
                  <a:schemeClr val="bg1">
                    <a:lumMod val="75000"/>
                  </a:schemeClr>
                </a:solidFill>
                <a:latin typeface="Open Sans"/>
                <a:ea typeface="+mn-ea"/>
                <a:cs typeface="Open Sans"/>
              </a:defRPr>
            </a:lvl1pPr>
          </a:lstStyle>
          <a:p>
            <a:r>
              <a:rPr lang="ru-RU"/>
              <a:t>Вставка таблицы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675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Название слайда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476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04978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ud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Название слайда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4419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343378" y="3315988"/>
            <a:ext cx="9505245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ru-RU" sz="5333" b="1" dirty="0">
                <a:solidFill>
                  <a:srgbClr val="14A1F2"/>
                </a:solidFill>
                <a:cs typeface="Open Sans"/>
              </a:rPr>
              <a:t>Спасибо</a:t>
            </a:r>
            <a:r>
              <a:rPr lang="en-US" sz="5333" b="1" dirty="0">
                <a:solidFill>
                  <a:srgbClr val="14A1F2"/>
                </a:solidFill>
                <a:cs typeface="Open Sans"/>
              </a:rPr>
              <a:t> </a:t>
            </a:r>
            <a:r>
              <a:rPr lang="ru-RU" sz="5333" b="1" dirty="0">
                <a:solidFill>
                  <a:srgbClr val="14A1F2"/>
                </a:solidFill>
                <a:cs typeface="Open Sans"/>
              </a:rPr>
              <a:t>за внимание!</a:t>
            </a:r>
            <a:endParaRPr lang="en-US" sz="5333" b="1" dirty="0">
              <a:solidFill>
                <a:srgbClr val="14A1F2"/>
              </a:solidFill>
              <a:cs typeface="Open San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995084" y="4411554"/>
            <a:ext cx="6201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en-US" sz="3200" dirty="0" err="1">
                <a:solidFill>
                  <a:srgbClr val="14A1F2"/>
                </a:solidFill>
                <a:cs typeface="Open Sans"/>
              </a:rPr>
              <a:t>www.myoffice.ru</a:t>
            </a:r>
            <a:endParaRPr lang="en-US" sz="3200" dirty="0">
              <a:solidFill>
                <a:srgbClr val="14A1F2"/>
              </a:solidFill>
              <a:cs typeface="Open Sans"/>
            </a:endParaRPr>
          </a:p>
        </p:txBody>
      </p:sp>
      <p:pic>
        <p:nvPicPr>
          <p:cNvPr id="9" name="Picture 1" descr="MyOfficeLogo-L-1560x600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915" y="1522973"/>
            <a:ext cx="3969277" cy="1526643"/>
          </a:xfrm>
          <a:prstGeom prst="rect">
            <a:avLst/>
          </a:prstGeom>
        </p:spPr>
      </p:pic>
      <p:pic>
        <p:nvPicPr>
          <p:cNvPr id="10" name="Picture 9" descr="Untitled2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146762"/>
            <a:ext cx="1862661" cy="102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7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озділу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95084" y="2220924"/>
            <a:ext cx="6201832" cy="3003199"/>
          </a:xfrm>
        </p:spPr>
        <p:txBody>
          <a:bodyPr anchor="ctr"/>
          <a:lstStyle>
            <a:lvl1pPr algn="ctr">
              <a:defRPr sz="5333" b="1" cap="none"/>
            </a:lvl1pPr>
          </a:lstStyle>
          <a:p>
            <a:r>
              <a:rPr lang="ru-RU" dirty="0"/>
              <a:t>Название</a:t>
            </a:r>
            <a:br>
              <a:rPr lang="ru-RU" dirty="0"/>
            </a:br>
            <a:r>
              <a:rPr lang="ru-RU" dirty="0"/>
              <a:t>раздела</a:t>
            </a:r>
            <a:endParaRPr lang="en-US" dirty="0"/>
          </a:p>
        </p:txBody>
      </p:sp>
      <p:pic>
        <p:nvPicPr>
          <p:cNvPr id="7" name="Picture 9" descr="MyOfficeLogo-T-268x12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2837" y="1"/>
            <a:ext cx="1983163" cy="924983"/>
          </a:xfrm>
          <a:prstGeom prst="rect">
            <a:avLst/>
          </a:prstGeom>
        </p:spPr>
      </p:pic>
      <p:pic>
        <p:nvPicPr>
          <p:cNvPr id="8" name="Picture 9" descr="MyOfficeLogo-T-268x12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6037" y="203201"/>
            <a:ext cx="1983163" cy="924983"/>
          </a:xfrm>
          <a:prstGeom prst="rect">
            <a:avLst/>
          </a:prstGeom>
        </p:spPr>
      </p:pic>
      <p:pic>
        <p:nvPicPr>
          <p:cNvPr id="9" name="Picture 9" descr="MyOfficeLogo-T-268x12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9237" y="406401"/>
            <a:ext cx="1983163" cy="924983"/>
          </a:xfrm>
          <a:prstGeom prst="rect">
            <a:avLst/>
          </a:prstGeom>
        </p:spPr>
      </p:pic>
      <p:pic>
        <p:nvPicPr>
          <p:cNvPr id="10" name="Picture 9" descr="MyOfficeLogo-T-268x12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2437" y="609601"/>
            <a:ext cx="1983163" cy="924983"/>
          </a:xfrm>
          <a:prstGeom prst="rect">
            <a:avLst/>
          </a:prstGeom>
        </p:spPr>
      </p:pic>
      <p:pic>
        <p:nvPicPr>
          <p:cNvPr id="11" name="Picture 9" descr="MyOfficeLogo-T-268x12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37" y="812801"/>
            <a:ext cx="1983163" cy="924983"/>
          </a:xfrm>
          <a:prstGeom prst="rect">
            <a:avLst/>
          </a:prstGeom>
        </p:spPr>
      </p:pic>
      <p:pic>
        <p:nvPicPr>
          <p:cNvPr id="14" name="Picture 13" descr="MyOfficeLogo-T-428x200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8" y="45157"/>
            <a:ext cx="1986845" cy="92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33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Название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5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Название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024" y="1600201"/>
            <a:ext cx="6931376" cy="45259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09601" y="1600201"/>
            <a:ext cx="3804356" cy="4525433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4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Righ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6976533" cy="45259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789334" y="1600201"/>
            <a:ext cx="3804356" cy="4525433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0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Название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6567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6567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37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Название слайда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14139"/>
            <a:ext cx="5386917" cy="55445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65190"/>
            <a:ext cx="5386917" cy="342440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614139"/>
            <a:ext cx="5389033" cy="55445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265190"/>
            <a:ext cx="5389033" cy="342440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8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Название слайда</a:t>
            </a:r>
            <a:endParaRPr lang="en-US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 marL="0" indent="0">
              <a:buFont typeface="Arial"/>
              <a:buNone/>
              <a:defRPr lang="en-US" sz="1600" kern="1200" dirty="0">
                <a:solidFill>
                  <a:schemeClr val="bg1">
                    <a:lumMod val="75000"/>
                  </a:schemeClr>
                </a:solidFill>
                <a:latin typeface="Open Sans"/>
                <a:ea typeface="+mn-ea"/>
                <a:cs typeface="Open Sans"/>
              </a:defRPr>
            </a:lvl1pPr>
          </a:lstStyle>
          <a:p>
            <a:r>
              <a:rPr lang="ru-RU"/>
              <a:t>Вставка таблицы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95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Название слайда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dirty="0"/>
              <a:t>Текст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24174" y="6424792"/>
            <a:ext cx="311573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ru-RU" sz="1067" dirty="0">
                <a:solidFill>
                  <a:srgbClr val="7F7F7F"/>
                </a:solidFill>
                <a:ea typeface="Open Sans" charset="0"/>
                <a:cs typeface="Open Sans" charset="0"/>
              </a:rPr>
              <a:t>© Новые Облачные Технологии, 201</a:t>
            </a:r>
            <a:r>
              <a:rPr lang="en-US" sz="1067" dirty="0">
                <a:solidFill>
                  <a:srgbClr val="7F7F7F"/>
                </a:solidFill>
                <a:ea typeface="Open Sans" charset="0"/>
                <a:cs typeface="Open Sans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77548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4800" b="1" kern="1200">
          <a:solidFill>
            <a:srgbClr val="14A1F2"/>
          </a:solidFill>
          <a:latin typeface="Open Sans"/>
          <a:ea typeface="+mj-ea"/>
          <a:cs typeface="Open San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SzPct val="120000"/>
        <a:buFontTx/>
        <a:buBlip>
          <a:blip r:embed="rId15"/>
        </a:buBlip>
        <a:defRPr sz="3200" kern="1200">
          <a:solidFill>
            <a:schemeClr val="tx1"/>
          </a:solidFill>
          <a:latin typeface="Open Sans"/>
          <a:ea typeface="+mn-ea"/>
          <a:cs typeface="Open Sans"/>
        </a:defRPr>
      </a:lvl1pPr>
      <a:lvl2pPr marL="959976" indent="-239994" algn="l" defTabSz="609585" rtl="0" eaLnBrk="1" latinLnBrk="0" hangingPunct="1">
        <a:spcBef>
          <a:spcPts val="800"/>
        </a:spcBef>
        <a:buClr>
          <a:schemeClr val="bg1">
            <a:lumMod val="75000"/>
          </a:schemeClr>
        </a:buClr>
        <a:buSzPct val="120000"/>
        <a:buFont typeface="Arial"/>
        <a:buChar char="•"/>
        <a:defRPr sz="2667" kern="1200">
          <a:solidFill>
            <a:schemeClr val="tx1"/>
          </a:solidFill>
          <a:latin typeface="Open Sans"/>
          <a:ea typeface="+mn-ea"/>
          <a:cs typeface="Open Sans"/>
        </a:defRPr>
      </a:lvl2pPr>
      <a:lvl3pPr marL="1439964" indent="-239994" algn="l" defTabSz="609585" rtl="0" eaLnBrk="1" latinLnBrk="0" hangingPunct="1">
        <a:spcBef>
          <a:spcPct val="20000"/>
        </a:spcBef>
        <a:buClr>
          <a:schemeClr val="bg1">
            <a:lumMod val="75000"/>
          </a:schemeClr>
        </a:buClr>
        <a:buSzPct val="120000"/>
        <a:buFont typeface="Arial"/>
        <a:buChar char="•"/>
        <a:defRPr sz="2400" kern="1200">
          <a:solidFill>
            <a:schemeClr val="tx1"/>
          </a:solidFill>
          <a:latin typeface="Open Sans"/>
          <a:ea typeface="+mn-ea"/>
          <a:cs typeface="Open Sans"/>
        </a:defRPr>
      </a:lvl3pPr>
      <a:lvl4pPr marL="1919952" indent="-239994" algn="l" defTabSz="609585" rtl="0" eaLnBrk="1" latinLnBrk="0" hangingPunct="1">
        <a:spcBef>
          <a:spcPct val="20000"/>
        </a:spcBef>
        <a:buClr>
          <a:schemeClr val="bg1">
            <a:lumMod val="75000"/>
          </a:schemeClr>
        </a:buClr>
        <a:buSzPct val="120000"/>
        <a:buFont typeface="Arial"/>
        <a:buChar char="•"/>
        <a:defRPr sz="2133" kern="1200">
          <a:solidFill>
            <a:schemeClr val="tx1"/>
          </a:solidFill>
          <a:latin typeface="Open Sans"/>
          <a:ea typeface="+mn-ea"/>
          <a:cs typeface="Open Sans"/>
        </a:defRPr>
      </a:lvl4pPr>
      <a:lvl5pPr marL="2399940" indent="-239994" algn="l" defTabSz="609585" rtl="0" eaLnBrk="1" latinLnBrk="0" hangingPunct="1">
        <a:spcBef>
          <a:spcPct val="20000"/>
        </a:spcBef>
        <a:buClr>
          <a:schemeClr val="bg1">
            <a:lumMod val="75000"/>
          </a:schemeClr>
        </a:buClr>
        <a:buSzPct val="120000"/>
        <a:buFont typeface="Arial"/>
        <a:buChar char="•"/>
        <a:defRPr sz="1867" kern="1200">
          <a:solidFill>
            <a:schemeClr val="tx1"/>
          </a:solidFill>
          <a:latin typeface="Open Sans"/>
          <a:ea typeface="+mn-ea"/>
          <a:cs typeface="Open San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Название слайда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dirty="0"/>
              <a:t>Текст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24174" y="6424792"/>
            <a:ext cx="311573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ru-RU" sz="1067" dirty="0">
                <a:solidFill>
                  <a:srgbClr val="7F7F7F"/>
                </a:solidFill>
                <a:ea typeface="Open Sans" charset="0"/>
                <a:cs typeface="Open Sans" charset="0"/>
              </a:rPr>
              <a:t>© Новые Облачные Технологии, 201</a:t>
            </a:r>
            <a:r>
              <a:rPr lang="en-US" sz="1067" dirty="0">
                <a:solidFill>
                  <a:srgbClr val="7F7F7F"/>
                </a:solidFill>
                <a:ea typeface="Open Sans" charset="0"/>
                <a:cs typeface="Open Sans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48169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4800" b="1" kern="1200">
          <a:solidFill>
            <a:srgbClr val="14A1F2"/>
          </a:solidFill>
          <a:latin typeface="Open Sans"/>
          <a:ea typeface="+mj-ea"/>
          <a:cs typeface="Open San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SzPct val="120000"/>
        <a:buFontTx/>
        <a:buBlip>
          <a:blip r:embed="rId15"/>
        </a:buBlip>
        <a:defRPr sz="3200" kern="1200">
          <a:solidFill>
            <a:schemeClr val="tx1"/>
          </a:solidFill>
          <a:latin typeface="Open Sans"/>
          <a:ea typeface="+mn-ea"/>
          <a:cs typeface="Open Sans"/>
        </a:defRPr>
      </a:lvl1pPr>
      <a:lvl2pPr marL="959976" indent="-239994" algn="l" defTabSz="609585" rtl="0" eaLnBrk="1" latinLnBrk="0" hangingPunct="1">
        <a:spcBef>
          <a:spcPts val="800"/>
        </a:spcBef>
        <a:buClr>
          <a:schemeClr val="bg1">
            <a:lumMod val="75000"/>
          </a:schemeClr>
        </a:buClr>
        <a:buSzPct val="120000"/>
        <a:buFont typeface="Arial"/>
        <a:buChar char="•"/>
        <a:defRPr sz="2667" kern="1200">
          <a:solidFill>
            <a:schemeClr val="tx1"/>
          </a:solidFill>
          <a:latin typeface="Open Sans"/>
          <a:ea typeface="+mn-ea"/>
          <a:cs typeface="Open Sans"/>
        </a:defRPr>
      </a:lvl2pPr>
      <a:lvl3pPr marL="1439964" indent="-239994" algn="l" defTabSz="609585" rtl="0" eaLnBrk="1" latinLnBrk="0" hangingPunct="1">
        <a:spcBef>
          <a:spcPct val="20000"/>
        </a:spcBef>
        <a:buClr>
          <a:schemeClr val="bg1">
            <a:lumMod val="75000"/>
          </a:schemeClr>
        </a:buClr>
        <a:buSzPct val="120000"/>
        <a:buFont typeface="Arial"/>
        <a:buChar char="•"/>
        <a:defRPr sz="2400" kern="1200">
          <a:solidFill>
            <a:schemeClr val="tx1"/>
          </a:solidFill>
          <a:latin typeface="Open Sans"/>
          <a:ea typeface="+mn-ea"/>
          <a:cs typeface="Open Sans"/>
        </a:defRPr>
      </a:lvl3pPr>
      <a:lvl4pPr marL="1919952" indent="-239994" algn="l" defTabSz="609585" rtl="0" eaLnBrk="1" latinLnBrk="0" hangingPunct="1">
        <a:spcBef>
          <a:spcPct val="20000"/>
        </a:spcBef>
        <a:buClr>
          <a:schemeClr val="bg1">
            <a:lumMod val="75000"/>
          </a:schemeClr>
        </a:buClr>
        <a:buSzPct val="120000"/>
        <a:buFont typeface="Arial"/>
        <a:buChar char="•"/>
        <a:defRPr sz="2133" kern="1200">
          <a:solidFill>
            <a:schemeClr val="tx1"/>
          </a:solidFill>
          <a:latin typeface="Open Sans"/>
          <a:ea typeface="+mn-ea"/>
          <a:cs typeface="Open Sans"/>
        </a:defRPr>
      </a:lvl4pPr>
      <a:lvl5pPr marL="2399940" indent="-239994" algn="l" defTabSz="609585" rtl="0" eaLnBrk="1" latinLnBrk="0" hangingPunct="1">
        <a:spcBef>
          <a:spcPct val="20000"/>
        </a:spcBef>
        <a:buClr>
          <a:schemeClr val="bg1">
            <a:lumMod val="75000"/>
          </a:schemeClr>
        </a:buClr>
        <a:buSzPct val="120000"/>
        <a:buFont typeface="Arial"/>
        <a:buChar char="•"/>
        <a:defRPr sz="1867" kern="1200">
          <a:solidFill>
            <a:schemeClr val="tx1"/>
          </a:solidFill>
          <a:latin typeface="Open Sans"/>
          <a:ea typeface="+mn-ea"/>
          <a:cs typeface="Open San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oft.com/en-us/privacystatement/default.aspx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28"/>
          <p:cNvSpPr/>
          <p:nvPr/>
        </p:nvSpPr>
        <p:spPr>
          <a:xfrm>
            <a:off x="5084726" y="2265945"/>
            <a:ext cx="6804836" cy="987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tIns="34291" rIns="34289" bIns="34291" anchor="ctr">
            <a:noAutofit/>
          </a:bodyPr>
          <a:lstStyle>
            <a:lvl1pPr defTabSz="914400">
              <a:defRPr sz="3600" spc="100">
                <a:solidFill>
                  <a:srgbClr val="00AAF1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ru-RU" sz="4800" b="1" dirty="0"/>
              <a:t>Стратегия и опыт импортозамещения </a:t>
            </a:r>
            <a:endParaRPr lang="ru-RU" sz="4800" b="1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8" name="Shape 86"/>
          <p:cNvSpPr/>
          <p:nvPr/>
        </p:nvSpPr>
        <p:spPr>
          <a:xfrm>
            <a:off x="8468241" y="5811815"/>
            <a:ext cx="3723760" cy="608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609585">
              <a:lnSpc>
                <a:spcPct val="130000"/>
              </a:lnSpc>
              <a:defRPr sz="1400">
                <a:solidFill>
                  <a:srgbClr val="7F7F7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ru-RU" b="1" dirty="0">
                <a:solidFill>
                  <a:srgbClr val="0C0C0C">
                    <a:lumMod val="50000"/>
                    <a:lumOff val="50000"/>
                  </a:srgbClr>
                </a:solidFill>
                <a:cs typeface="Open Sans"/>
                <a:sym typeface="Helvetica"/>
              </a:rPr>
              <a:t>Алексей Беляев</a:t>
            </a:r>
          </a:p>
          <a:p>
            <a:pPr algn="ctr" defTabSz="609585">
              <a:lnSpc>
                <a:spcPct val="150000"/>
              </a:lnSpc>
              <a:defRPr sz="1400">
                <a:solidFill>
                  <a:srgbClr val="7F7F7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ru-RU" sz="1600" dirty="0">
                <a:solidFill>
                  <a:srgbClr val="0C0C0C">
                    <a:lumMod val="50000"/>
                    <a:lumOff val="50000"/>
                  </a:srgbClr>
                </a:solidFill>
                <a:cs typeface="Open Sans"/>
                <a:sym typeface="Helvetica"/>
              </a:rPr>
              <a:t>Представитель по СФО и ДВФО</a:t>
            </a:r>
          </a:p>
        </p:txBody>
      </p:sp>
    </p:spTree>
    <p:extLst>
      <p:ext uri="{BB962C8B-B14F-4D97-AF65-F5344CB8AC3E}">
        <p14:creationId xmlns:p14="http://schemas.microsoft.com/office/powerpoint/2010/main" val="89263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599" y="274639"/>
            <a:ext cx="11312769" cy="1143000"/>
          </a:xfrm>
        </p:spPr>
        <p:txBody>
          <a:bodyPr/>
          <a:lstStyle/>
          <a:p>
            <a:r>
              <a:rPr lang="ru-RU" dirty="0"/>
              <a:t>Особенности импортозамещения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09599" y="2178201"/>
            <a:ext cx="10284604" cy="281124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Всегда гетерогенная инфраструктура</a:t>
            </a:r>
          </a:p>
          <a:p>
            <a:pPr>
              <a:lnSpc>
                <a:spcPct val="20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Процессы и Прикладное ПО привязано к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Microsoft Office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Требование полного аналога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MS Office</a:t>
            </a:r>
          </a:p>
          <a:p>
            <a:pPr>
              <a:lnSpc>
                <a:spcPct val="20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Активное сопротивление ИТ</a:t>
            </a:r>
          </a:p>
          <a:p>
            <a:pPr>
              <a:lnSpc>
                <a:spcPct val="200000"/>
              </a:lnSpc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328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Подход к импортозамещению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494724"/>
            <a:ext cx="10972800" cy="266368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Анализ ролевой модели заказчика</a:t>
            </a:r>
          </a:p>
          <a:p>
            <a:pPr>
              <a:lnSpc>
                <a:spcPct val="20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Большая эффективность за счет синергии</a:t>
            </a:r>
          </a:p>
          <a:p>
            <a:pPr>
              <a:lnSpc>
                <a:spcPct val="20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Вовлечение ключевых потребителей к планированию развития продуктов</a:t>
            </a:r>
          </a:p>
          <a:p>
            <a:pPr>
              <a:lnSpc>
                <a:spcPct val="20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Этапность перехода</a:t>
            </a:r>
          </a:p>
          <a:p>
            <a:pPr marL="0" indent="0">
              <a:lnSpc>
                <a:spcPct val="200000"/>
              </a:lnSpc>
              <a:buNone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663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1" t="4678" r="18811" b="7852"/>
          <a:stretch/>
        </p:blipFill>
        <p:spPr>
          <a:xfrm>
            <a:off x="609600" y="378634"/>
            <a:ext cx="9237579" cy="5998678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"/>
          </p:nvPr>
        </p:nvSpPr>
        <p:spPr>
          <a:xfrm>
            <a:off x="4530331" y="4625844"/>
            <a:ext cx="3505200" cy="143510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>
                <a:solidFill>
                  <a:schemeClr val="bg1"/>
                </a:solidFill>
              </a:rPr>
              <a:t>70</a:t>
            </a:r>
            <a:r>
              <a:rPr lang="en-US" sz="4000" b="1" dirty="0">
                <a:solidFill>
                  <a:schemeClr val="bg1"/>
                </a:solidFill>
              </a:rPr>
              <a:t>%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5090753" y="3213020"/>
            <a:ext cx="2387600" cy="1435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4000" b="1" dirty="0">
                <a:solidFill>
                  <a:schemeClr val="bg1"/>
                </a:solidFill>
              </a:rPr>
              <a:t>25</a:t>
            </a:r>
            <a:r>
              <a:rPr lang="en-US" sz="4000" b="1" dirty="0">
                <a:solidFill>
                  <a:schemeClr val="bg1"/>
                </a:solidFill>
              </a:rPr>
              <a:t>%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4301731" y="2112913"/>
            <a:ext cx="3962400" cy="1435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3600" b="1" dirty="0">
                <a:solidFill>
                  <a:schemeClr val="bg1"/>
                </a:solidFill>
              </a:rPr>
              <a:t>5</a:t>
            </a:r>
            <a:r>
              <a:rPr lang="en-US" sz="3600" b="1" dirty="0">
                <a:solidFill>
                  <a:schemeClr val="bg1"/>
                </a:solidFill>
              </a:rPr>
              <a:t>%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 rot="16200000">
            <a:off x="-776723" y="3460311"/>
            <a:ext cx="4575887" cy="6538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СЛОЖНОСТЬ СОЗДАВАЕМЫХ ДОКУМЕНТОВ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02373" y="3304397"/>
            <a:ext cx="3323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cs typeface="Open Sans"/>
              </a:rPr>
              <a:t>Не типовые документы, стилевое оформление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Open Sans"/>
              </a:rPr>
            </a:b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cs typeface="Open Sans"/>
              </a:rPr>
              <a:t>и просмотр документов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024920" y="1995401"/>
            <a:ext cx="38763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cs typeface="Open Sans"/>
              </a:rPr>
              <a:t>Сложно оформленные документы,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Open Sans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cs typeface="Open Sans"/>
              </a:rPr>
              <a:t>шаблоны, стили, аналитика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727159" y="4771541"/>
            <a:ext cx="32436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cs typeface="Open Sans"/>
              </a:rPr>
              <a:t>Типовые шаблонные документы и просмотр документов</a:t>
            </a:r>
          </a:p>
        </p:txBody>
      </p:sp>
      <p:sp>
        <p:nvSpPr>
          <p:cNvPr id="29" name="Объект 2"/>
          <p:cNvSpPr txBox="1">
            <a:spLocks/>
          </p:cNvSpPr>
          <p:nvPr/>
        </p:nvSpPr>
        <p:spPr>
          <a:xfrm rot="16200000">
            <a:off x="772207" y="3424457"/>
            <a:ext cx="4575887" cy="6538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ПОЛНОТА ИСПОЛЬЗОВАНИЯ </a:t>
            </a:r>
            <a:b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ОФИСА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  <a:latin typeface="+mn-lt"/>
              </a:rPr>
              <a:t>Функциональные</a:t>
            </a:r>
            <a:r>
              <a:rPr lang="ru-RU" dirty="0">
                <a:solidFill>
                  <a:srgbClr val="00B0F0"/>
                </a:solidFill>
              </a:rPr>
              <a:t> требования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1236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286630"/>
            <a:ext cx="10515600" cy="1325563"/>
          </a:xfrm>
        </p:spPr>
        <p:txBody>
          <a:bodyPr/>
          <a:lstStyle/>
          <a:p>
            <a:r>
              <a:rPr lang="ru-RU" dirty="0">
                <a:latin typeface="+mn-lt"/>
              </a:rPr>
              <a:t>Аналитика</a:t>
            </a:r>
            <a:endParaRPr lang="en-US" dirty="0">
              <a:latin typeface="+mn-lt"/>
            </a:endParaRP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327352"/>
              </p:ext>
            </p:extLst>
          </p:nvPr>
        </p:nvGraphicFramePr>
        <p:xfrm>
          <a:off x="503853" y="1268963"/>
          <a:ext cx="10849947" cy="49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497629" y="6176963"/>
            <a:ext cx="4389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Harvard Business school</a:t>
            </a:r>
            <a:r>
              <a:rPr lang="ru-RU" sz="1200" dirty="0"/>
              <a:t>; «Новые облачные технологии», внутренние аналитические отчеты; </a:t>
            </a:r>
            <a:r>
              <a:rPr lang="en-US" sz="1200" dirty="0"/>
              <a:t>PDF Association</a:t>
            </a:r>
            <a:r>
              <a:rPr lang="ru-RU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5113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279" y="111319"/>
            <a:ext cx="10972800" cy="1143000"/>
          </a:xfrm>
        </p:spPr>
        <p:txBody>
          <a:bodyPr/>
          <a:lstStyle/>
          <a:p>
            <a:r>
              <a:rPr lang="ru-RU" dirty="0"/>
              <a:t>Типовой процесс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500" y="1166854"/>
            <a:ext cx="11340905" cy="51123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Обследование</a:t>
            </a:r>
          </a:p>
          <a:p>
            <a:pPr lvl="1"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Идентификация типовых ролей</a:t>
            </a:r>
          </a:p>
          <a:p>
            <a:pPr lvl="1"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Ключевые прикладные системы</a:t>
            </a:r>
          </a:p>
          <a:p>
            <a:pPr lvl="1"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Архив и шаблоны документов</a:t>
            </a:r>
          </a:p>
          <a:p>
            <a:pPr lvl="1"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Практики использования офисного ПО</a:t>
            </a:r>
          </a:p>
          <a:p>
            <a:pPr>
              <a:lnSpc>
                <a:spcPct val="150000"/>
              </a:lnSpc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Массовое тестирование</a:t>
            </a:r>
          </a:p>
          <a:p>
            <a:pPr>
              <a:lnSpc>
                <a:spcPct val="150000"/>
              </a:lnSpc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Миграция</a:t>
            </a:r>
          </a:p>
          <a:p>
            <a:pPr lvl="1"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Адаптация шаблонов</a:t>
            </a:r>
          </a:p>
          <a:p>
            <a:pPr lvl="1"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Разработка модулей интеграции с прикладным ПО</a:t>
            </a:r>
          </a:p>
          <a:p>
            <a:pPr lvl="1"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Обучение пользователей</a:t>
            </a:r>
          </a:p>
          <a:p>
            <a:pPr lvl="1">
              <a:lnSpc>
                <a:spcPct val="150000"/>
              </a:lnSpc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81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88611" y="1398653"/>
            <a:ext cx="1021477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i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</a:rPr>
              <a:t>“</a:t>
            </a:r>
            <a:r>
              <a:rPr lang="ru-RU" sz="3200" i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</a:rPr>
              <a:t>Импортозамещение является важным этапом в развитии экономики, в том числе для включения РФ как равноправного партнера в мировые экономические альянсы</a:t>
            </a:r>
            <a:r>
              <a:rPr lang="en-US" sz="3200" i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</a:rPr>
              <a:t>”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42040" y="5939826"/>
            <a:ext cx="82091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600" i="1" dirty="0"/>
              <a:t>*Пленарное  заседание Петербургского международного экономического форума. </a:t>
            </a:r>
            <a:br>
              <a:rPr lang="ru-RU" sz="1600" i="1" dirty="0"/>
            </a:br>
            <a:r>
              <a:rPr lang="ru-RU" sz="1600" i="1" dirty="0"/>
              <a:t>17 июня 2016 года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920230" y="3789689"/>
            <a:ext cx="22220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>
                <a:solidFill>
                  <a:srgbClr val="333333"/>
                </a:solidFill>
                <a:latin typeface="Open Sans" panose="020B0606030504020204" pitchFamily="34" charset="0"/>
              </a:rPr>
              <a:t> </a:t>
            </a:r>
            <a:r>
              <a:rPr lang="ru-RU" b="1" dirty="0">
                <a:solidFill>
                  <a:srgbClr val="333333"/>
                </a:solidFill>
                <a:latin typeface="Open Sans" panose="020B0606030504020204" pitchFamily="34" charset="0"/>
              </a:rPr>
              <a:t>Путин В.В</a:t>
            </a:r>
          </a:p>
          <a:p>
            <a:pPr algn="r"/>
            <a:r>
              <a:rPr lang="ru-RU" dirty="0">
                <a:solidFill>
                  <a:srgbClr val="333333"/>
                </a:solidFill>
                <a:latin typeface="Open Sans" panose="020B0606030504020204" pitchFamily="34" charset="0"/>
              </a:rPr>
              <a:t>президент России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656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изменилось?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4245980" y="2686859"/>
            <a:ext cx="6541095" cy="1193248"/>
            <a:chOff x="3171463" y="4524245"/>
            <a:chExt cx="5330142" cy="119324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171463" y="4524245"/>
              <a:ext cx="533014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/>
                <a:t>“Finally, we will access, disclose and preserve personal data, including your content (such as the content of your emails, other private communications or files in private folders)”</a:t>
              </a:r>
              <a:endParaRPr lang="ru-RU" i="1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646122" y="5440494"/>
              <a:ext cx="260084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333333"/>
                  </a:solidFill>
                  <a:latin typeface="Helvetica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r>
                <a:rPr lang="en-US" sz="1200" u="sng" dirty="0">
                  <a:solidFill>
                    <a:srgbClr val="0080FF"/>
                  </a:solidFill>
                  <a:latin typeface="Helvetica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2"/>
                </a:rPr>
                <a:t>from Microsoft’s privacy statement</a:t>
              </a:r>
              <a:r>
                <a:rPr lang="en-US" sz="1200" dirty="0">
                  <a:solidFill>
                    <a:srgbClr val="333333"/>
                  </a:solidFill>
                  <a:latin typeface="Helvetica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ru-RU" sz="1200" dirty="0"/>
            </a:p>
          </p:txBody>
        </p:sp>
      </p:grpSp>
      <p:sp>
        <p:nvSpPr>
          <p:cNvPr id="7" name="Объект 2"/>
          <p:cNvSpPr txBox="1">
            <a:spLocks/>
          </p:cNvSpPr>
          <p:nvPr/>
        </p:nvSpPr>
        <p:spPr>
          <a:xfrm>
            <a:off x="609600" y="1242869"/>
            <a:ext cx="10711070" cy="15366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8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Clr>
                <a:srgbClr val="00B0F0"/>
              </a:buClr>
              <a:buFont typeface="+mj-lt"/>
              <a:buAutoNum type="arabicPeriod"/>
            </a:pPr>
            <a:r>
              <a:rPr lang="en-US" sz="18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Windows 10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Microsoft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впервые  включил в соглашение пользователя строчку о своем намерении использовать данные пользователя по своему усмотрению</a:t>
            </a:r>
          </a:p>
          <a:p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82941" y="3465316"/>
            <a:ext cx="10637729" cy="30059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ts val="600"/>
              </a:spcBef>
              <a:buClr>
                <a:srgbClr val="00B0F0"/>
              </a:buClr>
              <a:buFont typeface="+mj-lt"/>
              <a:buAutoNum type="arabicPeriod" startAt="2"/>
            </a:pPr>
            <a:r>
              <a:rPr lang="en-US" sz="18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Office 365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Независимо от того локально установлены офис/почта или в облаке,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Microsoft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вынуждает вас регистрироваться на своих облачных ресурсах для доступа к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Office.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Это позволяет установить связь между данными и их автором</a:t>
            </a:r>
          </a:p>
          <a:p>
            <a:pPr marL="514350" indent="-514350">
              <a:spcBef>
                <a:spcPts val="600"/>
              </a:spcBef>
              <a:buClr>
                <a:srgbClr val="00B0F0"/>
              </a:buClr>
              <a:buFont typeface="+mj-lt"/>
              <a:buAutoNum type="arabicPeriod" startAt="2"/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Google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Все документы и данные в облаке</a:t>
            </a:r>
          </a:p>
          <a:p>
            <a:pPr marL="514350" indent="-514350">
              <a:spcBef>
                <a:spcPts val="600"/>
              </a:spcBef>
              <a:buClr>
                <a:srgbClr val="00B0F0"/>
              </a:buClr>
              <a:buFont typeface="+mj-lt"/>
              <a:buAutoNum type="arabicPeriod" startAt="2"/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Apple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Google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политика «</a:t>
            </a:r>
            <a:r>
              <a:rPr lang="ru-RU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неконфиденциальности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 на мобильных</a:t>
            </a:r>
          </a:p>
        </p:txBody>
      </p:sp>
    </p:spTree>
    <p:extLst>
      <p:ext uri="{BB962C8B-B14F-4D97-AF65-F5344CB8AC3E}">
        <p14:creationId xmlns:p14="http://schemas.microsoft.com/office/powerpoint/2010/main" val="2951664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698" y="230588"/>
            <a:ext cx="10972800" cy="1143000"/>
          </a:xfrm>
        </p:spPr>
        <p:txBody>
          <a:bodyPr/>
          <a:lstStyle/>
          <a:p>
            <a:r>
              <a:rPr lang="ru-RU" dirty="0"/>
              <a:t>Отказ в обслуживании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1769166"/>
            <a:ext cx="10114059" cy="187849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2014: Visa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MasterCard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2014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+: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Запрет торговых операций с рядом компаний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2014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+: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Санкции против региона России </a:t>
            </a:r>
          </a:p>
          <a:p>
            <a:pPr>
              <a:lnSpc>
                <a:spcPct val="20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Санкции против физических лиц</a:t>
            </a:r>
          </a:p>
          <a:p>
            <a:pPr>
              <a:lnSpc>
                <a:spcPct val="20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Ограничения на поставку лицензий программного обеспечения</a:t>
            </a:r>
          </a:p>
          <a:p>
            <a:pPr marL="0" indent="0">
              <a:lnSpc>
                <a:spcPct val="200000"/>
              </a:lnSpc>
              <a:buNone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17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1081468" cy="1476789"/>
          </a:xfrm>
        </p:spPr>
        <p:txBody>
          <a:bodyPr/>
          <a:lstStyle/>
          <a:p>
            <a:r>
              <a:rPr lang="ru-RU" dirty="0"/>
              <a:t>Позиция государства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43770"/>
            <a:ext cx="10972800" cy="4782394"/>
          </a:xfrm>
        </p:spPr>
        <p:txBody>
          <a:bodyPr/>
          <a:lstStyle/>
          <a:p>
            <a:pPr marL="0" algn="just"/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Постановление Правительства  РФ от 16.11.2015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1236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«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 установлении запрета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допуск программного обеспечения, происходящего из иностранных государств, для целей осуществления закупок для обеспечения государственных и муниципальных нужд»</a:t>
            </a:r>
          </a:p>
          <a:p>
            <a:pPr marL="0" algn="just"/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Приказ Минкомсвязи России от 01.04.2015 №96 «Об утверждении 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плана импортозамещения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программного обеспечения»</a:t>
            </a:r>
          </a:p>
          <a:p>
            <a:pPr marL="0" algn="just"/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Единый реестр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российских программ для   электронных вычислительных машин и баз данных (Реестр российского ПО)</a:t>
            </a:r>
          </a:p>
          <a:p>
            <a:pPr marL="0" algn="just"/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Распоряжение Правительства РФ от 26.07.2016 № 1588-р «Об утверждении 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плана перехода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2016-2018 годах федеральных органов исполнительной власти и государственных внебюджетных фондов на использование отечественного офисного программного обеспечения».</a:t>
            </a:r>
          </a:p>
          <a:p>
            <a:pPr marL="0" algn="just"/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Постановление Правительства РФ от 23.03.2017 №325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 утверждении 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дополнительных требований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к программам для электронных вычислительных машин и базам данных, сведения о которых включены в реестр российского программного обеспечения, и внесении изменений в Правила формирования и ведения единого реестра российских программ для электронных вычислительных машин и баз данных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35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Реакция государственных органов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385" y="1962503"/>
            <a:ext cx="7087263" cy="3472731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Закупки зарубежного программного обеспечения продолжаются</a:t>
            </a:r>
          </a:p>
          <a:p>
            <a:pPr>
              <a:lnSpc>
                <a:spcPct val="20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Внутренние документы ведомств не скорректированы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Выжидательная позиция</a:t>
            </a:r>
          </a:p>
          <a:p>
            <a:pPr>
              <a:lnSpc>
                <a:spcPct val="200000"/>
              </a:lnSpc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9989390"/>
              </p:ext>
            </p:extLst>
          </p:nvPr>
        </p:nvGraphicFramePr>
        <p:xfrm>
          <a:off x="7696863" y="1799301"/>
          <a:ext cx="4561398" cy="3384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054635" y="2345635"/>
            <a:ext cx="923330" cy="236153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Требования зарубежных шрифтов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300886" y="2843372"/>
            <a:ext cx="677108" cy="159706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Требования</a:t>
            </a:r>
            <a:r>
              <a:rPr lang="ru-RU" b="1" dirty="0">
                <a:solidFill>
                  <a:schemeClr val="bg1"/>
                </a:solidFill>
              </a:rPr>
              <a:t>  </a:t>
            </a:r>
            <a:r>
              <a:rPr lang="en-US" sz="1400" b="1" dirty="0" err="1">
                <a:solidFill>
                  <a:schemeClr val="bg1"/>
                </a:solidFill>
              </a:rPr>
              <a:t>MsOffice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69141" y="5293677"/>
            <a:ext cx="4216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*На основании анализа методический рекомендаций ведомств</a:t>
            </a:r>
          </a:p>
        </p:txBody>
      </p:sp>
    </p:spTree>
    <p:extLst>
      <p:ext uri="{BB962C8B-B14F-4D97-AF65-F5344CB8AC3E}">
        <p14:creationId xmlns:p14="http://schemas.microsoft.com/office/powerpoint/2010/main" val="476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Требования использования зарубежного ПО 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771833"/>
              </p:ext>
            </p:extLst>
          </p:nvPr>
        </p:nvGraphicFramePr>
        <p:xfrm>
          <a:off x="500932" y="1819275"/>
          <a:ext cx="10925092" cy="4414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517594" y="3005994"/>
            <a:ext cx="2247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Требования использования зарубежных шрифтов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32605" y="3501841"/>
            <a:ext cx="2194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Требования использования </a:t>
            </a:r>
            <a:r>
              <a:rPr lang="en-US" b="1" dirty="0">
                <a:solidFill>
                  <a:schemeClr val="bg1"/>
                </a:solidFill>
              </a:rPr>
              <a:t>Microsoft Office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932" y="5953848"/>
            <a:ext cx="10744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*На основании анализа методический рекомендаций ведомств</a:t>
            </a:r>
          </a:p>
        </p:txBody>
      </p:sp>
    </p:spTree>
    <p:extLst>
      <p:ext uri="{BB962C8B-B14F-4D97-AF65-F5344CB8AC3E}">
        <p14:creationId xmlns:p14="http://schemas.microsoft.com/office/powerpoint/2010/main" val="2305673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Кому и чем это грозит?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defTabSz="457200">
              <a:lnSpc>
                <a:spcPct val="100000"/>
              </a:lnSpc>
              <a:spcBef>
                <a:spcPts val="600"/>
              </a:spcBef>
              <a:buClr>
                <a:srgbClr val="00B0F0"/>
              </a:buClr>
              <a:buSzPct val="140000"/>
              <a:buFont typeface="+mj-lt"/>
              <a:buAutoNum type="arabicPeriod"/>
            </a:pPr>
            <a:r>
              <a:rPr lang="ru-RU" sz="1800" kern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Trebuchet MS"/>
                <a:cs typeface="Helvetica Light"/>
              </a:rPr>
              <a:t>Офисное ПО и почта используются:</a:t>
            </a:r>
          </a:p>
          <a:p>
            <a:pPr marL="914400" lvl="2" indent="-457200" defTabSz="457200">
              <a:lnSpc>
                <a:spcPct val="100000"/>
              </a:lnSpc>
              <a:spcBef>
                <a:spcPts val="600"/>
              </a:spcBef>
              <a:buSzPct val="140000"/>
              <a:buBlip>
                <a:blip r:embed="rId2"/>
              </a:buBlip>
            </a:pPr>
            <a:r>
              <a:rPr lang="ru-RU" sz="1800" kern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Trebuchet MS"/>
                <a:cs typeface="Helvetica Light"/>
              </a:rPr>
              <a:t>Во </a:t>
            </a:r>
            <a:r>
              <a:rPr lang="ru-RU" sz="1800" b="1" kern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Trebuchet MS"/>
                <a:cs typeface="Helvetica Light"/>
              </a:rPr>
              <a:t>всех бизнес-процессах организаций</a:t>
            </a:r>
          </a:p>
          <a:p>
            <a:pPr marL="914400" lvl="2" indent="-457200" defTabSz="457200">
              <a:lnSpc>
                <a:spcPct val="100000"/>
              </a:lnSpc>
              <a:spcBef>
                <a:spcPts val="600"/>
              </a:spcBef>
              <a:buSzPct val="140000"/>
              <a:buBlip>
                <a:blip r:embed="rId2"/>
              </a:buBlip>
            </a:pPr>
            <a:r>
              <a:rPr lang="ru-RU" sz="1800" kern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Trebuchet MS"/>
                <a:cs typeface="Helvetica Light"/>
              </a:rPr>
              <a:t>В </a:t>
            </a:r>
            <a:r>
              <a:rPr lang="ru-RU" sz="1800" b="1" kern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Trebuchet MS"/>
                <a:cs typeface="Helvetica Light"/>
              </a:rPr>
              <a:t>государственных процедурах</a:t>
            </a:r>
          </a:p>
          <a:p>
            <a:pPr marL="914400" lvl="2" indent="-457200" defTabSz="457200">
              <a:lnSpc>
                <a:spcPct val="100000"/>
              </a:lnSpc>
              <a:spcBef>
                <a:spcPts val="600"/>
              </a:spcBef>
              <a:buSzPct val="140000"/>
              <a:buBlip>
                <a:blip r:embed="rId2"/>
              </a:buBlip>
            </a:pPr>
            <a:r>
              <a:rPr lang="ru-RU" sz="1800" kern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Trebuchet MS"/>
                <a:cs typeface="Helvetica Light"/>
              </a:rPr>
              <a:t>В </a:t>
            </a:r>
            <a:r>
              <a:rPr lang="ru-RU" sz="1800" b="1" kern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Trebuchet MS"/>
                <a:cs typeface="Helvetica Light"/>
              </a:rPr>
              <a:t>повседневной жизни </a:t>
            </a:r>
          </a:p>
          <a:p>
            <a:pPr marL="457200" lvl="2" indent="0" defTabSz="457200">
              <a:lnSpc>
                <a:spcPct val="100000"/>
              </a:lnSpc>
              <a:spcBef>
                <a:spcPts val="600"/>
              </a:spcBef>
              <a:buSzPct val="140000"/>
              <a:buNone/>
            </a:pPr>
            <a:endParaRPr lang="ru-RU" sz="1800" b="1" kern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Trebuchet MS"/>
              <a:cs typeface="Helvetica Light"/>
            </a:endParaRPr>
          </a:p>
          <a:p>
            <a:pPr marL="342900" lvl="1" indent="-342900" defTabSz="457200">
              <a:lnSpc>
                <a:spcPct val="100000"/>
              </a:lnSpc>
              <a:spcBef>
                <a:spcPts val="600"/>
              </a:spcBef>
              <a:buClr>
                <a:srgbClr val="00B0F0"/>
              </a:buClr>
              <a:buSzPct val="140000"/>
              <a:buFont typeface="+mj-lt"/>
              <a:buAutoNum type="arabicPeriod"/>
            </a:pPr>
            <a:r>
              <a:rPr lang="ru-RU" sz="1800" kern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Trebuchet MS"/>
                <a:cs typeface="Helvetica Light"/>
              </a:rPr>
              <a:t>Политики «</a:t>
            </a:r>
            <a:r>
              <a:rPr lang="ru-RU" sz="1800" kern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Trebuchet MS"/>
                <a:cs typeface="Helvetica Light"/>
              </a:rPr>
              <a:t>неконфиденциальности</a:t>
            </a:r>
            <a:r>
              <a:rPr lang="ru-RU" sz="1800" kern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Trebuchet MS"/>
                <a:cs typeface="Helvetica Light"/>
              </a:rPr>
              <a:t>» облачных вендоров:</a:t>
            </a:r>
          </a:p>
          <a:p>
            <a:pPr marL="914400" lvl="2" indent="-457200" defTabSz="457200">
              <a:lnSpc>
                <a:spcPct val="100000"/>
              </a:lnSpc>
              <a:spcBef>
                <a:spcPts val="600"/>
              </a:spcBef>
              <a:buSzPct val="140000"/>
              <a:buBlip>
                <a:blip r:embed="rId2"/>
              </a:buBlip>
            </a:pPr>
            <a:r>
              <a:rPr lang="ru-RU" sz="1800" kern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Trebuchet MS"/>
                <a:cs typeface="Helvetica Light"/>
              </a:rPr>
              <a:t>Никто не застрахован от утечек информации</a:t>
            </a:r>
          </a:p>
          <a:p>
            <a:pPr marL="914400" lvl="2" indent="-457200" defTabSz="457200">
              <a:lnSpc>
                <a:spcPct val="100000"/>
              </a:lnSpc>
              <a:spcBef>
                <a:spcPts val="600"/>
              </a:spcBef>
              <a:buSzPct val="140000"/>
              <a:buBlip>
                <a:blip r:embed="rId2"/>
              </a:buBlip>
            </a:pPr>
            <a:r>
              <a:rPr lang="ru-RU" sz="1800" kern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Trebuchet MS"/>
                <a:cs typeface="Helvetica Light"/>
              </a:rPr>
              <a:t>Нет контроля над распространением информации</a:t>
            </a:r>
          </a:p>
          <a:p>
            <a:pPr marL="457200" lvl="2" indent="0" defTabSz="457200">
              <a:lnSpc>
                <a:spcPct val="100000"/>
              </a:lnSpc>
              <a:spcBef>
                <a:spcPts val="600"/>
              </a:spcBef>
              <a:buSzPct val="140000"/>
              <a:buNone/>
            </a:pPr>
            <a:endParaRPr lang="en-US" sz="1800" kern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Trebuchet MS"/>
              <a:cs typeface="Helvetica Light"/>
            </a:endParaRPr>
          </a:p>
          <a:p>
            <a:pPr marL="342900" lvl="1" indent="-342900" defTabSz="457200">
              <a:lnSpc>
                <a:spcPct val="100000"/>
              </a:lnSpc>
              <a:spcBef>
                <a:spcPts val="600"/>
              </a:spcBef>
              <a:buClr>
                <a:srgbClr val="00B0F0"/>
              </a:buClr>
              <a:buSzPct val="140000"/>
              <a:buFont typeface="+mj-lt"/>
              <a:buAutoNum type="arabicPeriod"/>
            </a:pPr>
            <a:r>
              <a:rPr lang="ru-RU" sz="1800" kern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Trebuchet MS"/>
                <a:cs typeface="Helvetica Light"/>
              </a:rPr>
              <a:t>Рынок де-факто монополизирован одной страной и одним производителем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6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ru-RU" dirty="0" err="1"/>
              <a:t>МойОфис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4174" y="6424792"/>
            <a:ext cx="311573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67" dirty="0">
                <a:solidFill>
                  <a:srgbClr val="7F7F7F"/>
                </a:solidFill>
                <a:latin typeface="Open Sans" charset="0"/>
                <a:ea typeface="Open Sans" charset="0"/>
                <a:cs typeface="Open Sans" charset="0"/>
              </a:rPr>
              <a:t>© Новые Облачные Технологии, 201</a:t>
            </a:r>
            <a:r>
              <a:rPr lang="en-US" sz="1067" dirty="0">
                <a:solidFill>
                  <a:srgbClr val="7F7F7F"/>
                </a:solidFill>
                <a:latin typeface="Open Sans" charset="0"/>
                <a:ea typeface="Open Sans" charset="0"/>
                <a:cs typeface="Open Sans" charset="0"/>
              </a:rPr>
              <a:t>7</a:t>
            </a:r>
          </a:p>
        </p:txBody>
      </p:sp>
      <p:pic>
        <p:nvPicPr>
          <p:cNvPr id="3" name="Picture 2" descr="scheme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5279"/>
            <a:ext cx="10906115" cy="556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264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Приложения </a:t>
            </a:r>
            <a:r>
              <a:rPr lang="ru-RU" dirty="0" err="1"/>
              <a:t>МойОфис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4174" y="6424792"/>
            <a:ext cx="311573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67" dirty="0">
                <a:solidFill>
                  <a:srgbClr val="7F7F7F"/>
                </a:solidFill>
                <a:latin typeface="Open Sans" charset="0"/>
                <a:ea typeface="Open Sans" charset="0"/>
                <a:cs typeface="Open Sans" charset="0"/>
              </a:rPr>
              <a:t>© Новые Облачные Технологии, 201</a:t>
            </a:r>
            <a:r>
              <a:rPr lang="en-US" sz="1067" dirty="0">
                <a:solidFill>
                  <a:srgbClr val="7F7F7F"/>
                </a:solidFill>
                <a:latin typeface="Open Sans" charset="0"/>
                <a:ea typeface="Open Sans" charset="0"/>
                <a:cs typeface="Open Sans" charset="0"/>
              </a:rPr>
              <a:t>7</a:t>
            </a:r>
          </a:p>
        </p:txBody>
      </p:sp>
      <p:pic>
        <p:nvPicPr>
          <p:cNvPr id="5" name="Picture 4" descr="Screen Shot 2017-02-10 at 7.07.1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64" y="1861454"/>
            <a:ext cx="9447272" cy="403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359158"/>
      </p:ext>
    </p:extLst>
  </p:cSld>
  <p:clrMapOvr>
    <a:masterClrMapping/>
  </p:clrMapOvr>
</p:sld>
</file>

<file path=ppt/theme/theme1.xml><?xml version="1.0" encoding="utf-8"?>
<a:theme xmlns:a="http://schemas.openxmlformats.org/drawingml/2006/main" name="3_Тема Office">
  <a:themeElements>
    <a:clrScheme name="MyOffice 1">
      <a:dk1>
        <a:srgbClr val="0C0C0C"/>
      </a:dk1>
      <a:lt1>
        <a:srgbClr val="FFFFFF"/>
      </a:lt1>
      <a:dk2>
        <a:srgbClr val="00AAF1"/>
      </a:dk2>
      <a:lt2>
        <a:srgbClr val="188DED"/>
      </a:lt2>
      <a:accent1>
        <a:srgbClr val="15C89E"/>
      </a:accent1>
      <a:accent2>
        <a:srgbClr val="ED414A"/>
      </a:accent2>
      <a:accent3>
        <a:srgbClr val="5F68EB"/>
      </a:accent3>
      <a:accent4>
        <a:srgbClr val="EBA029"/>
      </a:accent4>
      <a:accent5>
        <a:srgbClr val="8785BA"/>
      </a:accent5>
      <a:accent6>
        <a:srgbClr val="17B3D4"/>
      </a:accent6>
      <a:hlink>
        <a:srgbClr val="214FFF"/>
      </a:hlink>
      <a:folHlink>
        <a:srgbClr val="8D2529"/>
      </a:folHlink>
    </a:clrScheme>
    <a:fontScheme name="Open Sans">
      <a:majorFont>
        <a:latin typeface="Open Sans 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Презентація1" id="{3EAC211D-5543-4D8A-B19B-81AF91AE0712}" vid="{1A8C0A12-4959-4663-8E1F-D6E019CEF8A0}"/>
    </a:ext>
  </a:extLst>
</a:theme>
</file>

<file path=ppt/theme/theme2.xml><?xml version="1.0" encoding="utf-8"?>
<a:theme xmlns:a="http://schemas.openxmlformats.org/drawingml/2006/main" name="6_Тема Office">
  <a:themeElements>
    <a:clrScheme name="MyOffice 1">
      <a:dk1>
        <a:srgbClr val="0C0C0C"/>
      </a:dk1>
      <a:lt1>
        <a:srgbClr val="FFFFFF"/>
      </a:lt1>
      <a:dk2>
        <a:srgbClr val="00AAF1"/>
      </a:dk2>
      <a:lt2>
        <a:srgbClr val="188DED"/>
      </a:lt2>
      <a:accent1>
        <a:srgbClr val="15C89E"/>
      </a:accent1>
      <a:accent2>
        <a:srgbClr val="ED414A"/>
      </a:accent2>
      <a:accent3>
        <a:srgbClr val="5F68EB"/>
      </a:accent3>
      <a:accent4>
        <a:srgbClr val="EBA029"/>
      </a:accent4>
      <a:accent5>
        <a:srgbClr val="8785BA"/>
      </a:accent5>
      <a:accent6>
        <a:srgbClr val="17B3D4"/>
      </a:accent6>
      <a:hlink>
        <a:srgbClr val="214FFF"/>
      </a:hlink>
      <a:folHlink>
        <a:srgbClr val="8D2529"/>
      </a:folHlink>
    </a:clrScheme>
    <a:fontScheme name="Open Sans">
      <a:majorFont>
        <a:latin typeface="Open Sans 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Презентація1" id="{3EAC211D-5543-4D8A-B19B-81AF91AE0712}" vid="{1A8C0A12-4959-4663-8E1F-D6E019CEF8A0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5911</TotalTime>
  <Words>491</Words>
  <Application>Microsoft Office PowerPoint</Application>
  <PresentationFormat>Широкоэкранный</PresentationFormat>
  <Paragraphs>94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Helvetica</vt:lpstr>
      <vt:lpstr>Helvetica Light</vt:lpstr>
      <vt:lpstr>Open Sans</vt:lpstr>
      <vt:lpstr>Times New Roman</vt:lpstr>
      <vt:lpstr>Trebuchet MS</vt:lpstr>
      <vt:lpstr>3_Тема Office</vt:lpstr>
      <vt:lpstr>6_Тема Office</vt:lpstr>
      <vt:lpstr>Презентация PowerPoint</vt:lpstr>
      <vt:lpstr>Что изменилось?</vt:lpstr>
      <vt:lpstr>Отказ в обслуживании</vt:lpstr>
      <vt:lpstr>Позиция государства</vt:lpstr>
      <vt:lpstr>Реакция государственных органов</vt:lpstr>
      <vt:lpstr>Требования использования зарубежного ПО </vt:lpstr>
      <vt:lpstr>Кому и чем это грозит?</vt:lpstr>
      <vt:lpstr>МойОфис</vt:lpstr>
      <vt:lpstr>Приложения МойОфис</vt:lpstr>
      <vt:lpstr>Особенности импортозамещения</vt:lpstr>
      <vt:lpstr>Подход к импортозамещению</vt:lpstr>
      <vt:lpstr>Функциональные требования</vt:lpstr>
      <vt:lpstr>Аналитика</vt:lpstr>
      <vt:lpstr>Типовой процесс </vt:lpstr>
      <vt:lpstr>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Алексей Беляев</dc:creator>
  <cp:keywords/>
  <dc:description/>
  <cp:lastModifiedBy>Дамир Султанов</cp:lastModifiedBy>
  <cp:revision>178</cp:revision>
  <dcterms:created xsi:type="dcterms:W3CDTF">2015-09-22T13:42:40Z</dcterms:created>
  <dcterms:modified xsi:type="dcterms:W3CDTF">2017-04-07T12:59:53Z</dcterms:modified>
  <cp:category/>
</cp:coreProperties>
</file>