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4"/>
  </p:notes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304" r:id="rId11"/>
    <p:sldId id="305" r:id="rId12"/>
    <p:sldId id="306" r:id="rId13"/>
    <p:sldId id="315" r:id="rId14"/>
    <p:sldId id="316" r:id="rId15"/>
    <p:sldId id="267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277" r:id="rId24"/>
    <p:sldId id="283" r:id="rId25"/>
    <p:sldId id="284" r:id="rId26"/>
    <p:sldId id="285" r:id="rId27"/>
    <p:sldId id="318" r:id="rId28"/>
    <p:sldId id="319" r:id="rId29"/>
    <p:sldId id="320" r:id="rId30"/>
    <p:sldId id="301" r:id="rId31"/>
    <p:sldId id="321" r:id="rId32"/>
    <p:sldId id="303" r:id="rId33"/>
  </p:sldIdLst>
  <p:sldSz cx="9144000" cy="5143500" type="screen16x9"/>
  <p:notesSz cx="6858000" cy="9144000"/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65" userDrawn="1">
          <p15:clr>
            <a:srgbClr val="A4A3A4"/>
          </p15:clr>
        </p15:guide>
        <p15:guide id="2" pos="49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ovalyova Lyudmila" initials="KL" lastIdx="8" clrIdx="0"/>
  <p:cmAuthor id="1" name="Grabilina Anna" initials="GA" lastIdx="2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AA263C"/>
    <a:srgbClr val="CC2E48"/>
    <a:srgbClr val="BB5611"/>
    <a:srgbClr val="D36113"/>
    <a:srgbClr val="990000"/>
    <a:srgbClr val="7737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2" autoAdjust="0"/>
    <p:restoredTop sz="94660"/>
  </p:normalViewPr>
  <p:slideViewPr>
    <p:cSldViewPr snapToGrid="0">
      <p:cViewPr>
        <p:scale>
          <a:sx n="120" d="100"/>
          <a:sy n="120" d="100"/>
        </p:scale>
        <p:origin x="-1290" y="-600"/>
      </p:cViewPr>
      <p:guideLst>
        <p:guide orient="horz" pos="1665"/>
        <p:guide pos="49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168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67078F-0470-4BD7-B5A9-34EBA983E0FB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FCA19225-FAB8-40EC-9A24-68C829DD9D30}">
      <dgm:prSet phldrT="[Текст]" custT="1"/>
      <dgm:spPr/>
      <dgm:t>
        <a:bodyPr/>
        <a:lstStyle/>
        <a:p>
          <a:r>
            <a:rPr lang="ru-RU" sz="2000" smtClean="0">
              <a:latin typeface="Arial" panose="020B0604020202020204" pitchFamily="34" charset="0"/>
              <a:cs typeface="Arial" panose="020B0604020202020204" pitchFamily="34" charset="0"/>
            </a:rPr>
            <a:t>Автономный режим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52734B-E40F-4B04-BBE1-47DBFB8B0328}" type="parTrans" cxnId="{78164BFF-E509-40AF-97EC-32DDBC162A7C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E40D09-6127-4EBA-A6A2-C78E21546F09}" type="sibTrans" cxnId="{78164BFF-E509-40AF-97EC-32DDBC162A7C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265AC5-DCD1-49A2-B381-52EDEBD23731}">
      <dgm:prSet phldrT="[Текст]" custT="1"/>
      <dgm:spPr/>
      <dgm:t>
        <a:bodyPr/>
        <a:lstStyle/>
        <a:p>
          <a:r>
            <a:rPr lang="ru-RU" sz="2000" smtClean="0">
              <a:latin typeface="Arial" panose="020B0604020202020204" pitchFamily="34" charset="0"/>
              <a:cs typeface="Arial" panose="020B0604020202020204" pitchFamily="34" charset="0"/>
            </a:rPr>
            <a:t>Сетевой режим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068C64-A458-42C8-9C55-E5941B98878E}" type="parTrans" cxnId="{D781B996-CD7C-40A8-B178-12CA9B437390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07F03F-03AF-407E-8076-BB5AD1FAC591}" type="sibTrans" cxnId="{D781B996-CD7C-40A8-B178-12CA9B437390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7F7301-88E4-401F-96B1-F1001F745EBE}" type="pres">
      <dgm:prSet presAssocID="{DF67078F-0470-4BD7-B5A9-34EBA983E0F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EF4BAD8-A3E9-451E-BE9F-249DDD48BA8E}" type="pres">
      <dgm:prSet presAssocID="{DF67078F-0470-4BD7-B5A9-34EBA983E0FB}" presName="Name1" presStyleCnt="0"/>
      <dgm:spPr/>
      <dgm:t>
        <a:bodyPr/>
        <a:lstStyle/>
        <a:p>
          <a:endParaRPr lang="ru-RU"/>
        </a:p>
      </dgm:t>
    </dgm:pt>
    <dgm:pt modelId="{6A805DCD-2DF3-4F28-A4F0-DBA610B74521}" type="pres">
      <dgm:prSet presAssocID="{DF67078F-0470-4BD7-B5A9-34EBA983E0FB}" presName="cycle" presStyleCnt="0"/>
      <dgm:spPr/>
      <dgm:t>
        <a:bodyPr/>
        <a:lstStyle/>
        <a:p>
          <a:endParaRPr lang="ru-RU"/>
        </a:p>
      </dgm:t>
    </dgm:pt>
    <dgm:pt modelId="{5F40F322-02F4-4E01-A122-C4D8B0CDD074}" type="pres">
      <dgm:prSet presAssocID="{DF67078F-0470-4BD7-B5A9-34EBA983E0FB}" presName="srcNode" presStyleLbl="node1" presStyleIdx="0" presStyleCnt="2"/>
      <dgm:spPr/>
      <dgm:t>
        <a:bodyPr/>
        <a:lstStyle/>
        <a:p>
          <a:endParaRPr lang="ru-RU"/>
        </a:p>
      </dgm:t>
    </dgm:pt>
    <dgm:pt modelId="{74063C04-41AB-49F1-BF03-92404CED41B8}" type="pres">
      <dgm:prSet presAssocID="{DF67078F-0470-4BD7-B5A9-34EBA983E0FB}" presName="conn" presStyleLbl="parChTrans1D2" presStyleIdx="0" presStyleCnt="1"/>
      <dgm:spPr/>
      <dgm:t>
        <a:bodyPr/>
        <a:lstStyle/>
        <a:p>
          <a:endParaRPr lang="ru-RU"/>
        </a:p>
      </dgm:t>
    </dgm:pt>
    <dgm:pt modelId="{6EC8CB06-75DA-4027-9CAD-8EF314824492}" type="pres">
      <dgm:prSet presAssocID="{DF67078F-0470-4BD7-B5A9-34EBA983E0FB}" presName="extraNode" presStyleLbl="node1" presStyleIdx="0" presStyleCnt="2"/>
      <dgm:spPr/>
      <dgm:t>
        <a:bodyPr/>
        <a:lstStyle/>
        <a:p>
          <a:endParaRPr lang="ru-RU"/>
        </a:p>
      </dgm:t>
    </dgm:pt>
    <dgm:pt modelId="{D2BB059B-1A8B-44A7-ABF4-0C6BC4B60586}" type="pres">
      <dgm:prSet presAssocID="{DF67078F-0470-4BD7-B5A9-34EBA983E0FB}" presName="dstNode" presStyleLbl="node1" presStyleIdx="0" presStyleCnt="2"/>
      <dgm:spPr/>
      <dgm:t>
        <a:bodyPr/>
        <a:lstStyle/>
        <a:p>
          <a:endParaRPr lang="ru-RU"/>
        </a:p>
      </dgm:t>
    </dgm:pt>
    <dgm:pt modelId="{DC49C518-2942-4824-A8B1-49A59FA7CB24}" type="pres">
      <dgm:prSet presAssocID="{FCA19225-FAB8-40EC-9A24-68C829DD9D30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8E74A3-04B8-4636-88C7-B19672E1DF93}" type="pres">
      <dgm:prSet presAssocID="{FCA19225-FAB8-40EC-9A24-68C829DD9D30}" presName="accent_1" presStyleCnt="0"/>
      <dgm:spPr/>
      <dgm:t>
        <a:bodyPr/>
        <a:lstStyle/>
        <a:p>
          <a:endParaRPr lang="ru-RU"/>
        </a:p>
      </dgm:t>
    </dgm:pt>
    <dgm:pt modelId="{70E7D3CC-B4A4-4D27-A823-C4CFF8D62CC4}" type="pres">
      <dgm:prSet presAssocID="{FCA19225-FAB8-40EC-9A24-68C829DD9D30}" presName="accentRepeatNode" presStyleLbl="solidFgAcc1" presStyleIdx="0" presStyleCnt="2" custScaleX="39509" custScaleY="39509"/>
      <dgm:spPr/>
      <dgm:t>
        <a:bodyPr/>
        <a:lstStyle/>
        <a:p>
          <a:endParaRPr lang="ru-RU"/>
        </a:p>
      </dgm:t>
    </dgm:pt>
    <dgm:pt modelId="{0FD430AF-7529-4022-8438-32A7190E599E}" type="pres">
      <dgm:prSet presAssocID="{E4265AC5-DCD1-49A2-B381-52EDEBD23731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8C44DA-0073-4E2E-8B98-7345F3B17483}" type="pres">
      <dgm:prSet presAssocID="{E4265AC5-DCD1-49A2-B381-52EDEBD23731}" presName="accent_2" presStyleCnt="0"/>
      <dgm:spPr/>
      <dgm:t>
        <a:bodyPr/>
        <a:lstStyle/>
        <a:p>
          <a:endParaRPr lang="ru-RU"/>
        </a:p>
      </dgm:t>
    </dgm:pt>
    <dgm:pt modelId="{726EA30E-4477-4C4C-9311-A74139D7826A}" type="pres">
      <dgm:prSet presAssocID="{E4265AC5-DCD1-49A2-B381-52EDEBD23731}" presName="accentRepeatNode" presStyleLbl="solidFgAcc1" presStyleIdx="1" presStyleCnt="2" custScaleX="39509" custScaleY="39509"/>
      <dgm:spPr/>
      <dgm:t>
        <a:bodyPr/>
        <a:lstStyle/>
        <a:p>
          <a:endParaRPr lang="ru-RU"/>
        </a:p>
      </dgm:t>
    </dgm:pt>
  </dgm:ptLst>
  <dgm:cxnLst>
    <dgm:cxn modelId="{A001C056-F96F-46EC-98AD-47ED354E45D7}" type="presOf" srcId="{FCA19225-FAB8-40EC-9A24-68C829DD9D30}" destId="{DC49C518-2942-4824-A8B1-49A59FA7CB24}" srcOrd="0" destOrd="0" presId="urn:microsoft.com/office/officeart/2008/layout/VerticalCurvedList"/>
    <dgm:cxn modelId="{A93E2B8C-4605-43EF-99F5-81D6A8A765B0}" type="presOf" srcId="{39E40D09-6127-4EBA-A6A2-C78E21546F09}" destId="{74063C04-41AB-49F1-BF03-92404CED41B8}" srcOrd="0" destOrd="0" presId="urn:microsoft.com/office/officeart/2008/layout/VerticalCurvedList"/>
    <dgm:cxn modelId="{78164BFF-E509-40AF-97EC-32DDBC162A7C}" srcId="{DF67078F-0470-4BD7-B5A9-34EBA983E0FB}" destId="{FCA19225-FAB8-40EC-9A24-68C829DD9D30}" srcOrd="0" destOrd="0" parTransId="{D852734B-E40F-4B04-BBE1-47DBFB8B0328}" sibTransId="{39E40D09-6127-4EBA-A6A2-C78E21546F09}"/>
    <dgm:cxn modelId="{2E3C87F5-6807-4D58-8DFA-F61BC376A783}" type="presOf" srcId="{DF67078F-0470-4BD7-B5A9-34EBA983E0FB}" destId="{8D7F7301-88E4-401F-96B1-F1001F745EBE}" srcOrd="0" destOrd="0" presId="urn:microsoft.com/office/officeart/2008/layout/VerticalCurvedList"/>
    <dgm:cxn modelId="{7BF110C9-BB53-4FA5-A95A-05B12AA1B798}" type="presOf" srcId="{E4265AC5-DCD1-49A2-B381-52EDEBD23731}" destId="{0FD430AF-7529-4022-8438-32A7190E599E}" srcOrd="0" destOrd="0" presId="urn:microsoft.com/office/officeart/2008/layout/VerticalCurvedList"/>
    <dgm:cxn modelId="{D781B996-CD7C-40A8-B178-12CA9B437390}" srcId="{DF67078F-0470-4BD7-B5A9-34EBA983E0FB}" destId="{E4265AC5-DCD1-49A2-B381-52EDEBD23731}" srcOrd="1" destOrd="0" parTransId="{C7068C64-A458-42C8-9C55-E5941B98878E}" sibTransId="{E007F03F-03AF-407E-8076-BB5AD1FAC591}"/>
    <dgm:cxn modelId="{81BDCC41-9CA8-47DD-AC5D-D6DFD3F21E9A}" type="presParOf" srcId="{8D7F7301-88E4-401F-96B1-F1001F745EBE}" destId="{0EF4BAD8-A3E9-451E-BE9F-249DDD48BA8E}" srcOrd="0" destOrd="0" presId="urn:microsoft.com/office/officeart/2008/layout/VerticalCurvedList"/>
    <dgm:cxn modelId="{A963E7E9-FB9C-4FB1-AED2-66243CFA8DE4}" type="presParOf" srcId="{0EF4BAD8-A3E9-451E-BE9F-249DDD48BA8E}" destId="{6A805DCD-2DF3-4F28-A4F0-DBA610B74521}" srcOrd="0" destOrd="0" presId="urn:microsoft.com/office/officeart/2008/layout/VerticalCurvedList"/>
    <dgm:cxn modelId="{94819B97-4133-46E8-A488-DB5E2046E04A}" type="presParOf" srcId="{6A805DCD-2DF3-4F28-A4F0-DBA610B74521}" destId="{5F40F322-02F4-4E01-A122-C4D8B0CDD074}" srcOrd="0" destOrd="0" presId="urn:microsoft.com/office/officeart/2008/layout/VerticalCurvedList"/>
    <dgm:cxn modelId="{1AF87C70-0425-4662-99B9-4ADF1B142B34}" type="presParOf" srcId="{6A805DCD-2DF3-4F28-A4F0-DBA610B74521}" destId="{74063C04-41AB-49F1-BF03-92404CED41B8}" srcOrd="1" destOrd="0" presId="urn:microsoft.com/office/officeart/2008/layout/VerticalCurvedList"/>
    <dgm:cxn modelId="{B5F00F81-2983-4E30-803A-7C3A5A3AFE61}" type="presParOf" srcId="{6A805DCD-2DF3-4F28-A4F0-DBA610B74521}" destId="{6EC8CB06-75DA-4027-9CAD-8EF314824492}" srcOrd="2" destOrd="0" presId="urn:microsoft.com/office/officeart/2008/layout/VerticalCurvedList"/>
    <dgm:cxn modelId="{DCFF1D9A-51AA-4EBC-A3A3-D05E1041B3AA}" type="presParOf" srcId="{6A805DCD-2DF3-4F28-A4F0-DBA610B74521}" destId="{D2BB059B-1A8B-44A7-ABF4-0C6BC4B60586}" srcOrd="3" destOrd="0" presId="urn:microsoft.com/office/officeart/2008/layout/VerticalCurvedList"/>
    <dgm:cxn modelId="{C5BFD30D-5E4B-4A35-AA6C-5FC1636CD11B}" type="presParOf" srcId="{0EF4BAD8-A3E9-451E-BE9F-249DDD48BA8E}" destId="{DC49C518-2942-4824-A8B1-49A59FA7CB24}" srcOrd="1" destOrd="0" presId="urn:microsoft.com/office/officeart/2008/layout/VerticalCurvedList"/>
    <dgm:cxn modelId="{CE50DB06-5066-4368-BE3C-EF16098CC3E5}" type="presParOf" srcId="{0EF4BAD8-A3E9-451E-BE9F-249DDD48BA8E}" destId="{2A8E74A3-04B8-4636-88C7-B19672E1DF93}" srcOrd="2" destOrd="0" presId="urn:microsoft.com/office/officeart/2008/layout/VerticalCurvedList"/>
    <dgm:cxn modelId="{722D243A-2223-41C1-A8D1-5B2B2F6646D8}" type="presParOf" srcId="{2A8E74A3-04B8-4636-88C7-B19672E1DF93}" destId="{70E7D3CC-B4A4-4D27-A823-C4CFF8D62CC4}" srcOrd="0" destOrd="0" presId="urn:microsoft.com/office/officeart/2008/layout/VerticalCurvedList"/>
    <dgm:cxn modelId="{6E70750E-E735-45A0-ADF0-2356149DD8BE}" type="presParOf" srcId="{0EF4BAD8-A3E9-451E-BE9F-249DDD48BA8E}" destId="{0FD430AF-7529-4022-8438-32A7190E599E}" srcOrd="3" destOrd="0" presId="urn:microsoft.com/office/officeart/2008/layout/VerticalCurvedList"/>
    <dgm:cxn modelId="{BFA30B35-EDA1-4083-9B64-CAF86BB533FD}" type="presParOf" srcId="{0EF4BAD8-A3E9-451E-BE9F-249DDD48BA8E}" destId="{778C44DA-0073-4E2E-8B98-7345F3B17483}" srcOrd="4" destOrd="0" presId="urn:microsoft.com/office/officeart/2008/layout/VerticalCurvedList"/>
    <dgm:cxn modelId="{D9257890-9119-46AD-96C9-C77A4C4E6B01}" type="presParOf" srcId="{778C44DA-0073-4E2E-8B98-7345F3B17483}" destId="{726EA30E-4477-4C4C-9311-A74139D7826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063C04-41AB-49F1-BF03-92404CED41B8}">
      <dsp:nvSpPr>
        <dsp:cNvPr id="0" name=""/>
        <dsp:cNvSpPr/>
      </dsp:nvSpPr>
      <dsp:spPr>
        <a:xfrm>
          <a:off x="-2260333" y="-349577"/>
          <a:ext cx="2700189" cy="2700189"/>
        </a:xfrm>
        <a:prstGeom prst="blockArc">
          <a:avLst>
            <a:gd name="adj1" fmla="val 18900000"/>
            <a:gd name="adj2" fmla="val 2700000"/>
            <a:gd name="adj3" fmla="val 800"/>
          </a:avLst>
        </a:pr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49C518-2942-4824-A8B1-49A59FA7CB24}">
      <dsp:nvSpPr>
        <dsp:cNvPr id="0" name=""/>
        <dsp:cNvSpPr/>
      </dsp:nvSpPr>
      <dsp:spPr>
        <a:xfrm>
          <a:off x="355791" y="285867"/>
          <a:ext cx="3903485" cy="57165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375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latin typeface="Arial" panose="020B0604020202020204" pitchFamily="34" charset="0"/>
              <a:cs typeface="Arial" panose="020B0604020202020204" pitchFamily="34" charset="0"/>
            </a:rPr>
            <a:t>Автономный режим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5791" y="285867"/>
        <a:ext cx="3903485" cy="571655"/>
      </dsp:txXfrm>
    </dsp:sp>
    <dsp:sp modelId="{70E7D3CC-B4A4-4D27-A823-C4CFF8D62CC4}">
      <dsp:nvSpPr>
        <dsp:cNvPr id="0" name=""/>
        <dsp:cNvSpPr/>
      </dsp:nvSpPr>
      <dsp:spPr>
        <a:xfrm>
          <a:off x="214631" y="430535"/>
          <a:ext cx="282319" cy="2823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D430AF-7529-4022-8438-32A7190E599E}">
      <dsp:nvSpPr>
        <dsp:cNvPr id="0" name=""/>
        <dsp:cNvSpPr/>
      </dsp:nvSpPr>
      <dsp:spPr>
        <a:xfrm>
          <a:off x="355791" y="1143510"/>
          <a:ext cx="3903485" cy="57165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375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latin typeface="Arial" panose="020B0604020202020204" pitchFamily="34" charset="0"/>
              <a:cs typeface="Arial" panose="020B0604020202020204" pitchFamily="34" charset="0"/>
            </a:rPr>
            <a:t>Сетевой режим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5791" y="1143510"/>
        <a:ext cx="3903485" cy="571655"/>
      </dsp:txXfrm>
    </dsp:sp>
    <dsp:sp modelId="{726EA30E-4477-4C4C-9311-A74139D7826A}">
      <dsp:nvSpPr>
        <dsp:cNvPr id="0" name=""/>
        <dsp:cNvSpPr/>
      </dsp:nvSpPr>
      <dsp:spPr>
        <a:xfrm>
          <a:off x="214631" y="1288179"/>
          <a:ext cx="282319" cy="2823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11695-B85D-43BA-9541-BE15D16CF0B9}" type="datetimeFigureOut">
              <a:rPr lang="ru-RU" smtClean="0"/>
              <a:t>15.09.2016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725A82-B507-4EDA-975C-3386945407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652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3EAF0-BCC8-4E06-99DA-BF078AE610A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8549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3EAF0-BCC8-4E06-99DA-BF078AE610A5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393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3EAF0-BCC8-4E06-99DA-BF078AE610A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64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3EAF0-BCC8-4E06-99DA-BF078AE610A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874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3EAF0-BCC8-4E06-99DA-BF078AE610A5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393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3EAF0-BCC8-4E06-99DA-BF078AE610A5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114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3EAF0-BCC8-4E06-99DA-BF078AE610A5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166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3EAF0-BCC8-4E06-99DA-BF078AE610A5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403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3EAF0-BCC8-4E06-99DA-BF078AE610A5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8549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3EAF0-BCC8-4E06-99DA-BF078AE610A5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64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40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41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42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43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4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45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46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47.jp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48.jp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49.jp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50.jp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51.jp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52.jp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53.jp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5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55.jp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56.jp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57.jp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hyperlink" Target="mailto:info@securitycode.ru" TargetMode="Externa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ecuritycode.ru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59.jp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60.jp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61.jp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62.jp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6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64.jp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65.jp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66.jp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67.jp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68.jp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69.jp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67.jp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6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0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95" y="3959750"/>
            <a:ext cx="4472898" cy="781973"/>
          </a:xfrm>
        </p:spPr>
        <p:txBody>
          <a:bodyPr anchor="b">
            <a:normAutofit/>
          </a:bodyPr>
          <a:lstStyle>
            <a:lvl1pPr>
              <a:defRPr sz="33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1490" y="184780"/>
            <a:ext cx="1769017" cy="61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81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3748" y="65073"/>
            <a:ext cx="1822500" cy="641250"/>
          </a:xfrm>
          <a:prstGeom prst="rect">
            <a:avLst/>
          </a:prstGeom>
        </p:spPr>
      </p:pic>
      <p:sp>
        <p:nvSpPr>
          <p:cNvPr id="2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07717" y="76595"/>
            <a:ext cx="4011283" cy="629728"/>
          </a:xfrm>
        </p:spPr>
        <p:txBody>
          <a:bodyPr>
            <a:normAutofit/>
          </a:bodyPr>
          <a:lstStyle>
            <a:lvl1pPr algn="r">
              <a:defRPr sz="2250" b="1" baseline="0">
                <a:solidFill>
                  <a:srgbClr val="336600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6" name="Text Placeholder 2"/>
          <p:cNvSpPr>
            <a:spLocks noGrp="1"/>
          </p:cNvSpPr>
          <p:nvPr>
            <p:ph idx="12" hasCustomPrompt="1"/>
          </p:nvPr>
        </p:nvSpPr>
        <p:spPr>
          <a:xfrm>
            <a:off x="127222" y="1036877"/>
            <a:ext cx="8881606" cy="3463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0226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3748" y="65073"/>
            <a:ext cx="1822500" cy="641250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07717" y="76595"/>
            <a:ext cx="4011283" cy="629728"/>
          </a:xfrm>
        </p:spPr>
        <p:txBody>
          <a:bodyPr>
            <a:normAutofit/>
          </a:bodyPr>
          <a:lstStyle>
            <a:lvl1pPr algn="r">
              <a:defRPr sz="2250" b="1" baseline="0">
                <a:solidFill>
                  <a:srgbClr val="336600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546253" y="4116322"/>
            <a:ext cx="1892147" cy="0"/>
          </a:xfrm>
          <a:prstGeom prst="line">
            <a:avLst/>
          </a:prstGeom>
          <a:ln w="12700">
            <a:solidFill>
              <a:srgbClr val="33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 userDrawn="1"/>
        </p:nvCxnSpPr>
        <p:spPr>
          <a:xfrm>
            <a:off x="6753865" y="4116322"/>
            <a:ext cx="1892147" cy="0"/>
          </a:xfrm>
          <a:prstGeom prst="line">
            <a:avLst/>
          </a:prstGeom>
          <a:ln w="12700">
            <a:solidFill>
              <a:srgbClr val="33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 userDrawn="1"/>
        </p:nvCxnSpPr>
        <p:spPr>
          <a:xfrm>
            <a:off x="3603685" y="4118507"/>
            <a:ext cx="189214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"/>
          <p:cNvSpPr>
            <a:spLocks noGrp="1"/>
          </p:cNvSpPr>
          <p:nvPr>
            <p:ph idx="14" hasCustomPrompt="1"/>
          </p:nvPr>
        </p:nvSpPr>
        <p:spPr>
          <a:xfrm>
            <a:off x="318045" y="4280345"/>
            <a:ext cx="2277307" cy="370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1950" b="1" baseline="0">
                <a:solidFill>
                  <a:srgbClr val="336600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5" hasCustomPrompt="1"/>
          </p:nvPr>
        </p:nvSpPr>
        <p:spPr>
          <a:xfrm>
            <a:off x="6561284" y="4313476"/>
            <a:ext cx="2277307" cy="370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1950" b="1" baseline="0">
                <a:solidFill>
                  <a:srgbClr val="336600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idx="16" hasCustomPrompt="1"/>
          </p:nvPr>
        </p:nvSpPr>
        <p:spPr>
          <a:xfrm>
            <a:off x="3433346" y="4305525"/>
            <a:ext cx="2277307" cy="370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1950" b="1" baseline="0">
                <a:solidFill>
                  <a:schemeClr val="bg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41279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 userDrawn="1"/>
        </p:nvCxnSpPr>
        <p:spPr>
          <a:xfrm>
            <a:off x="646879" y="4202117"/>
            <a:ext cx="2268047" cy="0"/>
          </a:xfrm>
          <a:prstGeom prst="line">
            <a:avLst/>
          </a:prstGeom>
          <a:ln w="12700">
            <a:solidFill>
              <a:srgbClr val="33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 userDrawn="1"/>
        </p:nvCxnSpPr>
        <p:spPr>
          <a:xfrm>
            <a:off x="4018754" y="1193211"/>
            <a:ext cx="3714549" cy="0"/>
          </a:xfrm>
          <a:prstGeom prst="line">
            <a:avLst/>
          </a:prstGeom>
          <a:ln w="12700">
            <a:solidFill>
              <a:srgbClr val="33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3992745" y="2256997"/>
            <a:ext cx="3714549" cy="0"/>
          </a:xfrm>
          <a:prstGeom prst="line">
            <a:avLst/>
          </a:prstGeom>
          <a:ln w="12700">
            <a:solidFill>
              <a:srgbClr val="33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 userDrawn="1"/>
        </p:nvCxnSpPr>
        <p:spPr>
          <a:xfrm>
            <a:off x="4002962" y="3279562"/>
            <a:ext cx="3714549" cy="0"/>
          </a:xfrm>
          <a:prstGeom prst="line">
            <a:avLst/>
          </a:prstGeom>
          <a:ln w="12700">
            <a:solidFill>
              <a:srgbClr val="33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3995702" y="4326016"/>
            <a:ext cx="3714549" cy="0"/>
          </a:xfrm>
          <a:prstGeom prst="line">
            <a:avLst/>
          </a:prstGeom>
          <a:ln w="12700">
            <a:solidFill>
              <a:srgbClr val="33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3748" y="65073"/>
            <a:ext cx="1822500" cy="641250"/>
          </a:xfrm>
          <a:prstGeom prst="rect">
            <a:avLst/>
          </a:prstGeom>
        </p:spPr>
      </p:pic>
      <p:sp>
        <p:nvSpPr>
          <p:cNvPr id="2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07717" y="76595"/>
            <a:ext cx="4011283" cy="629728"/>
          </a:xfrm>
        </p:spPr>
        <p:txBody>
          <a:bodyPr>
            <a:normAutofit/>
          </a:bodyPr>
          <a:lstStyle>
            <a:lvl1pPr algn="r">
              <a:defRPr sz="2250" b="1" baseline="0">
                <a:solidFill>
                  <a:srgbClr val="336600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9" name="Text Placeholder 2"/>
          <p:cNvSpPr>
            <a:spLocks noGrp="1"/>
          </p:cNvSpPr>
          <p:nvPr>
            <p:ph idx="14" hasCustomPrompt="1"/>
          </p:nvPr>
        </p:nvSpPr>
        <p:spPr>
          <a:xfrm>
            <a:off x="646879" y="4314514"/>
            <a:ext cx="2277307" cy="370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2100" b="1" baseline="0">
                <a:solidFill>
                  <a:srgbClr val="336600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idx="15" hasCustomPrompt="1"/>
          </p:nvPr>
        </p:nvSpPr>
        <p:spPr>
          <a:xfrm>
            <a:off x="4000632" y="826014"/>
            <a:ext cx="2277307" cy="370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>
              <a:buNone/>
              <a:defRPr sz="1800" b="1" baseline="0">
                <a:solidFill>
                  <a:srgbClr val="336600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idx="16" hasCustomPrompt="1"/>
          </p:nvPr>
        </p:nvSpPr>
        <p:spPr>
          <a:xfrm>
            <a:off x="3971970" y="1895512"/>
            <a:ext cx="2277307" cy="370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>
              <a:buNone/>
              <a:defRPr sz="1800" b="1" baseline="0">
                <a:solidFill>
                  <a:srgbClr val="336600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idx="17" hasCustomPrompt="1"/>
          </p:nvPr>
        </p:nvSpPr>
        <p:spPr>
          <a:xfrm>
            <a:off x="3981484" y="2908863"/>
            <a:ext cx="2277307" cy="370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>
              <a:buNone/>
              <a:defRPr sz="1800" b="1" baseline="0">
                <a:solidFill>
                  <a:srgbClr val="336600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idx="18" hasCustomPrompt="1"/>
          </p:nvPr>
        </p:nvSpPr>
        <p:spPr>
          <a:xfrm>
            <a:off x="3981484" y="3955317"/>
            <a:ext cx="2277307" cy="370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>
              <a:buNone/>
              <a:defRPr sz="1800" b="1" baseline="0">
                <a:solidFill>
                  <a:srgbClr val="336600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idx="20"/>
          </p:nvPr>
        </p:nvSpPr>
        <p:spPr>
          <a:xfrm>
            <a:off x="4024550" y="1232542"/>
            <a:ext cx="1851478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>
              <a:buNone/>
              <a:defRPr sz="1050" b="1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idx="21"/>
          </p:nvPr>
        </p:nvSpPr>
        <p:spPr>
          <a:xfrm>
            <a:off x="3992744" y="2296752"/>
            <a:ext cx="197073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>
              <a:buNone/>
              <a:defRPr sz="1050" b="1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idx="22"/>
          </p:nvPr>
        </p:nvSpPr>
        <p:spPr>
          <a:xfrm>
            <a:off x="3992744" y="3311366"/>
            <a:ext cx="1740145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>
              <a:buNone/>
              <a:defRPr sz="1050" b="1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idx="23"/>
          </p:nvPr>
        </p:nvSpPr>
        <p:spPr>
          <a:xfrm>
            <a:off x="4000697" y="4373301"/>
            <a:ext cx="1406190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>
              <a:buNone/>
              <a:defRPr sz="1050" b="1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53857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 userDrawn="1"/>
        </p:nvCxnSpPr>
        <p:spPr>
          <a:xfrm>
            <a:off x="646879" y="4202117"/>
            <a:ext cx="2268047" cy="0"/>
          </a:xfrm>
          <a:prstGeom prst="line">
            <a:avLst/>
          </a:prstGeom>
          <a:ln w="12700">
            <a:solidFill>
              <a:srgbClr val="33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3748" y="65073"/>
            <a:ext cx="1822500" cy="641250"/>
          </a:xfrm>
          <a:prstGeom prst="rect">
            <a:avLst/>
          </a:prstGeom>
        </p:spPr>
      </p:pic>
      <p:sp>
        <p:nvSpPr>
          <p:cNvPr id="2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07717" y="76595"/>
            <a:ext cx="4011283" cy="629728"/>
          </a:xfrm>
        </p:spPr>
        <p:txBody>
          <a:bodyPr>
            <a:normAutofit/>
          </a:bodyPr>
          <a:lstStyle>
            <a:lvl1pPr algn="r">
              <a:defRPr sz="2250" b="1" baseline="0">
                <a:solidFill>
                  <a:srgbClr val="336600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9" name="Text Placeholder 2"/>
          <p:cNvSpPr>
            <a:spLocks noGrp="1"/>
          </p:cNvSpPr>
          <p:nvPr>
            <p:ph idx="14" hasCustomPrompt="1"/>
          </p:nvPr>
        </p:nvSpPr>
        <p:spPr>
          <a:xfrm>
            <a:off x="646879" y="4314514"/>
            <a:ext cx="2277307" cy="370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2100" b="1" baseline="0">
                <a:solidFill>
                  <a:srgbClr val="336600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idx="16" hasCustomPrompt="1"/>
          </p:nvPr>
        </p:nvSpPr>
        <p:spPr>
          <a:xfrm>
            <a:off x="3924349" y="1910732"/>
            <a:ext cx="2277307" cy="370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>
              <a:buNone/>
              <a:defRPr sz="2100" b="1" baseline="0">
                <a:solidFill>
                  <a:srgbClr val="336600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idx="21"/>
          </p:nvPr>
        </p:nvSpPr>
        <p:spPr>
          <a:xfrm>
            <a:off x="3932300" y="2369732"/>
            <a:ext cx="197073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>
              <a:buNone/>
              <a:defRPr sz="1200" b="1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cxnSp>
        <p:nvCxnSpPr>
          <p:cNvPr id="25" name="Прямая соединительная линия 24"/>
          <p:cNvCxnSpPr/>
          <p:nvPr userDrawn="1"/>
        </p:nvCxnSpPr>
        <p:spPr>
          <a:xfrm>
            <a:off x="3924349" y="2321186"/>
            <a:ext cx="3714549" cy="0"/>
          </a:xfrm>
          <a:prstGeom prst="line">
            <a:avLst/>
          </a:prstGeom>
          <a:ln w="12700">
            <a:solidFill>
              <a:srgbClr val="33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1171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Объект 18"/>
          <p:cNvSpPr txBox="1">
            <a:spLocks/>
          </p:cNvSpPr>
          <p:nvPr userDrawn="1"/>
        </p:nvSpPr>
        <p:spPr>
          <a:xfrm>
            <a:off x="971551" y="4255529"/>
            <a:ext cx="2693194" cy="791737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100" b="1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>
            <a:off x="646879" y="4202117"/>
            <a:ext cx="2268047" cy="0"/>
          </a:xfrm>
          <a:prstGeom prst="line">
            <a:avLst/>
          </a:prstGeom>
          <a:ln w="12700">
            <a:solidFill>
              <a:srgbClr val="33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3748" y="65073"/>
            <a:ext cx="1822500" cy="641250"/>
          </a:xfrm>
          <a:prstGeom prst="rect">
            <a:avLst/>
          </a:prstGeom>
        </p:spPr>
      </p:pic>
      <p:sp>
        <p:nvSpPr>
          <p:cNvPr id="1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07717" y="76595"/>
            <a:ext cx="4011283" cy="629728"/>
          </a:xfrm>
        </p:spPr>
        <p:txBody>
          <a:bodyPr>
            <a:normAutofit/>
          </a:bodyPr>
          <a:lstStyle>
            <a:lvl1pPr algn="r">
              <a:defRPr sz="2250" b="1" baseline="0">
                <a:solidFill>
                  <a:srgbClr val="336600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8" name="Text Placeholder 2"/>
          <p:cNvSpPr>
            <a:spLocks noGrp="1"/>
          </p:cNvSpPr>
          <p:nvPr>
            <p:ph idx="14" hasCustomPrompt="1"/>
          </p:nvPr>
        </p:nvSpPr>
        <p:spPr>
          <a:xfrm>
            <a:off x="646879" y="4314514"/>
            <a:ext cx="2277307" cy="370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2100" b="1" baseline="0">
                <a:solidFill>
                  <a:srgbClr val="336600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idx="16" hasCustomPrompt="1"/>
          </p:nvPr>
        </p:nvSpPr>
        <p:spPr>
          <a:xfrm>
            <a:off x="3924349" y="1910732"/>
            <a:ext cx="2277307" cy="370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>
              <a:buNone/>
              <a:defRPr sz="2100" b="1" baseline="0">
                <a:solidFill>
                  <a:srgbClr val="336600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idx="21"/>
          </p:nvPr>
        </p:nvSpPr>
        <p:spPr>
          <a:xfrm>
            <a:off x="3932300" y="2369732"/>
            <a:ext cx="197073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>
              <a:buNone/>
              <a:defRPr sz="1200" b="1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cxnSp>
        <p:nvCxnSpPr>
          <p:cNvPr id="21" name="Прямая соединительная линия 20"/>
          <p:cNvCxnSpPr/>
          <p:nvPr userDrawn="1"/>
        </p:nvCxnSpPr>
        <p:spPr>
          <a:xfrm>
            <a:off x="3924349" y="2321186"/>
            <a:ext cx="3714549" cy="0"/>
          </a:xfrm>
          <a:prstGeom prst="line">
            <a:avLst/>
          </a:prstGeom>
          <a:ln w="12700">
            <a:solidFill>
              <a:srgbClr val="33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5604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07717" y="76595"/>
            <a:ext cx="4011283" cy="629728"/>
          </a:xfrm>
        </p:spPr>
        <p:txBody>
          <a:bodyPr>
            <a:normAutofit/>
          </a:bodyPr>
          <a:lstStyle>
            <a:lvl1pPr algn="r">
              <a:defRPr sz="2250" b="1" baseline="0">
                <a:solidFill>
                  <a:srgbClr val="336600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3748" y="65073"/>
            <a:ext cx="1822500" cy="641250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idx="21"/>
          </p:nvPr>
        </p:nvSpPr>
        <p:spPr>
          <a:xfrm>
            <a:off x="3638102" y="1399673"/>
            <a:ext cx="933898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86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22"/>
          </p:nvPr>
        </p:nvSpPr>
        <p:spPr>
          <a:xfrm>
            <a:off x="2399024" y="1400998"/>
            <a:ext cx="933898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86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23"/>
          </p:nvPr>
        </p:nvSpPr>
        <p:spPr>
          <a:xfrm>
            <a:off x="4862604" y="1407624"/>
            <a:ext cx="933898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86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24"/>
          </p:nvPr>
        </p:nvSpPr>
        <p:spPr>
          <a:xfrm>
            <a:off x="6118910" y="1415576"/>
            <a:ext cx="933898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86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25"/>
          </p:nvPr>
        </p:nvSpPr>
        <p:spPr>
          <a:xfrm>
            <a:off x="2376495" y="2388285"/>
            <a:ext cx="933898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86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26"/>
          </p:nvPr>
        </p:nvSpPr>
        <p:spPr>
          <a:xfrm>
            <a:off x="3638102" y="2388285"/>
            <a:ext cx="933898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86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27"/>
          </p:nvPr>
        </p:nvSpPr>
        <p:spPr>
          <a:xfrm>
            <a:off x="4865254" y="2388285"/>
            <a:ext cx="933898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86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idx="28"/>
          </p:nvPr>
        </p:nvSpPr>
        <p:spPr>
          <a:xfrm>
            <a:off x="6121559" y="2393585"/>
            <a:ext cx="933898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86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29"/>
          </p:nvPr>
        </p:nvSpPr>
        <p:spPr>
          <a:xfrm>
            <a:off x="2384447" y="3501468"/>
            <a:ext cx="933898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86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idx="30"/>
          </p:nvPr>
        </p:nvSpPr>
        <p:spPr>
          <a:xfrm>
            <a:off x="3638102" y="3501468"/>
            <a:ext cx="933898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86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idx="31"/>
          </p:nvPr>
        </p:nvSpPr>
        <p:spPr>
          <a:xfrm>
            <a:off x="4865254" y="3501468"/>
            <a:ext cx="933898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86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idx="32"/>
          </p:nvPr>
        </p:nvSpPr>
        <p:spPr>
          <a:xfrm>
            <a:off x="6129511" y="3501467"/>
            <a:ext cx="933898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86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29165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3748" y="65073"/>
            <a:ext cx="1822500" cy="641250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07717" y="76595"/>
            <a:ext cx="4011283" cy="629728"/>
          </a:xfrm>
        </p:spPr>
        <p:txBody>
          <a:bodyPr>
            <a:normAutofit/>
          </a:bodyPr>
          <a:lstStyle>
            <a:lvl1pPr algn="r">
              <a:defRPr sz="2250" b="1" baseline="0">
                <a:solidFill>
                  <a:srgbClr val="336600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5690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3748" y="65073"/>
            <a:ext cx="1822500" cy="641250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07717" y="76595"/>
            <a:ext cx="4011283" cy="629728"/>
          </a:xfrm>
        </p:spPr>
        <p:txBody>
          <a:bodyPr>
            <a:normAutofit/>
          </a:bodyPr>
          <a:lstStyle>
            <a:lvl1pPr algn="r">
              <a:defRPr sz="2250" b="1" baseline="0">
                <a:solidFill>
                  <a:srgbClr val="336600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27122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3748" y="65073"/>
            <a:ext cx="1822500" cy="641250"/>
          </a:xfrm>
          <a:prstGeom prst="rect">
            <a:avLst/>
          </a:prstGeom>
        </p:spPr>
      </p:pic>
      <p:sp>
        <p:nvSpPr>
          <p:cNvPr id="4" name="Text Placeholder 2"/>
          <p:cNvSpPr>
            <a:spLocks noGrp="1"/>
          </p:cNvSpPr>
          <p:nvPr>
            <p:ph idx="22"/>
          </p:nvPr>
        </p:nvSpPr>
        <p:spPr>
          <a:xfrm>
            <a:off x="1254044" y="1432803"/>
            <a:ext cx="1282429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105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23"/>
          </p:nvPr>
        </p:nvSpPr>
        <p:spPr>
          <a:xfrm>
            <a:off x="1279223" y="2785850"/>
            <a:ext cx="1282429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105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24"/>
          </p:nvPr>
        </p:nvSpPr>
        <p:spPr>
          <a:xfrm>
            <a:off x="1271272" y="4129621"/>
            <a:ext cx="1282429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105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25"/>
          </p:nvPr>
        </p:nvSpPr>
        <p:spPr>
          <a:xfrm>
            <a:off x="6709964" y="1465934"/>
            <a:ext cx="1282429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105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26"/>
          </p:nvPr>
        </p:nvSpPr>
        <p:spPr>
          <a:xfrm>
            <a:off x="6709964" y="2849460"/>
            <a:ext cx="1282429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105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27"/>
          </p:nvPr>
        </p:nvSpPr>
        <p:spPr>
          <a:xfrm>
            <a:off x="6686110" y="4113717"/>
            <a:ext cx="1282429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105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07717" y="76595"/>
            <a:ext cx="4011283" cy="629728"/>
          </a:xfrm>
        </p:spPr>
        <p:txBody>
          <a:bodyPr>
            <a:normAutofit/>
          </a:bodyPr>
          <a:lstStyle>
            <a:lvl1pPr algn="r">
              <a:defRPr sz="2250" b="1" baseline="0">
                <a:solidFill>
                  <a:srgbClr val="336600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9133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Объект 18"/>
          <p:cNvSpPr txBox="1">
            <a:spLocks/>
          </p:cNvSpPr>
          <p:nvPr userDrawn="1"/>
        </p:nvSpPr>
        <p:spPr>
          <a:xfrm>
            <a:off x="3853028" y="3027822"/>
            <a:ext cx="3373387" cy="28858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>
              <a:latin typeface="+mn-lt"/>
            </a:endParaRPr>
          </a:p>
          <a:p>
            <a:endParaRPr lang="en-US" sz="1200" dirty="0">
              <a:latin typeface="+mn-lt"/>
            </a:endParaRPr>
          </a:p>
        </p:txBody>
      </p:sp>
      <p:sp>
        <p:nvSpPr>
          <p:cNvPr id="5" name="Объект 18"/>
          <p:cNvSpPr txBox="1">
            <a:spLocks/>
          </p:cNvSpPr>
          <p:nvPr userDrawn="1"/>
        </p:nvSpPr>
        <p:spPr>
          <a:xfrm>
            <a:off x="971551" y="4255529"/>
            <a:ext cx="2693194" cy="791737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100" b="1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646879" y="4202117"/>
            <a:ext cx="2268047" cy="0"/>
          </a:xfrm>
          <a:prstGeom prst="line">
            <a:avLst/>
          </a:prstGeom>
          <a:ln w="12700">
            <a:solidFill>
              <a:srgbClr val="33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3748" y="65073"/>
            <a:ext cx="1822500" cy="641250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07717" y="76595"/>
            <a:ext cx="4011283" cy="629728"/>
          </a:xfrm>
        </p:spPr>
        <p:txBody>
          <a:bodyPr>
            <a:normAutofit/>
          </a:bodyPr>
          <a:lstStyle>
            <a:lvl1pPr algn="r">
              <a:defRPr sz="2250" b="1" baseline="0">
                <a:solidFill>
                  <a:srgbClr val="336600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1" name="Text Placeholder 2"/>
          <p:cNvSpPr>
            <a:spLocks noGrp="1"/>
          </p:cNvSpPr>
          <p:nvPr>
            <p:ph idx="14" hasCustomPrompt="1"/>
          </p:nvPr>
        </p:nvSpPr>
        <p:spPr>
          <a:xfrm>
            <a:off x="646879" y="4314514"/>
            <a:ext cx="2277307" cy="370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2100" b="1" baseline="0">
                <a:solidFill>
                  <a:srgbClr val="336600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idx="16" hasCustomPrompt="1"/>
          </p:nvPr>
        </p:nvSpPr>
        <p:spPr>
          <a:xfrm>
            <a:off x="3924349" y="1910732"/>
            <a:ext cx="2277307" cy="370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>
              <a:buNone/>
              <a:defRPr sz="2100" b="1" baseline="0">
                <a:solidFill>
                  <a:srgbClr val="336600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21"/>
          </p:nvPr>
        </p:nvSpPr>
        <p:spPr>
          <a:xfrm>
            <a:off x="3932300" y="2369732"/>
            <a:ext cx="197073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>
              <a:buNone/>
              <a:defRPr sz="1200" b="1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>
            <a:off x="3924349" y="2321186"/>
            <a:ext cx="3714549" cy="0"/>
          </a:xfrm>
          <a:prstGeom prst="line">
            <a:avLst/>
          </a:prstGeom>
          <a:ln w="12700">
            <a:solidFill>
              <a:srgbClr val="33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593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0122" y="3956307"/>
            <a:ext cx="2221817" cy="77206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04475" y="2949937"/>
            <a:ext cx="4339087" cy="661528"/>
          </a:xfrm>
        </p:spPr>
        <p:txBody>
          <a:bodyPr anchor="b">
            <a:normAutofit/>
          </a:bodyPr>
          <a:lstStyle>
            <a:lvl1pPr algn="ctr">
              <a:defRPr sz="33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155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3748" y="65073"/>
            <a:ext cx="1822500" cy="641250"/>
          </a:xfrm>
          <a:prstGeom prst="rect">
            <a:avLst/>
          </a:prstGeom>
        </p:spPr>
      </p:pic>
      <p:sp>
        <p:nvSpPr>
          <p:cNvPr id="4" name="Text Placeholder 2"/>
          <p:cNvSpPr>
            <a:spLocks noGrp="1"/>
          </p:cNvSpPr>
          <p:nvPr>
            <p:ph idx="22"/>
          </p:nvPr>
        </p:nvSpPr>
        <p:spPr>
          <a:xfrm>
            <a:off x="2155515" y="1814466"/>
            <a:ext cx="106476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100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idx="23"/>
          </p:nvPr>
        </p:nvSpPr>
        <p:spPr>
          <a:xfrm>
            <a:off x="3413147" y="1847596"/>
            <a:ext cx="106476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100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24"/>
          </p:nvPr>
        </p:nvSpPr>
        <p:spPr>
          <a:xfrm>
            <a:off x="4645598" y="1847596"/>
            <a:ext cx="106476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100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25"/>
          </p:nvPr>
        </p:nvSpPr>
        <p:spPr>
          <a:xfrm>
            <a:off x="5909856" y="1863499"/>
            <a:ext cx="106476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100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26"/>
          </p:nvPr>
        </p:nvSpPr>
        <p:spPr>
          <a:xfrm>
            <a:off x="2180694" y="2865363"/>
            <a:ext cx="106476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100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27"/>
          </p:nvPr>
        </p:nvSpPr>
        <p:spPr>
          <a:xfrm>
            <a:off x="3421098" y="2857412"/>
            <a:ext cx="106476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100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28"/>
          </p:nvPr>
        </p:nvSpPr>
        <p:spPr>
          <a:xfrm>
            <a:off x="4653550" y="2857412"/>
            <a:ext cx="106476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100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29"/>
          </p:nvPr>
        </p:nvSpPr>
        <p:spPr>
          <a:xfrm>
            <a:off x="5901904" y="2857412"/>
            <a:ext cx="106476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100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idx="30"/>
          </p:nvPr>
        </p:nvSpPr>
        <p:spPr>
          <a:xfrm>
            <a:off x="2180695" y="3899033"/>
            <a:ext cx="106476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100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31"/>
          </p:nvPr>
        </p:nvSpPr>
        <p:spPr>
          <a:xfrm>
            <a:off x="3405195" y="3906985"/>
            <a:ext cx="106476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100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idx="32"/>
          </p:nvPr>
        </p:nvSpPr>
        <p:spPr>
          <a:xfrm>
            <a:off x="4669452" y="3906984"/>
            <a:ext cx="106476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100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idx="33"/>
          </p:nvPr>
        </p:nvSpPr>
        <p:spPr>
          <a:xfrm>
            <a:off x="5886002" y="3914935"/>
            <a:ext cx="106476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100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07717" y="76595"/>
            <a:ext cx="4011283" cy="629728"/>
          </a:xfrm>
        </p:spPr>
        <p:txBody>
          <a:bodyPr>
            <a:normAutofit/>
          </a:bodyPr>
          <a:lstStyle>
            <a:lvl1pPr algn="r">
              <a:defRPr sz="2250" b="1" baseline="0">
                <a:solidFill>
                  <a:srgbClr val="336600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58881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07717" y="76595"/>
            <a:ext cx="4011283" cy="629728"/>
          </a:xfrm>
        </p:spPr>
        <p:txBody>
          <a:bodyPr>
            <a:normAutofit/>
          </a:bodyPr>
          <a:lstStyle>
            <a:lvl1pPr algn="r">
              <a:defRPr sz="2250" b="1" baseline="0">
                <a:solidFill>
                  <a:srgbClr val="336600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Text Placeholder 2"/>
          <p:cNvSpPr>
            <a:spLocks noGrp="1"/>
          </p:cNvSpPr>
          <p:nvPr>
            <p:ph idx="22"/>
          </p:nvPr>
        </p:nvSpPr>
        <p:spPr>
          <a:xfrm>
            <a:off x="1336531" y="1456657"/>
            <a:ext cx="106476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120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23"/>
          </p:nvPr>
        </p:nvSpPr>
        <p:spPr>
          <a:xfrm>
            <a:off x="1361710" y="2825607"/>
            <a:ext cx="106476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120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24"/>
          </p:nvPr>
        </p:nvSpPr>
        <p:spPr>
          <a:xfrm>
            <a:off x="1345807" y="4161426"/>
            <a:ext cx="106476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120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25"/>
          </p:nvPr>
        </p:nvSpPr>
        <p:spPr>
          <a:xfrm>
            <a:off x="6824256" y="1473885"/>
            <a:ext cx="106476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120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idx="26"/>
          </p:nvPr>
        </p:nvSpPr>
        <p:spPr>
          <a:xfrm>
            <a:off x="6824257" y="2809704"/>
            <a:ext cx="106476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120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27"/>
          </p:nvPr>
        </p:nvSpPr>
        <p:spPr>
          <a:xfrm>
            <a:off x="6824256" y="4161426"/>
            <a:ext cx="106476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120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3748" y="65073"/>
            <a:ext cx="1822500" cy="64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8299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Объект 18"/>
          <p:cNvSpPr txBox="1">
            <a:spLocks/>
          </p:cNvSpPr>
          <p:nvPr userDrawn="1"/>
        </p:nvSpPr>
        <p:spPr>
          <a:xfrm>
            <a:off x="3853028" y="3027822"/>
            <a:ext cx="3373387" cy="28858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>
              <a:latin typeface="+mn-lt"/>
            </a:endParaRPr>
          </a:p>
          <a:p>
            <a:endParaRPr lang="en-US" sz="1200" dirty="0">
              <a:latin typeface="+mn-lt"/>
            </a:endParaRPr>
          </a:p>
        </p:txBody>
      </p:sp>
      <p:sp>
        <p:nvSpPr>
          <p:cNvPr id="6" name="Объект 18"/>
          <p:cNvSpPr txBox="1">
            <a:spLocks/>
          </p:cNvSpPr>
          <p:nvPr userDrawn="1"/>
        </p:nvSpPr>
        <p:spPr>
          <a:xfrm>
            <a:off x="971551" y="4255529"/>
            <a:ext cx="2693194" cy="791737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100" b="1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646879" y="4202117"/>
            <a:ext cx="2268047" cy="0"/>
          </a:xfrm>
          <a:prstGeom prst="line">
            <a:avLst/>
          </a:prstGeom>
          <a:ln w="12700">
            <a:solidFill>
              <a:srgbClr val="33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3748" y="65073"/>
            <a:ext cx="1822500" cy="64125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07717" y="76595"/>
            <a:ext cx="4011283" cy="629728"/>
          </a:xfrm>
        </p:spPr>
        <p:txBody>
          <a:bodyPr>
            <a:normAutofit/>
          </a:bodyPr>
          <a:lstStyle>
            <a:lvl1pPr algn="r">
              <a:defRPr sz="2250" b="1" baseline="0">
                <a:solidFill>
                  <a:srgbClr val="336600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Text Placeholder 2"/>
          <p:cNvSpPr>
            <a:spLocks noGrp="1"/>
          </p:cNvSpPr>
          <p:nvPr>
            <p:ph idx="14" hasCustomPrompt="1"/>
          </p:nvPr>
        </p:nvSpPr>
        <p:spPr>
          <a:xfrm>
            <a:off x="646879" y="4314514"/>
            <a:ext cx="2277307" cy="370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2100" b="1" baseline="0">
                <a:solidFill>
                  <a:srgbClr val="336600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6" hasCustomPrompt="1"/>
          </p:nvPr>
        </p:nvSpPr>
        <p:spPr>
          <a:xfrm>
            <a:off x="3924349" y="1910732"/>
            <a:ext cx="2277307" cy="370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>
              <a:buNone/>
              <a:defRPr sz="2100" b="1" baseline="0">
                <a:solidFill>
                  <a:srgbClr val="336600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idx="21"/>
          </p:nvPr>
        </p:nvSpPr>
        <p:spPr>
          <a:xfrm>
            <a:off x="3932300" y="2369732"/>
            <a:ext cx="197073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>
              <a:buNone/>
              <a:defRPr sz="1200" b="1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3924349" y="2321186"/>
            <a:ext cx="3714549" cy="0"/>
          </a:xfrm>
          <a:prstGeom prst="line">
            <a:avLst/>
          </a:prstGeom>
          <a:ln w="12700">
            <a:solidFill>
              <a:srgbClr val="33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50748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3748" y="65073"/>
            <a:ext cx="1822500" cy="641250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idx="22"/>
          </p:nvPr>
        </p:nvSpPr>
        <p:spPr>
          <a:xfrm>
            <a:off x="2271807" y="1400998"/>
            <a:ext cx="1067738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105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23"/>
          </p:nvPr>
        </p:nvSpPr>
        <p:spPr>
          <a:xfrm>
            <a:off x="3434022" y="1410274"/>
            <a:ext cx="1067738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105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24"/>
          </p:nvPr>
        </p:nvSpPr>
        <p:spPr>
          <a:xfrm>
            <a:off x="2273132" y="2326734"/>
            <a:ext cx="1067738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105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25"/>
          </p:nvPr>
        </p:nvSpPr>
        <p:spPr>
          <a:xfrm>
            <a:off x="4634669" y="1418226"/>
            <a:ext cx="1067738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105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26"/>
          </p:nvPr>
        </p:nvSpPr>
        <p:spPr>
          <a:xfrm>
            <a:off x="5827365" y="1434128"/>
            <a:ext cx="1067738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105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27"/>
          </p:nvPr>
        </p:nvSpPr>
        <p:spPr>
          <a:xfrm>
            <a:off x="3441974" y="2326734"/>
            <a:ext cx="1067738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105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28"/>
          </p:nvPr>
        </p:nvSpPr>
        <p:spPr>
          <a:xfrm>
            <a:off x="4634669" y="2326734"/>
            <a:ext cx="1067738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105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idx="29"/>
          </p:nvPr>
        </p:nvSpPr>
        <p:spPr>
          <a:xfrm>
            <a:off x="2265180" y="3358344"/>
            <a:ext cx="1067738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105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30"/>
          </p:nvPr>
        </p:nvSpPr>
        <p:spPr>
          <a:xfrm>
            <a:off x="5804836" y="2326734"/>
            <a:ext cx="1067738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105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idx="31"/>
          </p:nvPr>
        </p:nvSpPr>
        <p:spPr>
          <a:xfrm>
            <a:off x="3443298" y="3367621"/>
            <a:ext cx="1067738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105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idx="32"/>
          </p:nvPr>
        </p:nvSpPr>
        <p:spPr>
          <a:xfrm>
            <a:off x="4635994" y="3367620"/>
            <a:ext cx="1067738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105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idx="33"/>
          </p:nvPr>
        </p:nvSpPr>
        <p:spPr>
          <a:xfrm>
            <a:off x="5806161" y="3384848"/>
            <a:ext cx="1067738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105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07717" y="76595"/>
            <a:ext cx="4011283" cy="629728"/>
          </a:xfrm>
        </p:spPr>
        <p:txBody>
          <a:bodyPr>
            <a:normAutofit/>
          </a:bodyPr>
          <a:lstStyle>
            <a:lvl1pPr algn="r">
              <a:defRPr sz="2250" b="1" baseline="0">
                <a:solidFill>
                  <a:srgbClr val="336600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77674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3748" y="65073"/>
            <a:ext cx="1822500" cy="641250"/>
          </a:xfrm>
          <a:prstGeom prst="rect">
            <a:avLst/>
          </a:prstGeom>
        </p:spPr>
      </p:pic>
      <p:sp>
        <p:nvSpPr>
          <p:cNvPr id="4" name="Text Placeholder 2"/>
          <p:cNvSpPr>
            <a:spLocks noGrp="1"/>
          </p:cNvSpPr>
          <p:nvPr>
            <p:ph idx="22"/>
          </p:nvPr>
        </p:nvSpPr>
        <p:spPr>
          <a:xfrm>
            <a:off x="1214283" y="1416901"/>
            <a:ext cx="1282426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120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idx="23"/>
          </p:nvPr>
        </p:nvSpPr>
        <p:spPr>
          <a:xfrm>
            <a:off x="1263316" y="2793802"/>
            <a:ext cx="1282426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120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24"/>
          </p:nvPr>
        </p:nvSpPr>
        <p:spPr>
          <a:xfrm>
            <a:off x="1247414" y="4145524"/>
            <a:ext cx="1282426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120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25"/>
          </p:nvPr>
        </p:nvSpPr>
        <p:spPr>
          <a:xfrm>
            <a:off x="6717911" y="1465934"/>
            <a:ext cx="1282426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120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26"/>
          </p:nvPr>
        </p:nvSpPr>
        <p:spPr>
          <a:xfrm>
            <a:off x="6694057" y="2825607"/>
            <a:ext cx="1282426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120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27"/>
          </p:nvPr>
        </p:nvSpPr>
        <p:spPr>
          <a:xfrm>
            <a:off x="6694057" y="4153475"/>
            <a:ext cx="1282426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120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07717" y="76595"/>
            <a:ext cx="4011283" cy="629728"/>
          </a:xfrm>
        </p:spPr>
        <p:txBody>
          <a:bodyPr>
            <a:normAutofit/>
          </a:bodyPr>
          <a:lstStyle>
            <a:lvl1pPr algn="r">
              <a:defRPr sz="2250" b="1" baseline="0">
                <a:solidFill>
                  <a:srgbClr val="336600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30223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Объект 18"/>
          <p:cNvSpPr txBox="1">
            <a:spLocks/>
          </p:cNvSpPr>
          <p:nvPr userDrawn="1"/>
        </p:nvSpPr>
        <p:spPr>
          <a:xfrm>
            <a:off x="3853028" y="3027822"/>
            <a:ext cx="3373387" cy="28858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>
              <a:latin typeface="+mn-lt"/>
            </a:endParaRPr>
          </a:p>
          <a:p>
            <a:endParaRPr lang="en-US" sz="1200" dirty="0">
              <a:latin typeface="+mn-lt"/>
            </a:endParaRPr>
          </a:p>
        </p:txBody>
      </p:sp>
      <p:sp>
        <p:nvSpPr>
          <p:cNvPr id="7" name="Объект 18"/>
          <p:cNvSpPr txBox="1">
            <a:spLocks/>
          </p:cNvSpPr>
          <p:nvPr userDrawn="1"/>
        </p:nvSpPr>
        <p:spPr>
          <a:xfrm>
            <a:off x="971551" y="4255529"/>
            <a:ext cx="2693194" cy="791737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100" b="1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646879" y="4202117"/>
            <a:ext cx="2268047" cy="0"/>
          </a:xfrm>
          <a:prstGeom prst="line">
            <a:avLst/>
          </a:prstGeom>
          <a:ln w="12700">
            <a:solidFill>
              <a:srgbClr val="33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3748" y="65073"/>
            <a:ext cx="1822500" cy="641250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07717" y="76595"/>
            <a:ext cx="4011283" cy="629728"/>
          </a:xfrm>
        </p:spPr>
        <p:txBody>
          <a:bodyPr>
            <a:normAutofit/>
          </a:bodyPr>
          <a:lstStyle>
            <a:lvl1pPr algn="r">
              <a:defRPr sz="2250" b="1" baseline="0">
                <a:solidFill>
                  <a:srgbClr val="336600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1" name="Text Placeholder 2"/>
          <p:cNvSpPr>
            <a:spLocks noGrp="1"/>
          </p:cNvSpPr>
          <p:nvPr>
            <p:ph idx="14" hasCustomPrompt="1"/>
          </p:nvPr>
        </p:nvSpPr>
        <p:spPr>
          <a:xfrm>
            <a:off x="646879" y="4314514"/>
            <a:ext cx="2277307" cy="370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2100" b="1" baseline="0">
                <a:solidFill>
                  <a:srgbClr val="336600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idx="16" hasCustomPrompt="1"/>
          </p:nvPr>
        </p:nvSpPr>
        <p:spPr>
          <a:xfrm>
            <a:off x="3924349" y="1910732"/>
            <a:ext cx="2277307" cy="370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>
              <a:buNone/>
              <a:defRPr sz="2100" b="1" baseline="0">
                <a:solidFill>
                  <a:srgbClr val="336600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21"/>
          </p:nvPr>
        </p:nvSpPr>
        <p:spPr>
          <a:xfrm>
            <a:off x="3932300" y="2369732"/>
            <a:ext cx="197073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>
              <a:buNone/>
              <a:defRPr sz="1200" b="1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>
            <a:off x="3924349" y="2321186"/>
            <a:ext cx="3714549" cy="0"/>
          </a:xfrm>
          <a:prstGeom prst="line">
            <a:avLst/>
          </a:prstGeom>
          <a:ln w="12700">
            <a:solidFill>
              <a:srgbClr val="33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98011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3748" y="65073"/>
            <a:ext cx="1822500" cy="641250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idx="23"/>
          </p:nvPr>
        </p:nvSpPr>
        <p:spPr>
          <a:xfrm>
            <a:off x="3044407" y="1513641"/>
            <a:ext cx="80402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98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24"/>
          </p:nvPr>
        </p:nvSpPr>
        <p:spPr>
          <a:xfrm>
            <a:off x="3999889" y="1514966"/>
            <a:ext cx="80402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98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25"/>
          </p:nvPr>
        </p:nvSpPr>
        <p:spPr>
          <a:xfrm>
            <a:off x="4914288" y="1530869"/>
            <a:ext cx="80402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98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26"/>
          </p:nvPr>
        </p:nvSpPr>
        <p:spPr>
          <a:xfrm>
            <a:off x="5876397" y="1530869"/>
            <a:ext cx="80402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98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idx="27"/>
          </p:nvPr>
        </p:nvSpPr>
        <p:spPr>
          <a:xfrm>
            <a:off x="3053684" y="2222633"/>
            <a:ext cx="80402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98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28"/>
          </p:nvPr>
        </p:nvSpPr>
        <p:spPr>
          <a:xfrm>
            <a:off x="3999888" y="2222632"/>
            <a:ext cx="80402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98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idx="29"/>
          </p:nvPr>
        </p:nvSpPr>
        <p:spPr>
          <a:xfrm>
            <a:off x="4914289" y="2238535"/>
            <a:ext cx="80402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98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idx="30"/>
          </p:nvPr>
        </p:nvSpPr>
        <p:spPr>
          <a:xfrm>
            <a:off x="5885674" y="2239860"/>
            <a:ext cx="80402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98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idx="31"/>
          </p:nvPr>
        </p:nvSpPr>
        <p:spPr>
          <a:xfrm>
            <a:off x="3047058" y="2987283"/>
            <a:ext cx="80402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98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idx="32"/>
          </p:nvPr>
        </p:nvSpPr>
        <p:spPr>
          <a:xfrm>
            <a:off x="4001214" y="2987283"/>
            <a:ext cx="80402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98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idx="33"/>
          </p:nvPr>
        </p:nvSpPr>
        <p:spPr>
          <a:xfrm>
            <a:off x="4923566" y="2995234"/>
            <a:ext cx="80402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98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idx="34"/>
          </p:nvPr>
        </p:nvSpPr>
        <p:spPr>
          <a:xfrm>
            <a:off x="5877722" y="3011137"/>
            <a:ext cx="80402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98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07717" y="76595"/>
            <a:ext cx="4011283" cy="629728"/>
          </a:xfrm>
        </p:spPr>
        <p:txBody>
          <a:bodyPr>
            <a:normAutofit/>
          </a:bodyPr>
          <a:lstStyle>
            <a:lvl1pPr algn="r">
              <a:defRPr sz="2250" b="1" baseline="0">
                <a:solidFill>
                  <a:srgbClr val="336600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63422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3748" y="65073"/>
            <a:ext cx="1822500" cy="641250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idx="23"/>
          </p:nvPr>
        </p:nvSpPr>
        <p:spPr>
          <a:xfrm>
            <a:off x="1473558" y="1453180"/>
            <a:ext cx="80402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105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24"/>
          </p:nvPr>
        </p:nvSpPr>
        <p:spPr>
          <a:xfrm>
            <a:off x="1474883" y="2774422"/>
            <a:ext cx="80402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105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idx="25"/>
          </p:nvPr>
        </p:nvSpPr>
        <p:spPr>
          <a:xfrm>
            <a:off x="1514639" y="4181802"/>
            <a:ext cx="80402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105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idx="26"/>
          </p:nvPr>
        </p:nvSpPr>
        <p:spPr>
          <a:xfrm>
            <a:off x="6977186" y="1454505"/>
            <a:ext cx="80402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105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idx="27"/>
          </p:nvPr>
        </p:nvSpPr>
        <p:spPr>
          <a:xfrm>
            <a:off x="6953332" y="4173851"/>
            <a:ext cx="80402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105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07717" y="76595"/>
            <a:ext cx="4011283" cy="629728"/>
          </a:xfrm>
        </p:spPr>
        <p:txBody>
          <a:bodyPr>
            <a:normAutofit/>
          </a:bodyPr>
          <a:lstStyle>
            <a:lvl1pPr algn="r">
              <a:defRPr sz="2250" b="1" baseline="0">
                <a:solidFill>
                  <a:srgbClr val="336600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5886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Объект 18"/>
          <p:cNvSpPr txBox="1">
            <a:spLocks/>
          </p:cNvSpPr>
          <p:nvPr userDrawn="1"/>
        </p:nvSpPr>
        <p:spPr>
          <a:xfrm>
            <a:off x="3853028" y="3027822"/>
            <a:ext cx="3373387" cy="28858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>
              <a:latin typeface="+mn-lt"/>
            </a:endParaRPr>
          </a:p>
          <a:p>
            <a:endParaRPr lang="en-US" sz="1200" dirty="0">
              <a:latin typeface="+mn-lt"/>
            </a:endParaRPr>
          </a:p>
        </p:txBody>
      </p:sp>
      <p:sp>
        <p:nvSpPr>
          <p:cNvPr id="7" name="Объект 18"/>
          <p:cNvSpPr txBox="1">
            <a:spLocks/>
          </p:cNvSpPr>
          <p:nvPr userDrawn="1"/>
        </p:nvSpPr>
        <p:spPr>
          <a:xfrm>
            <a:off x="971551" y="4255529"/>
            <a:ext cx="2693194" cy="791737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100" b="1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646879" y="4202117"/>
            <a:ext cx="2268047" cy="0"/>
          </a:xfrm>
          <a:prstGeom prst="line">
            <a:avLst/>
          </a:prstGeom>
          <a:ln w="12700">
            <a:solidFill>
              <a:srgbClr val="33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3748" y="65073"/>
            <a:ext cx="1822500" cy="641250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07717" y="76595"/>
            <a:ext cx="4011283" cy="629728"/>
          </a:xfrm>
        </p:spPr>
        <p:txBody>
          <a:bodyPr>
            <a:normAutofit/>
          </a:bodyPr>
          <a:lstStyle>
            <a:lvl1pPr algn="r">
              <a:defRPr sz="2250" b="1" baseline="0">
                <a:solidFill>
                  <a:srgbClr val="336600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1" name="Text Placeholder 2"/>
          <p:cNvSpPr>
            <a:spLocks noGrp="1"/>
          </p:cNvSpPr>
          <p:nvPr>
            <p:ph idx="14" hasCustomPrompt="1"/>
          </p:nvPr>
        </p:nvSpPr>
        <p:spPr>
          <a:xfrm>
            <a:off x="646879" y="4314514"/>
            <a:ext cx="2277307" cy="370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2100" b="1" baseline="0">
                <a:solidFill>
                  <a:srgbClr val="336600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idx="16" hasCustomPrompt="1"/>
          </p:nvPr>
        </p:nvSpPr>
        <p:spPr>
          <a:xfrm>
            <a:off x="3924349" y="1910732"/>
            <a:ext cx="2277307" cy="370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>
              <a:buNone/>
              <a:defRPr sz="2100" b="1" baseline="0">
                <a:solidFill>
                  <a:srgbClr val="336600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21"/>
          </p:nvPr>
        </p:nvSpPr>
        <p:spPr>
          <a:xfrm>
            <a:off x="3932300" y="2369732"/>
            <a:ext cx="197073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>
              <a:buNone/>
              <a:defRPr sz="1200" b="1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>
            <a:off x="3924349" y="2321186"/>
            <a:ext cx="3714549" cy="0"/>
          </a:xfrm>
          <a:prstGeom prst="line">
            <a:avLst/>
          </a:prstGeom>
          <a:ln w="12700">
            <a:solidFill>
              <a:srgbClr val="33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1079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3748" y="65073"/>
            <a:ext cx="1822500" cy="641250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07717" y="76595"/>
            <a:ext cx="4011283" cy="629728"/>
          </a:xfrm>
        </p:spPr>
        <p:txBody>
          <a:bodyPr>
            <a:normAutofit/>
          </a:bodyPr>
          <a:lstStyle>
            <a:lvl1pPr algn="r">
              <a:defRPr sz="2250" b="1" baseline="0">
                <a:solidFill>
                  <a:srgbClr val="336600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Text Placeholder 2"/>
          <p:cNvSpPr>
            <a:spLocks noGrp="1"/>
          </p:cNvSpPr>
          <p:nvPr>
            <p:ph idx="23"/>
          </p:nvPr>
        </p:nvSpPr>
        <p:spPr>
          <a:xfrm>
            <a:off x="2690107" y="1413424"/>
            <a:ext cx="80402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105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24"/>
          </p:nvPr>
        </p:nvSpPr>
        <p:spPr>
          <a:xfrm>
            <a:off x="3701248" y="1430652"/>
            <a:ext cx="80402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105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25"/>
          </p:nvPr>
        </p:nvSpPr>
        <p:spPr>
          <a:xfrm>
            <a:off x="4687210" y="1430652"/>
            <a:ext cx="80402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105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26"/>
          </p:nvPr>
        </p:nvSpPr>
        <p:spPr>
          <a:xfrm>
            <a:off x="5641367" y="1446554"/>
            <a:ext cx="80402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105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27"/>
          </p:nvPr>
        </p:nvSpPr>
        <p:spPr>
          <a:xfrm>
            <a:off x="2691432" y="2178074"/>
            <a:ext cx="80402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105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idx="28"/>
          </p:nvPr>
        </p:nvSpPr>
        <p:spPr>
          <a:xfrm>
            <a:off x="3693297" y="2178075"/>
            <a:ext cx="80402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105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29"/>
          </p:nvPr>
        </p:nvSpPr>
        <p:spPr>
          <a:xfrm>
            <a:off x="2675530" y="2965253"/>
            <a:ext cx="80402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105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idx="30"/>
          </p:nvPr>
        </p:nvSpPr>
        <p:spPr>
          <a:xfrm>
            <a:off x="3669443" y="2965254"/>
            <a:ext cx="80402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105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idx="31"/>
          </p:nvPr>
        </p:nvSpPr>
        <p:spPr>
          <a:xfrm>
            <a:off x="4671307" y="2178074"/>
            <a:ext cx="80402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105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idx="32"/>
          </p:nvPr>
        </p:nvSpPr>
        <p:spPr>
          <a:xfrm>
            <a:off x="4663356" y="2981156"/>
            <a:ext cx="80402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105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idx="33"/>
          </p:nvPr>
        </p:nvSpPr>
        <p:spPr>
          <a:xfrm>
            <a:off x="5657269" y="2193977"/>
            <a:ext cx="80402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105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idx="34"/>
          </p:nvPr>
        </p:nvSpPr>
        <p:spPr>
          <a:xfrm>
            <a:off x="5657269" y="2989107"/>
            <a:ext cx="80402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105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02003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0122" y="3956307"/>
            <a:ext cx="2221817" cy="77206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04475" y="2949937"/>
            <a:ext cx="4339087" cy="661528"/>
          </a:xfrm>
        </p:spPr>
        <p:txBody>
          <a:bodyPr anchor="b">
            <a:normAutofit/>
          </a:bodyPr>
          <a:lstStyle>
            <a:lvl1pPr algn="ctr">
              <a:defRPr sz="33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950" y="101601"/>
            <a:ext cx="4240736" cy="424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962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3748" y="65073"/>
            <a:ext cx="1822500" cy="641250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07717" y="76595"/>
            <a:ext cx="4011283" cy="629728"/>
          </a:xfrm>
        </p:spPr>
        <p:txBody>
          <a:bodyPr>
            <a:normAutofit/>
          </a:bodyPr>
          <a:lstStyle>
            <a:lvl1pPr algn="r">
              <a:defRPr sz="2250" b="1" baseline="0">
                <a:solidFill>
                  <a:srgbClr val="336600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Text Placeholder 2"/>
          <p:cNvSpPr>
            <a:spLocks noGrp="1"/>
          </p:cNvSpPr>
          <p:nvPr>
            <p:ph idx="23"/>
          </p:nvPr>
        </p:nvSpPr>
        <p:spPr>
          <a:xfrm>
            <a:off x="1505362" y="1405473"/>
            <a:ext cx="80402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105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24"/>
          </p:nvPr>
        </p:nvSpPr>
        <p:spPr>
          <a:xfrm>
            <a:off x="1561021" y="2812853"/>
            <a:ext cx="80402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105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25"/>
          </p:nvPr>
        </p:nvSpPr>
        <p:spPr>
          <a:xfrm>
            <a:off x="1521266" y="4140722"/>
            <a:ext cx="80402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105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26"/>
          </p:nvPr>
        </p:nvSpPr>
        <p:spPr>
          <a:xfrm>
            <a:off x="6959957" y="1421375"/>
            <a:ext cx="80402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105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27"/>
          </p:nvPr>
        </p:nvSpPr>
        <p:spPr>
          <a:xfrm>
            <a:off x="6967909" y="2812854"/>
            <a:ext cx="80402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105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idx="28"/>
          </p:nvPr>
        </p:nvSpPr>
        <p:spPr>
          <a:xfrm>
            <a:off x="7015616" y="4156624"/>
            <a:ext cx="80402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105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12724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3748" y="65073"/>
            <a:ext cx="1822500" cy="64125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 userDrawn="1"/>
        </p:nvCxnSpPr>
        <p:spPr>
          <a:xfrm>
            <a:off x="646879" y="4202117"/>
            <a:ext cx="226804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2"/>
          <p:cNvSpPr>
            <a:spLocks noGrp="1"/>
          </p:cNvSpPr>
          <p:nvPr>
            <p:ph idx="14" hasCustomPrompt="1"/>
          </p:nvPr>
        </p:nvSpPr>
        <p:spPr>
          <a:xfrm>
            <a:off x="646879" y="4314514"/>
            <a:ext cx="2277307" cy="370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2100" b="1" baseline="0">
                <a:solidFill>
                  <a:schemeClr val="bg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>
            <a:off x="4018754" y="1272721"/>
            <a:ext cx="3714549" cy="0"/>
          </a:xfrm>
          <a:prstGeom prst="line">
            <a:avLst/>
          </a:prstGeom>
          <a:ln w="12700">
            <a:solidFill>
              <a:srgbClr val="33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 userDrawn="1"/>
        </p:nvCxnSpPr>
        <p:spPr>
          <a:xfrm>
            <a:off x="3992745" y="2519380"/>
            <a:ext cx="3714549" cy="0"/>
          </a:xfrm>
          <a:prstGeom prst="line">
            <a:avLst/>
          </a:prstGeom>
          <a:ln w="12700">
            <a:solidFill>
              <a:srgbClr val="33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4002962" y="3788426"/>
            <a:ext cx="3714549" cy="0"/>
          </a:xfrm>
          <a:prstGeom prst="line">
            <a:avLst/>
          </a:prstGeom>
          <a:ln w="12700">
            <a:solidFill>
              <a:srgbClr val="33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/>
          <p:cNvSpPr>
            <a:spLocks noGrp="1"/>
          </p:cNvSpPr>
          <p:nvPr>
            <p:ph idx="15" hasCustomPrompt="1"/>
          </p:nvPr>
        </p:nvSpPr>
        <p:spPr>
          <a:xfrm>
            <a:off x="4000632" y="905524"/>
            <a:ext cx="2277307" cy="370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>
              <a:buNone/>
              <a:defRPr sz="1800" b="1" baseline="0">
                <a:solidFill>
                  <a:srgbClr val="336600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6" hasCustomPrompt="1"/>
          </p:nvPr>
        </p:nvSpPr>
        <p:spPr>
          <a:xfrm>
            <a:off x="3971970" y="2157895"/>
            <a:ext cx="2277307" cy="370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>
              <a:buNone/>
              <a:defRPr sz="1800" b="1" baseline="0">
                <a:solidFill>
                  <a:srgbClr val="336600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7" hasCustomPrompt="1"/>
          </p:nvPr>
        </p:nvSpPr>
        <p:spPr>
          <a:xfrm>
            <a:off x="3981484" y="3417727"/>
            <a:ext cx="2277307" cy="370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>
              <a:buNone/>
              <a:defRPr sz="1800" b="1" baseline="0">
                <a:solidFill>
                  <a:srgbClr val="336600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idx="20"/>
          </p:nvPr>
        </p:nvSpPr>
        <p:spPr>
          <a:xfrm>
            <a:off x="4024550" y="1312052"/>
            <a:ext cx="1851478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>
              <a:buNone/>
              <a:defRPr sz="1050" b="1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21"/>
          </p:nvPr>
        </p:nvSpPr>
        <p:spPr>
          <a:xfrm>
            <a:off x="3992744" y="2559135"/>
            <a:ext cx="197073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>
              <a:buNone/>
              <a:defRPr sz="1050" b="1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idx="22"/>
          </p:nvPr>
        </p:nvSpPr>
        <p:spPr>
          <a:xfrm>
            <a:off x="3992744" y="3820230"/>
            <a:ext cx="1740145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>
              <a:buNone/>
              <a:defRPr sz="1050" b="1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07717" y="76595"/>
            <a:ext cx="4011283" cy="629728"/>
          </a:xfrm>
        </p:spPr>
        <p:txBody>
          <a:bodyPr>
            <a:normAutofit/>
          </a:bodyPr>
          <a:lstStyle>
            <a:lvl1pPr algn="r">
              <a:defRPr sz="2250" b="1" baseline="0">
                <a:solidFill>
                  <a:srgbClr val="336600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37719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 userDrawn="1"/>
        </p:nvCxnSpPr>
        <p:spPr>
          <a:xfrm>
            <a:off x="646879" y="4202117"/>
            <a:ext cx="226804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2"/>
          <p:cNvSpPr>
            <a:spLocks noGrp="1"/>
          </p:cNvSpPr>
          <p:nvPr>
            <p:ph idx="14" hasCustomPrompt="1"/>
          </p:nvPr>
        </p:nvSpPr>
        <p:spPr>
          <a:xfrm>
            <a:off x="646879" y="4314514"/>
            <a:ext cx="2277307" cy="370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2100" b="1" baseline="0">
                <a:solidFill>
                  <a:schemeClr val="bg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3748" y="65073"/>
            <a:ext cx="1822500" cy="64125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07717" y="76595"/>
            <a:ext cx="4011283" cy="629728"/>
          </a:xfrm>
        </p:spPr>
        <p:txBody>
          <a:bodyPr>
            <a:normAutofit/>
          </a:bodyPr>
          <a:lstStyle>
            <a:lvl1pPr algn="r">
              <a:defRPr sz="2250" b="1" baseline="0">
                <a:solidFill>
                  <a:srgbClr val="336600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Text Placeholder 2"/>
          <p:cNvSpPr>
            <a:spLocks noGrp="1"/>
          </p:cNvSpPr>
          <p:nvPr>
            <p:ph idx="16" hasCustomPrompt="1"/>
          </p:nvPr>
        </p:nvSpPr>
        <p:spPr>
          <a:xfrm>
            <a:off x="3924349" y="1743761"/>
            <a:ext cx="2277307" cy="370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>
              <a:buNone/>
              <a:defRPr sz="2100" b="1" baseline="0">
                <a:solidFill>
                  <a:srgbClr val="336600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21"/>
          </p:nvPr>
        </p:nvSpPr>
        <p:spPr>
          <a:xfrm>
            <a:off x="3932300" y="2202761"/>
            <a:ext cx="197073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>
              <a:buNone/>
              <a:defRPr sz="1200" b="1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3924349" y="2154215"/>
            <a:ext cx="3714549" cy="0"/>
          </a:xfrm>
          <a:prstGeom prst="line">
            <a:avLst/>
          </a:prstGeom>
          <a:ln w="12700">
            <a:solidFill>
              <a:srgbClr val="33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50815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3748" y="65073"/>
            <a:ext cx="1822500" cy="64125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 userDrawn="1"/>
        </p:nvCxnSpPr>
        <p:spPr>
          <a:xfrm>
            <a:off x="646879" y="4202117"/>
            <a:ext cx="226804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/>
          <p:cNvSpPr>
            <a:spLocks noGrp="1"/>
          </p:cNvSpPr>
          <p:nvPr>
            <p:ph idx="14" hasCustomPrompt="1"/>
          </p:nvPr>
        </p:nvSpPr>
        <p:spPr>
          <a:xfrm>
            <a:off x="646879" y="4314514"/>
            <a:ext cx="2277307" cy="370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2100" b="1" baseline="0">
                <a:solidFill>
                  <a:schemeClr val="bg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07717" y="76595"/>
            <a:ext cx="4011283" cy="629728"/>
          </a:xfrm>
        </p:spPr>
        <p:txBody>
          <a:bodyPr>
            <a:normAutofit/>
          </a:bodyPr>
          <a:lstStyle>
            <a:lvl1pPr algn="r">
              <a:defRPr sz="2250" b="1" baseline="0">
                <a:solidFill>
                  <a:srgbClr val="336600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Text Placeholder 2"/>
          <p:cNvSpPr>
            <a:spLocks noGrp="1"/>
          </p:cNvSpPr>
          <p:nvPr>
            <p:ph idx="16" hasCustomPrompt="1"/>
          </p:nvPr>
        </p:nvSpPr>
        <p:spPr>
          <a:xfrm>
            <a:off x="3924349" y="980465"/>
            <a:ext cx="2277307" cy="370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>
              <a:buNone/>
              <a:defRPr sz="2100" b="1" baseline="0">
                <a:solidFill>
                  <a:srgbClr val="336600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21"/>
          </p:nvPr>
        </p:nvSpPr>
        <p:spPr>
          <a:xfrm>
            <a:off x="3932300" y="1439465"/>
            <a:ext cx="197073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>
              <a:buNone/>
              <a:defRPr sz="1200" b="1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>
            <a:off x="3924349" y="1390919"/>
            <a:ext cx="3714549" cy="0"/>
          </a:xfrm>
          <a:prstGeom prst="line">
            <a:avLst/>
          </a:prstGeom>
          <a:ln w="12700">
            <a:solidFill>
              <a:srgbClr val="33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8415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Объект 18"/>
          <p:cNvSpPr txBox="1">
            <a:spLocks/>
          </p:cNvSpPr>
          <p:nvPr userDrawn="1"/>
        </p:nvSpPr>
        <p:spPr>
          <a:xfrm>
            <a:off x="3541882" y="3499571"/>
            <a:ext cx="1163501" cy="79082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>
              <a:spcBef>
                <a:spcPts val="750"/>
              </a:spcBef>
            </a:pPr>
            <a:endParaRPr lang="ru-RU" sz="675" dirty="0">
              <a:latin typeface="+mn-lt"/>
            </a:endParaRPr>
          </a:p>
        </p:txBody>
      </p:sp>
      <p:sp>
        <p:nvSpPr>
          <p:cNvPr id="12" name="Объект 18"/>
          <p:cNvSpPr txBox="1">
            <a:spLocks/>
          </p:cNvSpPr>
          <p:nvPr userDrawn="1"/>
        </p:nvSpPr>
        <p:spPr>
          <a:xfrm>
            <a:off x="2223834" y="3016891"/>
            <a:ext cx="1214765" cy="49562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675" b="1" dirty="0">
              <a:latin typeface="+mn-lt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3748" y="65073"/>
            <a:ext cx="1822500" cy="641250"/>
          </a:xfrm>
          <a:prstGeom prst="rect">
            <a:avLst/>
          </a:prstGeom>
        </p:spPr>
      </p:pic>
      <p:sp>
        <p:nvSpPr>
          <p:cNvPr id="6" name="Text Placeholder 2"/>
          <p:cNvSpPr>
            <a:spLocks noGrp="1"/>
          </p:cNvSpPr>
          <p:nvPr>
            <p:ph idx="23"/>
          </p:nvPr>
        </p:nvSpPr>
        <p:spPr>
          <a:xfrm>
            <a:off x="2161812" y="1744228"/>
            <a:ext cx="80402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98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24"/>
          </p:nvPr>
        </p:nvSpPr>
        <p:spPr>
          <a:xfrm>
            <a:off x="2153861" y="2833558"/>
            <a:ext cx="80402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980" b="0" baseline="0">
                <a:solidFill>
                  <a:schemeClr val="bg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25"/>
          </p:nvPr>
        </p:nvSpPr>
        <p:spPr>
          <a:xfrm>
            <a:off x="2153861" y="3894984"/>
            <a:ext cx="80402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98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26"/>
          </p:nvPr>
        </p:nvSpPr>
        <p:spPr>
          <a:xfrm>
            <a:off x="3494176" y="1736280"/>
            <a:ext cx="80402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98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27"/>
          </p:nvPr>
        </p:nvSpPr>
        <p:spPr>
          <a:xfrm>
            <a:off x="3541882" y="2811630"/>
            <a:ext cx="80402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980" b="0" baseline="0">
                <a:solidFill>
                  <a:schemeClr val="bg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28"/>
          </p:nvPr>
        </p:nvSpPr>
        <p:spPr>
          <a:xfrm>
            <a:off x="3541882" y="3894984"/>
            <a:ext cx="80402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98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idx="29"/>
          </p:nvPr>
        </p:nvSpPr>
        <p:spPr>
          <a:xfrm>
            <a:off x="4889109" y="1752181"/>
            <a:ext cx="80402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98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idx="30"/>
          </p:nvPr>
        </p:nvSpPr>
        <p:spPr>
          <a:xfrm>
            <a:off x="4905012" y="2795728"/>
            <a:ext cx="80402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980" b="0" baseline="0">
                <a:solidFill>
                  <a:schemeClr val="bg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idx="31"/>
          </p:nvPr>
        </p:nvSpPr>
        <p:spPr>
          <a:xfrm>
            <a:off x="4905012" y="3894984"/>
            <a:ext cx="80402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98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07717" y="76595"/>
            <a:ext cx="4011283" cy="629728"/>
          </a:xfrm>
        </p:spPr>
        <p:txBody>
          <a:bodyPr>
            <a:normAutofit/>
          </a:bodyPr>
          <a:lstStyle>
            <a:lvl1pPr algn="r">
              <a:defRPr sz="2250" b="1" baseline="0">
                <a:solidFill>
                  <a:srgbClr val="336600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53941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3748" y="65073"/>
            <a:ext cx="1822500" cy="641250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07717" y="76595"/>
            <a:ext cx="4011283" cy="629728"/>
          </a:xfrm>
        </p:spPr>
        <p:txBody>
          <a:bodyPr>
            <a:normAutofit/>
          </a:bodyPr>
          <a:lstStyle>
            <a:lvl1pPr algn="r">
              <a:defRPr sz="2250" b="1" baseline="0">
                <a:solidFill>
                  <a:srgbClr val="336600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Text Placeholder 2"/>
          <p:cNvSpPr>
            <a:spLocks noGrp="1"/>
          </p:cNvSpPr>
          <p:nvPr>
            <p:ph idx="12" hasCustomPrompt="1"/>
          </p:nvPr>
        </p:nvSpPr>
        <p:spPr>
          <a:xfrm>
            <a:off x="127222" y="1036877"/>
            <a:ext cx="8881606" cy="3463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235749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Объект 18"/>
          <p:cNvSpPr txBox="1">
            <a:spLocks/>
          </p:cNvSpPr>
          <p:nvPr userDrawn="1"/>
        </p:nvSpPr>
        <p:spPr>
          <a:xfrm>
            <a:off x="1602239" y="1153342"/>
            <a:ext cx="1269408" cy="83690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endParaRPr lang="ru-RU" sz="1125" dirty="0">
              <a:latin typeface="+mn-lt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3748" y="65073"/>
            <a:ext cx="1822500" cy="641250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idx="23"/>
          </p:nvPr>
        </p:nvSpPr>
        <p:spPr>
          <a:xfrm>
            <a:off x="1475303" y="1449288"/>
            <a:ext cx="80402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120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24"/>
          </p:nvPr>
        </p:nvSpPr>
        <p:spPr>
          <a:xfrm>
            <a:off x="1516385" y="2842091"/>
            <a:ext cx="80402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25"/>
          </p:nvPr>
        </p:nvSpPr>
        <p:spPr>
          <a:xfrm>
            <a:off x="1516385" y="4162008"/>
            <a:ext cx="80402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120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26"/>
          </p:nvPr>
        </p:nvSpPr>
        <p:spPr>
          <a:xfrm>
            <a:off x="6978931" y="1449288"/>
            <a:ext cx="80402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120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27"/>
          </p:nvPr>
        </p:nvSpPr>
        <p:spPr>
          <a:xfrm>
            <a:off x="6986882" y="2850043"/>
            <a:ext cx="80402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idx="28"/>
          </p:nvPr>
        </p:nvSpPr>
        <p:spPr>
          <a:xfrm>
            <a:off x="6986882" y="4169959"/>
            <a:ext cx="80402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120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07717" y="76595"/>
            <a:ext cx="4011283" cy="629728"/>
          </a:xfrm>
        </p:spPr>
        <p:txBody>
          <a:bodyPr>
            <a:normAutofit/>
          </a:bodyPr>
          <a:lstStyle>
            <a:lvl1pPr algn="r">
              <a:defRPr sz="2250" b="1" baseline="0">
                <a:solidFill>
                  <a:srgbClr val="336600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98110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3748" y="65073"/>
            <a:ext cx="1822500" cy="64125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 userDrawn="1"/>
        </p:nvCxnSpPr>
        <p:spPr>
          <a:xfrm>
            <a:off x="646879" y="4202117"/>
            <a:ext cx="226804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/>
          <p:cNvSpPr>
            <a:spLocks noGrp="1"/>
          </p:cNvSpPr>
          <p:nvPr>
            <p:ph idx="14" hasCustomPrompt="1"/>
          </p:nvPr>
        </p:nvSpPr>
        <p:spPr>
          <a:xfrm>
            <a:off x="646879" y="4314514"/>
            <a:ext cx="2277307" cy="370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2100" b="1" baseline="0">
                <a:solidFill>
                  <a:schemeClr val="bg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07717" y="76595"/>
            <a:ext cx="4011283" cy="629728"/>
          </a:xfrm>
        </p:spPr>
        <p:txBody>
          <a:bodyPr>
            <a:normAutofit/>
          </a:bodyPr>
          <a:lstStyle>
            <a:lvl1pPr algn="r">
              <a:defRPr sz="2250" b="1" baseline="0">
                <a:solidFill>
                  <a:srgbClr val="336600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Text Placeholder 2"/>
          <p:cNvSpPr>
            <a:spLocks noGrp="1"/>
          </p:cNvSpPr>
          <p:nvPr>
            <p:ph idx="16" hasCustomPrompt="1"/>
          </p:nvPr>
        </p:nvSpPr>
        <p:spPr>
          <a:xfrm>
            <a:off x="3924349" y="1799418"/>
            <a:ext cx="2277307" cy="370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>
              <a:buNone/>
              <a:defRPr sz="2100" b="1" baseline="0">
                <a:solidFill>
                  <a:srgbClr val="336600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21"/>
          </p:nvPr>
        </p:nvSpPr>
        <p:spPr>
          <a:xfrm>
            <a:off x="3932300" y="2258418"/>
            <a:ext cx="197073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>
              <a:buNone/>
              <a:defRPr sz="1200" b="1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>
          <a:xfrm>
            <a:off x="3924349" y="2209872"/>
            <a:ext cx="3714549" cy="0"/>
          </a:xfrm>
          <a:prstGeom prst="line">
            <a:avLst/>
          </a:prstGeom>
          <a:ln w="12700">
            <a:solidFill>
              <a:srgbClr val="33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26056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3748" y="65073"/>
            <a:ext cx="1822500" cy="641250"/>
          </a:xfrm>
          <a:prstGeom prst="rect">
            <a:avLst/>
          </a:prstGeom>
        </p:spPr>
      </p:pic>
      <p:sp>
        <p:nvSpPr>
          <p:cNvPr id="4" name="Text Placeholder 2"/>
          <p:cNvSpPr>
            <a:spLocks noGrp="1"/>
          </p:cNvSpPr>
          <p:nvPr>
            <p:ph idx="23"/>
          </p:nvPr>
        </p:nvSpPr>
        <p:spPr>
          <a:xfrm>
            <a:off x="3248444" y="1711681"/>
            <a:ext cx="80402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900" b="0" baseline="0">
                <a:solidFill>
                  <a:schemeClr val="bg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25"/>
          </p:nvPr>
        </p:nvSpPr>
        <p:spPr>
          <a:xfrm>
            <a:off x="3225916" y="2449242"/>
            <a:ext cx="80402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90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26"/>
          </p:nvPr>
        </p:nvSpPr>
        <p:spPr>
          <a:xfrm>
            <a:off x="3241818" y="3215803"/>
            <a:ext cx="80402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900" b="0" baseline="0">
                <a:solidFill>
                  <a:schemeClr val="bg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27"/>
          </p:nvPr>
        </p:nvSpPr>
        <p:spPr>
          <a:xfrm>
            <a:off x="3233867" y="4026836"/>
            <a:ext cx="80402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90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28"/>
          </p:nvPr>
        </p:nvSpPr>
        <p:spPr>
          <a:xfrm>
            <a:off x="4572000" y="1713006"/>
            <a:ext cx="80402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90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29"/>
          </p:nvPr>
        </p:nvSpPr>
        <p:spPr>
          <a:xfrm>
            <a:off x="4572000" y="2449242"/>
            <a:ext cx="80402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900" b="0" baseline="0">
                <a:solidFill>
                  <a:schemeClr val="bg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30"/>
          </p:nvPr>
        </p:nvSpPr>
        <p:spPr>
          <a:xfrm>
            <a:off x="4572000" y="3207852"/>
            <a:ext cx="80402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90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31"/>
          </p:nvPr>
        </p:nvSpPr>
        <p:spPr>
          <a:xfrm>
            <a:off x="4572000" y="4018885"/>
            <a:ext cx="80402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900" b="0" baseline="0">
                <a:solidFill>
                  <a:schemeClr val="bg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07717" y="76595"/>
            <a:ext cx="4011283" cy="629728"/>
          </a:xfrm>
        </p:spPr>
        <p:txBody>
          <a:bodyPr>
            <a:normAutofit/>
          </a:bodyPr>
          <a:lstStyle>
            <a:lvl1pPr algn="r">
              <a:defRPr sz="2250" b="1" baseline="0">
                <a:solidFill>
                  <a:srgbClr val="336600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99483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3748" y="65073"/>
            <a:ext cx="1822500" cy="641250"/>
          </a:xfrm>
          <a:prstGeom prst="rect">
            <a:avLst/>
          </a:prstGeom>
        </p:spPr>
      </p:pic>
      <p:sp>
        <p:nvSpPr>
          <p:cNvPr id="4" name="Text Placeholder 2"/>
          <p:cNvSpPr>
            <a:spLocks noGrp="1"/>
          </p:cNvSpPr>
          <p:nvPr>
            <p:ph idx="23"/>
          </p:nvPr>
        </p:nvSpPr>
        <p:spPr>
          <a:xfrm>
            <a:off x="1475303" y="1449288"/>
            <a:ext cx="80402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120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idx="24"/>
          </p:nvPr>
        </p:nvSpPr>
        <p:spPr>
          <a:xfrm>
            <a:off x="1532287" y="2818238"/>
            <a:ext cx="80402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25"/>
          </p:nvPr>
        </p:nvSpPr>
        <p:spPr>
          <a:xfrm>
            <a:off x="1516385" y="4193813"/>
            <a:ext cx="80402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120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26"/>
          </p:nvPr>
        </p:nvSpPr>
        <p:spPr>
          <a:xfrm>
            <a:off x="6963028" y="1466516"/>
            <a:ext cx="80402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120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27"/>
          </p:nvPr>
        </p:nvSpPr>
        <p:spPr>
          <a:xfrm>
            <a:off x="7002785" y="2873897"/>
            <a:ext cx="80402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28"/>
          </p:nvPr>
        </p:nvSpPr>
        <p:spPr>
          <a:xfrm>
            <a:off x="7026639" y="4201765"/>
            <a:ext cx="80402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120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07717" y="76595"/>
            <a:ext cx="4011283" cy="629728"/>
          </a:xfrm>
        </p:spPr>
        <p:txBody>
          <a:bodyPr>
            <a:normAutofit/>
          </a:bodyPr>
          <a:lstStyle>
            <a:lvl1pPr algn="r">
              <a:defRPr sz="2250" b="1" baseline="0">
                <a:solidFill>
                  <a:srgbClr val="336600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38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166" y="83058"/>
            <a:ext cx="3476926" cy="5143674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04475" y="2949937"/>
            <a:ext cx="4339087" cy="661528"/>
          </a:xfrm>
        </p:spPr>
        <p:txBody>
          <a:bodyPr anchor="b">
            <a:normAutofit/>
          </a:bodyPr>
          <a:lstStyle>
            <a:lvl1pPr algn="ctr">
              <a:defRPr sz="33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0122" y="3956307"/>
            <a:ext cx="2221817" cy="77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261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3748" y="65073"/>
            <a:ext cx="1822500" cy="641250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 userDrawn="1"/>
        </p:nvCxnSpPr>
        <p:spPr>
          <a:xfrm>
            <a:off x="646879" y="4202117"/>
            <a:ext cx="226804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/>
          <p:cNvSpPr>
            <a:spLocks noGrp="1"/>
          </p:cNvSpPr>
          <p:nvPr>
            <p:ph idx="14" hasCustomPrompt="1"/>
          </p:nvPr>
        </p:nvSpPr>
        <p:spPr>
          <a:xfrm>
            <a:off x="646879" y="4314514"/>
            <a:ext cx="2277307" cy="370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2100" b="1" baseline="0">
                <a:solidFill>
                  <a:schemeClr val="bg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07717" y="76595"/>
            <a:ext cx="4011283" cy="629728"/>
          </a:xfrm>
        </p:spPr>
        <p:txBody>
          <a:bodyPr>
            <a:normAutofit/>
          </a:bodyPr>
          <a:lstStyle>
            <a:lvl1pPr algn="r">
              <a:defRPr sz="2250" b="1" baseline="0">
                <a:solidFill>
                  <a:srgbClr val="336600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1" name="Text Placeholder 2"/>
          <p:cNvSpPr>
            <a:spLocks noGrp="1"/>
          </p:cNvSpPr>
          <p:nvPr>
            <p:ph idx="16" hasCustomPrompt="1"/>
          </p:nvPr>
        </p:nvSpPr>
        <p:spPr>
          <a:xfrm>
            <a:off x="3924349" y="1799418"/>
            <a:ext cx="2277307" cy="370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>
              <a:buNone/>
              <a:defRPr sz="2100" b="1" baseline="0">
                <a:solidFill>
                  <a:srgbClr val="336600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idx="21"/>
          </p:nvPr>
        </p:nvSpPr>
        <p:spPr>
          <a:xfrm>
            <a:off x="3932300" y="2258418"/>
            <a:ext cx="197073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>
              <a:buNone/>
              <a:defRPr sz="1200" b="1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3924349" y="2209872"/>
            <a:ext cx="3714549" cy="0"/>
          </a:xfrm>
          <a:prstGeom prst="line">
            <a:avLst/>
          </a:prstGeom>
          <a:ln w="12700">
            <a:solidFill>
              <a:srgbClr val="33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86524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3748" y="65073"/>
            <a:ext cx="1822500" cy="641250"/>
          </a:xfrm>
          <a:prstGeom prst="rect">
            <a:avLst/>
          </a:prstGeom>
        </p:spPr>
      </p:pic>
      <p:sp>
        <p:nvSpPr>
          <p:cNvPr id="4" name="Text Placeholder 2"/>
          <p:cNvSpPr>
            <a:spLocks noGrp="1"/>
          </p:cNvSpPr>
          <p:nvPr>
            <p:ph idx="23"/>
          </p:nvPr>
        </p:nvSpPr>
        <p:spPr>
          <a:xfrm>
            <a:off x="2389703" y="1830951"/>
            <a:ext cx="80402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95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idx="24"/>
          </p:nvPr>
        </p:nvSpPr>
        <p:spPr>
          <a:xfrm>
            <a:off x="2406930" y="2691018"/>
            <a:ext cx="80402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950" b="0" baseline="0">
                <a:solidFill>
                  <a:schemeClr val="bg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25"/>
          </p:nvPr>
        </p:nvSpPr>
        <p:spPr>
          <a:xfrm>
            <a:off x="2430785" y="3637222"/>
            <a:ext cx="80402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95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26"/>
          </p:nvPr>
        </p:nvSpPr>
        <p:spPr>
          <a:xfrm>
            <a:off x="4005143" y="1872033"/>
            <a:ext cx="80402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95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27"/>
          </p:nvPr>
        </p:nvSpPr>
        <p:spPr>
          <a:xfrm>
            <a:off x="3997191" y="2683066"/>
            <a:ext cx="80402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950" b="0" baseline="0">
                <a:solidFill>
                  <a:schemeClr val="bg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28"/>
          </p:nvPr>
        </p:nvSpPr>
        <p:spPr>
          <a:xfrm>
            <a:off x="4013094" y="3645173"/>
            <a:ext cx="80402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95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29"/>
          </p:nvPr>
        </p:nvSpPr>
        <p:spPr>
          <a:xfrm>
            <a:off x="5555647" y="1872033"/>
            <a:ext cx="80402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95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idx="30"/>
          </p:nvPr>
        </p:nvSpPr>
        <p:spPr>
          <a:xfrm>
            <a:off x="5547696" y="2698968"/>
            <a:ext cx="80402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950" b="0" baseline="0">
                <a:solidFill>
                  <a:schemeClr val="bg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31"/>
          </p:nvPr>
        </p:nvSpPr>
        <p:spPr>
          <a:xfrm>
            <a:off x="5579501" y="3684930"/>
            <a:ext cx="80402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95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07717" y="76595"/>
            <a:ext cx="4011283" cy="629728"/>
          </a:xfrm>
        </p:spPr>
        <p:txBody>
          <a:bodyPr>
            <a:normAutofit/>
          </a:bodyPr>
          <a:lstStyle>
            <a:lvl1pPr algn="r">
              <a:defRPr sz="2250" b="1" baseline="0">
                <a:solidFill>
                  <a:srgbClr val="336600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69280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3748" y="65073"/>
            <a:ext cx="1822500" cy="641250"/>
          </a:xfrm>
          <a:prstGeom prst="rect">
            <a:avLst/>
          </a:prstGeom>
        </p:spPr>
      </p:pic>
      <p:sp>
        <p:nvSpPr>
          <p:cNvPr id="4" name="Text Placeholder 2"/>
          <p:cNvSpPr>
            <a:spLocks noGrp="1"/>
          </p:cNvSpPr>
          <p:nvPr>
            <p:ph idx="23"/>
          </p:nvPr>
        </p:nvSpPr>
        <p:spPr>
          <a:xfrm>
            <a:off x="1475303" y="1449288"/>
            <a:ext cx="80402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120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idx="24"/>
          </p:nvPr>
        </p:nvSpPr>
        <p:spPr>
          <a:xfrm>
            <a:off x="1508434" y="2786433"/>
            <a:ext cx="80402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25"/>
          </p:nvPr>
        </p:nvSpPr>
        <p:spPr>
          <a:xfrm>
            <a:off x="1524337" y="4169959"/>
            <a:ext cx="80402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120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26"/>
          </p:nvPr>
        </p:nvSpPr>
        <p:spPr>
          <a:xfrm>
            <a:off x="6931223" y="1482419"/>
            <a:ext cx="80402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120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27"/>
          </p:nvPr>
        </p:nvSpPr>
        <p:spPr>
          <a:xfrm>
            <a:off x="6963028" y="2842091"/>
            <a:ext cx="80402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28"/>
          </p:nvPr>
        </p:nvSpPr>
        <p:spPr>
          <a:xfrm>
            <a:off x="6955077" y="4154056"/>
            <a:ext cx="80402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120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07717" y="76595"/>
            <a:ext cx="4011283" cy="629728"/>
          </a:xfrm>
        </p:spPr>
        <p:txBody>
          <a:bodyPr>
            <a:normAutofit/>
          </a:bodyPr>
          <a:lstStyle>
            <a:lvl1pPr algn="r">
              <a:defRPr sz="2250" b="1" baseline="0">
                <a:solidFill>
                  <a:srgbClr val="336600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93414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3748" y="65073"/>
            <a:ext cx="1822500" cy="641250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 userDrawn="1"/>
        </p:nvCxnSpPr>
        <p:spPr>
          <a:xfrm>
            <a:off x="646879" y="4202117"/>
            <a:ext cx="226804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/>
          <p:cNvSpPr>
            <a:spLocks noGrp="1"/>
          </p:cNvSpPr>
          <p:nvPr>
            <p:ph idx="14" hasCustomPrompt="1"/>
          </p:nvPr>
        </p:nvSpPr>
        <p:spPr>
          <a:xfrm>
            <a:off x="646879" y="4314514"/>
            <a:ext cx="2277307" cy="370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2100" b="1" baseline="0">
                <a:solidFill>
                  <a:schemeClr val="bg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07717" y="76595"/>
            <a:ext cx="4011283" cy="629728"/>
          </a:xfrm>
        </p:spPr>
        <p:txBody>
          <a:bodyPr>
            <a:normAutofit/>
          </a:bodyPr>
          <a:lstStyle>
            <a:lvl1pPr algn="r">
              <a:defRPr sz="2250" b="1" baseline="0">
                <a:solidFill>
                  <a:srgbClr val="336600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Text Placeholder 2"/>
          <p:cNvSpPr>
            <a:spLocks noGrp="1"/>
          </p:cNvSpPr>
          <p:nvPr>
            <p:ph idx="16" hasCustomPrompt="1"/>
          </p:nvPr>
        </p:nvSpPr>
        <p:spPr>
          <a:xfrm>
            <a:off x="3924349" y="1799418"/>
            <a:ext cx="2277307" cy="370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>
              <a:buNone/>
              <a:defRPr sz="2100" b="1" baseline="0">
                <a:solidFill>
                  <a:srgbClr val="336600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21"/>
          </p:nvPr>
        </p:nvSpPr>
        <p:spPr>
          <a:xfrm>
            <a:off x="3932300" y="2258418"/>
            <a:ext cx="197073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>
              <a:buNone/>
              <a:defRPr sz="1200" b="1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>
            <a:off x="3924349" y="2209872"/>
            <a:ext cx="3714549" cy="0"/>
          </a:xfrm>
          <a:prstGeom prst="line">
            <a:avLst/>
          </a:prstGeom>
          <a:ln w="12700">
            <a:solidFill>
              <a:srgbClr val="33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9961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3748" y="65073"/>
            <a:ext cx="1822500" cy="641250"/>
          </a:xfrm>
          <a:prstGeom prst="rect">
            <a:avLst/>
          </a:prstGeom>
        </p:spPr>
      </p:pic>
      <p:sp>
        <p:nvSpPr>
          <p:cNvPr id="4" name="Text Placeholder 2"/>
          <p:cNvSpPr>
            <a:spLocks noGrp="1"/>
          </p:cNvSpPr>
          <p:nvPr>
            <p:ph idx="23"/>
          </p:nvPr>
        </p:nvSpPr>
        <p:spPr>
          <a:xfrm>
            <a:off x="3272298" y="1576509"/>
            <a:ext cx="80402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980" b="0" baseline="0">
                <a:solidFill>
                  <a:schemeClr val="bg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24"/>
          </p:nvPr>
        </p:nvSpPr>
        <p:spPr>
          <a:xfrm>
            <a:off x="3210013" y="2449242"/>
            <a:ext cx="80402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98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25"/>
          </p:nvPr>
        </p:nvSpPr>
        <p:spPr>
          <a:xfrm>
            <a:off x="2036248" y="3374829"/>
            <a:ext cx="80402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98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26"/>
          </p:nvPr>
        </p:nvSpPr>
        <p:spPr>
          <a:xfrm>
            <a:off x="3432650" y="3462293"/>
            <a:ext cx="80402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980" b="0" baseline="0">
                <a:solidFill>
                  <a:schemeClr val="bg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27"/>
          </p:nvPr>
        </p:nvSpPr>
        <p:spPr>
          <a:xfrm>
            <a:off x="4466319" y="2388867"/>
            <a:ext cx="80402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98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28"/>
          </p:nvPr>
        </p:nvSpPr>
        <p:spPr>
          <a:xfrm>
            <a:off x="4792322" y="3502050"/>
            <a:ext cx="80402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98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29"/>
          </p:nvPr>
        </p:nvSpPr>
        <p:spPr>
          <a:xfrm>
            <a:off x="5507939" y="2449242"/>
            <a:ext cx="80402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98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idx="30"/>
          </p:nvPr>
        </p:nvSpPr>
        <p:spPr>
          <a:xfrm>
            <a:off x="6048629" y="3533855"/>
            <a:ext cx="80402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98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07717" y="76595"/>
            <a:ext cx="4011283" cy="629728"/>
          </a:xfrm>
        </p:spPr>
        <p:txBody>
          <a:bodyPr>
            <a:normAutofit/>
          </a:bodyPr>
          <a:lstStyle>
            <a:lvl1pPr algn="r">
              <a:defRPr sz="2250" b="1" baseline="0">
                <a:solidFill>
                  <a:srgbClr val="336600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21588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07717" y="76595"/>
            <a:ext cx="4011283" cy="629728"/>
          </a:xfrm>
        </p:spPr>
        <p:txBody>
          <a:bodyPr>
            <a:normAutofit/>
          </a:bodyPr>
          <a:lstStyle>
            <a:lvl1pPr algn="r">
              <a:defRPr sz="2250" b="1" baseline="0">
                <a:solidFill>
                  <a:srgbClr val="336600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3748" y="65073"/>
            <a:ext cx="1822500" cy="641250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idx="24"/>
          </p:nvPr>
        </p:nvSpPr>
        <p:spPr>
          <a:xfrm>
            <a:off x="1279933" y="1582550"/>
            <a:ext cx="80402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110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25"/>
          </p:nvPr>
        </p:nvSpPr>
        <p:spPr>
          <a:xfrm>
            <a:off x="1313063" y="4223708"/>
            <a:ext cx="80402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110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idx="26"/>
          </p:nvPr>
        </p:nvSpPr>
        <p:spPr>
          <a:xfrm>
            <a:off x="7141370" y="1591827"/>
            <a:ext cx="80402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110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27"/>
          </p:nvPr>
        </p:nvSpPr>
        <p:spPr>
          <a:xfrm>
            <a:off x="7165223" y="4255515"/>
            <a:ext cx="80402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110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04071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3748" y="65073"/>
            <a:ext cx="1822500" cy="64125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 userDrawn="1"/>
        </p:nvCxnSpPr>
        <p:spPr>
          <a:xfrm>
            <a:off x="646879" y="4202117"/>
            <a:ext cx="226804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/>
          <p:cNvSpPr>
            <a:spLocks noGrp="1"/>
          </p:cNvSpPr>
          <p:nvPr>
            <p:ph idx="14" hasCustomPrompt="1"/>
          </p:nvPr>
        </p:nvSpPr>
        <p:spPr>
          <a:xfrm>
            <a:off x="646879" y="4314514"/>
            <a:ext cx="2277307" cy="370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2100" b="1" baseline="0">
                <a:solidFill>
                  <a:schemeClr val="bg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4018754" y="1455594"/>
            <a:ext cx="3714549" cy="0"/>
          </a:xfrm>
          <a:prstGeom prst="line">
            <a:avLst/>
          </a:prstGeom>
          <a:ln w="12700">
            <a:solidFill>
              <a:srgbClr val="33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3992745" y="3115705"/>
            <a:ext cx="3714549" cy="0"/>
          </a:xfrm>
          <a:prstGeom prst="line">
            <a:avLst/>
          </a:prstGeom>
          <a:ln w="12700">
            <a:solidFill>
              <a:srgbClr val="33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/>
          <p:cNvSpPr>
            <a:spLocks noGrp="1"/>
          </p:cNvSpPr>
          <p:nvPr>
            <p:ph idx="15" hasCustomPrompt="1"/>
          </p:nvPr>
        </p:nvSpPr>
        <p:spPr>
          <a:xfrm>
            <a:off x="4000632" y="1088397"/>
            <a:ext cx="2277307" cy="370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>
              <a:buNone/>
              <a:defRPr sz="1800" b="1" baseline="0">
                <a:solidFill>
                  <a:srgbClr val="336600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6" hasCustomPrompt="1"/>
          </p:nvPr>
        </p:nvSpPr>
        <p:spPr>
          <a:xfrm>
            <a:off x="3971970" y="2754220"/>
            <a:ext cx="2277307" cy="370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>
              <a:buNone/>
              <a:defRPr sz="1800" b="1" baseline="0">
                <a:solidFill>
                  <a:srgbClr val="336600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20"/>
          </p:nvPr>
        </p:nvSpPr>
        <p:spPr>
          <a:xfrm>
            <a:off x="4024550" y="1494925"/>
            <a:ext cx="1851478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>
              <a:buNone/>
              <a:defRPr sz="1050" b="1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idx="21"/>
          </p:nvPr>
        </p:nvSpPr>
        <p:spPr>
          <a:xfrm>
            <a:off x="3992744" y="3155460"/>
            <a:ext cx="197073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>
              <a:buNone/>
              <a:defRPr sz="1050" b="1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07717" y="76595"/>
            <a:ext cx="4011283" cy="629728"/>
          </a:xfrm>
        </p:spPr>
        <p:txBody>
          <a:bodyPr>
            <a:normAutofit/>
          </a:bodyPr>
          <a:lstStyle>
            <a:lvl1pPr algn="r">
              <a:defRPr sz="2250" b="1" baseline="0">
                <a:solidFill>
                  <a:srgbClr val="336600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67751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Объект 18"/>
          <p:cNvSpPr txBox="1">
            <a:spLocks/>
          </p:cNvSpPr>
          <p:nvPr userDrawn="1"/>
        </p:nvSpPr>
        <p:spPr>
          <a:xfrm>
            <a:off x="3781465" y="3547493"/>
            <a:ext cx="3785871" cy="11317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1200" dirty="0">
              <a:latin typeface="+mn-lt"/>
              <a:ea typeface="MS Mincho" panose="02020609040205080304" pitchFamily="49" charset="-128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3748" y="65073"/>
            <a:ext cx="1822500" cy="641250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>
            <a:off x="646879" y="4202117"/>
            <a:ext cx="226804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/>
          <p:cNvSpPr>
            <a:spLocks noGrp="1"/>
          </p:cNvSpPr>
          <p:nvPr>
            <p:ph idx="14" hasCustomPrompt="1"/>
          </p:nvPr>
        </p:nvSpPr>
        <p:spPr>
          <a:xfrm>
            <a:off x="646879" y="4314514"/>
            <a:ext cx="2277307" cy="370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2100" b="1" baseline="0">
                <a:solidFill>
                  <a:schemeClr val="bg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07717" y="76595"/>
            <a:ext cx="4011283" cy="629728"/>
          </a:xfrm>
        </p:spPr>
        <p:txBody>
          <a:bodyPr>
            <a:normAutofit/>
          </a:bodyPr>
          <a:lstStyle>
            <a:lvl1pPr algn="r">
              <a:defRPr sz="2250" b="1" baseline="0">
                <a:solidFill>
                  <a:srgbClr val="336600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2" name="Text Placeholder 2"/>
          <p:cNvSpPr>
            <a:spLocks noGrp="1"/>
          </p:cNvSpPr>
          <p:nvPr>
            <p:ph idx="16" hasCustomPrompt="1"/>
          </p:nvPr>
        </p:nvSpPr>
        <p:spPr>
          <a:xfrm>
            <a:off x="3924349" y="1799418"/>
            <a:ext cx="2277307" cy="370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>
              <a:buNone/>
              <a:defRPr sz="2100" b="1" baseline="0">
                <a:solidFill>
                  <a:srgbClr val="336600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21"/>
          </p:nvPr>
        </p:nvSpPr>
        <p:spPr>
          <a:xfrm>
            <a:off x="3932300" y="2258418"/>
            <a:ext cx="197073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>
              <a:buNone/>
              <a:defRPr sz="1200" b="1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>
            <a:off x="3924349" y="2209872"/>
            <a:ext cx="3714549" cy="0"/>
          </a:xfrm>
          <a:prstGeom prst="line">
            <a:avLst/>
          </a:prstGeom>
          <a:ln w="12700">
            <a:solidFill>
              <a:srgbClr val="33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55153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3748" y="65073"/>
            <a:ext cx="1822500" cy="641250"/>
          </a:xfrm>
          <a:prstGeom prst="rect">
            <a:avLst/>
          </a:prstGeom>
        </p:spPr>
      </p:pic>
      <p:sp>
        <p:nvSpPr>
          <p:cNvPr id="4" name="Text Placeholder 2"/>
          <p:cNvSpPr>
            <a:spLocks noGrp="1"/>
          </p:cNvSpPr>
          <p:nvPr>
            <p:ph idx="23"/>
          </p:nvPr>
        </p:nvSpPr>
        <p:spPr>
          <a:xfrm>
            <a:off x="3248444" y="1552655"/>
            <a:ext cx="80402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98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idx="24"/>
          </p:nvPr>
        </p:nvSpPr>
        <p:spPr>
          <a:xfrm>
            <a:off x="3241818" y="2388868"/>
            <a:ext cx="80402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98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25"/>
          </p:nvPr>
        </p:nvSpPr>
        <p:spPr>
          <a:xfrm>
            <a:off x="3208688" y="3270137"/>
            <a:ext cx="80402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98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26"/>
          </p:nvPr>
        </p:nvSpPr>
        <p:spPr>
          <a:xfrm>
            <a:off x="4369578" y="1552655"/>
            <a:ext cx="80402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98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27"/>
          </p:nvPr>
        </p:nvSpPr>
        <p:spPr>
          <a:xfrm>
            <a:off x="4425237" y="2387542"/>
            <a:ext cx="80402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98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28"/>
          </p:nvPr>
        </p:nvSpPr>
        <p:spPr>
          <a:xfrm>
            <a:off x="4417286" y="3270137"/>
            <a:ext cx="80402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98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07717" y="76595"/>
            <a:ext cx="4011283" cy="629728"/>
          </a:xfrm>
        </p:spPr>
        <p:txBody>
          <a:bodyPr>
            <a:normAutofit/>
          </a:bodyPr>
          <a:lstStyle>
            <a:lvl1pPr algn="r">
              <a:defRPr sz="2250" b="1" baseline="0">
                <a:solidFill>
                  <a:srgbClr val="336600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00143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3748" y="65073"/>
            <a:ext cx="1822500" cy="641250"/>
          </a:xfrm>
          <a:prstGeom prst="rect">
            <a:avLst/>
          </a:prstGeom>
        </p:spPr>
      </p:pic>
      <p:sp>
        <p:nvSpPr>
          <p:cNvPr id="4" name="Text Placeholder 2"/>
          <p:cNvSpPr>
            <a:spLocks noGrp="1"/>
          </p:cNvSpPr>
          <p:nvPr>
            <p:ph idx="24"/>
          </p:nvPr>
        </p:nvSpPr>
        <p:spPr>
          <a:xfrm>
            <a:off x="1518472" y="2775245"/>
            <a:ext cx="80402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110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idx="25"/>
          </p:nvPr>
        </p:nvSpPr>
        <p:spPr>
          <a:xfrm>
            <a:off x="1494618" y="4142870"/>
            <a:ext cx="80402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110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26"/>
          </p:nvPr>
        </p:nvSpPr>
        <p:spPr>
          <a:xfrm>
            <a:off x="6949213" y="4142870"/>
            <a:ext cx="80402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1100" b="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27"/>
          </p:nvPr>
        </p:nvSpPr>
        <p:spPr>
          <a:xfrm>
            <a:off x="1502569" y="1455329"/>
            <a:ext cx="80402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28"/>
          </p:nvPr>
        </p:nvSpPr>
        <p:spPr>
          <a:xfrm>
            <a:off x="6949213" y="1423524"/>
            <a:ext cx="804023" cy="24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07717" y="76595"/>
            <a:ext cx="4011283" cy="629728"/>
          </a:xfrm>
        </p:spPr>
        <p:txBody>
          <a:bodyPr>
            <a:normAutofit/>
          </a:bodyPr>
          <a:lstStyle>
            <a:lvl1pPr algn="r">
              <a:defRPr sz="2250" b="1" baseline="0">
                <a:solidFill>
                  <a:srgbClr val="336600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6011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596" y="637139"/>
            <a:ext cx="3609617" cy="3609617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04475" y="2949937"/>
            <a:ext cx="4339087" cy="661528"/>
          </a:xfrm>
        </p:spPr>
        <p:txBody>
          <a:bodyPr anchor="b">
            <a:normAutofit/>
          </a:bodyPr>
          <a:lstStyle>
            <a:lvl1pPr algn="ctr">
              <a:defRPr sz="33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0122" y="3956307"/>
            <a:ext cx="2221817" cy="77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999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3748" y="65073"/>
            <a:ext cx="1822500" cy="641250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07717" y="76595"/>
            <a:ext cx="4011283" cy="629728"/>
          </a:xfrm>
        </p:spPr>
        <p:txBody>
          <a:bodyPr>
            <a:normAutofit/>
          </a:bodyPr>
          <a:lstStyle>
            <a:lvl1pPr algn="r">
              <a:defRPr sz="2250" b="1" baseline="0">
                <a:solidFill>
                  <a:srgbClr val="336600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33549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07717" y="76595"/>
            <a:ext cx="4011283" cy="629728"/>
          </a:xfrm>
        </p:spPr>
        <p:txBody>
          <a:bodyPr>
            <a:normAutofit/>
          </a:bodyPr>
          <a:lstStyle>
            <a:lvl1pPr algn="r">
              <a:defRPr sz="2250" b="1" baseline="0">
                <a:solidFill>
                  <a:srgbClr val="336600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3748" y="65073"/>
            <a:ext cx="1822500" cy="64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653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3748" y="65073"/>
            <a:ext cx="1822500" cy="641250"/>
          </a:xfrm>
          <a:prstGeom prst="rect">
            <a:avLst/>
          </a:prstGeom>
        </p:spPr>
      </p:pic>
      <p:sp>
        <p:nvSpPr>
          <p:cNvPr id="3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07717" y="76595"/>
            <a:ext cx="4011283" cy="629728"/>
          </a:xfrm>
        </p:spPr>
        <p:txBody>
          <a:bodyPr>
            <a:normAutofit/>
          </a:bodyPr>
          <a:lstStyle>
            <a:lvl1pPr algn="r">
              <a:defRPr sz="2250" b="1" baseline="0">
                <a:solidFill>
                  <a:srgbClr val="336600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95965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03015">
            <a:off x="4406148" y="-25580"/>
            <a:ext cx="4776248" cy="4776248"/>
          </a:xfrm>
          <a:prstGeom prst="rect">
            <a:avLst/>
          </a:prstGeom>
        </p:spPr>
      </p:pic>
      <p:sp>
        <p:nvSpPr>
          <p:cNvPr id="9" name="Текст 5"/>
          <p:cNvSpPr txBox="1">
            <a:spLocks/>
          </p:cNvSpPr>
          <p:nvPr userDrawn="1"/>
        </p:nvSpPr>
        <p:spPr>
          <a:xfrm>
            <a:off x="287881" y="2304042"/>
            <a:ext cx="5915025" cy="112514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500" dirty="0">
                <a:latin typeface="+mn-lt"/>
              </a:rPr>
              <a:t>КОНТАКТЫ</a:t>
            </a:r>
            <a:r>
              <a:rPr lang="en-US" sz="1500" dirty="0">
                <a:latin typeface="+mn-lt"/>
              </a:rPr>
              <a:t>:</a:t>
            </a:r>
          </a:p>
          <a:p>
            <a:r>
              <a:rPr lang="en-US" sz="1500" dirty="0">
                <a:latin typeface="+mn-lt"/>
              </a:rPr>
              <a:t>+7 (495) 982-30-20</a:t>
            </a:r>
            <a:r>
              <a:rPr lang="ru-RU" sz="1500" dirty="0">
                <a:latin typeface="+mn-lt"/>
              </a:rPr>
              <a:t> </a:t>
            </a:r>
            <a:endParaRPr lang="en-US" sz="1500" dirty="0">
              <a:latin typeface="+mn-lt"/>
            </a:endParaRPr>
          </a:p>
          <a:p>
            <a:r>
              <a:rPr lang="en-US" sz="1500" dirty="0">
                <a:latin typeface="+mn-lt"/>
                <a:hlinkClick r:id="rId4"/>
              </a:rPr>
              <a:t>info@securitycode.ru</a:t>
            </a:r>
            <a:endParaRPr lang="en-US" sz="1500" dirty="0">
              <a:latin typeface="+mn-lt"/>
            </a:endParaRPr>
          </a:p>
          <a:p>
            <a:r>
              <a:rPr lang="en-US" sz="1500" dirty="0">
                <a:latin typeface="+mn-lt"/>
              </a:rPr>
              <a:t>www.securitycode.ru</a:t>
            </a:r>
            <a:endParaRPr lang="ru-RU" sz="1500" dirty="0">
              <a:latin typeface="+mn-lt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80122" y="3956307"/>
            <a:ext cx="2221817" cy="772060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idx="11" hasCustomPrompt="1"/>
          </p:nvPr>
        </p:nvSpPr>
        <p:spPr>
          <a:xfrm>
            <a:off x="355823" y="1364647"/>
            <a:ext cx="2665671" cy="503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idx="12" hasCustomPrompt="1"/>
          </p:nvPr>
        </p:nvSpPr>
        <p:spPr>
          <a:xfrm>
            <a:off x="365100" y="1919743"/>
            <a:ext cx="978671" cy="294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sz="1500" b="0" baseline="0">
                <a:solidFill>
                  <a:schemeClr val="bg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ФИО</a:t>
            </a:r>
          </a:p>
        </p:txBody>
      </p:sp>
    </p:spTree>
    <p:extLst>
      <p:ext uri="{BB962C8B-B14F-4D97-AF65-F5344CB8AC3E}">
        <p14:creationId xmlns:p14="http://schemas.microsoft.com/office/powerpoint/2010/main" val="29407904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Текст 5"/>
          <p:cNvSpPr txBox="1">
            <a:spLocks/>
          </p:cNvSpPr>
          <p:nvPr userDrawn="1"/>
        </p:nvSpPr>
        <p:spPr>
          <a:xfrm>
            <a:off x="287881" y="2304042"/>
            <a:ext cx="5915025" cy="112514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500" dirty="0">
                <a:latin typeface="+mn-lt"/>
              </a:rPr>
              <a:t>КОНТАКТЫ</a:t>
            </a:r>
            <a:r>
              <a:rPr lang="en-US" sz="1500" dirty="0">
                <a:latin typeface="+mn-lt"/>
              </a:rPr>
              <a:t>:</a:t>
            </a:r>
          </a:p>
          <a:p>
            <a:r>
              <a:rPr lang="en-US" sz="1500" dirty="0">
                <a:latin typeface="+mn-lt"/>
              </a:rPr>
              <a:t>+7 (495) 982-30-20</a:t>
            </a:r>
            <a:r>
              <a:rPr lang="ru-RU" sz="1500" dirty="0">
                <a:latin typeface="+mn-lt"/>
              </a:rPr>
              <a:t> </a:t>
            </a:r>
            <a:endParaRPr lang="en-US" sz="1500" dirty="0">
              <a:latin typeface="+mn-lt"/>
            </a:endParaRPr>
          </a:p>
          <a:p>
            <a:r>
              <a:rPr lang="en-US" sz="1500" dirty="0">
                <a:latin typeface="+mn-lt"/>
                <a:hlinkClick r:id="rId3"/>
              </a:rPr>
              <a:t>info@securitycode.ru</a:t>
            </a:r>
            <a:endParaRPr lang="en-US" sz="1500" dirty="0">
              <a:latin typeface="+mn-lt"/>
            </a:endParaRPr>
          </a:p>
          <a:p>
            <a:r>
              <a:rPr lang="en-US" sz="1500" dirty="0">
                <a:latin typeface="+mn-lt"/>
              </a:rPr>
              <a:t>www.securitycode.ru</a:t>
            </a:r>
            <a:endParaRPr lang="ru-RU" sz="1500" dirty="0">
              <a:latin typeface="+mn-lt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0122" y="3956307"/>
            <a:ext cx="2221817" cy="772060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idx="11" hasCustomPrompt="1"/>
          </p:nvPr>
        </p:nvSpPr>
        <p:spPr>
          <a:xfrm>
            <a:off x="355823" y="1364647"/>
            <a:ext cx="2665671" cy="503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idx="12" hasCustomPrompt="1"/>
          </p:nvPr>
        </p:nvSpPr>
        <p:spPr>
          <a:xfrm>
            <a:off x="365100" y="1919743"/>
            <a:ext cx="978671" cy="294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sz="1500" b="0" baseline="0">
                <a:solidFill>
                  <a:schemeClr val="bg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ФИО</a:t>
            </a:r>
          </a:p>
        </p:txBody>
      </p:sp>
    </p:spTree>
    <p:extLst>
      <p:ext uri="{BB962C8B-B14F-4D97-AF65-F5344CB8AC3E}">
        <p14:creationId xmlns:p14="http://schemas.microsoft.com/office/powerpoint/2010/main" val="25177189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07717" y="76595"/>
            <a:ext cx="4011283" cy="629728"/>
          </a:xfrm>
        </p:spPr>
        <p:txBody>
          <a:bodyPr>
            <a:normAutofit/>
          </a:bodyPr>
          <a:lstStyle>
            <a:lvl1pPr algn="r">
              <a:defRPr sz="2250" b="1" baseline="0">
                <a:solidFill>
                  <a:srgbClr val="336600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3748" y="65073"/>
            <a:ext cx="1822500" cy="641250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idx="14" hasCustomPrompt="1"/>
          </p:nvPr>
        </p:nvSpPr>
        <p:spPr>
          <a:xfrm>
            <a:off x="227745" y="948749"/>
            <a:ext cx="3135657" cy="3360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5" hasCustomPrompt="1"/>
          </p:nvPr>
        </p:nvSpPr>
        <p:spPr>
          <a:xfrm>
            <a:off x="3695839" y="965976"/>
            <a:ext cx="3135657" cy="3360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sz="1200" b="0">
                <a:solidFill>
                  <a:srgbClr val="336600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746692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07717" y="76595"/>
            <a:ext cx="4011283" cy="629728"/>
          </a:xfrm>
        </p:spPr>
        <p:txBody>
          <a:bodyPr>
            <a:normAutofit/>
          </a:bodyPr>
          <a:lstStyle>
            <a:lvl1pPr algn="r">
              <a:defRPr sz="2250" b="1" baseline="0">
                <a:solidFill>
                  <a:srgbClr val="336600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3748" y="65073"/>
            <a:ext cx="1822500" cy="641250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idx="14" hasCustomPrompt="1"/>
          </p:nvPr>
        </p:nvSpPr>
        <p:spPr>
          <a:xfrm>
            <a:off x="227745" y="948749"/>
            <a:ext cx="8820839" cy="3360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496393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07717" y="76595"/>
            <a:ext cx="4011283" cy="629728"/>
          </a:xfrm>
        </p:spPr>
        <p:txBody>
          <a:bodyPr>
            <a:normAutofit/>
          </a:bodyPr>
          <a:lstStyle>
            <a:lvl1pPr algn="r">
              <a:defRPr sz="2250" b="1" baseline="0">
                <a:solidFill>
                  <a:srgbClr val="336600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3748" y="65073"/>
            <a:ext cx="1822500" cy="641250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idx="14" hasCustomPrompt="1"/>
          </p:nvPr>
        </p:nvSpPr>
        <p:spPr>
          <a:xfrm>
            <a:off x="227745" y="948749"/>
            <a:ext cx="8717472" cy="3360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146723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07717" y="76595"/>
            <a:ext cx="4011283" cy="629728"/>
          </a:xfrm>
        </p:spPr>
        <p:txBody>
          <a:bodyPr>
            <a:normAutofit/>
          </a:bodyPr>
          <a:lstStyle>
            <a:lvl1pPr algn="r">
              <a:defRPr sz="2250" b="1" baseline="0">
                <a:solidFill>
                  <a:srgbClr val="336600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3748" y="65073"/>
            <a:ext cx="1822500" cy="641250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idx="14" hasCustomPrompt="1"/>
          </p:nvPr>
        </p:nvSpPr>
        <p:spPr>
          <a:xfrm>
            <a:off x="227745" y="948749"/>
            <a:ext cx="8789034" cy="3360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973368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07717" y="76595"/>
            <a:ext cx="4011283" cy="629728"/>
          </a:xfrm>
        </p:spPr>
        <p:txBody>
          <a:bodyPr>
            <a:normAutofit/>
          </a:bodyPr>
          <a:lstStyle>
            <a:lvl1pPr algn="r">
              <a:defRPr sz="2250" b="1" baseline="0">
                <a:solidFill>
                  <a:srgbClr val="336600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3748" y="65073"/>
            <a:ext cx="1822500" cy="641250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idx="14" hasCustomPrompt="1"/>
          </p:nvPr>
        </p:nvSpPr>
        <p:spPr>
          <a:xfrm>
            <a:off x="227745" y="948749"/>
            <a:ext cx="3135657" cy="3360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5" hasCustomPrompt="1"/>
          </p:nvPr>
        </p:nvSpPr>
        <p:spPr>
          <a:xfrm>
            <a:off x="3743547" y="958026"/>
            <a:ext cx="3135657" cy="3360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27668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0122" y="3956307"/>
            <a:ext cx="2221817" cy="77206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04475" y="2949937"/>
            <a:ext cx="4339087" cy="661528"/>
          </a:xfrm>
        </p:spPr>
        <p:txBody>
          <a:bodyPr anchor="b">
            <a:normAutofit/>
          </a:bodyPr>
          <a:lstStyle>
            <a:lvl1pPr algn="ctr">
              <a:defRPr sz="33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47326">
            <a:off x="4524213" y="237596"/>
            <a:ext cx="4298096" cy="429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238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07717" y="76595"/>
            <a:ext cx="4011283" cy="629728"/>
          </a:xfrm>
        </p:spPr>
        <p:txBody>
          <a:bodyPr>
            <a:normAutofit/>
          </a:bodyPr>
          <a:lstStyle>
            <a:lvl1pPr algn="r">
              <a:defRPr sz="2250" b="1" baseline="0">
                <a:solidFill>
                  <a:srgbClr val="336600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3748" y="65073"/>
            <a:ext cx="1822500" cy="641250"/>
          </a:xfrm>
          <a:prstGeom prst="rect">
            <a:avLst/>
          </a:prstGeom>
        </p:spPr>
      </p:pic>
      <p:sp>
        <p:nvSpPr>
          <p:cNvPr id="6" name="Text Placeholder 2"/>
          <p:cNvSpPr>
            <a:spLocks noGrp="1"/>
          </p:cNvSpPr>
          <p:nvPr>
            <p:ph idx="14" hasCustomPrompt="1"/>
          </p:nvPr>
        </p:nvSpPr>
        <p:spPr>
          <a:xfrm>
            <a:off x="227745" y="948749"/>
            <a:ext cx="8789034" cy="3360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2594771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07717" y="76595"/>
            <a:ext cx="4011283" cy="629728"/>
          </a:xfrm>
        </p:spPr>
        <p:txBody>
          <a:bodyPr>
            <a:normAutofit/>
          </a:bodyPr>
          <a:lstStyle>
            <a:lvl1pPr algn="r">
              <a:defRPr sz="2250" b="1" baseline="0">
                <a:solidFill>
                  <a:srgbClr val="336600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3748" y="65073"/>
            <a:ext cx="1822500" cy="641250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idx="14" hasCustomPrompt="1"/>
          </p:nvPr>
        </p:nvSpPr>
        <p:spPr>
          <a:xfrm>
            <a:off x="227745" y="948749"/>
            <a:ext cx="8677716" cy="3360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938009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07717" y="76595"/>
            <a:ext cx="4011283" cy="629728"/>
          </a:xfrm>
        </p:spPr>
        <p:txBody>
          <a:bodyPr>
            <a:normAutofit/>
          </a:bodyPr>
          <a:lstStyle>
            <a:lvl1pPr algn="r">
              <a:defRPr sz="2250" b="1" baseline="0">
                <a:solidFill>
                  <a:srgbClr val="336600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3748" y="65073"/>
            <a:ext cx="1822500" cy="641250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idx="14" hasCustomPrompt="1"/>
          </p:nvPr>
        </p:nvSpPr>
        <p:spPr>
          <a:xfrm>
            <a:off x="227745" y="948749"/>
            <a:ext cx="8741325" cy="3360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sz="1200" b="0">
                <a:solidFill>
                  <a:srgbClr val="336600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168682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07717" y="76595"/>
            <a:ext cx="4011283" cy="629728"/>
          </a:xfrm>
        </p:spPr>
        <p:txBody>
          <a:bodyPr>
            <a:normAutofit/>
          </a:bodyPr>
          <a:lstStyle>
            <a:lvl1pPr algn="r">
              <a:defRPr sz="2250" b="1" baseline="0">
                <a:solidFill>
                  <a:srgbClr val="336600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3748" y="65073"/>
            <a:ext cx="1822500" cy="641250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idx="14" hasCustomPrompt="1"/>
          </p:nvPr>
        </p:nvSpPr>
        <p:spPr>
          <a:xfrm>
            <a:off x="227745" y="948749"/>
            <a:ext cx="8749278" cy="3360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158964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07717" y="76595"/>
            <a:ext cx="4011283" cy="629728"/>
          </a:xfrm>
        </p:spPr>
        <p:txBody>
          <a:bodyPr>
            <a:normAutofit/>
          </a:bodyPr>
          <a:lstStyle>
            <a:lvl1pPr algn="r">
              <a:defRPr sz="2250" b="1" baseline="0">
                <a:solidFill>
                  <a:srgbClr val="336600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3748" y="65073"/>
            <a:ext cx="1822500" cy="641250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idx="14" hasCustomPrompt="1"/>
          </p:nvPr>
        </p:nvSpPr>
        <p:spPr>
          <a:xfrm>
            <a:off x="227745" y="948749"/>
            <a:ext cx="3135657" cy="3360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5" hasCustomPrompt="1"/>
          </p:nvPr>
        </p:nvSpPr>
        <p:spPr>
          <a:xfrm>
            <a:off x="3735596" y="965976"/>
            <a:ext cx="5201670" cy="3360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01538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07717" y="76595"/>
            <a:ext cx="4011283" cy="629728"/>
          </a:xfrm>
        </p:spPr>
        <p:txBody>
          <a:bodyPr>
            <a:normAutofit/>
          </a:bodyPr>
          <a:lstStyle>
            <a:lvl1pPr algn="r">
              <a:defRPr sz="2250" b="1" baseline="0">
                <a:solidFill>
                  <a:srgbClr val="336600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3748" y="65073"/>
            <a:ext cx="1822500" cy="641250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idx="14" hasCustomPrompt="1"/>
          </p:nvPr>
        </p:nvSpPr>
        <p:spPr>
          <a:xfrm>
            <a:off x="227745" y="948749"/>
            <a:ext cx="8741326" cy="3360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8298110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07717" y="76595"/>
            <a:ext cx="4011283" cy="629728"/>
          </a:xfrm>
        </p:spPr>
        <p:txBody>
          <a:bodyPr>
            <a:normAutofit/>
          </a:bodyPr>
          <a:lstStyle>
            <a:lvl1pPr algn="r">
              <a:defRPr sz="2250" b="1" baseline="0">
                <a:solidFill>
                  <a:srgbClr val="336600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3748" y="65073"/>
            <a:ext cx="1822500" cy="641250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idx="14" hasCustomPrompt="1"/>
          </p:nvPr>
        </p:nvSpPr>
        <p:spPr>
          <a:xfrm>
            <a:off x="227745" y="948749"/>
            <a:ext cx="8757229" cy="3360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6255061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"/>
            <a:ext cx="8354105" cy="73240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>
              <a:defRPr kumimoji="0" lang="ru-RU" sz="1700" b="1" i="0" u="none" strike="noStrike" cap="none" spc="0" normalizeH="0" baseline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pPr marL="0" marR="0" lvl="0" indent="0" algn="r" defTabSz="514350" fontAlgn="auto">
              <a:spcAft>
                <a:spcPts val="0"/>
              </a:spcAft>
              <a:buClrTx/>
              <a:buSzTx/>
              <a:buFontTx/>
              <a:tabLst/>
            </a:pPr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0859" y="1007950"/>
            <a:ext cx="8347982" cy="3860006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>
              <a:defRPr kumimoji="0" lang="ru-RU" sz="1800" b="1" i="0" u="none" strike="noStrike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</a:defRPr>
            </a:lvl1pPr>
            <a:lvl2pPr>
              <a:defRPr kumimoji="0" lang="ru-RU" sz="18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defRPr>
            </a:lvl2pPr>
            <a:lvl3pPr>
              <a:defRPr kumimoji="0" lang="ru-RU" sz="18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defRPr>
            </a:lvl3pPr>
            <a:lvl4pPr>
              <a:defRPr kumimoji="0" lang="ru-RU" sz="18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defRPr>
            </a:lvl4pPr>
            <a:lvl5pPr>
              <a:defRPr kumimoji="0" lang="ru-RU" sz="18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defRPr>
            </a:lvl5pPr>
          </a:lstStyle>
          <a:p>
            <a:pPr marL="0" marR="0" lvl="0" indent="0" defTabSz="514350" fontAlgn="auto">
              <a:spcBef>
                <a:spcPts val="563"/>
              </a:spcBef>
              <a:spcAft>
                <a:spcPts val="0"/>
              </a:spcAft>
              <a:buClrTx/>
              <a:buSzTx/>
              <a:buNone/>
              <a:tabLst/>
            </a:pPr>
            <a:r>
              <a:rPr lang="ru-RU" smtClean="0"/>
              <a:t>Образец текста</a:t>
            </a:r>
          </a:p>
          <a:p>
            <a:pPr marL="0" marR="0" lvl="1" indent="0" defTabSz="514350" fontAlgn="auto">
              <a:spcBef>
                <a:spcPts val="563"/>
              </a:spcBef>
              <a:spcAft>
                <a:spcPts val="0"/>
              </a:spcAft>
              <a:buClrTx/>
              <a:buSzTx/>
              <a:buNone/>
              <a:tabLst/>
            </a:pPr>
            <a:r>
              <a:rPr lang="ru-RU" smtClean="0"/>
              <a:t>Второй уровень</a:t>
            </a:r>
          </a:p>
          <a:p>
            <a:pPr marL="0" marR="0" lvl="2" indent="0" defTabSz="514350" fontAlgn="auto">
              <a:spcBef>
                <a:spcPts val="563"/>
              </a:spcBef>
              <a:spcAft>
                <a:spcPts val="0"/>
              </a:spcAft>
              <a:buClrTx/>
              <a:buSzTx/>
              <a:buNone/>
              <a:tabLst/>
            </a:pPr>
            <a:r>
              <a:rPr lang="ru-RU" smtClean="0"/>
              <a:t>Третий уровень</a:t>
            </a:r>
          </a:p>
          <a:p>
            <a:pPr marL="0" marR="0" lvl="3" indent="0" defTabSz="514350" fontAlgn="auto">
              <a:spcBef>
                <a:spcPts val="563"/>
              </a:spcBef>
              <a:spcAft>
                <a:spcPts val="0"/>
              </a:spcAft>
              <a:buClrTx/>
              <a:buSzTx/>
              <a:buNone/>
              <a:tabLst/>
            </a:pPr>
            <a:r>
              <a:rPr lang="ru-RU" smtClean="0"/>
              <a:t>Четвертый уровень</a:t>
            </a:r>
          </a:p>
          <a:p>
            <a:pPr marL="0" marR="0" lvl="4" indent="0" defTabSz="514350" fontAlgn="auto">
              <a:spcBef>
                <a:spcPts val="563"/>
              </a:spcBef>
              <a:spcAft>
                <a:spcPts val="0"/>
              </a:spcAft>
              <a:buClrTx/>
              <a:buSzTx/>
              <a:buNone/>
              <a:tabLst/>
            </a:pPr>
            <a:r>
              <a:rPr lang="ru-RU" smtClean="0"/>
              <a:t>Пятый уровень</a:t>
            </a:r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9320" y="119062"/>
            <a:ext cx="1366875" cy="48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9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14" y="0"/>
            <a:ext cx="9144000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"/>
            <a:ext cx="8354105" cy="73240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>
              <a:defRPr kumimoji="0" lang="ru-RU" sz="1700" b="1" i="0" u="none" strike="noStrike" cap="none" spc="0" normalizeH="0" baseline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pPr marL="0" marR="0" lvl="0" indent="0" algn="r" defTabSz="514350" fontAlgn="auto">
              <a:spcAft>
                <a:spcPts val="0"/>
              </a:spcAft>
              <a:buClrTx/>
              <a:buSzTx/>
              <a:buFontTx/>
              <a:tabLst/>
            </a:pPr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0859" y="1007950"/>
            <a:ext cx="8347982" cy="3860006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>
              <a:defRPr kumimoji="0" lang="ru-RU" sz="1800" b="1" i="0" u="none" strike="noStrike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</a:defRPr>
            </a:lvl1pPr>
            <a:lvl2pPr>
              <a:defRPr kumimoji="0" lang="ru-RU" sz="18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defRPr>
            </a:lvl2pPr>
            <a:lvl3pPr>
              <a:defRPr kumimoji="0" lang="ru-RU" sz="18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defRPr>
            </a:lvl3pPr>
            <a:lvl4pPr>
              <a:defRPr kumimoji="0" lang="ru-RU" sz="18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defRPr>
            </a:lvl4pPr>
            <a:lvl5pPr>
              <a:defRPr kumimoji="0" lang="ru-RU" sz="18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defRPr>
            </a:lvl5pPr>
          </a:lstStyle>
          <a:p>
            <a:pPr marL="0" marR="0" lvl="0" indent="0" defTabSz="514350" fontAlgn="auto">
              <a:spcBef>
                <a:spcPts val="563"/>
              </a:spcBef>
              <a:spcAft>
                <a:spcPts val="0"/>
              </a:spcAft>
              <a:buClrTx/>
              <a:buSzTx/>
              <a:buNone/>
              <a:tabLst/>
            </a:pPr>
            <a:r>
              <a:rPr lang="ru-RU" smtClean="0"/>
              <a:t>Образец текста</a:t>
            </a:r>
          </a:p>
          <a:p>
            <a:pPr marL="0" marR="0" lvl="1" indent="0" defTabSz="514350" fontAlgn="auto">
              <a:spcBef>
                <a:spcPts val="563"/>
              </a:spcBef>
              <a:spcAft>
                <a:spcPts val="0"/>
              </a:spcAft>
              <a:buClrTx/>
              <a:buSzTx/>
              <a:buNone/>
              <a:tabLst/>
            </a:pPr>
            <a:r>
              <a:rPr lang="ru-RU" smtClean="0"/>
              <a:t>Второй уровень</a:t>
            </a:r>
          </a:p>
          <a:p>
            <a:pPr marL="0" marR="0" lvl="2" indent="0" defTabSz="514350" fontAlgn="auto">
              <a:spcBef>
                <a:spcPts val="563"/>
              </a:spcBef>
              <a:spcAft>
                <a:spcPts val="0"/>
              </a:spcAft>
              <a:buClrTx/>
              <a:buSzTx/>
              <a:buNone/>
              <a:tabLst/>
            </a:pPr>
            <a:r>
              <a:rPr lang="ru-RU" smtClean="0"/>
              <a:t>Третий уровень</a:t>
            </a:r>
          </a:p>
          <a:p>
            <a:pPr marL="0" marR="0" lvl="3" indent="0" defTabSz="514350" fontAlgn="auto">
              <a:spcBef>
                <a:spcPts val="563"/>
              </a:spcBef>
              <a:spcAft>
                <a:spcPts val="0"/>
              </a:spcAft>
              <a:buClrTx/>
              <a:buSzTx/>
              <a:buNone/>
              <a:tabLst/>
            </a:pPr>
            <a:r>
              <a:rPr lang="ru-RU" smtClean="0"/>
              <a:t>Четвертый уровень</a:t>
            </a:r>
          </a:p>
          <a:p>
            <a:pPr marL="0" marR="0" lvl="4" indent="0" defTabSz="514350" fontAlgn="auto">
              <a:spcBef>
                <a:spcPts val="563"/>
              </a:spcBef>
              <a:spcAft>
                <a:spcPts val="0"/>
              </a:spcAft>
              <a:buClrTx/>
              <a:buSzTx/>
              <a:buNone/>
              <a:tabLst/>
            </a:pPr>
            <a:r>
              <a:rPr lang="ru-RU" smtClean="0"/>
              <a:t>Пятый уровень</a:t>
            </a:r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9320" y="119062"/>
            <a:ext cx="1366875" cy="48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87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07717" y="76595"/>
            <a:ext cx="4011283" cy="629728"/>
          </a:xfrm>
        </p:spPr>
        <p:txBody>
          <a:bodyPr>
            <a:normAutofit/>
          </a:bodyPr>
          <a:lstStyle>
            <a:lvl1pPr algn="r">
              <a:defRPr sz="2250" b="1" baseline="0">
                <a:solidFill>
                  <a:srgbClr val="336600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3748" y="65073"/>
            <a:ext cx="1822500" cy="641250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idx="14" hasCustomPrompt="1"/>
          </p:nvPr>
        </p:nvSpPr>
        <p:spPr>
          <a:xfrm>
            <a:off x="227745" y="948749"/>
            <a:ext cx="4527135" cy="3360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sz="1200" b="1">
                <a:solidFill>
                  <a:srgbClr val="336600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0694" y="1550869"/>
            <a:ext cx="3593306" cy="359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39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07717" y="76595"/>
            <a:ext cx="4011283" cy="629728"/>
          </a:xfrm>
        </p:spPr>
        <p:txBody>
          <a:bodyPr>
            <a:normAutofit/>
          </a:bodyPr>
          <a:lstStyle>
            <a:lvl1pPr algn="r">
              <a:defRPr sz="2250" b="1" baseline="0">
                <a:solidFill>
                  <a:srgbClr val="336600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3748" y="65073"/>
            <a:ext cx="1822500" cy="641250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idx="14" hasCustomPrompt="1"/>
          </p:nvPr>
        </p:nvSpPr>
        <p:spPr>
          <a:xfrm>
            <a:off x="4627659" y="948749"/>
            <a:ext cx="4341411" cy="3360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sz="2000" b="0">
                <a:solidFill>
                  <a:srgbClr val="336600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7" name="Объект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4524"/>
            <a:ext cx="3854450" cy="385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379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286" y="875335"/>
            <a:ext cx="1874366" cy="187436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993" y="863409"/>
            <a:ext cx="1874366" cy="187436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223" y="2480596"/>
            <a:ext cx="1874366" cy="187436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985" y="2357034"/>
            <a:ext cx="1874366" cy="187436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344" y="899687"/>
            <a:ext cx="1815837" cy="59888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62" y="2438333"/>
            <a:ext cx="1829110" cy="59888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13" y="2272308"/>
            <a:ext cx="2035484" cy="59888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532" y="3834209"/>
            <a:ext cx="2335874" cy="59888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133" y="3819987"/>
            <a:ext cx="2241038" cy="59888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86798">
            <a:off x="3877426" y="3241333"/>
            <a:ext cx="1771795" cy="177179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819" y="1666569"/>
            <a:ext cx="1810363" cy="181036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13748" y="65073"/>
            <a:ext cx="1822500" cy="641250"/>
          </a:xfrm>
          <a:prstGeom prst="rect">
            <a:avLst/>
          </a:prstGeom>
        </p:spPr>
      </p:pic>
      <p:sp>
        <p:nvSpPr>
          <p:cNvPr id="2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07717" y="76595"/>
            <a:ext cx="4011283" cy="629728"/>
          </a:xfrm>
        </p:spPr>
        <p:txBody>
          <a:bodyPr>
            <a:normAutofit/>
          </a:bodyPr>
          <a:lstStyle>
            <a:lvl1pPr algn="r">
              <a:defRPr sz="2250" b="1" baseline="0">
                <a:solidFill>
                  <a:srgbClr val="336600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6" name="Text Placeholder 2"/>
          <p:cNvSpPr>
            <a:spLocks noGrp="1"/>
          </p:cNvSpPr>
          <p:nvPr>
            <p:ph idx="12" hasCustomPrompt="1"/>
          </p:nvPr>
        </p:nvSpPr>
        <p:spPr>
          <a:xfrm>
            <a:off x="3666819" y="1036877"/>
            <a:ext cx="1808502" cy="370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idx="13" hasCustomPrompt="1"/>
          </p:nvPr>
        </p:nvSpPr>
        <p:spPr>
          <a:xfrm>
            <a:off x="5960437" y="2356799"/>
            <a:ext cx="1808502" cy="370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idx="14" hasCustomPrompt="1"/>
          </p:nvPr>
        </p:nvSpPr>
        <p:spPr>
          <a:xfrm>
            <a:off x="1395683" y="2523107"/>
            <a:ext cx="1808502" cy="370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idx="15" hasCustomPrompt="1"/>
          </p:nvPr>
        </p:nvSpPr>
        <p:spPr>
          <a:xfrm>
            <a:off x="2052718" y="3930451"/>
            <a:ext cx="1808502" cy="370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idx="16" hasCustomPrompt="1"/>
          </p:nvPr>
        </p:nvSpPr>
        <p:spPr>
          <a:xfrm>
            <a:off x="5701401" y="3948300"/>
            <a:ext cx="1808502" cy="370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9591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F1CC9-C1C7-41C3-9FF5-6D591CE178F3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DD309-0CF8-4A0A-9624-592E4AD5DD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257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915" r:id="rId2"/>
    <p:sldLayoutId id="2147483781" r:id="rId3"/>
    <p:sldLayoutId id="2147483792" r:id="rId4"/>
    <p:sldLayoutId id="2147483917" r:id="rId5"/>
    <p:sldLayoutId id="2147483918" r:id="rId6"/>
    <p:sldLayoutId id="2147483920" r:id="rId7"/>
    <p:sldLayoutId id="2147483921" r:id="rId8"/>
    <p:sldLayoutId id="2147483746" r:id="rId9"/>
    <p:sldLayoutId id="2147483919" r:id="rId10"/>
    <p:sldLayoutId id="2147483922" r:id="rId11"/>
    <p:sldLayoutId id="2147483775" r:id="rId12"/>
    <p:sldLayoutId id="2147483923" r:id="rId13"/>
    <p:sldLayoutId id="2147483776" r:id="rId14"/>
    <p:sldLayoutId id="2147483787" r:id="rId15"/>
    <p:sldLayoutId id="2147483788" r:id="rId16"/>
    <p:sldLayoutId id="2147483927" r:id="rId17"/>
    <p:sldLayoutId id="2147483790" r:id="rId18"/>
    <p:sldLayoutId id="2147483803" r:id="rId19"/>
    <p:sldLayoutId id="2147483804" r:id="rId20"/>
    <p:sldLayoutId id="2147483924" r:id="rId21"/>
    <p:sldLayoutId id="2147483809" r:id="rId22"/>
    <p:sldLayoutId id="2147483810" r:id="rId23"/>
    <p:sldLayoutId id="2147483812" r:id="rId24"/>
    <p:sldLayoutId id="2147483815" r:id="rId25"/>
    <p:sldLayoutId id="2147483816" r:id="rId26"/>
    <p:sldLayoutId id="2147483801" r:id="rId27"/>
    <p:sldLayoutId id="2147483914" r:id="rId28"/>
    <p:sldLayoutId id="2147483911" r:id="rId29"/>
    <p:sldLayoutId id="2147483912" r:id="rId30"/>
    <p:sldLayoutId id="2147483826" r:id="rId31"/>
    <p:sldLayoutId id="2147483827" r:id="rId32"/>
    <p:sldLayoutId id="2147483828" r:id="rId33"/>
    <p:sldLayoutId id="2147483834" r:id="rId34"/>
    <p:sldLayoutId id="2147483822" r:id="rId35"/>
    <p:sldLayoutId id="2147483837" r:id="rId36"/>
    <p:sldLayoutId id="2147483840" r:id="rId37"/>
    <p:sldLayoutId id="2147483841" r:id="rId38"/>
    <p:sldLayoutId id="2147483843" r:id="rId39"/>
    <p:sldLayoutId id="2147483851" r:id="rId40"/>
    <p:sldLayoutId id="2147483853" r:id="rId41"/>
    <p:sldLayoutId id="2147483855" r:id="rId42"/>
    <p:sldLayoutId id="2147483864" r:id="rId43"/>
    <p:sldLayoutId id="2147483865" r:id="rId44"/>
    <p:sldLayoutId id="2147483862" r:id="rId45"/>
    <p:sldLayoutId id="2147483870" r:id="rId46"/>
    <p:sldLayoutId id="2147483871" r:id="rId47"/>
    <p:sldLayoutId id="2147483878" r:id="rId48"/>
    <p:sldLayoutId id="2147483874" r:id="rId49"/>
    <p:sldLayoutId id="2147483888" r:id="rId50"/>
    <p:sldLayoutId id="2147483892" r:id="rId51"/>
    <p:sldLayoutId id="2147483893" r:id="rId52"/>
    <p:sldLayoutId id="2147483894" r:id="rId53"/>
    <p:sldLayoutId id="2147483925" r:id="rId54"/>
    <p:sldLayoutId id="2147483896" r:id="rId55"/>
    <p:sldLayoutId id="2147483897" r:id="rId56"/>
    <p:sldLayoutId id="2147483895" r:id="rId57"/>
    <p:sldLayoutId id="2147483900" r:id="rId58"/>
    <p:sldLayoutId id="2147483901" r:id="rId59"/>
    <p:sldLayoutId id="2147483903" r:id="rId60"/>
    <p:sldLayoutId id="2147483902" r:id="rId61"/>
    <p:sldLayoutId id="2147483904" r:id="rId62"/>
    <p:sldLayoutId id="2147483905" r:id="rId63"/>
    <p:sldLayoutId id="2147483910" r:id="rId64"/>
    <p:sldLayoutId id="2147483906" r:id="rId65"/>
    <p:sldLayoutId id="2147483909" r:id="rId66"/>
    <p:sldLayoutId id="2147483926" r:id="rId67"/>
    <p:sldLayoutId id="2147483928" r:id="rId68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80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80.png"/><Relationship Id="rId4" Type="http://schemas.openxmlformats.org/officeDocument/2006/relationships/image" Target="../media/image8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5.png"/><Relationship Id="rId18" Type="http://schemas.openxmlformats.org/officeDocument/2006/relationships/image" Target="../media/image100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12" Type="http://schemas.openxmlformats.org/officeDocument/2006/relationships/image" Target="../media/image94.png"/><Relationship Id="rId17" Type="http://schemas.openxmlformats.org/officeDocument/2006/relationships/image" Target="../media/image99.emf"/><Relationship Id="rId2" Type="http://schemas.openxmlformats.org/officeDocument/2006/relationships/image" Target="../media/image84.emf"/><Relationship Id="rId16" Type="http://schemas.openxmlformats.org/officeDocument/2006/relationships/image" Target="../media/image98.png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5" Type="http://schemas.openxmlformats.org/officeDocument/2006/relationships/image" Target="../media/image87.png"/><Relationship Id="rId15" Type="http://schemas.openxmlformats.org/officeDocument/2006/relationships/image" Target="../media/image97.png"/><Relationship Id="rId10" Type="http://schemas.openxmlformats.org/officeDocument/2006/relationships/image" Target="../media/image92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Relationship Id="rId14" Type="http://schemas.openxmlformats.org/officeDocument/2006/relationships/image" Target="../media/image9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6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6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16.png"/><Relationship Id="rId7" Type="http://schemas.openxmlformats.org/officeDocument/2006/relationships/image" Target="../media/image1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image" Target="../media/image105.png"/><Relationship Id="rId7" Type="http://schemas.openxmlformats.org/officeDocument/2006/relationships/image" Target="../media/image1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21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27.png"/><Relationship Id="rId5" Type="http://schemas.openxmlformats.org/officeDocument/2006/relationships/image" Target="../media/image126.jpeg"/><Relationship Id="rId4" Type="http://schemas.openxmlformats.org/officeDocument/2006/relationships/image" Target="../media/image1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31.png"/><Relationship Id="rId5" Type="http://schemas.openxmlformats.org/officeDocument/2006/relationships/image" Target="../media/image115.png"/><Relationship Id="rId4" Type="http://schemas.openxmlformats.org/officeDocument/2006/relationships/image" Target="../media/image11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image" Target="../media/image105.png"/><Relationship Id="rId7" Type="http://schemas.openxmlformats.org/officeDocument/2006/relationships/image" Target="../media/image1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21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13" Type="http://schemas.openxmlformats.org/officeDocument/2006/relationships/image" Target="../media/image143.png"/><Relationship Id="rId18" Type="http://schemas.openxmlformats.org/officeDocument/2006/relationships/image" Target="../media/image148.png"/><Relationship Id="rId26" Type="http://schemas.openxmlformats.org/officeDocument/2006/relationships/image" Target="../media/image156.png"/><Relationship Id="rId3" Type="http://schemas.openxmlformats.org/officeDocument/2006/relationships/image" Target="../media/image133.png"/><Relationship Id="rId21" Type="http://schemas.openxmlformats.org/officeDocument/2006/relationships/image" Target="../media/image151.png"/><Relationship Id="rId7" Type="http://schemas.openxmlformats.org/officeDocument/2006/relationships/image" Target="../media/image137.png"/><Relationship Id="rId12" Type="http://schemas.openxmlformats.org/officeDocument/2006/relationships/image" Target="../media/image142.png"/><Relationship Id="rId17" Type="http://schemas.openxmlformats.org/officeDocument/2006/relationships/image" Target="../media/image147.png"/><Relationship Id="rId25" Type="http://schemas.openxmlformats.org/officeDocument/2006/relationships/image" Target="../media/image155.png"/><Relationship Id="rId2" Type="http://schemas.openxmlformats.org/officeDocument/2006/relationships/image" Target="../media/image132.png"/><Relationship Id="rId16" Type="http://schemas.openxmlformats.org/officeDocument/2006/relationships/image" Target="../media/image146.png"/><Relationship Id="rId20" Type="http://schemas.openxmlformats.org/officeDocument/2006/relationships/image" Target="../media/image150.png"/><Relationship Id="rId29" Type="http://schemas.openxmlformats.org/officeDocument/2006/relationships/image" Target="../media/image159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36.png"/><Relationship Id="rId11" Type="http://schemas.openxmlformats.org/officeDocument/2006/relationships/image" Target="../media/image141.png"/><Relationship Id="rId24" Type="http://schemas.openxmlformats.org/officeDocument/2006/relationships/image" Target="../media/image154.png"/><Relationship Id="rId5" Type="http://schemas.openxmlformats.org/officeDocument/2006/relationships/image" Target="../media/image135.png"/><Relationship Id="rId15" Type="http://schemas.openxmlformats.org/officeDocument/2006/relationships/image" Target="../media/image145.png"/><Relationship Id="rId23" Type="http://schemas.openxmlformats.org/officeDocument/2006/relationships/image" Target="../media/image153.png"/><Relationship Id="rId28" Type="http://schemas.openxmlformats.org/officeDocument/2006/relationships/image" Target="../media/image158.png"/><Relationship Id="rId10" Type="http://schemas.openxmlformats.org/officeDocument/2006/relationships/image" Target="../media/image140.png"/><Relationship Id="rId19" Type="http://schemas.openxmlformats.org/officeDocument/2006/relationships/image" Target="../media/image149.png"/><Relationship Id="rId4" Type="http://schemas.openxmlformats.org/officeDocument/2006/relationships/image" Target="../media/image134.jpg"/><Relationship Id="rId9" Type="http://schemas.openxmlformats.org/officeDocument/2006/relationships/image" Target="../media/image139.png"/><Relationship Id="rId14" Type="http://schemas.openxmlformats.org/officeDocument/2006/relationships/image" Target="../media/image144.png"/><Relationship Id="rId22" Type="http://schemas.openxmlformats.org/officeDocument/2006/relationships/image" Target="../media/image152.png"/><Relationship Id="rId27" Type="http://schemas.openxmlformats.org/officeDocument/2006/relationships/image" Target="../media/image157.png"/><Relationship Id="rId30" Type="http://schemas.openxmlformats.org/officeDocument/2006/relationships/image" Target="../media/image16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10DA7.B3FE9300" TargetMode="External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5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994" y="3959750"/>
            <a:ext cx="8329269" cy="781973"/>
          </a:xfrm>
        </p:spPr>
        <p:txBody>
          <a:bodyPr>
            <a:normAutofit fontScale="90000"/>
          </a:bodyPr>
          <a:lstStyle/>
          <a:p>
            <a:r>
              <a:rPr lang="ru-RU" i="1" dirty="0" err="1"/>
              <a:t>Импортозамещение</a:t>
            </a:r>
            <a:r>
              <a:rPr lang="ru-RU" i="1" dirty="0"/>
              <a:t> от «Кода Безопасности» - Решения для защиты АРМ, серверов и </a:t>
            </a:r>
            <a:r>
              <a:rPr lang="en-US" i="1" dirty="0"/>
              <a:t>WEB </a:t>
            </a:r>
            <a:r>
              <a:rPr lang="ru-RU" i="1" dirty="0"/>
              <a:t>порталов</a:t>
            </a:r>
            <a:endParaRPr lang="ru-RU" dirty="0">
              <a:latin typeface="+mn-lt"/>
            </a:endParaRPr>
          </a:p>
        </p:txBody>
      </p:sp>
      <p:sp>
        <p:nvSpPr>
          <p:cNvPr id="3" name="Подзаголовок 5"/>
          <p:cNvSpPr txBox="1">
            <a:spLocks/>
          </p:cNvSpPr>
          <p:nvPr/>
        </p:nvSpPr>
        <p:spPr>
          <a:xfrm>
            <a:off x="275495" y="4800374"/>
            <a:ext cx="1315375" cy="339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solidFill>
                  <a:schemeClr val="bg1"/>
                </a:solidFill>
                <a:latin typeface="+mj-lt"/>
              </a:rPr>
              <a:t>201</a:t>
            </a:r>
            <a:r>
              <a:rPr lang="en-US" sz="1200" dirty="0" smtClean="0">
                <a:solidFill>
                  <a:schemeClr val="bg1"/>
                </a:solidFill>
                <a:latin typeface="+mj-lt"/>
              </a:rPr>
              <a:t>6</a:t>
            </a:r>
            <a:endParaRPr lang="ru-RU" sz="1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0816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Режимы работы</a:t>
            </a:r>
            <a:endParaRPr lang="ru-RU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789710810"/>
              </p:ext>
            </p:extLst>
          </p:nvPr>
        </p:nvGraphicFramePr>
        <p:xfrm>
          <a:off x="3519306" y="1736292"/>
          <a:ext cx="4281881" cy="2001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400" y="1971214"/>
            <a:ext cx="668924" cy="6689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400" y="2845171"/>
            <a:ext cx="668924" cy="6689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89" y="1939357"/>
            <a:ext cx="1858523" cy="159490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4" t="4925" r="27441" b="61802"/>
          <a:stretch/>
        </p:blipFill>
        <p:spPr>
          <a:xfrm>
            <a:off x="923946" y="2305675"/>
            <a:ext cx="628407" cy="639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32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45592" y="1486414"/>
            <a:ext cx="4744685" cy="238742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Автономный режим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221" y="1592133"/>
            <a:ext cx="1815728" cy="217599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67" y="2119978"/>
            <a:ext cx="2259618" cy="194614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4" t="4925" r="27441" b="61802"/>
          <a:stretch/>
        </p:blipFill>
        <p:spPr>
          <a:xfrm>
            <a:off x="1101073" y="2680128"/>
            <a:ext cx="628407" cy="639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04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Рисунок 1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8311" y="1430228"/>
            <a:ext cx="1316250" cy="1265625"/>
          </a:xfrm>
          <a:prstGeom prst="rect">
            <a:avLst/>
          </a:prstGeom>
        </p:spPr>
      </p:pic>
      <p:pic>
        <p:nvPicPr>
          <p:cNvPr id="106" name="Рисунок 10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216" y="867114"/>
            <a:ext cx="2525870" cy="2235284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" y="795186"/>
            <a:ext cx="4701912" cy="2126352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073085" y="1477463"/>
            <a:ext cx="378950" cy="27699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AD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69" y="1283571"/>
            <a:ext cx="3701350" cy="235224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7325" y="2028640"/>
            <a:ext cx="634833" cy="20850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47425" y="2028640"/>
            <a:ext cx="634833" cy="208501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83244" y="2021496"/>
            <a:ext cx="634833" cy="208501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69044" y="2035784"/>
            <a:ext cx="634833" cy="208501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18554" y="2042928"/>
            <a:ext cx="634833" cy="208501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" y="2731979"/>
            <a:ext cx="4701912" cy="2126352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3740854" y="3338684"/>
            <a:ext cx="378950" cy="27699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AD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33075" y="3965433"/>
            <a:ext cx="634833" cy="208501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33175" y="3965433"/>
            <a:ext cx="634833" cy="208501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68994" y="3958290"/>
            <a:ext cx="634833" cy="208501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86323" y="3961299"/>
            <a:ext cx="634833" cy="208501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62" y="3247444"/>
            <a:ext cx="3701350" cy="2352248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6552255" y="4066910"/>
            <a:ext cx="1083085" cy="4847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Центр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управления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728992" y="4066910"/>
            <a:ext cx="1232117" cy="4847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Сервер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безопасности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141309" y="1"/>
            <a:ext cx="2841446" cy="732404"/>
          </a:xfrm>
        </p:spPr>
        <p:txBody>
          <a:bodyPr/>
          <a:lstStyle/>
          <a:p>
            <a:pPr algn="r"/>
            <a:r>
              <a:rPr lang="ru-RU" dirty="0" smtClean="0"/>
              <a:t>Сетевой режим</a:t>
            </a:r>
            <a:endParaRPr lang="ru-RU" dirty="0"/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050" y="2704559"/>
            <a:ext cx="1316321" cy="745661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262" y="3154743"/>
            <a:ext cx="1361071" cy="1029758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101" y="3013558"/>
            <a:ext cx="1214202" cy="1204250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4" t="4925" r="27441" b="61802"/>
          <a:stretch/>
        </p:blipFill>
        <p:spPr>
          <a:xfrm>
            <a:off x="6896689" y="3367258"/>
            <a:ext cx="371045" cy="377865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4" t="4925" r="27441" b="61802"/>
          <a:stretch/>
        </p:blipFill>
        <p:spPr>
          <a:xfrm>
            <a:off x="7924214" y="3504379"/>
            <a:ext cx="371045" cy="377865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971" y="3164638"/>
            <a:ext cx="637870" cy="841085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163" y="3246844"/>
            <a:ext cx="1108868" cy="826610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641" y="3287148"/>
            <a:ext cx="1193740" cy="861753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426" y="3323864"/>
            <a:ext cx="586874" cy="703318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67" y="3460837"/>
            <a:ext cx="773525" cy="631636"/>
          </a:xfrm>
          <a:prstGeom prst="rect">
            <a:avLst/>
          </a:prstGeom>
        </p:spPr>
      </p:pic>
      <p:pic>
        <p:nvPicPr>
          <p:cNvPr id="88" name="Рисунок 8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069" y="1221956"/>
            <a:ext cx="637870" cy="841085"/>
          </a:xfrm>
          <a:prstGeom prst="rect">
            <a:avLst/>
          </a:prstGeom>
        </p:spPr>
      </p:pic>
      <p:pic>
        <p:nvPicPr>
          <p:cNvPr id="89" name="Рисунок 8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261" y="1304162"/>
            <a:ext cx="1108868" cy="826610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739" y="1344467"/>
            <a:ext cx="1193740" cy="861753"/>
          </a:xfrm>
          <a:prstGeom prst="rect">
            <a:avLst/>
          </a:prstGeom>
        </p:spPr>
      </p:pic>
      <p:pic>
        <p:nvPicPr>
          <p:cNvPr id="91" name="Рисунок 9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524" y="1381182"/>
            <a:ext cx="586874" cy="703318"/>
          </a:xfrm>
          <a:prstGeom prst="rect">
            <a:avLst/>
          </a:prstGeom>
        </p:spPr>
      </p:pic>
      <p:pic>
        <p:nvPicPr>
          <p:cNvPr id="92" name="Рисунок 9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65" y="1518156"/>
            <a:ext cx="773525" cy="631636"/>
          </a:xfrm>
          <a:prstGeom prst="rect">
            <a:avLst/>
          </a:prstGeom>
        </p:spPr>
      </p:pic>
      <p:pic>
        <p:nvPicPr>
          <p:cNvPr id="95" name="Рисунок 9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344" y="1011228"/>
            <a:ext cx="1193740" cy="861753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8" y="1283570"/>
            <a:ext cx="714395" cy="856140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464698" y="1978933"/>
            <a:ext cx="911250" cy="869063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16200000">
            <a:off x="4464698" y="3390982"/>
            <a:ext cx="911250" cy="869063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5031029" y="3356799"/>
            <a:ext cx="1414378" cy="27699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Маршрутизатор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5" name="Рисунок 10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03" y="1489043"/>
            <a:ext cx="1089758" cy="97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Сетевой </a:t>
            </a:r>
            <a:r>
              <a:rPr lang="ru-RU" dirty="0" smtClean="0"/>
              <a:t>режим</a:t>
            </a:r>
            <a:br>
              <a:rPr lang="ru-RU" dirty="0" smtClean="0"/>
            </a:br>
            <a:r>
              <a:rPr lang="ru-RU" dirty="0" smtClean="0"/>
              <a:t>Централизованное управление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9153"/>
            <a:ext cx="5494351" cy="35266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184" y="2038069"/>
            <a:ext cx="5581816" cy="310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87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Сетевой </a:t>
            </a:r>
            <a:r>
              <a:rPr lang="ru-RU" dirty="0" smtClean="0"/>
              <a:t>режим</a:t>
            </a:r>
            <a:br>
              <a:rPr lang="ru-RU" dirty="0" smtClean="0"/>
            </a:br>
            <a:r>
              <a:rPr lang="ru-RU" dirty="0" smtClean="0"/>
              <a:t>Централизованный мониторинг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71411"/>
            <a:ext cx="5904777" cy="32042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2428" y="1526277"/>
            <a:ext cx="5621572" cy="361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43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66769" y="76595"/>
            <a:ext cx="5652231" cy="629728"/>
          </a:xfrm>
        </p:spPr>
        <p:txBody>
          <a:bodyPr>
            <a:normAutofit/>
          </a:bodyPr>
          <a:lstStyle/>
          <a:p>
            <a:r>
              <a:rPr lang="ru-RU" dirty="0"/>
              <a:t>ПРЕИМУЩЕСТВА</a:t>
            </a:r>
            <a:r>
              <a:rPr lang="en-US" dirty="0"/>
              <a:t> SECRET NET STUDIO</a:t>
            </a:r>
            <a:endParaRPr lang="ru-RU" dirty="0"/>
          </a:p>
        </p:txBody>
      </p:sp>
      <p:sp>
        <p:nvSpPr>
          <p:cNvPr id="10" name="Объект 18"/>
          <p:cNvSpPr>
            <a:spLocks noGrp="1"/>
          </p:cNvSpPr>
          <p:nvPr>
            <p:ph idx="4294967295"/>
          </p:nvPr>
        </p:nvSpPr>
        <p:spPr>
          <a:xfrm>
            <a:off x="1092370" y="1123056"/>
            <a:ext cx="1534229" cy="893016"/>
          </a:xfrm>
        </p:spPr>
        <p:txBody>
          <a:bodyPr anchor="ctr">
            <a:normAutofit/>
          </a:bodyPr>
          <a:lstStyle/>
          <a:p>
            <a:pPr marL="0" lvl="0" indent="0" algn="ctr">
              <a:buNone/>
            </a:pPr>
            <a:r>
              <a:rPr lang="ru-RU" sz="1050" dirty="0"/>
              <a:t>Более 20 защитных механизмов для рабочих станций и серверов в одном продукте</a:t>
            </a:r>
          </a:p>
        </p:txBody>
      </p:sp>
      <p:sp>
        <p:nvSpPr>
          <p:cNvPr id="11" name="Объект 18"/>
          <p:cNvSpPr txBox="1">
            <a:spLocks/>
          </p:cNvSpPr>
          <p:nvPr/>
        </p:nvSpPr>
        <p:spPr>
          <a:xfrm>
            <a:off x="1092370" y="2537917"/>
            <a:ext cx="1534229" cy="83690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050" dirty="0">
                <a:latin typeface="+mn-lt"/>
              </a:rPr>
              <a:t>Встроенная система корреляции и приоритизации событий </a:t>
            </a:r>
            <a:r>
              <a:rPr lang="ru-RU" sz="1050" dirty="0" smtClean="0">
                <a:latin typeface="+mn-lt"/>
              </a:rPr>
              <a:t>безопасности</a:t>
            </a:r>
            <a:endParaRPr lang="ru-RU" sz="1050" dirty="0">
              <a:latin typeface="+mn-lt"/>
            </a:endParaRPr>
          </a:p>
        </p:txBody>
      </p:sp>
      <p:sp>
        <p:nvSpPr>
          <p:cNvPr id="12" name="Объект 18"/>
          <p:cNvSpPr txBox="1">
            <a:spLocks/>
          </p:cNvSpPr>
          <p:nvPr/>
        </p:nvSpPr>
        <p:spPr>
          <a:xfrm>
            <a:off x="1092370" y="3812157"/>
            <a:ext cx="1534229" cy="1000369"/>
          </a:xfrm>
          <a:prstGeom prst="rect">
            <a:avLst/>
          </a:prstGeom>
        </p:spPr>
        <p:txBody>
          <a:bodyPr vert="horz" lIns="68580" tIns="34290" rIns="68580" bIns="3429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050" dirty="0">
                <a:latin typeface="+mn-lt"/>
              </a:rPr>
              <a:t>Снижение нагрузки на защищаемые компьютеры благодаря выделению общих функций модулей системы в едином агенте </a:t>
            </a:r>
            <a:r>
              <a:rPr lang="ru-RU" sz="1050" dirty="0" smtClean="0">
                <a:latin typeface="+mn-lt"/>
              </a:rPr>
              <a:t>безопасности</a:t>
            </a:r>
            <a:endParaRPr lang="ru-RU" sz="1050" dirty="0">
              <a:latin typeface="+mn-lt"/>
            </a:endParaRPr>
          </a:p>
        </p:txBody>
      </p:sp>
      <p:sp>
        <p:nvSpPr>
          <p:cNvPr id="13" name="Объект 18"/>
          <p:cNvSpPr txBox="1">
            <a:spLocks/>
          </p:cNvSpPr>
          <p:nvPr/>
        </p:nvSpPr>
        <p:spPr>
          <a:xfrm>
            <a:off x="6584906" y="1042147"/>
            <a:ext cx="1552638" cy="106936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050" dirty="0">
                <a:latin typeface="+mn-lt"/>
              </a:rPr>
              <a:t>Сокращение издержек на администрирование СЗИ и обучение персонала за счет управления всеми механизмами защиты из единой консоли</a:t>
            </a:r>
          </a:p>
        </p:txBody>
      </p:sp>
      <p:sp>
        <p:nvSpPr>
          <p:cNvPr id="14" name="Объект 18"/>
          <p:cNvSpPr txBox="1">
            <a:spLocks/>
          </p:cNvSpPr>
          <p:nvPr/>
        </p:nvSpPr>
        <p:spPr>
          <a:xfrm>
            <a:off x="6584906" y="2543380"/>
            <a:ext cx="1552638" cy="83690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050" dirty="0">
                <a:latin typeface="+mn-lt"/>
              </a:rPr>
              <a:t>Высокая масштабируемость, поддержка распределенных инфраструктур </a:t>
            </a:r>
          </a:p>
        </p:txBody>
      </p:sp>
      <p:sp>
        <p:nvSpPr>
          <p:cNvPr id="15" name="Объект 18"/>
          <p:cNvSpPr txBox="1">
            <a:spLocks/>
          </p:cNvSpPr>
          <p:nvPr/>
        </p:nvSpPr>
        <p:spPr>
          <a:xfrm>
            <a:off x="6515100" y="3812157"/>
            <a:ext cx="1622445" cy="100036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050" dirty="0">
                <a:latin typeface="+mn-lt"/>
              </a:rPr>
              <a:t>Единая точка обращения для решения технических вопросов по всем механизмам защиты и их централизованному </a:t>
            </a:r>
            <a:r>
              <a:rPr lang="ru-RU" sz="1050" dirty="0" smtClean="0">
                <a:latin typeface="+mn-lt"/>
              </a:rPr>
              <a:t>управлению</a:t>
            </a:r>
            <a:endParaRPr lang="ru-RU" sz="10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498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4752304"/>
            <a:ext cx="9144000" cy="39119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СЦЕНАРИИ ИСПОЛЬЗОВАНИЯ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4752305"/>
            <a:ext cx="9144000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algn="ctr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Работа с конфиденциальной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информацией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6738" y="1159098"/>
            <a:ext cx="4305533" cy="293157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21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Задача: </a:t>
            </a:r>
          </a:p>
          <a:p>
            <a:endParaRPr lang="ru-RU" sz="21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Обеспечить безопасность при работе</a:t>
            </a:r>
            <a:b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с конфиденциальной информацией:</a:t>
            </a:r>
          </a:p>
          <a:p>
            <a:pPr marL="214313" indent="-214313">
              <a:buFont typeface="Arial" panose="020B0604020202020204" pitchFamily="34" charset="0"/>
              <a:buChar char="─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Бухгалтерия.</a:t>
            </a:r>
          </a:p>
          <a:p>
            <a:pPr marL="214313" indent="-214313">
              <a:buFont typeface="Arial" panose="020B0604020202020204" pitchFamily="34" charset="0"/>
              <a:buChar char="─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Финансовая служба.</a:t>
            </a:r>
          </a:p>
          <a:p>
            <a:pPr marL="214313" indent="-214313">
              <a:buFont typeface="Arial" panose="020B0604020202020204" pitchFamily="34" charset="0"/>
              <a:buChar char="─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Работа с базой данных клиентов.</a:t>
            </a:r>
          </a:p>
          <a:p>
            <a:pPr marL="214313" indent="-214313">
              <a:buFont typeface="Arial" panose="020B0604020202020204" pitchFamily="34" charset="0"/>
              <a:buChar char="─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Интеллектуальная собственность организации.</a:t>
            </a:r>
          </a:p>
          <a:p>
            <a:pPr marL="214313" indent="-214313">
              <a:buFont typeface="Arial" panose="020B0604020202020204" pitchFamily="34" charset="0"/>
              <a:buChar char="─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Банковская тайна.</a:t>
            </a:r>
          </a:p>
          <a:p>
            <a:pPr marL="214313" indent="-214313">
              <a:buFont typeface="Arial" panose="020B0604020202020204" pitchFamily="34" charset="0"/>
              <a:buChar char="─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Медицинские данные.</a:t>
            </a:r>
          </a:p>
          <a:p>
            <a:pPr marL="214313" indent="-214313">
              <a:buFont typeface="Arial" panose="020B0604020202020204" pitchFamily="34" charset="0"/>
              <a:buChar char="─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Персональные данные.</a:t>
            </a: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001" y="1365065"/>
            <a:ext cx="2138636" cy="15616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869" y="1486661"/>
            <a:ext cx="3530120" cy="257770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001" y="2964383"/>
            <a:ext cx="2138636" cy="156163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836" y="2671370"/>
            <a:ext cx="896895" cy="2977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153" y="1683004"/>
            <a:ext cx="853380" cy="98085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153" y="3244643"/>
            <a:ext cx="853380" cy="98085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351" y="2200687"/>
            <a:ext cx="853380" cy="116953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519" y="1909074"/>
            <a:ext cx="1475627" cy="169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66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4752304"/>
            <a:ext cx="9144000" cy="39119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СЦЕНАРИИ ИСПОЛЬЗОВАНИЯ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4752305"/>
            <a:ext cx="9144000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algn="ctr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Работа с конфиденциальной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информацией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4503" y="956184"/>
            <a:ext cx="8275945" cy="445506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21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Решение:</a:t>
            </a:r>
          </a:p>
          <a:p>
            <a:pPr marL="557213" lvl="1" indent="-214313">
              <a:buFont typeface="Arial" panose="020B0604020202020204" pitchFamily="34" charset="0"/>
              <a:buChar char="─"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Защита на уровне данных:</a:t>
            </a:r>
          </a:p>
          <a:p>
            <a:pPr lvl="2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Хранение конфиденциальных документов в зашифрованном контейнере для предотвращения утечек информации при утрате носителя или несанкционированном физическом доступе.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Теневое копирование любой выводимой информации для расследования возможных инцидентов, связанных с утечками.</a:t>
            </a:r>
          </a:p>
          <a:p>
            <a:pPr marL="557213" lvl="1" indent="-214313">
              <a:buFont typeface="Arial" panose="020B0604020202020204" pitchFamily="34" charset="0"/>
              <a:buChar char="─"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Защита на уровне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приложений:</a:t>
            </a:r>
          </a:p>
          <a:p>
            <a:pPr lvl="2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Замкнутая программная среда – запускать можно только рабочие приложения, защита от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недоверенных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и вредоносных программ.</a:t>
            </a:r>
          </a:p>
          <a:p>
            <a:pPr marL="557213" lvl="1" indent="-214313">
              <a:buFont typeface="Arial" panose="020B0604020202020204" pitchFamily="34" charset="0"/>
              <a:buChar char="─"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Защита на уровне сети:</a:t>
            </a:r>
          </a:p>
          <a:p>
            <a:pPr lvl="2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Межсетевой экран – запрет непредусмотренных маршрутов движения сетевого трафика.</a:t>
            </a:r>
          </a:p>
          <a:p>
            <a:pPr lvl="2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Авторизация сетевых соединений – защита от подмены серверов и настройка правил межсетевого экрана для конкретных пользователей, блокировка сети при несанкционированном доступе</a:t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 компьютеру.</a:t>
            </a:r>
          </a:p>
          <a:p>
            <a:pPr lvl="2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Обнаружение и предотвращение вторжений по сети от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недоверенных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компьютеров и внешних источников.</a:t>
            </a:r>
          </a:p>
          <a:p>
            <a:pPr lvl="1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─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82" y="1575974"/>
            <a:ext cx="198933" cy="19893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93" y="1931761"/>
            <a:ext cx="210050" cy="21005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10" y="2411173"/>
            <a:ext cx="226094" cy="22609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65" y="3187634"/>
            <a:ext cx="214640" cy="21464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59" y="2966514"/>
            <a:ext cx="184926" cy="18492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17" y="3730800"/>
            <a:ext cx="198980" cy="19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13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4752304"/>
            <a:ext cx="9144000" cy="39119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СЦЕНАРИИ ИСПОЛЬЗОВАНИЯ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4752305"/>
            <a:ext cx="9144000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algn="ctr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Работа с конфиденциальной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информацией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4503" y="956184"/>
            <a:ext cx="8368067" cy="427040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21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Решение:</a:t>
            </a:r>
          </a:p>
          <a:p>
            <a:pPr marL="557213" lvl="1" indent="-214313">
              <a:buFont typeface="Arial" panose="020B0604020202020204" pitchFamily="34" charset="0"/>
              <a:buChar char="─"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Защита на уровне операционной системы:</a:t>
            </a:r>
          </a:p>
          <a:p>
            <a:pPr lvl="2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Усиленный вход в систему с использованием аппаратных идентификаторов для предотвращения несанкционированной аутентификации и доступа к конфиденциальной информации. Блокировка компьютера при изъятии идентификатора для исключения доступа в момент отсутствия сотрудника</a:t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 рабочем месте.</a:t>
            </a:r>
          </a:p>
          <a:p>
            <a:pPr lvl="2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Антивирус – надежная защита от любого типа вредоносных программ, включая вирусы, которые </a:t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не осуществляют запуск и выполняются в обход замкнутой программной среды.</a:t>
            </a:r>
          </a:p>
          <a:p>
            <a:pPr lvl="2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Дискреционный или мандатный контроль доступа для разграничения доступа разных сотрудников только к своим конфиденциальным данным и исключения полного доступа ко всей конфиденциальной информации для снижения риска утечек.</a:t>
            </a:r>
          </a:p>
          <a:p>
            <a:pPr lvl="2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Затирание удаляемой информации для исключения возможности доступа к конфиденциальной информации, оставшейся в памяти или на временно используемых носителях.</a:t>
            </a:r>
          </a:p>
          <a:p>
            <a:pPr lvl="2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Контроль устройств – блокировка работы с любыми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недоверенными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внешними устройствами, разрешение использовать только проверенные и защищенные съемные диски. Устранение возможных каналов осуществления утечки информации.</a:t>
            </a:r>
          </a:p>
          <a:p>
            <a:pPr lvl="2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Контроль печати – выделение только разрешенных принтеров для печати конфиденциальной информации и устранение возможных каналов утечки информации.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─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75" y="1713108"/>
            <a:ext cx="234423" cy="23442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87" y="2296565"/>
            <a:ext cx="217998" cy="21799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65" y="2702731"/>
            <a:ext cx="191621" cy="19162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79" y="3195620"/>
            <a:ext cx="232644" cy="23264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79" y="3597930"/>
            <a:ext cx="241018" cy="24101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14" y="4090495"/>
            <a:ext cx="250970" cy="25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99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4752304"/>
            <a:ext cx="9144000" cy="39119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СЦЕНАРИИ ИСПОЛЬЗОВАНИЯ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4752305"/>
            <a:ext cx="9144000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algn="ctr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Работа с конфиденциальной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информацией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7546" y="1238534"/>
            <a:ext cx="4196687" cy="311623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21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Результат: </a:t>
            </a:r>
          </a:p>
          <a:p>
            <a:endParaRPr lang="ru-RU" sz="21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4788" indent="-204788">
              <a:buFont typeface="Arial" pitchFamily="34" charset="0"/>
              <a:buChar char="―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Конфиденциальная информация в безопасности, сотрудники получают доступ только к своим рабочим данным, несанкционированный доступ полностью исключен, риск заражения вредоносными программами нивелирован, возможные каналы утечки информации заблокированы.</a:t>
            </a:r>
          </a:p>
          <a:p>
            <a:pPr marL="204788" indent="-204788">
              <a:buFont typeface="Arial" pitchFamily="34" charset="0"/>
              <a:buChar char="―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4788" indent="-204788">
              <a:buFont typeface="Arial" pitchFamily="34" charset="0"/>
              <a:buChar char="―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Все действия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выполнены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из одной консоли и в одном продукте, обеспечивая максимальную защиту конфиденциальной информации.</a:t>
            </a: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001" y="1365065"/>
            <a:ext cx="2138636" cy="15616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869" y="1486661"/>
            <a:ext cx="3530120" cy="257770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001" y="2964383"/>
            <a:ext cx="2138636" cy="156163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190" y="2742136"/>
            <a:ext cx="896895" cy="29770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045" y="1789252"/>
            <a:ext cx="471782" cy="47178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478" y="3363422"/>
            <a:ext cx="471782" cy="47178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621" y="3055750"/>
            <a:ext cx="874588" cy="8745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751" y="2374710"/>
            <a:ext cx="556674" cy="55667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553" y="4043150"/>
            <a:ext cx="531515" cy="53151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908" y="1340181"/>
            <a:ext cx="914400" cy="9144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951" y="2655242"/>
            <a:ext cx="413910" cy="41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8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ФАКТЫ О КОМПАНИИ</a:t>
            </a:r>
          </a:p>
        </p:txBody>
      </p:sp>
      <p:sp>
        <p:nvSpPr>
          <p:cNvPr id="6" name="Объект 7"/>
          <p:cNvSpPr>
            <a:spLocks noGrp="1"/>
          </p:cNvSpPr>
          <p:nvPr>
            <p:ph idx="14"/>
          </p:nvPr>
        </p:nvSpPr>
        <p:spPr>
          <a:xfrm>
            <a:off x="227745" y="948749"/>
            <a:ext cx="5513097" cy="3790228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Компания «Код Безопасности» </a:t>
            </a:r>
            <a:r>
              <a:rPr lang="en-US" b="1" dirty="0"/>
              <a:t>-</a:t>
            </a:r>
            <a:r>
              <a:rPr lang="ru-RU" b="1" dirty="0"/>
              <a:t> российский разработчик программных и аппаратных средств, обеспечивающих безопасность информационных систем, а также их соответствие требованиям международных</a:t>
            </a:r>
            <a:r>
              <a:rPr lang="en-US" b="1" dirty="0"/>
              <a:t> </a:t>
            </a:r>
            <a:r>
              <a:rPr lang="ru-RU" b="1" dirty="0"/>
              <a:t>и отраслевых стандартов.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По данным аналитического агентства IDC, компания </a:t>
            </a:r>
            <a:br>
              <a:rPr lang="ru-RU" b="1" dirty="0"/>
            </a:br>
            <a:r>
              <a:rPr lang="ru-RU" b="1" dirty="0"/>
              <a:t>«Код Безопасности» является </a:t>
            </a:r>
            <a:r>
              <a:rPr lang="ru-RU" b="1" dirty="0">
                <a:solidFill>
                  <a:schemeClr val="tx1"/>
                </a:solidFill>
              </a:rPr>
              <a:t>одним из пяти крупнейших игроков </a:t>
            </a:r>
            <a:r>
              <a:rPr lang="ru-RU" b="1" dirty="0"/>
              <a:t>на российском рынке аппаратных решений безопасности.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Более 20 лет на страже безопасности крупнейших государственных</a:t>
            </a:r>
            <a:r>
              <a:rPr lang="en-US" b="1" dirty="0"/>
              <a:t/>
            </a:r>
            <a:br>
              <a:rPr lang="en-US" b="1" dirty="0"/>
            </a:br>
            <a:r>
              <a:rPr lang="ru-RU" b="1" dirty="0"/>
              <a:t>и коммерческих предприятий России.</a:t>
            </a:r>
            <a:br>
              <a:rPr lang="ru-RU" b="1" dirty="0"/>
            </a:br>
            <a:r>
              <a:rPr lang="ru-RU" b="1" dirty="0"/>
              <a:t>Технологии защиты обеспечивают безопасность 1 200 000 компьютеров</a:t>
            </a:r>
            <a:r>
              <a:rPr lang="en-US" b="1" dirty="0"/>
              <a:t/>
            </a:r>
            <a:br>
              <a:rPr lang="en-US" b="1" dirty="0"/>
            </a:br>
            <a:r>
              <a:rPr lang="ru-RU" b="1" dirty="0">
                <a:solidFill>
                  <a:schemeClr val="tx1"/>
                </a:solidFill>
              </a:rPr>
              <a:t>в 32 000 организаций</a:t>
            </a:r>
            <a:r>
              <a:rPr lang="ru-RU" b="1" dirty="0"/>
              <a:t>.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3 центра разработки: Москва, Санкт-Петербург, Пенза. </a:t>
            </a:r>
            <a:br>
              <a:rPr lang="ru-RU" b="1" dirty="0"/>
            </a:br>
            <a:r>
              <a:rPr lang="ru-RU" b="1" dirty="0"/>
              <a:t>Более </a:t>
            </a:r>
            <a:r>
              <a:rPr lang="ru-RU" b="1" dirty="0">
                <a:solidFill>
                  <a:schemeClr val="tx1"/>
                </a:solidFill>
              </a:rPr>
              <a:t>300 квалифицированных специалистов </a:t>
            </a:r>
            <a:r>
              <a:rPr lang="en-US" b="1" dirty="0">
                <a:solidFill>
                  <a:schemeClr val="tx1"/>
                </a:solidFill>
              </a:rPr>
              <a:t>R</a:t>
            </a:r>
            <a:r>
              <a:rPr lang="ru-RU" b="1" dirty="0">
                <a:solidFill>
                  <a:schemeClr val="tx1"/>
                </a:solidFill>
              </a:rPr>
              <a:t>&amp;</a:t>
            </a:r>
            <a:r>
              <a:rPr lang="en-US" b="1" dirty="0">
                <a:solidFill>
                  <a:schemeClr val="tx1"/>
                </a:solidFill>
              </a:rPr>
              <a:t>D</a:t>
            </a:r>
            <a:r>
              <a:rPr lang="ru-RU" b="1" dirty="0"/>
              <a:t>.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Более </a:t>
            </a:r>
            <a:r>
              <a:rPr lang="ru-RU" b="1" dirty="0">
                <a:solidFill>
                  <a:schemeClr val="tx1"/>
                </a:solidFill>
              </a:rPr>
              <a:t>50 разработанных СЗИ и СКЗИ</a:t>
            </a:r>
            <a:r>
              <a:rPr lang="ru-RU" b="1" dirty="0"/>
              <a:t>. 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Более </a:t>
            </a:r>
            <a:r>
              <a:rPr lang="ru-RU" b="1" dirty="0">
                <a:solidFill>
                  <a:schemeClr val="tx1"/>
                </a:solidFill>
              </a:rPr>
              <a:t>250 сертификатов </a:t>
            </a:r>
            <a:r>
              <a:rPr lang="ru-RU" b="1" dirty="0"/>
              <a:t>ФСТЭК, ФСБ, Минобороны</a:t>
            </a:r>
            <a:r>
              <a:rPr lang="en-US" b="1" dirty="0"/>
              <a:t> </a:t>
            </a:r>
            <a:r>
              <a:rPr lang="ru-RU" b="1" dirty="0"/>
              <a:t>и </a:t>
            </a:r>
            <a:r>
              <a:rPr lang="ru-RU" b="1" dirty="0" err="1"/>
              <a:t>Минкомсвязи</a:t>
            </a:r>
            <a:r>
              <a:rPr lang="ru-RU" b="1" dirty="0"/>
              <a:t> России и др. 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Партнерская сеть компании насчитывает </a:t>
            </a:r>
            <a:r>
              <a:rPr lang="ru-RU" b="1" dirty="0">
                <a:solidFill>
                  <a:schemeClr val="tx1"/>
                </a:solidFill>
              </a:rPr>
              <a:t>более 900 авторизованных партнеров </a:t>
            </a:r>
            <a:r>
              <a:rPr lang="ru-RU" b="1" dirty="0"/>
              <a:t>по всей России.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0694" y="1550869"/>
            <a:ext cx="3593306" cy="359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1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4941" y="1202356"/>
            <a:ext cx="2115741" cy="29468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427" y="2903254"/>
            <a:ext cx="1357313" cy="164306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4752304"/>
            <a:ext cx="9144000" cy="39119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СЦЕНАРИИ ИСПОЛЬЗОВАНИЯ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4752305"/>
            <a:ext cx="9144000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algn="ctr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Выполнение требований регуляторов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6738" y="1340893"/>
            <a:ext cx="4705312" cy="316240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21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Задача: </a:t>
            </a:r>
          </a:p>
          <a:p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Обеспечить выполнение требований регуляторов:</a:t>
            </a:r>
          </a:p>
          <a:p>
            <a:pPr marL="214313" indent="-214313">
              <a:buFont typeface="Arial" panose="020B0604020202020204" pitchFamily="34" charset="0"/>
              <a:buChar char="─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Защита персональных данных (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ПДн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) по ФЗ-152 и 21 приказу ФСТЭК России.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─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Защита государственных информационных систем (ГИС) по 17 приказу ФСТЭК России.</a:t>
            </a:r>
          </a:p>
          <a:p>
            <a:pPr marL="214313" indent="-214313">
              <a:buFont typeface="Arial" panose="020B0604020202020204" pitchFamily="34" charset="0"/>
              <a:buChar char="─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Защита автоматизированных систем управления производством (АСУ ТП) по 31 приказу ФСТЭК России.</a:t>
            </a:r>
          </a:p>
          <a:p>
            <a:pPr marL="214313" indent="-214313">
              <a:buFont typeface="Arial" panose="020B0604020202020204" pitchFamily="34" charset="0"/>
              <a:buChar char="─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Защита государственной тайны и конфиденциальных данных по требованиям к АС (РД АС).</a:t>
            </a:r>
          </a:p>
          <a:p>
            <a:pPr marL="214313" indent="-214313">
              <a:buFont typeface="Arial" panose="020B0604020202020204" pitchFamily="34" charset="0"/>
              <a:buChar char="─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Защита банковской, медицинской и других видов тайн.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tvoi.biz/wp-content/uploads/2014/11/%D0%9A%D0%BE%D0%BD%D1%82%D1%80%D0%BE%D0%BB%D1%8C-%D0%BD%D0%B0%D0%B4-%D1%81%D0%BE%D0%B1%D0%BB%D1%8E%D0%B4%D0%B5%D0%BD%D0%B8%D0%B5%D0%BC-152-%D0%A4%D0%9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756" y="1047731"/>
            <a:ext cx="1343499" cy="216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2812" y="2122543"/>
            <a:ext cx="1651379" cy="217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43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4752304"/>
            <a:ext cx="9144000" cy="39119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СЦЕНАРИИ ИСПОЛЬЗОВАНИЯ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4752305"/>
            <a:ext cx="9144000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algn="ctr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Выполнение требований регуляторов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s://pixabay.com/static/uploads/photo/2013/07/12/19/03/checklist-154274_64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88" y="1556166"/>
            <a:ext cx="1857561" cy="237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8240" y="3933845"/>
            <a:ext cx="1376675" cy="4847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Документация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продукт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16098" y="1874901"/>
            <a:ext cx="3203711" cy="205571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840145" y="4037719"/>
            <a:ext cx="2200266" cy="27699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Политики безопасности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70455" y="4037719"/>
            <a:ext cx="2291156" cy="27699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ПДн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ГИС, АСУ ТП, КИ, ГТ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53391" y="2527041"/>
            <a:ext cx="446276" cy="70019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41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4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41051" y="2537945"/>
            <a:ext cx="446276" cy="70019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41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88675" y="1951935"/>
            <a:ext cx="1414463" cy="186451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412276" y="905827"/>
            <a:ext cx="6473167" cy="76174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Один продукт для выполнения большинства требований регуляторов. </a:t>
            </a:r>
          </a:p>
          <a:p>
            <a:pPr algn="ctr"/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Все настройки делаются за </a:t>
            </a: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10 минут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из одной консоли!</a:t>
            </a: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312684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4752304"/>
            <a:ext cx="9144000" cy="39119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СЦЕНАРИИ ИСПОЛЬЗОВАНИЯ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7547" y="1259006"/>
            <a:ext cx="4810836" cy="311623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21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Результат: </a:t>
            </a:r>
          </a:p>
          <a:p>
            <a:endParaRPr lang="ru-RU" sz="21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>
              <a:buFont typeface="Arial" pitchFamily="34" charset="0"/>
              <a:buChar char="―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Информационная система приведена в соответствие  требованиям нормативных документов.</a:t>
            </a:r>
          </a:p>
          <a:p>
            <a:pPr marL="266700" indent="-266700">
              <a:buFont typeface="Arial" pitchFamily="34" charset="0"/>
              <a:buChar char="―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>
              <a:buFont typeface="Arial" pitchFamily="34" charset="0"/>
              <a:buChar char="―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Затрачено минимальное количество времени и усилий специалистов.</a:t>
            </a:r>
          </a:p>
          <a:p>
            <a:pPr marL="266700" indent="-266700">
              <a:buFont typeface="Arial" pitchFamily="34" charset="0"/>
              <a:buChar char="―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>
              <a:buFont typeface="Arial" pitchFamily="34" charset="0"/>
              <a:buChar char="―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Не задействован дополнительный бюджет организации.</a:t>
            </a:r>
          </a:p>
          <a:p>
            <a:pPr marL="266700" indent="-266700">
              <a:buFont typeface="Arial" pitchFamily="34" charset="0"/>
              <a:buChar char="―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>
              <a:buFont typeface="Arial" pitchFamily="34" charset="0"/>
              <a:buChar char="―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Минимизированы финансовые,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репутационные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 юридические риски, связанные с проверками регуляторов.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1445" y="1286523"/>
            <a:ext cx="2036967" cy="268509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764" y="3215577"/>
            <a:ext cx="975001" cy="97500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539" y="2194284"/>
            <a:ext cx="1951162" cy="195116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0" y="4752305"/>
            <a:ext cx="9144000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algn="ctr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Выполнение требований регуляторов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41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04475" y="2576223"/>
            <a:ext cx="4434502" cy="1035242"/>
          </a:xfrm>
        </p:spPr>
        <p:txBody>
          <a:bodyPr>
            <a:normAutofit/>
          </a:bodyPr>
          <a:lstStyle/>
          <a:p>
            <a:pPr marL="0" indent="0"/>
            <a:r>
              <a:rPr lang="ru-RU" dirty="0"/>
              <a:t>ЗАЩИТА </a:t>
            </a:r>
            <a:r>
              <a:rPr lang="en-US" dirty="0" smtClean="0"/>
              <a:t>WEB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ПОРТАЛОВ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166" y="83058"/>
            <a:ext cx="3476926" cy="514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79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60035" y="76595"/>
            <a:ext cx="5858965" cy="629728"/>
          </a:xfrm>
        </p:spPr>
        <p:txBody>
          <a:bodyPr>
            <a:normAutofit/>
          </a:bodyPr>
          <a:lstStyle/>
          <a:p>
            <a:r>
              <a:rPr lang="ru-RU" dirty="0" smtClean="0"/>
              <a:t>ПРОДУКТ</a:t>
            </a:r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idx="16"/>
          </p:nvPr>
        </p:nvSpPr>
        <p:spPr>
          <a:xfrm>
            <a:off x="3924349" y="1799418"/>
            <a:ext cx="2889919" cy="370699"/>
          </a:xfrm>
        </p:spPr>
        <p:txBody>
          <a:bodyPr/>
          <a:lstStyle/>
          <a:p>
            <a:r>
              <a:rPr lang="ru-RU" dirty="0"/>
              <a:t>«КОНТИНЕНТ </a:t>
            </a:r>
            <a:r>
              <a:rPr lang="en-US" dirty="0"/>
              <a:t>TLS VPN</a:t>
            </a:r>
            <a:r>
              <a:rPr lang="ru-RU" dirty="0"/>
              <a:t>»</a:t>
            </a:r>
            <a:endParaRPr lang="en-US" dirty="0"/>
          </a:p>
          <a:p>
            <a:endParaRPr lang="ru-RU" dirty="0"/>
          </a:p>
        </p:txBody>
      </p:sp>
      <p:sp>
        <p:nvSpPr>
          <p:cNvPr id="12" name="Объект 11"/>
          <p:cNvSpPr>
            <a:spLocks noGrp="1"/>
          </p:cNvSpPr>
          <p:nvPr>
            <p:ph idx="21"/>
          </p:nvPr>
        </p:nvSpPr>
        <p:spPr>
          <a:xfrm>
            <a:off x="3932300" y="2258418"/>
            <a:ext cx="3756611" cy="245016"/>
          </a:xfrm>
        </p:spPr>
        <p:txBody>
          <a:bodyPr/>
          <a:lstStyle/>
          <a:p>
            <a:r>
              <a:rPr lang="ru-RU" dirty="0"/>
              <a:t>Сертифицированное решение для обеспечения защищенного доступа удаленных пользователей</a:t>
            </a:r>
            <a:br>
              <a:rPr lang="ru-RU" dirty="0"/>
            </a:br>
            <a:r>
              <a:rPr lang="ru-RU" dirty="0"/>
              <a:t>к </a:t>
            </a:r>
            <a:r>
              <a:rPr lang="en-US" dirty="0" smtClean="0"/>
              <a:t>WEB </a:t>
            </a:r>
            <a:r>
              <a:rPr lang="ru-RU" dirty="0" smtClean="0"/>
              <a:t>приложениям и порталам</a:t>
            </a:r>
            <a:endParaRPr lang="en-US" dirty="0"/>
          </a:p>
          <a:p>
            <a:endParaRPr lang="ru-RU" dirty="0"/>
          </a:p>
        </p:txBody>
      </p:sp>
      <p:sp>
        <p:nvSpPr>
          <p:cNvPr id="13" name="Объект 3"/>
          <p:cNvSpPr>
            <a:spLocks noGrp="1"/>
          </p:cNvSpPr>
          <p:nvPr>
            <p:ph idx="14"/>
          </p:nvPr>
        </p:nvSpPr>
        <p:spPr>
          <a:xfrm>
            <a:off x="524787" y="4314514"/>
            <a:ext cx="2536466" cy="742516"/>
          </a:xfrm>
        </p:spPr>
        <p:txBody>
          <a:bodyPr/>
          <a:lstStyle/>
          <a:p>
            <a:r>
              <a:rPr lang="ru-RU" dirty="0"/>
              <a:t>ЗАЩИТА СЕТЕВОГО</a:t>
            </a:r>
            <a:br>
              <a:rPr lang="ru-RU" dirty="0"/>
            </a:br>
            <a:r>
              <a:rPr lang="ru-RU" dirty="0"/>
              <a:t>ВЗАИМОДЕЙСТВИЯ</a:t>
            </a:r>
          </a:p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851158" y="3954676"/>
            <a:ext cx="5193957" cy="1142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975" i="1" dirty="0"/>
              <a:t>ФСТЭК России: </a:t>
            </a:r>
          </a:p>
          <a:p>
            <a:pPr lvl="0"/>
            <a:r>
              <a:rPr lang="ru-RU" sz="975" i="1" dirty="0"/>
              <a:t>НДВ 4, АС до 1Г включительно, ИСПДн до </a:t>
            </a:r>
            <a:r>
              <a:rPr lang="ru-RU" sz="975" i="1" dirty="0" smtClean="0"/>
              <a:t>УЗ1,</a:t>
            </a:r>
            <a:br>
              <a:rPr lang="ru-RU" sz="975" i="1" dirty="0" smtClean="0"/>
            </a:br>
            <a:r>
              <a:rPr lang="ru-RU" sz="975" i="1" dirty="0" smtClean="0"/>
              <a:t>ГИС </a:t>
            </a:r>
            <a:r>
              <a:rPr lang="ru-RU" sz="975" i="1" dirty="0"/>
              <a:t>до К1 и АСУ </a:t>
            </a:r>
            <a:r>
              <a:rPr lang="ru-RU" sz="975" i="1" dirty="0" smtClean="0"/>
              <a:t>ТП до </a:t>
            </a:r>
            <a:r>
              <a:rPr lang="ru-RU" sz="975" i="1" dirty="0"/>
              <a:t>К1 включительно.</a:t>
            </a:r>
          </a:p>
          <a:p>
            <a:pPr lvl="0"/>
            <a:endParaRPr lang="ru-RU" sz="975" i="1" dirty="0"/>
          </a:p>
          <a:p>
            <a:pPr lvl="0"/>
            <a:r>
              <a:rPr lang="ru-RU" sz="975" i="1" dirty="0"/>
              <a:t>ФСБ России: </a:t>
            </a:r>
          </a:p>
          <a:p>
            <a:pPr lvl="0"/>
            <a:r>
              <a:rPr lang="ru-RU" sz="975" i="1" dirty="0"/>
              <a:t>«Континент TLS VPN Сервер»: КС 2.</a:t>
            </a:r>
          </a:p>
          <a:p>
            <a:pPr lvl="0"/>
            <a:r>
              <a:rPr lang="ru-RU" sz="975" i="1" dirty="0"/>
              <a:t>«Континент TLS VPN Клиент»: КС 1/КС 2.</a:t>
            </a:r>
            <a:endParaRPr lang="en-US" sz="975" i="1" dirty="0"/>
          </a:p>
        </p:txBody>
      </p:sp>
      <p:sp>
        <p:nvSpPr>
          <p:cNvPr id="15" name="Объект 18"/>
          <p:cNvSpPr txBox="1">
            <a:spLocks/>
          </p:cNvSpPr>
          <p:nvPr/>
        </p:nvSpPr>
        <p:spPr>
          <a:xfrm>
            <a:off x="3851002" y="3711490"/>
            <a:ext cx="3785870" cy="24318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50" b="1" dirty="0">
                <a:latin typeface="+mn-lt"/>
              </a:rPr>
              <a:t>Сертификаты</a:t>
            </a:r>
            <a:endParaRPr lang="en-US" sz="10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908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250219" y="76595"/>
            <a:ext cx="6868781" cy="629728"/>
          </a:xfrm>
        </p:spPr>
        <p:txBody>
          <a:bodyPr>
            <a:normAutofit/>
          </a:bodyPr>
          <a:lstStyle/>
          <a:p>
            <a:r>
              <a:rPr lang="ru-RU" dirty="0"/>
              <a:t>ВОЗМОЖНОСТИ</a:t>
            </a:r>
            <a:r>
              <a:rPr lang="en-US" dirty="0"/>
              <a:t> </a:t>
            </a:r>
            <a:r>
              <a:rPr lang="ru-RU" dirty="0"/>
              <a:t>«КОНТИНЕНТ</a:t>
            </a:r>
            <a:r>
              <a:rPr lang="en-US" dirty="0"/>
              <a:t> TLS VPN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15" name="Объект 18"/>
          <p:cNvSpPr txBox="1">
            <a:spLocks/>
          </p:cNvSpPr>
          <p:nvPr/>
        </p:nvSpPr>
        <p:spPr>
          <a:xfrm>
            <a:off x="3044885" y="2971936"/>
            <a:ext cx="1251793" cy="78766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>
              <a:spcBef>
                <a:spcPts val="750"/>
              </a:spcBef>
            </a:pPr>
            <a:r>
              <a:rPr lang="ru-RU" sz="1050" dirty="0">
                <a:solidFill>
                  <a:schemeClr val="bg1"/>
                </a:solidFill>
                <a:latin typeface="+mn-lt"/>
              </a:rPr>
              <a:t>Сокрытие защищаемых серверов и трансляция адресов</a:t>
            </a:r>
            <a:r>
              <a:rPr lang="en-US" sz="1050" dirty="0">
                <a:solidFill>
                  <a:schemeClr val="bg1"/>
                </a:solidFill>
                <a:latin typeface="+mn-lt"/>
              </a:rPr>
              <a:t>. </a:t>
            </a:r>
            <a:r>
              <a:rPr lang="ru-RU" sz="1050" dirty="0">
                <a:solidFill>
                  <a:schemeClr val="bg1"/>
                </a:solidFill>
                <a:latin typeface="+mn-lt"/>
              </a:rPr>
              <a:t>Защищенный доступ </a:t>
            </a:r>
            <a:br>
              <a:rPr lang="ru-RU" sz="1050" dirty="0">
                <a:solidFill>
                  <a:schemeClr val="bg1"/>
                </a:solidFill>
                <a:latin typeface="+mn-lt"/>
              </a:rPr>
            </a:br>
            <a:r>
              <a:rPr lang="ru-RU" sz="1050" dirty="0">
                <a:solidFill>
                  <a:schemeClr val="bg1"/>
                </a:solidFill>
                <a:latin typeface="+mn-lt"/>
              </a:rPr>
              <a:t>к корпоративному </a:t>
            </a:r>
            <a:r>
              <a:rPr lang="ru-RU" sz="1050" dirty="0" smtClean="0">
                <a:solidFill>
                  <a:schemeClr val="bg1"/>
                </a:solidFill>
                <a:latin typeface="+mn-lt"/>
              </a:rPr>
              <a:t>интернет-порталу</a:t>
            </a:r>
            <a:endParaRPr lang="ru-RU" sz="10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Объект 18"/>
          <p:cNvSpPr txBox="1">
            <a:spLocks/>
          </p:cNvSpPr>
          <p:nvPr/>
        </p:nvSpPr>
        <p:spPr>
          <a:xfrm>
            <a:off x="4296678" y="1448765"/>
            <a:ext cx="1300185" cy="77293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>
              <a:spcBef>
                <a:spcPts val="750"/>
              </a:spcBef>
            </a:pPr>
            <a:r>
              <a:rPr lang="ru-RU" sz="900" dirty="0">
                <a:latin typeface="+mn-lt"/>
              </a:rPr>
              <a:t>Защита удаленного доступа к системам дистанционного банковского </a:t>
            </a:r>
            <a:r>
              <a:rPr lang="ru-RU" sz="900" dirty="0" smtClean="0">
                <a:latin typeface="+mn-lt"/>
              </a:rPr>
              <a:t>обслуживания</a:t>
            </a:r>
            <a:endParaRPr lang="ru-RU" sz="900" dirty="0">
              <a:latin typeface="+mn-lt"/>
            </a:endParaRPr>
          </a:p>
        </p:txBody>
      </p:sp>
      <p:sp>
        <p:nvSpPr>
          <p:cNvPr id="17" name="Объект 18"/>
          <p:cNvSpPr txBox="1">
            <a:spLocks/>
          </p:cNvSpPr>
          <p:nvPr/>
        </p:nvSpPr>
        <p:spPr>
          <a:xfrm>
            <a:off x="2970838" y="1478015"/>
            <a:ext cx="1325839" cy="72918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>
              <a:spcBef>
                <a:spcPts val="750"/>
              </a:spcBef>
            </a:pPr>
            <a:r>
              <a:rPr lang="ru-RU" sz="900" dirty="0">
                <a:solidFill>
                  <a:schemeClr val="bg1"/>
                </a:solidFill>
                <a:latin typeface="+mn-lt"/>
              </a:rPr>
              <a:t>Криптографическая защита передаваемой информации по российскому алгоритму ГОСТ </a:t>
            </a:r>
            <a:r>
              <a:rPr lang="ru-RU" sz="900" dirty="0" smtClean="0">
                <a:solidFill>
                  <a:schemeClr val="bg1"/>
                </a:solidFill>
                <a:latin typeface="+mn-lt"/>
              </a:rPr>
              <a:t>28147-89</a:t>
            </a:r>
            <a:endParaRPr lang="ru-RU" sz="9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Объект 18"/>
          <p:cNvSpPr txBox="1">
            <a:spLocks/>
          </p:cNvSpPr>
          <p:nvPr/>
        </p:nvSpPr>
        <p:spPr>
          <a:xfrm>
            <a:off x="4296679" y="2239591"/>
            <a:ext cx="1257142" cy="72918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>
              <a:spcBef>
                <a:spcPts val="750"/>
              </a:spcBef>
            </a:pPr>
            <a:r>
              <a:rPr lang="ru-RU" sz="900" dirty="0">
                <a:solidFill>
                  <a:schemeClr val="bg1"/>
                </a:solidFill>
                <a:latin typeface="+mn-lt"/>
              </a:rPr>
              <a:t>Идентификация </a:t>
            </a:r>
            <a:br>
              <a:rPr lang="ru-RU" sz="900" dirty="0">
                <a:solidFill>
                  <a:schemeClr val="bg1"/>
                </a:solidFill>
                <a:latin typeface="+mn-lt"/>
              </a:rPr>
            </a:br>
            <a:r>
              <a:rPr lang="ru-RU" sz="900" dirty="0">
                <a:solidFill>
                  <a:schemeClr val="bg1"/>
                </a:solidFill>
                <a:latin typeface="+mn-lt"/>
              </a:rPr>
              <a:t>и аутентификация пользователей криптографическими </a:t>
            </a:r>
            <a:r>
              <a:rPr lang="ru-RU" sz="900" dirty="0" smtClean="0">
                <a:solidFill>
                  <a:schemeClr val="bg1"/>
                </a:solidFill>
                <a:latin typeface="+mn-lt"/>
              </a:rPr>
              <a:t>методами</a:t>
            </a:r>
            <a:endParaRPr lang="ru-RU" sz="9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Объект 18"/>
          <p:cNvSpPr txBox="1">
            <a:spLocks/>
          </p:cNvSpPr>
          <p:nvPr/>
        </p:nvSpPr>
        <p:spPr>
          <a:xfrm>
            <a:off x="4296677" y="3001167"/>
            <a:ext cx="1257144" cy="72879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>
              <a:spcBef>
                <a:spcPts val="750"/>
              </a:spcBef>
            </a:pPr>
            <a:r>
              <a:rPr lang="ru-RU" sz="900" dirty="0">
                <a:latin typeface="+mn-lt"/>
              </a:rPr>
              <a:t>Мониторинг </a:t>
            </a:r>
            <a:br>
              <a:rPr lang="ru-RU" sz="900" dirty="0">
                <a:latin typeface="+mn-lt"/>
              </a:rPr>
            </a:br>
            <a:r>
              <a:rPr lang="ru-RU" sz="900" dirty="0">
                <a:latin typeface="+mn-lt"/>
              </a:rPr>
              <a:t>и журналирование событий </a:t>
            </a:r>
            <a:r>
              <a:rPr lang="ru-RU" sz="900" dirty="0" smtClean="0">
                <a:latin typeface="+mn-lt"/>
              </a:rPr>
              <a:t>безопасности</a:t>
            </a:r>
            <a:endParaRPr lang="ru-RU" sz="900" dirty="0">
              <a:latin typeface="+mn-lt"/>
            </a:endParaRPr>
          </a:p>
        </p:txBody>
      </p:sp>
      <p:sp>
        <p:nvSpPr>
          <p:cNvPr id="20" name="Объект 18"/>
          <p:cNvSpPr txBox="1">
            <a:spLocks/>
          </p:cNvSpPr>
          <p:nvPr/>
        </p:nvSpPr>
        <p:spPr>
          <a:xfrm>
            <a:off x="2967822" y="3729959"/>
            <a:ext cx="1328855" cy="79082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>
              <a:spcBef>
                <a:spcPts val="750"/>
              </a:spcBef>
            </a:pPr>
            <a:r>
              <a:rPr lang="ru-RU" sz="900" dirty="0">
                <a:latin typeface="+mn-lt"/>
              </a:rPr>
              <a:t>Защищенное подключение пользователей</a:t>
            </a:r>
            <a:br>
              <a:rPr lang="ru-RU" sz="900" dirty="0">
                <a:latin typeface="+mn-lt"/>
              </a:rPr>
            </a:br>
            <a:r>
              <a:rPr lang="ru-RU" sz="900" dirty="0">
                <a:latin typeface="+mn-lt"/>
              </a:rPr>
              <a:t> к порталам государственных </a:t>
            </a:r>
            <a:r>
              <a:rPr lang="ru-RU" sz="900" dirty="0" smtClean="0">
                <a:latin typeface="+mn-lt"/>
              </a:rPr>
              <a:t>услуг</a:t>
            </a:r>
            <a:endParaRPr lang="ru-RU" sz="900" dirty="0">
              <a:latin typeface="+mn-lt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493" y="3851810"/>
            <a:ext cx="547126" cy="54712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986" y="2310920"/>
            <a:ext cx="586525" cy="58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15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2266123" y="76595"/>
            <a:ext cx="6852878" cy="629728"/>
          </a:xfrm>
        </p:spPr>
        <p:txBody>
          <a:bodyPr>
            <a:normAutofit/>
          </a:bodyPr>
          <a:lstStyle/>
          <a:p>
            <a:r>
              <a:rPr lang="ru-RU" dirty="0"/>
              <a:t>ПРЕИМУЩЕСТВА «КОНТИНЕНТ</a:t>
            </a:r>
            <a:r>
              <a:rPr lang="en-US" dirty="0"/>
              <a:t> TLS VPN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24" name="Объект 18"/>
          <p:cNvSpPr txBox="1">
            <a:spLocks/>
          </p:cNvSpPr>
          <p:nvPr/>
        </p:nvSpPr>
        <p:spPr>
          <a:xfrm>
            <a:off x="1067823" y="2491588"/>
            <a:ext cx="1571049" cy="94559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solidFill>
                  <a:schemeClr val="bg1"/>
                </a:solidFill>
                <a:latin typeface="+mn-lt"/>
              </a:rPr>
              <a:t>Совместимость с любыми 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  <a:p>
            <a:pPr marL="0" lvl="1" algn="ctr">
              <a:lnSpc>
                <a:spcPct val="100000"/>
              </a:lnSpc>
              <a:spcBef>
                <a:spcPts val="0"/>
              </a:spcBef>
            </a:pPr>
            <a:r>
              <a:rPr lang="ru-RU" sz="1200" dirty="0" smtClean="0">
                <a:solidFill>
                  <a:schemeClr val="bg1"/>
                </a:solidFill>
                <a:latin typeface="+mn-lt"/>
              </a:rPr>
              <a:t>веб-браузерами</a:t>
            </a:r>
            <a:endParaRPr lang="ru-RU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5" name="Объект 18"/>
          <p:cNvSpPr txBox="1">
            <a:spLocks/>
          </p:cNvSpPr>
          <p:nvPr/>
        </p:nvSpPr>
        <p:spPr>
          <a:xfrm>
            <a:off x="1067823" y="3853135"/>
            <a:ext cx="1571049" cy="91524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ts val="750"/>
              </a:spcBef>
              <a:buNone/>
            </a:pPr>
            <a:r>
              <a:rPr lang="ru-RU" sz="1200" dirty="0">
                <a:latin typeface="+mn-lt"/>
              </a:rPr>
              <a:t>Удобство управления: все настройки осуществляются администратором через </a:t>
            </a:r>
            <a:r>
              <a:rPr lang="ru-RU" sz="1200" dirty="0" smtClean="0">
                <a:latin typeface="+mn-lt"/>
              </a:rPr>
              <a:t>веб-браузер</a:t>
            </a:r>
            <a:endParaRPr lang="ru-RU" sz="1200" dirty="0">
              <a:latin typeface="+mn-lt"/>
            </a:endParaRPr>
          </a:p>
        </p:txBody>
      </p:sp>
      <p:sp>
        <p:nvSpPr>
          <p:cNvPr id="26" name="Объект 18"/>
          <p:cNvSpPr txBox="1">
            <a:spLocks/>
          </p:cNvSpPr>
          <p:nvPr/>
        </p:nvSpPr>
        <p:spPr>
          <a:xfrm>
            <a:off x="6529675" y="1110783"/>
            <a:ext cx="1571050" cy="91804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ts val="750"/>
              </a:spcBef>
              <a:buNone/>
            </a:pPr>
            <a:r>
              <a:rPr lang="ru-RU" sz="1200" dirty="0" smtClean="0">
                <a:latin typeface="+mn-lt"/>
              </a:rPr>
              <a:t>Простота</a:t>
            </a:r>
            <a:r>
              <a:rPr lang="ru-RU" sz="1200" dirty="0" smtClean="0">
                <a:latin typeface="+mn-lt"/>
              </a:rPr>
              <a:t> масштабируемости (балансировка распределения нагрузки)</a:t>
            </a:r>
            <a:endParaRPr lang="ru-RU" sz="1200" dirty="0">
              <a:latin typeface="+mn-lt"/>
            </a:endParaRPr>
          </a:p>
        </p:txBody>
      </p:sp>
      <p:sp>
        <p:nvSpPr>
          <p:cNvPr id="27" name="Объект 18"/>
          <p:cNvSpPr txBox="1">
            <a:spLocks/>
          </p:cNvSpPr>
          <p:nvPr/>
        </p:nvSpPr>
        <p:spPr>
          <a:xfrm>
            <a:off x="6529675" y="2491588"/>
            <a:ext cx="1571050" cy="97313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ts val="750"/>
              </a:spcBef>
              <a:buNone/>
            </a:pPr>
            <a:r>
              <a:rPr lang="ru-RU" sz="1200" dirty="0">
                <a:solidFill>
                  <a:schemeClr val="bg1"/>
                </a:solidFill>
                <a:latin typeface="+mn-lt"/>
              </a:rPr>
              <a:t>Простота внедрения и эксплуатации</a:t>
            </a:r>
          </a:p>
        </p:txBody>
      </p:sp>
      <p:sp>
        <p:nvSpPr>
          <p:cNvPr id="28" name="Объект 18"/>
          <p:cNvSpPr txBox="1">
            <a:spLocks/>
          </p:cNvSpPr>
          <p:nvPr/>
        </p:nvSpPr>
        <p:spPr>
          <a:xfrm>
            <a:off x="6529675" y="3855261"/>
            <a:ext cx="1571050" cy="91312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dirty="0" smtClean="0">
                <a:latin typeface="+mn-lt"/>
              </a:rPr>
              <a:t>Интеграция </a:t>
            </a:r>
            <a:r>
              <a:rPr lang="ru-RU" sz="1200" dirty="0">
                <a:latin typeface="+mn-lt"/>
              </a:rPr>
              <a:t>с </a:t>
            </a:r>
            <a:r>
              <a:rPr lang="ru-RU" sz="1200" dirty="0" smtClean="0">
                <a:latin typeface="+mn-lt"/>
              </a:rPr>
              <a:t> </a:t>
            </a:r>
            <a:r>
              <a:rPr lang="en-US" sz="1200" dirty="0" smtClean="0">
                <a:latin typeface="+mn-lt"/>
              </a:rPr>
              <a:t>WAF </a:t>
            </a:r>
            <a:r>
              <a:rPr lang="ru-RU" sz="1200" dirty="0" smtClean="0">
                <a:latin typeface="+mn-lt"/>
              </a:rPr>
              <a:t>и</a:t>
            </a:r>
            <a:endParaRPr lang="ru-RU" sz="1200" dirty="0">
              <a:latin typeface="+mn-lt"/>
            </a:endParaRPr>
          </a:p>
          <a:p>
            <a:pPr marL="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+mn-lt"/>
              </a:rPr>
              <a:t>SIEM</a:t>
            </a:r>
            <a:r>
              <a:rPr lang="ru-RU" sz="1200" dirty="0" smtClean="0">
                <a:latin typeface="+mn-lt"/>
              </a:rPr>
              <a:t>-системами</a:t>
            </a:r>
            <a:endParaRPr lang="ru-RU" sz="1200" dirty="0">
              <a:latin typeface="+mn-lt"/>
            </a:endParaRPr>
          </a:p>
        </p:txBody>
      </p:sp>
      <p:sp>
        <p:nvSpPr>
          <p:cNvPr id="29" name="Объект 18"/>
          <p:cNvSpPr txBox="1">
            <a:spLocks/>
          </p:cNvSpPr>
          <p:nvPr/>
        </p:nvSpPr>
        <p:spPr>
          <a:xfrm>
            <a:off x="1067823" y="1110782"/>
            <a:ext cx="1571049" cy="93064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6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>
              <a:spcBef>
                <a:spcPts val="750"/>
              </a:spcBef>
            </a:pPr>
            <a:r>
              <a:rPr lang="ru-RU" sz="1950" dirty="0">
                <a:latin typeface="+mn-lt"/>
              </a:rPr>
              <a:t>Высокая производительность – до </a:t>
            </a:r>
            <a:r>
              <a:rPr lang="ru-RU" sz="1950" dirty="0" smtClean="0">
                <a:latin typeface="+mn-lt"/>
              </a:rPr>
              <a:t>20</a:t>
            </a:r>
            <a:r>
              <a:rPr lang="ru-RU" sz="1950" dirty="0">
                <a:latin typeface="+mn-lt"/>
              </a:rPr>
              <a:t> 000 одновременных подключений на одну </a:t>
            </a:r>
            <a:r>
              <a:rPr lang="ru-RU" sz="1950" dirty="0" err="1" smtClean="0">
                <a:latin typeface="+mn-lt"/>
              </a:rPr>
              <a:t>ноду</a:t>
            </a:r>
            <a:r>
              <a:rPr lang="ru-RU" sz="1950" dirty="0" smtClean="0">
                <a:latin typeface="+mn-lt"/>
              </a:rPr>
              <a:t> </a:t>
            </a:r>
            <a:r>
              <a:rPr lang="en-US" sz="1950" dirty="0" smtClean="0">
                <a:latin typeface="+mn-lt"/>
              </a:rPr>
              <a:t>IPC-3000F</a:t>
            </a:r>
            <a:endParaRPr lang="ru-RU" sz="19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2514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4752304"/>
            <a:ext cx="9144000" cy="39119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СЦЕНАРИИ ИСПОЛЬЗОВАНИЯ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4752305"/>
            <a:ext cx="9144000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algn="ctr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Работа с конфиденциальной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информацией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6738" y="1159098"/>
            <a:ext cx="4305533" cy="200824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21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Задача: </a:t>
            </a:r>
          </a:p>
          <a:p>
            <a:endParaRPr lang="ru-RU" sz="21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Обеспечить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конфиденциальность и безопасность передачи </a:t>
            </a:r>
            <a:r>
              <a:rPr lang="ru-R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ПДн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при работе с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WEB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порталом: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─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Внешние пользователи.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─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Сотрудники предприятия.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─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Работа с базой данных клиентов.</a:t>
            </a:r>
          </a:p>
          <a:p>
            <a:pPr marL="214313" indent="-214313">
              <a:buFont typeface="Arial" panose="020B0604020202020204" pitchFamily="34" charset="0"/>
              <a:buChar char="─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Медицинские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данные.</a:t>
            </a:r>
          </a:p>
          <a:p>
            <a:pPr marL="214313" indent="-214313">
              <a:buFont typeface="Arial" panose="020B0604020202020204" pitchFamily="34" charset="0"/>
              <a:buChar char="─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Персональные данные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001" y="1365065"/>
            <a:ext cx="2138636" cy="15616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869" y="1486661"/>
            <a:ext cx="3530120" cy="257770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001" y="2964383"/>
            <a:ext cx="2138636" cy="156163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836" y="2671370"/>
            <a:ext cx="896895" cy="2977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153" y="1683004"/>
            <a:ext cx="853380" cy="98085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153" y="3244643"/>
            <a:ext cx="853380" cy="98085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351" y="2200687"/>
            <a:ext cx="853380" cy="116953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519" y="1909074"/>
            <a:ext cx="1475627" cy="169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74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4752304"/>
            <a:ext cx="9144000" cy="39119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СЦЕНАРИИ ИСПОЛЬЗОВАНИЯ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4752305"/>
            <a:ext cx="9144000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algn="ctr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Работа с конфиденциальной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информацией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4503" y="956184"/>
            <a:ext cx="8275945" cy="316240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21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Решение:</a:t>
            </a:r>
          </a:p>
          <a:p>
            <a:pPr marL="557213" lvl="1" indent="-214313">
              <a:buFont typeface="Arial" panose="020B0604020202020204" pitchFamily="34" charset="0"/>
              <a:buChar char="─"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Аутентификация пользователей: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Двусторонняя аутентификация пользователей криптографическими методами.</a:t>
            </a:r>
          </a:p>
          <a:p>
            <a:pPr lvl="2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Аутентификация по логину/паролю</a:t>
            </a:r>
          </a:p>
          <a:p>
            <a:pPr lvl="2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Односторонняя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аутентификация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пользователей, анонимный доступ</a:t>
            </a:r>
          </a:p>
          <a:p>
            <a:pPr marL="557213" lvl="1" indent="-214313">
              <a:buFont typeface="Arial" panose="020B0604020202020204" pitchFamily="34" charset="0"/>
              <a:buChar char="─"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Разграничение прав доступа: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Управление правами доступа пользователей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WEB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к ресурсам.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57213" lvl="1" indent="-214313">
              <a:buFont typeface="Arial" panose="020B0604020202020204" pitchFamily="34" charset="0"/>
              <a:buChar char="─"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Криптографическая защита трафика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на уровне сети:</a:t>
            </a:r>
          </a:p>
          <a:p>
            <a:pPr lvl="2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TLS-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клиент для организации зашифрованного подключения к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между клиентским АРМ и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WEB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сервером через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Интернет.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Режим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HTTP Proxy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защиты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HTTP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трафика </a:t>
            </a:r>
          </a:p>
          <a:p>
            <a:pPr lvl="2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Режим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TLS Tunnel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для защиты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любого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TCP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трафика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57213" lvl="1" indent="-214313">
              <a:buFont typeface="Arial" panose="020B0604020202020204" pitchFamily="34" charset="0"/>
              <a:buChar char="─"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Передача расшифрованного трафика для анализа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WAF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Обнаружение и предотвращение вторжений по сети от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недоверенных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компьютеров и внешних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источников. Расшифрованный трафик передается на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WAF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анализа, выявления и предотвращения атак на бизнес логику приложения.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702" y="4303584"/>
            <a:ext cx="226094" cy="22609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10" y="1536182"/>
            <a:ext cx="214640" cy="21464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98" y="3727962"/>
            <a:ext cx="198980" cy="19898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71" y="2692326"/>
            <a:ext cx="273133" cy="27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31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4752304"/>
            <a:ext cx="9144000" cy="39119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СЦЕНАРИИ ИСПОЛЬЗОВАНИЯ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4752305"/>
            <a:ext cx="9144000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algn="ctr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Работа с конфиденциальной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информацией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7546" y="1238534"/>
            <a:ext cx="4196687" cy="256224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21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Результат: </a:t>
            </a:r>
          </a:p>
          <a:p>
            <a:endParaRPr lang="ru-RU" sz="21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4788" indent="-204788">
              <a:buFont typeface="Arial" pitchFamily="34" charset="0"/>
              <a:buChar char="―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Конфиденциальная информация в безопасности, сотрудники получают доступ только к своим рабочим данным, несанкционированный доступ полностью исключен, риск заражения вредоносными программами нивелирован, возможные каналы утечки информации заблокированы.</a:t>
            </a:r>
          </a:p>
          <a:p>
            <a:pPr marL="204788" indent="-204788">
              <a:buFont typeface="Arial" pitchFamily="34" charset="0"/>
              <a:buChar char="―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4788" indent="-204788">
              <a:buFont typeface="Arial" pitchFamily="34" charset="0"/>
              <a:buChar char="―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Все действия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выполнены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из одной консоли и в одном продукте, обеспечивая максимальную защиту конфиденциальной информации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001" y="1365065"/>
            <a:ext cx="2138636" cy="15616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869" y="1486661"/>
            <a:ext cx="3530120" cy="257770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001" y="2964383"/>
            <a:ext cx="2138636" cy="156163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190" y="2742136"/>
            <a:ext cx="896895" cy="29770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045" y="1789252"/>
            <a:ext cx="471782" cy="47178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478" y="3363422"/>
            <a:ext cx="471782" cy="47178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621" y="3055750"/>
            <a:ext cx="874588" cy="8745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751" y="2374710"/>
            <a:ext cx="556674" cy="55667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553" y="4043150"/>
            <a:ext cx="531515" cy="53151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908" y="1340181"/>
            <a:ext cx="914400" cy="9144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951" y="2655242"/>
            <a:ext cx="413910" cy="41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7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4449" y="76595"/>
            <a:ext cx="5264551" cy="629728"/>
          </a:xfrm>
        </p:spPr>
        <p:txBody>
          <a:bodyPr>
            <a:noAutofit/>
          </a:bodyPr>
          <a:lstStyle/>
          <a:p>
            <a:r>
              <a:rPr lang="ru-RU" dirty="0"/>
              <a:t>ЗАЩИЩЕНЫ ПРОДУКТАМИ</a:t>
            </a:r>
            <a:br>
              <a:rPr lang="ru-RU" dirty="0"/>
            </a:br>
            <a:r>
              <a:rPr lang="ru-RU" dirty="0"/>
              <a:t>«КОДА БЕЗОПАСНОСТИ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4"/>
          </p:nvPr>
        </p:nvSpPr>
        <p:spPr>
          <a:xfrm>
            <a:off x="4564049" y="948749"/>
            <a:ext cx="4405021" cy="3360858"/>
          </a:xfrm>
        </p:spPr>
        <p:txBody>
          <a:bodyPr>
            <a:normAutofit/>
          </a:bodyPr>
          <a:lstStyle/>
          <a:p>
            <a:r>
              <a:rPr lang="ru-RU" sz="2000" b="1" dirty="0"/>
              <a:t>Государственные системы: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600" dirty="0" smtClean="0"/>
              <a:t>Единый </a:t>
            </a:r>
            <a:r>
              <a:rPr lang="ru-RU" sz="1600" dirty="0"/>
              <a:t>портал государственных</a:t>
            </a:r>
            <a:br>
              <a:rPr lang="ru-RU" sz="1600" dirty="0"/>
            </a:br>
            <a:r>
              <a:rPr lang="ru-RU" sz="1600" dirty="0"/>
              <a:t>и муниципальных услуг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600" dirty="0"/>
              <a:t>Единая система межведомственного электронного взаимодействия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600" dirty="0"/>
              <a:t>Государственная автоматизированная система «ВЫБОРЫ»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600" dirty="0"/>
              <a:t>Национальная система платежных карт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600" dirty="0"/>
              <a:t>Государственная интегрированная информационная система управления общественными финансами «Электронный бюджет»</a:t>
            </a:r>
          </a:p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4524"/>
            <a:ext cx="3854450" cy="385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47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НАМ </a:t>
            </a:r>
            <a:r>
              <a:rPr lang="ru-RU" dirty="0" smtClean="0"/>
              <a:t>ДОВЕРЯЮТ</a:t>
            </a:r>
            <a:endParaRPr lang="ru-RU" dirty="0"/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506" y="2762511"/>
            <a:ext cx="993357" cy="2342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98877" y="1315642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" dirty="0"/>
              <a:t>Федеральное </a:t>
            </a:r>
          </a:p>
          <a:p>
            <a:pPr algn="ctr"/>
            <a:r>
              <a:rPr lang="ru-RU" sz="600" dirty="0"/>
              <a:t>казначейство </a:t>
            </a:r>
          </a:p>
          <a:p>
            <a:pPr algn="ctr"/>
            <a:r>
              <a:rPr lang="ru-RU" sz="600" dirty="0"/>
              <a:t>России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26692" y="1322967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" dirty="0"/>
              <a:t>Федеральная  </a:t>
            </a:r>
          </a:p>
          <a:p>
            <a:pPr algn="ctr"/>
            <a:r>
              <a:rPr lang="ru-RU" sz="600" dirty="0"/>
              <a:t>налоговая  </a:t>
            </a:r>
          </a:p>
          <a:p>
            <a:pPr algn="ctr"/>
            <a:r>
              <a:rPr lang="ru-RU" sz="600" dirty="0"/>
              <a:t>служба России</a:t>
            </a:r>
            <a:endParaRPr lang="en-US" sz="600" dirty="0"/>
          </a:p>
        </p:txBody>
      </p:sp>
      <p:sp>
        <p:nvSpPr>
          <p:cNvPr id="11" name="TextBox 10"/>
          <p:cNvSpPr txBox="1"/>
          <p:nvPr/>
        </p:nvSpPr>
        <p:spPr>
          <a:xfrm>
            <a:off x="2639285" y="1344065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" dirty="0"/>
              <a:t>Федеральная </a:t>
            </a:r>
          </a:p>
          <a:p>
            <a:pPr algn="ctr"/>
            <a:r>
              <a:rPr lang="ru-RU" sz="600" dirty="0"/>
              <a:t>таможенная </a:t>
            </a:r>
          </a:p>
          <a:p>
            <a:pPr algn="ctr"/>
            <a:r>
              <a:rPr lang="ru-RU" sz="600" dirty="0"/>
              <a:t>служба России</a:t>
            </a:r>
            <a:endParaRPr lang="en-US" sz="600" dirty="0"/>
          </a:p>
        </p:txBody>
      </p:sp>
      <p:sp>
        <p:nvSpPr>
          <p:cNvPr id="12" name="TextBox 11"/>
          <p:cNvSpPr txBox="1"/>
          <p:nvPr/>
        </p:nvSpPr>
        <p:spPr>
          <a:xfrm>
            <a:off x="2517004" y="1942346"/>
            <a:ext cx="954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" dirty="0"/>
              <a:t>Министерство </a:t>
            </a:r>
          </a:p>
          <a:p>
            <a:pPr algn="ctr"/>
            <a:r>
              <a:rPr lang="ru-RU" sz="600" dirty="0"/>
              <a:t>юстиции </a:t>
            </a:r>
          </a:p>
          <a:p>
            <a:pPr algn="ctr"/>
            <a:r>
              <a:rPr lang="ru-RU" sz="600" dirty="0"/>
              <a:t>Российской Федерации</a:t>
            </a:r>
            <a:endParaRPr lang="en-US" sz="600" dirty="0"/>
          </a:p>
          <a:p>
            <a:endParaRPr lang="en-US" sz="600" dirty="0"/>
          </a:p>
        </p:txBody>
      </p:sp>
      <p:sp>
        <p:nvSpPr>
          <p:cNvPr id="13" name="TextBox 12"/>
          <p:cNvSpPr txBox="1"/>
          <p:nvPr/>
        </p:nvSpPr>
        <p:spPr>
          <a:xfrm>
            <a:off x="708972" y="1922083"/>
            <a:ext cx="995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dirty="0"/>
              <a:t>Федеральный </a:t>
            </a:r>
          </a:p>
          <a:p>
            <a:pPr algn="ctr"/>
            <a:r>
              <a:rPr lang="ru-RU" sz="600" dirty="0"/>
              <a:t>фонд  обязательного </a:t>
            </a:r>
          </a:p>
          <a:p>
            <a:pPr algn="ctr"/>
            <a:r>
              <a:rPr lang="ru-RU" sz="600" dirty="0"/>
              <a:t>медицинского </a:t>
            </a:r>
          </a:p>
          <a:p>
            <a:pPr algn="ctr"/>
            <a:r>
              <a:rPr lang="ru-RU" sz="600" dirty="0"/>
              <a:t>страхования</a:t>
            </a:r>
            <a:endParaRPr lang="en-US" sz="600" dirty="0"/>
          </a:p>
        </p:txBody>
      </p:sp>
      <p:sp>
        <p:nvSpPr>
          <p:cNvPr id="14" name="TextBox 13"/>
          <p:cNvSpPr txBox="1"/>
          <p:nvPr/>
        </p:nvSpPr>
        <p:spPr>
          <a:xfrm>
            <a:off x="1622363" y="1919344"/>
            <a:ext cx="907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" dirty="0"/>
              <a:t>Центральная </a:t>
            </a:r>
          </a:p>
          <a:p>
            <a:pPr algn="ctr"/>
            <a:r>
              <a:rPr lang="ru-RU" sz="600" dirty="0"/>
              <a:t>избирательная </a:t>
            </a:r>
          </a:p>
          <a:p>
            <a:pPr algn="ctr"/>
            <a:r>
              <a:rPr lang="ru-RU" sz="600" dirty="0"/>
              <a:t>комиссия Российской </a:t>
            </a:r>
          </a:p>
          <a:p>
            <a:pPr algn="ctr"/>
            <a:r>
              <a:rPr lang="ru-RU" sz="600" dirty="0"/>
              <a:t>Федерации</a:t>
            </a:r>
            <a:endParaRPr lang="en-US" sz="600" dirty="0"/>
          </a:p>
        </p:txBody>
      </p:sp>
      <p:sp>
        <p:nvSpPr>
          <p:cNvPr id="15" name="TextBox 14"/>
          <p:cNvSpPr txBox="1"/>
          <p:nvPr/>
        </p:nvSpPr>
        <p:spPr>
          <a:xfrm>
            <a:off x="3760037" y="1295364"/>
            <a:ext cx="905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dirty="0"/>
              <a:t>Министерство </a:t>
            </a:r>
          </a:p>
          <a:p>
            <a:pPr algn="ctr"/>
            <a:r>
              <a:rPr lang="ru-RU" sz="600" dirty="0"/>
              <a:t>внутренних  дел</a:t>
            </a:r>
          </a:p>
          <a:p>
            <a:pPr algn="ctr"/>
            <a:r>
              <a:rPr lang="ru-RU" sz="600" dirty="0"/>
              <a:t>Российской Федерации </a:t>
            </a:r>
            <a:endParaRPr lang="en-US" sz="600" dirty="0"/>
          </a:p>
        </p:txBody>
      </p:sp>
      <p:sp>
        <p:nvSpPr>
          <p:cNvPr id="16" name="TextBox 15"/>
          <p:cNvSpPr txBox="1"/>
          <p:nvPr/>
        </p:nvSpPr>
        <p:spPr>
          <a:xfrm>
            <a:off x="3698392" y="1937740"/>
            <a:ext cx="10463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dirty="0"/>
              <a:t>Федеральная </a:t>
            </a:r>
          </a:p>
          <a:p>
            <a:pPr algn="ctr"/>
            <a:r>
              <a:rPr lang="ru-RU" sz="600" dirty="0"/>
              <a:t>служба безопасности Российской </a:t>
            </a:r>
          </a:p>
          <a:p>
            <a:pPr algn="ctr"/>
            <a:r>
              <a:rPr lang="ru-RU" sz="600" dirty="0"/>
              <a:t>Федерации </a:t>
            </a:r>
            <a:endParaRPr lang="en-US" sz="600" dirty="0"/>
          </a:p>
          <a:p>
            <a:endParaRPr lang="en-US" sz="600" dirty="0"/>
          </a:p>
        </p:txBody>
      </p:sp>
      <p:sp>
        <p:nvSpPr>
          <p:cNvPr id="17" name="TextBox 16"/>
          <p:cNvSpPr txBox="1"/>
          <p:nvPr/>
        </p:nvSpPr>
        <p:spPr>
          <a:xfrm>
            <a:off x="4793080" y="1287474"/>
            <a:ext cx="67358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" dirty="0"/>
              <a:t>Министерство </a:t>
            </a:r>
          </a:p>
          <a:p>
            <a:pPr algn="ctr"/>
            <a:r>
              <a:rPr lang="ru-RU" sz="600" dirty="0"/>
              <a:t>обороны</a:t>
            </a:r>
          </a:p>
          <a:p>
            <a:pPr algn="ctr"/>
            <a:r>
              <a:rPr lang="ru-RU" sz="600" dirty="0"/>
              <a:t>Российской </a:t>
            </a:r>
          </a:p>
          <a:p>
            <a:pPr algn="ctr"/>
            <a:r>
              <a:rPr lang="ru-RU" sz="600" dirty="0"/>
              <a:t>Федерации </a:t>
            </a:r>
            <a:endParaRPr lang="en-US" sz="600" dirty="0"/>
          </a:p>
          <a:p>
            <a:pPr algn="ctr"/>
            <a:endParaRPr lang="en-US" sz="600" dirty="0"/>
          </a:p>
        </p:txBody>
      </p:sp>
      <p:sp>
        <p:nvSpPr>
          <p:cNvPr id="18" name="TextBox 17"/>
          <p:cNvSpPr txBox="1"/>
          <p:nvPr/>
        </p:nvSpPr>
        <p:spPr>
          <a:xfrm>
            <a:off x="1550919" y="3114624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" dirty="0"/>
              <a:t>Центральный банк </a:t>
            </a:r>
          </a:p>
          <a:p>
            <a:pPr algn="ctr"/>
            <a:r>
              <a:rPr lang="ru-RU" sz="600" dirty="0"/>
              <a:t>Российской Федерации</a:t>
            </a:r>
            <a:endParaRPr lang="en-US" sz="600" dirty="0"/>
          </a:p>
        </p:txBody>
      </p:sp>
      <p:sp>
        <p:nvSpPr>
          <p:cNvPr id="19" name="TextBox 18"/>
          <p:cNvSpPr txBox="1"/>
          <p:nvPr/>
        </p:nvSpPr>
        <p:spPr>
          <a:xfrm>
            <a:off x="823416" y="3109093"/>
            <a:ext cx="74411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" dirty="0"/>
              <a:t>ПАО «Сбербанк»</a:t>
            </a:r>
            <a:endParaRPr lang="en-US" sz="600" dirty="0"/>
          </a:p>
        </p:txBody>
      </p:sp>
      <p:sp>
        <p:nvSpPr>
          <p:cNvPr id="20" name="TextBox 19"/>
          <p:cNvSpPr txBox="1"/>
          <p:nvPr/>
        </p:nvSpPr>
        <p:spPr>
          <a:xfrm>
            <a:off x="5956023" y="3082491"/>
            <a:ext cx="64152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dirty="0"/>
              <a:t>ПАО  «ВТБ24»</a:t>
            </a:r>
            <a:endParaRPr lang="en-US" sz="600" dirty="0"/>
          </a:p>
        </p:txBody>
      </p:sp>
      <p:sp>
        <p:nvSpPr>
          <p:cNvPr id="21" name="TextBox 20"/>
          <p:cNvSpPr txBox="1"/>
          <p:nvPr/>
        </p:nvSpPr>
        <p:spPr>
          <a:xfrm>
            <a:off x="843184" y="4348745"/>
            <a:ext cx="57259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" dirty="0"/>
              <a:t>ГК «</a:t>
            </a:r>
            <a:r>
              <a:rPr lang="ru-RU" sz="600" dirty="0" err="1"/>
              <a:t>Ростех</a:t>
            </a:r>
            <a:r>
              <a:rPr lang="ru-RU" sz="600" dirty="0"/>
              <a:t>»</a:t>
            </a:r>
            <a:endParaRPr lang="en-US" sz="600" dirty="0"/>
          </a:p>
        </p:txBody>
      </p:sp>
      <p:sp>
        <p:nvSpPr>
          <p:cNvPr id="22" name="TextBox 21"/>
          <p:cNvSpPr txBox="1"/>
          <p:nvPr/>
        </p:nvSpPr>
        <p:spPr>
          <a:xfrm>
            <a:off x="1431009" y="4314985"/>
            <a:ext cx="112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dirty="0"/>
              <a:t>АО «Российские </a:t>
            </a:r>
          </a:p>
          <a:p>
            <a:pPr algn="ctr"/>
            <a:r>
              <a:rPr lang="ru-RU" sz="600" dirty="0"/>
              <a:t>космические системы»</a:t>
            </a:r>
            <a:endParaRPr lang="en-US" sz="600" dirty="0"/>
          </a:p>
        </p:txBody>
      </p:sp>
      <p:sp>
        <p:nvSpPr>
          <p:cNvPr id="23" name="TextBox 22"/>
          <p:cNvSpPr txBox="1"/>
          <p:nvPr/>
        </p:nvSpPr>
        <p:spPr>
          <a:xfrm>
            <a:off x="2514281" y="4360713"/>
            <a:ext cx="9989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" dirty="0"/>
              <a:t>ПАО «ГМК «Норильский </a:t>
            </a:r>
          </a:p>
          <a:p>
            <a:pPr algn="ctr"/>
            <a:r>
              <a:rPr lang="ru-RU" sz="600" dirty="0"/>
              <a:t>никель»</a:t>
            </a:r>
            <a:endParaRPr lang="en-US" sz="600" dirty="0"/>
          </a:p>
        </p:txBody>
      </p:sp>
      <p:sp>
        <p:nvSpPr>
          <p:cNvPr id="24" name="TextBox 23"/>
          <p:cNvSpPr txBox="1"/>
          <p:nvPr/>
        </p:nvSpPr>
        <p:spPr>
          <a:xfrm>
            <a:off x="4476169" y="4314082"/>
            <a:ext cx="1191352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50" dirty="0"/>
              <a:t> </a:t>
            </a:r>
            <a:r>
              <a:rPr lang="ru-RU" sz="600" dirty="0"/>
              <a:t>Государственная корпорация </a:t>
            </a:r>
          </a:p>
          <a:p>
            <a:pPr algn="ctr"/>
            <a:r>
              <a:rPr lang="ru-RU" sz="600" dirty="0"/>
              <a:t>по атомной энергии </a:t>
            </a:r>
          </a:p>
          <a:p>
            <a:pPr algn="ctr"/>
            <a:r>
              <a:rPr lang="ru-RU" sz="600" dirty="0"/>
              <a:t>«</a:t>
            </a:r>
            <a:r>
              <a:rPr lang="ru-RU" sz="600" dirty="0" err="1"/>
              <a:t>Росатом</a:t>
            </a:r>
            <a:r>
              <a:rPr lang="ru-RU" sz="600" dirty="0"/>
              <a:t>»</a:t>
            </a:r>
            <a:endParaRPr lang="en-US" sz="600" dirty="0"/>
          </a:p>
        </p:txBody>
      </p:sp>
      <p:sp>
        <p:nvSpPr>
          <p:cNvPr id="25" name="TextBox 24"/>
          <p:cNvSpPr txBox="1"/>
          <p:nvPr/>
        </p:nvSpPr>
        <p:spPr>
          <a:xfrm>
            <a:off x="5762421" y="4339092"/>
            <a:ext cx="70083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dirty="0"/>
              <a:t>ПАО «Газпром»</a:t>
            </a:r>
            <a:endParaRPr lang="en-US" sz="600" dirty="0"/>
          </a:p>
        </p:txBody>
      </p:sp>
      <p:sp>
        <p:nvSpPr>
          <p:cNvPr id="26" name="TextBox 25"/>
          <p:cNvSpPr txBox="1"/>
          <p:nvPr/>
        </p:nvSpPr>
        <p:spPr>
          <a:xfrm>
            <a:off x="6558055" y="4363008"/>
            <a:ext cx="95731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dirty="0"/>
              <a:t>ОАО «АК «</a:t>
            </a:r>
            <a:r>
              <a:rPr lang="ru-RU" sz="600" dirty="0" err="1"/>
              <a:t>Транснефть</a:t>
            </a:r>
            <a:r>
              <a:rPr lang="ru-RU" sz="600" dirty="0"/>
              <a:t>»</a:t>
            </a:r>
            <a:endParaRPr lang="en-US" sz="600" dirty="0"/>
          </a:p>
        </p:txBody>
      </p:sp>
      <p:sp>
        <p:nvSpPr>
          <p:cNvPr id="27" name="TextBox 26"/>
          <p:cNvSpPr txBox="1"/>
          <p:nvPr/>
        </p:nvSpPr>
        <p:spPr>
          <a:xfrm>
            <a:off x="7548483" y="4358995"/>
            <a:ext cx="88517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dirty="0"/>
              <a:t>ОАО «НК «Роснефть»</a:t>
            </a:r>
            <a:endParaRPr lang="en-US" sz="600" dirty="0"/>
          </a:p>
        </p:txBody>
      </p:sp>
      <p:sp>
        <p:nvSpPr>
          <p:cNvPr id="28" name="Объект 18"/>
          <p:cNvSpPr txBox="1">
            <a:spLocks/>
          </p:cNvSpPr>
          <p:nvPr/>
        </p:nvSpPr>
        <p:spPr>
          <a:xfrm>
            <a:off x="943886" y="764600"/>
            <a:ext cx="2469940" cy="30918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825" b="1" i="1" dirty="0">
                <a:solidFill>
                  <a:schemeClr val="bg1"/>
                </a:solidFill>
                <a:latin typeface="+mn-lt"/>
              </a:rPr>
              <a:t>ГОСУДАРСТВЕННЫЕ ОРГАНИЗАЦИИ: </a:t>
            </a:r>
            <a:endParaRPr lang="en-US" sz="825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9" name="Объект 18"/>
          <p:cNvSpPr txBox="1">
            <a:spLocks/>
          </p:cNvSpPr>
          <p:nvPr/>
        </p:nvSpPr>
        <p:spPr>
          <a:xfrm>
            <a:off x="5975024" y="752548"/>
            <a:ext cx="2212371" cy="30918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825" b="1" i="1" dirty="0">
                <a:solidFill>
                  <a:schemeClr val="bg1"/>
                </a:solidFill>
                <a:latin typeface="+mn-lt"/>
              </a:rPr>
              <a:t>ТЕЛЕКОММУНИКАЦИОННЫЕ КОМПАНИИ:</a:t>
            </a:r>
            <a:endParaRPr lang="en-US" sz="825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0" name="Объект 18"/>
          <p:cNvSpPr txBox="1">
            <a:spLocks/>
          </p:cNvSpPr>
          <p:nvPr/>
        </p:nvSpPr>
        <p:spPr>
          <a:xfrm>
            <a:off x="3957705" y="776261"/>
            <a:ext cx="1589900" cy="30918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825" b="1" i="1" dirty="0">
                <a:solidFill>
                  <a:schemeClr val="bg1"/>
                </a:solidFill>
                <a:latin typeface="+mn-lt"/>
              </a:rPr>
              <a:t>СИЛОВЫЕ СТРУКТУРЫ:</a:t>
            </a:r>
            <a:endParaRPr lang="en-US" sz="825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1" name="Объект 18"/>
          <p:cNvSpPr txBox="1">
            <a:spLocks/>
          </p:cNvSpPr>
          <p:nvPr/>
        </p:nvSpPr>
        <p:spPr>
          <a:xfrm>
            <a:off x="960202" y="2445732"/>
            <a:ext cx="2390963" cy="30918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825" b="1" i="1" dirty="0">
                <a:solidFill>
                  <a:srgbClr val="336600"/>
                </a:solidFill>
                <a:latin typeface="+mn-lt"/>
              </a:rPr>
              <a:t>ФИНАНСОВЫЕ ОРГАНИЗАЦИИ:</a:t>
            </a:r>
            <a:endParaRPr lang="en-US" sz="825" b="1" i="1" dirty="0">
              <a:solidFill>
                <a:srgbClr val="336600"/>
              </a:solidFill>
              <a:latin typeface="+mn-lt"/>
            </a:endParaRPr>
          </a:p>
        </p:txBody>
      </p:sp>
      <p:sp>
        <p:nvSpPr>
          <p:cNvPr id="32" name="Объект 18"/>
          <p:cNvSpPr txBox="1">
            <a:spLocks/>
          </p:cNvSpPr>
          <p:nvPr/>
        </p:nvSpPr>
        <p:spPr>
          <a:xfrm>
            <a:off x="923306" y="3606690"/>
            <a:ext cx="2440826" cy="30918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825" b="1" i="1" dirty="0">
                <a:solidFill>
                  <a:srgbClr val="336600"/>
                </a:solidFill>
                <a:latin typeface="+mn-lt"/>
              </a:rPr>
              <a:t>ПРОМЫШЛЕННЫЕ ПРЕДПРИЯТИЯ:</a:t>
            </a:r>
            <a:endParaRPr lang="en-US" sz="825" b="1" i="1" dirty="0">
              <a:solidFill>
                <a:srgbClr val="336600"/>
              </a:solidFill>
              <a:latin typeface="+mn-lt"/>
            </a:endParaRPr>
          </a:p>
        </p:txBody>
      </p:sp>
      <p:sp>
        <p:nvSpPr>
          <p:cNvPr id="33" name="Объект 18"/>
          <p:cNvSpPr txBox="1">
            <a:spLocks/>
          </p:cNvSpPr>
          <p:nvPr/>
        </p:nvSpPr>
        <p:spPr>
          <a:xfrm>
            <a:off x="4754040" y="3612153"/>
            <a:ext cx="1193837" cy="21494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825" b="1" i="1" dirty="0">
                <a:solidFill>
                  <a:srgbClr val="336600"/>
                </a:solidFill>
                <a:latin typeface="+mn-lt"/>
              </a:rPr>
              <a:t>ПРЕДПРИЯТИЯ ТЭК:</a:t>
            </a:r>
            <a:endParaRPr lang="en-US" sz="825" b="1" i="1" dirty="0">
              <a:solidFill>
                <a:srgbClr val="336600"/>
              </a:solidFill>
              <a:latin typeface="+mn-lt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921" y="2768543"/>
            <a:ext cx="950868" cy="18808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4777563" y="1937531"/>
            <a:ext cx="7008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" dirty="0"/>
              <a:t>Федеральная </a:t>
            </a:r>
          </a:p>
          <a:p>
            <a:pPr algn="ctr"/>
            <a:r>
              <a:rPr lang="ru-RU" sz="600" dirty="0"/>
              <a:t>служба охраны </a:t>
            </a:r>
          </a:p>
          <a:p>
            <a:pPr algn="ctr"/>
            <a:r>
              <a:rPr lang="ru-RU" sz="600" dirty="0"/>
              <a:t>Российской </a:t>
            </a:r>
          </a:p>
          <a:p>
            <a:pPr algn="ctr"/>
            <a:r>
              <a:rPr lang="ru-RU" sz="600" dirty="0"/>
              <a:t>Федерации </a:t>
            </a:r>
            <a:endParaRPr lang="en-US" sz="600" dirty="0"/>
          </a:p>
          <a:p>
            <a:endParaRPr lang="en-US" sz="600" dirty="0"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144" y="3873128"/>
            <a:ext cx="329369" cy="329369"/>
          </a:xfrm>
          <a:prstGeom prst="rect">
            <a:avLst/>
          </a:prstGeom>
        </p:spPr>
      </p:pic>
      <p:sp>
        <p:nvSpPr>
          <p:cNvPr id="37" name="Прямоугольник 36"/>
          <p:cNvSpPr/>
          <p:nvPr/>
        </p:nvSpPr>
        <p:spPr>
          <a:xfrm>
            <a:off x="3522391" y="4338324"/>
            <a:ext cx="6960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" dirty="0"/>
              <a:t>ГКНПЦ им. </a:t>
            </a:r>
          </a:p>
          <a:p>
            <a:pPr algn="ctr"/>
            <a:r>
              <a:rPr lang="ru-RU" sz="600" dirty="0"/>
              <a:t>М.В. Хруничева</a:t>
            </a: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877" y="1073894"/>
            <a:ext cx="523313" cy="269342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6958508" y="1411801"/>
            <a:ext cx="89479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dirty="0"/>
              <a:t>ФГУП «Почта России»</a:t>
            </a:r>
            <a:endParaRPr lang="en-US" sz="600" dirty="0"/>
          </a:p>
        </p:txBody>
      </p:sp>
      <p:sp>
        <p:nvSpPr>
          <p:cNvPr id="40" name="TextBox 39"/>
          <p:cNvSpPr txBox="1"/>
          <p:nvPr/>
        </p:nvSpPr>
        <p:spPr>
          <a:xfrm>
            <a:off x="4717890" y="3106364"/>
            <a:ext cx="111601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dirty="0"/>
              <a:t>АО «Страховая группа МСК»</a:t>
            </a:r>
            <a:endParaRPr lang="en-US" sz="600" dirty="0"/>
          </a:p>
        </p:txBody>
      </p:sp>
      <p:sp>
        <p:nvSpPr>
          <p:cNvPr id="41" name="TextBox 40"/>
          <p:cNvSpPr txBox="1"/>
          <p:nvPr/>
        </p:nvSpPr>
        <p:spPr>
          <a:xfrm>
            <a:off x="3693018" y="3086994"/>
            <a:ext cx="80823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dirty="0"/>
              <a:t>АО «Газпромбанк»</a:t>
            </a:r>
            <a:endParaRPr lang="en-US" sz="600" dirty="0"/>
          </a:p>
        </p:txBody>
      </p:sp>
      <p:sp>
        <p:nvSpPr>
          <p:cNvPr id="42" name="TextBox 41"/>
          <p:cNvSpPr txBox="1"/>
          <p:nvPr/>
        </p:nvSpPr>
        <p:spPr>
          <a:xfrm>
            <a:off x="6956488" y="3067841"/>
            <a:ext cx="109036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dirty="0"/>
              <a:t>ПАО «Банк «Возрождение»</a:t>
            </a:r>
            <a:endParaRPr lang="en-US" sz="600" dirty="0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079" y="1621699"/>
            <a:ext cx="615045" cy="461284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5957184" y="2072528"/>
            <a:ext cx="88678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dirty="0"/>
              <a:t>ГК «АКАДО Телеком»</a:t>
            </a:r>
            <a:endParaRPr lang="en-US" sz="600" dirty="0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533" y="1731983"/>
            <a:ext cx="544439" cy="146431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6960020" y="2072900"/>
            <a:ext cx="81304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dirty="0"/>
              <a:t>АО «Воентелеком»</a:t>
            </a:r>
            <a:endParaRPr lang="en-US" sz="600" dirty="0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204" y="3817776"/>
            <a:ext cx="836074" cy="460165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446" y="3847965"/>
            <a:ext cx="435769" cy="435769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663" y="3957970"/>
            <a:ext cx="669685" cy="297078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012" y="3888889"/>
            <a:ext cx="515670" cy="349152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067" y="3910203"/>
            <a:ext cx="850638" cy="276275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558" y="3872613"/>
            <a:ext cx="772760" cy="356195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82" y="3884698"/>
            <a:ext cx="454809" cy="454809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28" y="993662"/>
            <a:ext cx="339863" cy="344007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525" y="999470"/>
            <a:ext cx="355338" cy="339368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654" y="1677176"/>
            <a:ext cx="257714" cy="282258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314" y="958107"/>
            <a:ext cx="350413" cy="410240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95" y="1630920"/>
            <a:ext cx="299108" cy="286289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409" y="1653907"/>
            <a:ext cx="302455" cy="302455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120" y="1029547"/>
            <a:ext cx="492741" cy="284766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737" y="991366"/>
            <a:ext cx="488555" cy="333406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018" y="1706304"/>
            <a:ext cx="168882" cy="311559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55" y="1740552"/>
            <a:ext cx="226477" cy="266739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666" y="2645639"/>
            <a:ext cx="906047" cy="359542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033" y="2806404"/>
            <a:ext cx="680259" cy="198777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2527080" y="3098663"/>
            <a:ext cx="93326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dirty="0"/>
              <a:t>ГК «Внешэкономбанк»</a:t>
            </a:r>
            <a:endParaRPr lang="en-US" sz="600" dirty="0"/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09" y="2693872"/>
            <a:ext cx="415221" cy="415221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09" y="2712746"/>
            <a:ext cx="367651" cy="373989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322" y="1085448"/>
            <a:ext cx="600026" cy="271807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6016009" y="1406214"/>
            <a:ext cx="81144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dirty="0"/>
              <a:t>ПАО «Ростелеком»</a:t>
            </a:r>
            <a:endParaRPr lang="en-US" sz="600" dirty="0"/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380" y="2747938"/>
            <a:ext cx="746657" cy="26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03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ТЕХНИЧЕСКАЯ </a:t>
            </a:r>
            <a:r>
              <a:rPr lang="ru-RU" dirty="0" smtClean="0"/>
              <a:t>ПОДДЕРЖКА</a:t>
            </a:r>
            <a:endParaRPr lang="ru-RU" dirty="0"/>
          </a:p>
        </p:txBody>
      </p:sp>
      <p:pic>
        <p:nvPicPr>
          <p:cNvPr id="7" name="Рисунок 2" descr="http://www.securitycode.ru/bitrix/templates/scode/images/ico-yes.png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478" y="2006641"/>
            <a:ext cx="1714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18"/>
          <p:cNvSpPr txBox="1">
            <a:spLocks/>
          </p:cNvSpPr>
          <p:nvPr/>
        </p:nvSpPr>
        <p:spPr>
          <a:xfrm>
            <a:off x="4473300" y="1171009"/>
            <a:ext cx="3523099" cy="24581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latin typeface="+mn-lt"/>
              </a:rPr>
              <a:t>Пакет поддержки</a:t>
            </a:r>
            <a:endParaRPr lang="ru-RU" sz="1200" dirty="0">
              <a:latin typeface="+mn-lt"/>
            </a:endParaRPr>
          </a:p>
        </p:txBody>
      </p:sp>
      <p:sp>
        <p:nvSpPr>
          <p:cNvPr id="9" name="Объект 18"/>
          <p:cNvSpPr txBox="1">
            <a:spLocks/>
          </p:cNvSpPr>
          <p:nvPr/>
        </p:nvSpPr>
        <p:spPr>
          <a:xfrm>
            <a:off x="1144294" y="1466464"/>
            <a:ext cx="3306407" cy="24581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latin typeface="+mn-lt"/>
              </a:rPr>
              <a:t>Каталог услуг</a:t>
            </a:r>
            <a:endParaRPr lang="ru-RU" sz="1200" dirty="0">
              <a:latin typeface="+mn-lt"/>
            </a:endParaRPr>
          </a:p>
        </p:txBody>
      </p:sp>
      <p:sp>
        <p:nvSpPr>
          <p:cNvPr id="10" name="Объект 18"/>
          <p:cNvSpPr txBox="1">
            <a:spLocks/>
          </p:cNvSpPr>
          <p:nvPr/>
        </p:nvSpPr>
        <p:spPr>
          <a:xfrm>
            <a:off x="1144295" y="1702644"/>
            <a:ext cx="1850925" cy="24581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825" dirty="0">
                <a:latin typeface="+mn-lt"/>
              </a:rPr>
              <a:t>Доступность услуги</a:t>
            </a:r>
          </a:p>
        </p:txBody>
      </p:sp>
      <p:sp>
        <p:nvSpPr>
          <p:cNvPr id="11" name="Объект 18"/>
          <p:cNvSpPr txBox="1">
            <a:spLocks/>
          </p:cNvSpPr>
          <p:nvPr/>
        </p:nvSpPr>
        <p:spPr>
          <a:xfrm>
            <a:off x="1144295" y="2020406"/>
            <a:ext cx="1846188" cy="24581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825" dirty="0">
                <a:latin typeface="+mn-lt"/>
              </a:rPr>
              <a:t>Приоритет</a:t>
            </a:r>
          </a:p>
        </p:txBody>
      </p:sp>
      <p:sp>
        <p:nvSpPr>
          <p:cNvPr id="12" name="Объект 18"/>
          <p:cNvSpPr txBox="1">
            <a:spLocks/>
          </p:cNvSpPr>
          <p:nvPr/>
        </p:nvSpPr>
        <p:spPr>
          <a:xfrm>
            <a:off x="1147602" y="2389235"/>
            <a:ext cx="2894445" cy="24581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825" dirty="0">
                <a:latin typeface="+mn-lt"/>
              </a:rPr>
              <a:t>Выделенный инженер (для проведения работ)</a:t>
            </a:r>
          </a:p>
        </p:txBody>
      </p:sp>
      <p:sp>
        <p:nvSpPr>
          <p:cNvPr id="13" name="Объект 18"/>
          <p:cNvSpPr txBox="1">
            <a:spLocks/>
          </p:cNvSpPr>
          <p:nvPr/>
        </p:nvSpPr>
        <p:spPr>
          <a:xfrm>
            <a:off x="1147602" y="2601149"/>
            <a:ext cx="2897752" cy="24581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825" dirty="0">
                <a:latin typeface="+mn-lt"/>
              </a:rPr>
              <a:t>Присутствие инженера на площадке заказчика</a:t>
            </a:r>
            <a:endParaRPr lang="ru-RU" sz="825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Объект 18"/>
          <p:cNvSpPr txBox="1">
            <a:spLocks/>
          </p:cNvSpPr>
          <p:nvPr/>
        </p:nvSpPr>
        <p:spPr>
          <a:xfrm>
            <a:off x="1147602" y="2831967"/>
            <a:ext cx="3224781" cy="24581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825" dirty="0">
                <a:latin typeface="+mn-lt"/>
              </a:rPr>
              <a:t>Консультирование по дополнительному функционалу продукта</a:t>
            </a:r>
            <a:endParaRPr lang="ru-RU" sz="825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47603" y="3065097"/>
            <a:ext cx="3493571" cy="197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788"/>
              </a:lnSpc>
            </a:pPr>
            <a:r>
              <a:rPr lang="ru-RU" sz="825" dirty="0"/>
              <a:t>Консультирование по установке и </a:t>
            </a:r>
            <a:r>
              <a:rPr lang="ru-RU" sz="825" dirty="0" smtClean="0"/>
              <a:t>использованию продукта</a:t>
            </a:r>
            <a:endParaRPr lang="ru-RU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47604" y="3251059"/>
            <a:ext cx="2084798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25" dirty="0"/>
              <a:t>Регистрация обращений на веб-портале</a:t>
            </a:r>
            <a:endParaRPr lang="ru-RU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47603" y="3474310"/>
            <a:ext cx="3223837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25" dirty="0"/>
              <a:t>Специальные условия на приобретение новых </a:t>
            </a:r>
            <a:r>
              <a:rPr lang="ru-RU" sz="825" dirty="0" smtClean="0"/>
              <a:t>версий продукта</a:t>
            </a:r>
            <a:endParaRPr lang="ru-RU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47603" y="3717681"/>
            <a:ext cx="2897749" cy="194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788"/>
              </a:lnSpc>
            </a:pPr>
            <a:r>
              <a:rPr lang="ru-RU" sz="825" dirty="0"/>
              <a:t>Доступ на форум по продукту и базе знаний</a:t>
            </a:r>
            <a:endParaRPr lang="ru-RU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47603" y="3922236"/>
            <a:ext cx="1636216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25" dirty="0"/>
              <a:t>Доступ к пакетам обновлений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144295" y="4126646"/>
            <a:ext cx="1729670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25" dirty="0"/>
              <a:t>Личный кабинет на веб-портале</a:t>
            </a:r>
            <a:endParaRPr lang="ru-RU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144295" y="4374242"/>
            <a:ext cx="3507198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25" dirty="0"/>
              <a:t>Информирование о доступных обновлениях </a:t>
            </a:r>
            <a:r>
              <a:rPr lang="ru-RU" sz="825" dirty="0" smtClean="0"/>
              <a:t>продукта по </a:t>
            </a:r>
            <a:r>
              <a:rPr lang="ru-RU" sz="825" dirty="0"/>
              <a:t>запросу</a:t>
            </a:r>
            <a:endParaRPr lang="ru-RU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144295" y="4567670"/>
            <a:ext cx="3500728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25" dirty="0"/>
              <a:t>Прием предложений по улучшению продукта</a:t>
            </a:r>
            <a:endParaRPr lang="ru-RU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535020" y="1645841"/>
            <a:ext cx="75839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50" dirty="0"/>
              <a:t>24х7, </a:t>
            </a:r>
            <a:r>
              <a:rPr lang="en-US" sz="750" dirty="0"/>
              <a:t>e-mail</a:t>
            </a:r>
            <a:r>
              <a:rPr lang="ru-RU" sz="750" dirty="0"/>
              <a:t>,</a:t>
            </a:r>
          </a:p>
          <a:p>
            <a:pPr algn="ctr"/>
            <a:r>
              <a:rPr lang="ru-RU" sz="750" dirty="0"/>
              <a:t> телефон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400747" y="1648136"/>
            <a:ext cx="77964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50" dirty="0"/>
              <a:t>24х7, </a:t>
            </a:r>
            <a:r>
              <a:rPr lang="en-US" sz="750" dirty="0"/>
              <a:t>e-mail</a:t>
            </a:r>
            <a:r>
              <a:rPr lang="ru-RU" sz="750" dirty="0"/>
              <a:t>,</a:t>
            </a:r>
          </a:p>
          <a:p>
            <a:pPr algn="ctr"/>
            <a:r>
              <a:rPr lang="ru-RU" sz="750" dirty="0"/>
              <a:t>телефон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353313" y="1637921"/>
            <a:ext cx="63831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50" dirty="0"/>
              <a:t>8x5</a:t>
            </a:r>
            <a:r>
              <a:rPr lang="ru-RU" sz="750" dirty="0"/>
              <a:t>,</a:t>
            </a:r>
            <a:r>
              <a:rPr lang="en-US" sz="750" dirty="0"/>
              <a:t> e-mail</a:t>
            </a:r>
            <a:r>
              <a:rPr lang="ru-RU" sz="750" dirty="0"/>
              <a:t>,</a:t>
            </a:r>
          </a:p>
          <a:p>
            <a:pPr algn="ctr"/>
            <a:r>
              <a:rPr lang="ru-RU" sz="750" dirty="0"/>
              <a:t>телефон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7225390" y="1632639"/>
            <a:ext cx="66075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50" dirty="0"/>
              <a:t>8x5</a:t>
            </a:r>
            <a:r>
              <a:rPr lang="ru-RU" sz="750" dirty="0"/>
              <a:t>,</a:t>
            </a:r>
            <a:r>
              <a:rPr lang="en-US" sz="750" dirty="0"/>
              <a:t> e-mail</a:t>
            </a:r>
            <a:r>
              <a:rPr lang="ru-RU" sz="750" dirty="0"/>
              <a:t>, </a:t>
            </a:r>
          </a:p>
          <a:p>
            <a:pPr algn="ctr"/>
            <a:r>
              <a:rPr lang="ru-RU" sz="750" dirty="0"/>
              <a:t>телефон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473300" y="1900268"/>
            <a:ext cx="895580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25" i="1" dirty="0"/>
              <a:t>Самый высокий </a:t>
            </a:r>
          </a:p>
          <a:p>
            <a:pPr algn="ctr"/>
            <a:r>
              <a:rPr lang="ru-RU" sz="825" i="1" dirty="0"/>
              <a:t>приоритет </a:t>
            </a:r>
          </a:p>
          <a:p>
            <a:pPr algn="ctr"/>
            <a:r>
              <a:rPr lang="ru-RU" sz="825" i="1" dirty="0"/>
              <a:t>обслуживания</a:t>
            </a:r>
            <a:endParaRPr lang="ru-RU" sz="825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354258" y="1894414"/>
            <a:ext cx="854907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25" i="1" dirty="0"/>
              <a:t>Высокий </a:t>
            </a:r>
          </a:p>
          <a:p>
            <a:pPr algn="ctr"/>
            <a:r>
              <a:rPr lang="ru-RU" sz="825" i="1" dirty="0"/>
              <a:t>приоритет </a:t>
            </a:r>
          </a:p>
          <a:p>
            <a:pPr algn="ctr"/>
            <a:r>
              <a:rPr lang="ru-RU" sz="825" i="1" dirty="0"/>
              <a:t>обслуживания</a:t>
            </a:r>
            <a:endParaRPr lang="ru-RU" sz="825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238661" y="1896372"/>
            <a:ext cx="837287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25" i="1" dirty="0"/>
              <a:t>Средний</a:t>
            </a:r>
          </a:p>
          <a:p>
            <a:pPr algn="ctr"/>
            <a:r>
              <a:rPr lang="ru-RU" sz="825" i="1" dirty="0"/>
              <a:t>приоритет </a:t>
            </a:r>
          </a:p>
          <a:p>
            <a:pPr algn="ctr"/>
            <a:r>
              <a:rPr lang="ru-RU" sz="825" i="1" dirty="0"/>
              <a:t>обслуживания</a:t>
            </a:r>
            <a:endParaRPr lang="ru-RU" sz="825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128960" y="1896639"/>
            <a:ext cx="867439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25" i="1" dirty="0"/>
              <a:t>Низкий</a:t>
            </a:r>
          </a:p>
          <a:p>
            <a:pPr algn="ctr"/>
            <a:r>
              <a:rPr lang="ru-RU" sz="825" i="1" dirty="0"/>
              <a:t>приоритет </a:t>
            </a:r>
          </a:p>
          <a:p>
            <a:pPr algn="ctr"/>
            <a:r>
              <a:rPr lang="ru-RU" sz="825" i="1" dirty="0"/>
              <a:t>обслуживания</a:t>
            </a:r>
            <a:endParaRPr lang="ru-RU" sz="825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Объект 18"/>
          <p:cNvSpPr txBox="1">
            <a:spLocks/>
          </p:cNvSpPr>
          <p:nvPr/>
        </p:nvSpPr>
        <p:spPr>
          <a:xfrm>
            <a:off x="4617600" y="1469864"/>
            <a:ext cx="550378" cy="24581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b="1" dirty="0">
                <a:latin typeface="+mn-lt"/>
              </a:rPr>
              <a:t>VIP</a:t>
            </a:r>
            <a:endParaRPr lang="ru-RU" sz="1050" dirty="0">
              <a:latin typeface="+mn-lt"/>
            </a:endParaRPr>
          </a:p>
        </p:txBody>
      </p:sp>
      <p:sp>
        <p:nvSpPr>
          <p:cNvPr id="32" name="Объект 18"/>
          <p:cNvSpPr txBox="1">
            <a:spLocks/>
          </p:cNvSpPr>
          <p:nvPr/>
        </p:nvSpPr>
        <p:spPr>
          <a:xfrm>
            <a:off x="5293417" y="1467800"/>
            <a:ext cx="977672" cy="24581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50" b="1" dirty="0">
                <a:latin typeface="+mn-lt"/>
              </a:rPr>
              <a:t>Расширенный</a:t>
            </a:r>
            <a:endParaRPr lang="ru-RU" sz="1050" dirty="0">
              <a:latin typeface="+mn-lt"/>
            </a:endParaRPr>
          </a:p>
        </p:txBody>
      </p:sp>
      <p:sp>
        <p:nvSpPr>
          <p:cNvPr id="33" name="Объект 18"/>
          <p:cNvSpPr txBox="1">
            <a:spLocks/>
          </p:cNvSpPr>
          <p:nvPr/>
        </p:nvSpPr>
        <p:spPr>
          <a:xfrm>
            <a:off x="6211427" y="1467800"/>
            <a:ext cx="917533" cy="24581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50" b="1" dirty="0">
                <a:latin typeface="+mn-lt"/>
              </a:rPr>
              <a:t>Стандартный</a:t>
            </a:r>
            <a:endParaRPr lang="ru-RU" sz="1050" dirty="0">
              <a:latin typeface="+mn-lt"/>
            </a:endParaRPr>
          </a:p>
        </p:txBody>
      </p:sp>
      <p:sp>
        <p:nvSpPr>
          <p:cNvPr id="34" name="Объект 18"/>
          <p:cNvSpPr txBox="1">
            <a:spLocks/>
          </p:cNvSpPr>
          <p:nvPr/>
        </p:nvSpPr>
        <p:spPr>
          <a:xfrm>
            <a:off x="7128959" y="1476241"/>
            <a:ext cx="808638" cy="24581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50" b="1" dirty="0">
                <a:latin typeface="+mn-lt"/>
              </a:rPr>
              <a:t>Базовый</a:t>
            </a:r>
            <a:endParaRPr lang="ru-RU" sz="10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7696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ru-RU" dirty="0" smtClean="0"/>
              <a:t>СПАСИБО!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03015">
            <a:off x="4406148" y="-25580"/>
            <a:ext cx="4776248" cy="477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94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>БАЗОВЫЕ ПРЕИМУЩЕСТВА </a:t>
            </a:r>
            <a:br>
              <a:rPr lang="ru-RU" dirty="0"/>
            </a:br>
            <a:r>
              <a:rPr lang="ru-RU" dirty="0"/>
              <a:t>ЛИНЕЙКИ </a:t>
            </a:r>
            <a:r>
              <a:rPr lang="ru-RU" dirty="0" smtClean="0"/>
              <a:t>ПРОДУКТОВ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algn="ctr"/>
            <a:r>
              <a:rPr lang="ru-RU" dirty="0" smtClean="0"/>
              <a:t>Надежность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3"/>
          </p:nvPr>
        </p:nvSpPr>
        <p:spPr>
          <a:xfrm>
            <a:off x="5968388" y="2380652"/>
            <a:ext cx="1808502" cy="370699"/>
          </a:xfrm>
        </p:spPr>
        <p:txBody>
          <a:bodyPr/>
          <a:lstStyle/>
          <a:p>
            <a:r>
              <a:rPr lang="ru-RU" dirty="0" smtClean="0"/>
              <a:t>Комплексность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4"/>
          </p:nvPr>
        </p:nvSpPr>
        <p:spPr>
          <a:xfrm>
            <a:off x="1363878" y="2546960"/>
            <a:ext cx="1920011" cy="370699"/>
          </a:xfrm>
        </p:spPr>
        <p:txBody>
          <a:bodyPr>
            <a:normAutofit/>
          </a:bodyPr>
          <a:lstStyle/>
          <a:p>
            <a:r>
              <a:rPr lang="ru-RU" dirty="0" smtClean="0"/>
              <a:t>Эргономичность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5"/>
          </p:nvPr>
        </p:nvSpPr>
        <p:spPr>
          <a:xfrm>
            <a:off x="1845991" y="3954304"/>
            <a:ext cx="2137619" cy="370699"/>
          </a:xfrm>
        </p:spPr>
        <p:txBody>
          <a:bodyPr>
            <a:normAutofit/>
          </a:bodyPr>
          <a:lstStyle/>
          <a:p>
            <a:r>
              <a:rPr lang="ru-RU" dirty="0" smtClean="0"/>
              <a:t>Масштабируемость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ru-RU" dirty="0" smtClean="0"/>
              <a:t>Модульность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022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1295" y="76595"/>
            <a:ext cx="6717706" cy="629728"/>
          </a:xfrm>
        </p:spPr>
        <p:txBody>
          <a:bodyPr>
            <a:noAutofit/>
          </a:bodyPr>
          <a:lstStyle/>
          <a:p>
            <a:r>
              <a:rPr lang="ru-RU" dirty="0"/>
              <a:t>КОМПЛЕКСНЫЕ РЕШЕНИЯ ДЛЯ ИНФОРМАЦИОННОЙ БЕЗОПАСНОСТИ</a:t>
            </a:r>
          </a:p>
        </p:txBody>
      </p:sp>
      <p:sp>
        <p:nvSpPr>
          <p:cNvPr id="9" name="Объект 8"/>
          <p:cNvSpPr>
            <a:spLocks noGrp="1"/>
          </p:cNvSpPr>
          <p:nvPr>
            <p:ph idx="14"/>
          </p:nvPr>
        </p:nvSpPr>
        <p:spPr>
          <a:xfrm>
            <a:off x="318045" y="4192884"/>
            <a:ext cx="2277307" cy="370699"/>
          </a:xfrm>
        </p:spPr>
        <p:txBody>
          <a:bodyPr/>
          <a:lstStyle/>
          <a:p>
            <a:r>
              <a:rPr lang="ru-RU" dirty="0" smtClean="0"/>
              <a:t>ЗАЩИТА КОНЕЧНЫХ ТОЧЕК</a:t>
            </a: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idx="15"/>
          </p:nvPr>
        </p:nvSpPr>
        <p:spPr>
          <a:xfrm>
            <a:off x="6561284" y="4218064"/>
            <a:ext cx="2277307" cy="370699"/>
          </a:xfrm>
        </p:spPr>
        <p:txBody>
          <a:bodyPr/>
          <a:lstStyle/>
          <a:p>
            <a:r>
              <a:rPr lang="ru-RU" dirty="0"/>
              <a:t>ЗАЩИТА ВИРТУАЛЬНЫХ ИНФРАСТРУКТУР</a:t>
            </a:r>
          </a:p>
          <a:p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idx="16"/>
          </p:nvPr>
        </p:nvSpPr>
        <p:spPr>
          <a:xfrm>
            <a:off x="3433346" y="4226015"/>
            <a:ext cx="2277307" cy="370699"/>
          </a:xfrm>
        </p:spPr>
        <p:txBody>
          <a:bodyPr/>
          <a:lstStyle/>
          <a:p>
            <a:r>
              <a:rPr lang="ru-RU" dirty="0" smtClean="0"/>
              <a:t>ЗАЩИТА СЕТЕВОГО ВЗАИМОДЕЙСТВИЯ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071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04475" y="2472856"/>
            <a:ext cx="4339087" cy="1138609"/>
          </a:xfrm>
        </p:spPr>
        <p:txBody>
          <a:bodyPr>
            <a:normAutofit/>
          </a:bodyPr>
          <a:lstStyle/>
          <a:p>
            <a:r>
              <a:rPr lang="ru-RU" dirty="0"/>
              <a:t>ЗАЩИТА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АРМ и СЕРВЕРОВ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950" y="101601"/>
            <a:ext cx="4240736" cy="424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55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ПРОДУКТ</a:t>
            </a:r>
            <a:endParaRPr lang="ru-RU" dirty="0"/>
          </a:p>
        </p:txBody>
      </p:sp>
      <p:sp>
        <p:nvSpPr>
          <p:cNvPr id="14" name="Объект 13"/>
          <p:cNvSpPr>
            <a:spLocks noGrp="1"/>
          </p:cNvSpPr>
          <p:nvPr>
            <p:ph idx="16"/>
          </p:nvPr>
        </p:nvSpPr>
        <p:spPr>
          <a:xfrm>
            <a:off x="3924349" y="1910732"/>
            <a:ext cx="2826308" cy="370699"/>
          </a:xfrm>
        </p:spPr>
        <p:txBody>
          <a:bodyPr/>
          <a:lstStyle/>
          <a:p>
            <a:r>
              <a:rPr lang="en-US" dirty="0"/>
              <a:t>SECRET NET STUDIO</a:t>
            </a:r>
          </a:p>
          <a:p>
            <a:endParaRPr lang="ru-RU" dirty="0"/>
          </a:p>
        </p:txBody>
      </p:sp>
      <p:sp>
        <p:nvSpPr>
          <p:cNvPr id="15" name="Объект 14"/>
          <p:cNvSpPr>
            <a:spLocks noGrp="1"/>
          </p:cNvSpPr>
          <p:nvPr>
            <p:ph idx="21"/>
          </p:nvPr>
        </p:nvSpPr>
        <p:spPr>
          <a:xfrm>
            <a:off x="3932300" y="2369732"/>
            <a:ext cx="3724806" cy="245016"/>
          </a:xfrm>
        </p:spPr>
        <p:txBody>
          <a:bodyPr/>
          <a:lstStyle/>
          <a:p>
            <a:r>
              <a:rPr lang="ru-RU" dirty="0"/>
              <a:t>Комплексное решение для обеспечения безопасности рабочих станций и серверов на уровне данных, приложений, сети, операционной системы</a:t>
            </a:r>
            <a:br>
              <a:rPr lang="ru-RU" dirty="0"/>
            </a:br>
            <a:r>
              <a:rPr lang="ru-RU" dirty="0"/>
              <a:t>и периферийного оборудования</a:t>
            </a:r>
            <a:endParaRPr lang="en-US" dirty="0"/>
          </a:p>
        </p:txBody>
      </p:sp>
      <p:sp>
        <p:nvSpPr>
          <p:cNvPr id="17" name="Объект 3"/>
          <p:cNvSpPr>
            <a:spLocks noGrp="1"/>
          </p:cNvSpPr>
          <p:nvPr>
            <p:ph idx="14"/>
          </p:nvPr>
        </p:nvSpPr>
        <p:spPr>
          <a:xfrm>
            <a:off x="511712" y="4314514"/>
            <a:ext cx="2533643" cy="37069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ЗАЩИТА 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КОНЕЧНЫХ ТОЧЕК</a:t>
            </a:r>
          </a:p>
          <a:p>
            <a:endParaRPr lang="ru-RU" dirty="0"/>
          </a:p>
        </p:txBody>
      </p:sp>
      <p:sp>
        <p:nvSpPr>
          <p:cNvPr id="18" name="Объект 18"/>
          <p:cNvSpPr txBox="1">
            <a:spLocks/>
          </p:cNvSpPr>
          <p:nvPr/>
        </p:nvSpPr>
        <p:spPr>
          <a:xfrm>
            <a:off x="3853027" y="4032930"/>
            <a:ext cx="4694625" cy="90773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75" i="1" dirty="0">
                <a:latin typeface="+mn-lt"/>
              </a:rPr>
              <a:t>Продукт будет сертифицирован на соответствие требованиям ФСТЭК России к защите конфиденциальной </a:t>
            </a:r>
            <a:r>
              <a:rPr lang="ru-RU" sz="975" i="1" dirty="0" smtClean="0">
                <a:latin typeface="+mn-lt"/>
              </a:rPr>
              <a:t>информации</a:t>
            </a:r>
            <a:r>
              <a:rPr lang="en-US" sz="975" i="1" dirty="0" smtClean="0">
                <a:latin typeface="+mn-lt"/>
              </a:rPr>
              <a:t> </a:t>
            </a:r>
            <a:r>
              <a:rPr lang="ru-RU" sz="975" i="1" dirty="0" smtClean="0">
                <a:latin typeface="+mn-lt"/>
              </a:rPr>
              <a:t>и </a:t>
            </a:r>
            <a:r>
              <a:rPr lang="ru-RU" sz="975" i="1" dirty="0">
                <a:latin typeface="+mn-lt"/>
              </a:rPr>
              <a:t>государственной тайны. </a:t>
            </a:r>
            <a:endParaRPr lang="en-US" sz="975" i="1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975" i="1" dirty="0">
                <a:latin typeface="+mn-lt"/>
              </a:rPr>
              <a:t>Применяется для защиты АС до класса 1Б </a:t>
            </a:r>
            <a:r>
              <a:rPr lang="ru-RU" sz="975" i="1" dirty="0" smtClean="0">
                <a:latin typeface="+mn-lt"/>
              </a:rPr>
              <a:t>включительно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975" i="1" dirty="0" smtClean="0">
                <a:latin typeface="+mn-lt"/>
              </a:rPr>
              <a:t>(</a:t>
            </a:r>
            <a:r>
              <a:rPr lang="ru-RU" sz="975" i="1" dirty="0" err="1" smtClean="0">
                <a:latin typeface="+mn-lt"/>
              </a:rPr>
              <a:t>гостайна</a:t>
            </a:r>
            <a:r>
              <a:rPr lang="ru-RU" sz="975" i="1" dirty="0" smtClean="0">
                <a:latin typeface="+mn-lt"/>
              </a:rPr>
              <a:t> с </a:t>
            </a:r>
            <a:r>
              <a:rPr lang="ru-RU" sz="975" i="1" dirty="0">
                <a:latin typeface="+mn-lt"/>
              </a:rPr>
              <a:t>грифом «совершенно секретно»), ИСПДн до УЗ1,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975" i="1" dirty="0">
                <a:latin typeface="+mn-lt"/>
              </a:rPr>
              <a:t>ГИС до К1 и АСУ ТП до К1 включительно. </a:t>
            </a:r>
            <a:br>
              <a:rPr lang="ru-RU" sz="975" i="1" dirty="0">
                <a:latin typeface="+mn-lt"/>
              </a:rPr>
            </a:br>
            <a:endParaRPr lang="en-US" sz="975" i="1" dirty="0">
              <a:latin typeface="+mn-lt"/>
            </a:endParaRPr>
          </a:p>
          <a:p>
            <a:endParaRPr lang="ru-RU" sz="1200" dirty="0">
              <a:latin typeface="+mn-lt"/>
            </a:endParaRPr>
          </a:p>
          <a:p>
            <a:endParaRPr lang="en-US" sz="1200" dirty="0">
              <a:latin typeface="+mn-lt"/>
            </a:endParaRPr>
          </a:p>
          <a:p>
            <a:endParaRPr lang="en-US" sz="1200" dirty="0">
              <a:latin typeface="+mn-lt"/>
            </a:endParaRPr>
          </a:p>
        </p:txBody>
      </p:sp>
      <p:sp>
        <p:nvSpPr>
          <p:cNvPr id="19" name="Объект 18"/>
          <p:cNvSpPr txBox="1">
            <a:spLocks/>
          </p:cNvSpPr>
          <p:nvPr/>
        </p:nvSpPr>
        <p:spPr>
          <a:xfrm>
            <a:off x="3859498" y="3845874"/>
            <a:ext cx="3403822" cy="24318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50" b="1" dirty="0">
                <a:latin typeface="+mn-lt"/>
              </a:rPr>
              <a:t>Сертификаты</a:t>
            </a:r>
            <a:endParaRPr lang="en-US" sz="10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058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75937" y="76595"/>
            <a:ext cx="5843063" cy="629728"/>
          </a:xfrm>
        </p:spPr>
        <p:txBody>
          <a:bodyPr>
            <a:normAutofit/>
          </a:bodyPr>
          <a:lstStyle/>
          <a:p>
            <a:r>
              <a:rPr lang="ru-RU" dirty="0"/>
              <a:t>ВОЗМОЖНОСТИ</a:t>
            </a:r>
            <a:r>
              <a:rPr lang="en-US" dirty="0"/>
              <a:t> SECRET NET </a:t>
            </a:r>
            <a:r>
              <a:rPr lang="en-US" dirty="0" smtClean="0"/>
              <a:t>STUDIO</a:t>
            </a:r>
            <a:endParaRPr lang="ru-RU" dirty="0"/>
          </a:p>
        </p:txBody>
      </p:sp>
      <p:sp>
        <p:nvSpPr>
          <p:cNvPr id="19" name="Объект 18"/>
          <p:cNvSpPr txBox="1">
            <a:spLocks/>
          </p:cNvSpPr>
          <p:nvPr/>
        </p:nvSpPr>
        <p:spPr>
          <a:xfrm>
            <a:off x="2120511" y="1089038"/>
            <a:ext cx="1376901" cy="98568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863" dirty="0">
                <a:latin typeface="+mn-lt"/>
              </a:rPr>
              <a:t>Комплексная защита на пяти уровнях – защита данных, приложений, сетевого взаимодействия, операционной системы и работы с периферийным оборудованием</a:t>
            </a:r>
          </a:p>
        </p:txBody>
      </p:sp>
      <p:sp>
        <p:nvSpPr>
          <p:cNvPr id="20" name="Объект 18"/>
          <p:cNvSpPr txBox="1">
            <a:spLocks/>
          </p:cNvSpPr>
          <p:nvPr/>
        </p:nvSpPr>
        <p:spPr>
          <a:xfrm>
            <a:off x="3436705" y="2089212"/>
            <a:ext cx="1247214" cy="101521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863" dirty="0">
                <a:latin typeface="+mn-lt"/>
              </a:rPr>
              <a:t>Гибкие возможности</a:t>
            </a:r>
            <a:br>
              <a:rPr lang="ru-RU" sz="863" dirty="0">
                <a:latin typeface="+mn-lt"/>
              </a:rPr>
            </a:br>
            <a:r>
              <a:rPr lang="ru-RU" sz="863" dirty="0">
                <a:latin typeface="+mn-lt"/>
              </a:rPr>
              <a:t> по настройке системы защиты и созданию сценариев защиты на стыке разных </a:t>
            </a:r>
            <a:r>
              <a:rPr lang="ru-RU" sz="863" dirty="0" smtClean="0">
                <a:latin typeface="+mn-lt"/>
              </a:rPr>
              <a:t>технологий</a:t>
            </a:r>
            <a:endParaRPr lang="ru-RU" sz="863" dirty="0">
              <a:latin typeface="+mn-lt"/>
            </a:endParaRPr>
          </a:p>
        </p:txBody>
      </p:sp>
      <p:sp>
        <p:nvSpPr>
          <p:cNvPr id="21" name="Объект 18"/>
          <p:cNvSpPr txBox="1">
            <a:spLocks/>
          </p:cNvSpPr>
          <p:nvPr/>
        </p:nvSpPr>
        <p:spPr>
          <a:xfrm>
            <a:off x="4677569" y="1089039"/>
            <a:ext cx="1243013" cy="98568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863" dirty="0">
                <a:latin typeface="+mn-lt"/>
              </a:rPr>
              <a:t>Интеграция защитных механизмов для повышения общего уровня защищенности рабочих станций </a:t>
            </a:r>
            <a:br>
              <a:rPr lang="ru-RU" sz="863" dirty="0">
                <a:latin typeface="+mn-lt"/>
              </a:rPr>
            </a:br>
            <a:r>
              <a:rPr lang="ru-RU" sz="863" dirty="0">
                <a:latin typeface="+mn-lt"/>
              </a:rPr>
              <a:t>и серверов</a:t>
            </a:r>
          </a:p>
        </p:txBody>
      </p:sp>
      <p:sp>
        <p:nvSpPr>
          <p:cNvPr id="22" name="Объект 18"/>
          <p:cNvSpPr txBox="1">
            <a:spLocks/>
          </p:cNvSpPr>
          <p:nvPr/>
        </p:nvSpPr>
        <p:spPr>
          <a:xfrm>
            <a:off x="5958942" y="1089038"/>
            <a:ext cx="1184424" cy="93065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863" dirty="0">
                <a:latin typeface="+mn-lt"/>
              </a:rPr>
              <a:t>Создание централизованных политик безопасности</a:t>
            </a:r>
            <a:br>
              <a:rPr lang="ru-RU" sz="863" dirty="0">
                <a:latin typeface="+mn-lt"/>
              </a:rPr>
            </a:br>
            <a:r>
              <a:rPr lang="ru-RU" sz="863" dirty="0">
                <a:latin typeface="+mn-lt"/>
              </a:rPr>
              <a:t> и их наследование </a:t>
            </a:r>
            <a:br>
              <a:rPr lang="ru-RU" sz="863" dirty="0">
                <a:latin typeface="+mn-lt"/>
              </a:rPr>
            </a:br>
            <a:r>
              <a:rPr lang="ru-RU" sz="863" dirty="0">
                <a:latin typeface="+mn-lt"/>
              </a:rPr>
              <a:t>в распределенных </a:t>
            </a:r>
            <a:r>
              <a:rPr lang="ru-RU" sz="863" dirty="0" smtClean="0">
                <a:latin typeface="+mn-lt"/>
              </a:rPr>
              <a:t>инфраструктурах</a:t>
            </a:r>
            <a:endParaRPr lang="ru-RU" sz="863" dirty="0">
              <a:latin typeface="+mn-lt"/>
            </a:endParaRPr>
          </a:p>
        </p:txBody>
      </p:sp>
      <p:sp>
        <p:nvSpPr>
          <p:cNvPr id="23" name="Объект 18"/>
          <p:cNvSpPr txBox="1">
            <a:spLocks/>
          </p:cNvSpPr>
          <p:nvPr/>
        </p:nvSpPr>
        <p:spPr>
          <a:xfrm>
            <a:off x="2250320" y="2082862"/>
            <a:ext cx="1132173" cy="101521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863" dirty="0">
                <a:latin typeface="+mn-lt"/>
              </a:rPr>
              <a:t>Поддержка иерархии </a:t>
            </a:r>
            <a:br>
              <a:rPr lang="ru-RU" sz="863" dirty="0">
                <a:latin typeface="+mn-lt"/>
              </a:rPr>
            </a:br>
            <a:r>
              <a:rPr lang="ru-RU" sz="863" dirty="0">
                <a:latin typeface="+mn-lt"/>
              </a:rPr>
              <a:t>и резервирования серверов безопасности</a:t>
            </a:r>
            <a:br>
              <a:rPr lang="ru-RU" sz="863" dirty="0">
                <a:latin typeface="+mn-lt"/>
              </a:rPr>
            </a:br>
            <a:r>
              <a:rPr lang="ru-RU" sz="863" dirty="0">
                <a:latin typeface="+mn-lt"/>
              </a:rPr>
              <a:t> в распределенных </a:t>
            </a:r>
            <a:r>
              <a:rPr lang="ru-RU" sz="863" dirty="0" smtClean="0">
                <a:latin typeface="+mn-lt"/>
              </a:rPr>
              <a:t>инфраструктурах</a:t>
            </a:r>
            <a:endParaRPr lang="ru-RU" sz="863" dirty="0">
              <a:latin typeface="+mn-lt"/>
            </a:endParaRPr>
          </a:p>
        </p:txBody>
      </p:sp>
      <p:sp>
        <p:nvSpPr>
          <p:cNvPr id="24" name="Объект 18"/>
          <p:cNvSpPr txBox="1">
            <a:spLocks/>
          </p:cNvSpPr>
          <p:nvPr/>
        </p:nvSpPr>
        <p:spPr>
          <a:xfrm>
            <a:off x="3462105" y="3157014"/>
            <a:ext cx="1194027" cy="100952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863" dirty="0">
                <a:latin typeface="+mn-lt"/>
              </a:rPr>
              <a:t>Минимальное вовлечение пользователей </a:t>
            </a:r>
            <a:br>
              <a:rPr lang="ru-RU" sz="863" dirty="0">
                <a:latin typeface="+mn-lt"/>
              </a:rPr>
            </a:br>
            <a:r>
              <a:rPr lang="ru-RU" sz="863" dirty="0">
                <a:latin typeface="+mn-lt"/>
              </a:rPr>
              <a:t>в управление средством защиты</a:t>
            </a:r>
          </a:p>
          <a:p>
            <a:pPr marL="0" indent="0" algn="ctr">
              <a:buNone/>
            </a:pPr>
            <a:endParaRPr lang="ru-RU" sz="863" dirty="0">
              <a:latin typeface="+mn-lt"/>
            </a:endParaRPr>
          </a:p>
        </p:txBody>
      </p:sp>
      <p:sp>
        <p:nvSpPr>
          <p:cNvPr id="25" name="Объект 18"/>
          <p:cNvSpPr txBox="1">
            <a:spLocks/>
          </p:cNvSpPr>
          <p:nvPr/>
        </p:nvSpPr>
        <p:spPr>
          <a:xfrm>
            <a:off x="4686106" y="3137833"/>
            <a:ext cx="1227791" cy="100330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863" dirty="0">
                <a:latin typeface="+mn-lt"/>
              </a:rPr>
              <a:t>Динамическая сегментация сети</a:t>
            </a:r>
            <a:br>
              <a:rPr lang="ru-RU" sz="863" dirty="0">
                <a:latin typeface="+mn-lt"/>
              </a:rPr>
            </a:br>
            <a:r>
              <a:rPr lang="ru-RU" sz="863" dirty="0">
                <a:latin typeface="+mn-lt"/>
              </a:rPr>
              <a:t> с возможностью создания правил сетевого взаимодействия </a:t>
            </a:r>
            <a:br>
              <a:rPr lang="ru-RU" sz="863" dirty="0">
                <a:latin typeface="+mn-lt"/>
              </a:rPr>
            </a:br>
            <a:r>
              <a:rPr lang="ru-RU" sz="863" dirty="0">
                <a:latin typeface="+mn-lt"/>
              </a:rPr>
              <a:t>для учетных записей пользователей </a:t>
            </a:r>
          </a:p>
        </p:txBody>
      </p:sp>
      <p:sp>
        <p:nvSpPr>
          <p:cNvPr id="26" name="Объект 18"/>
          <p:cNvSpPr txBox="1">
            <a:spLocks/>
          </p:cNvSpPr>
          <p:nvPr/>
        </p:nvSpPr>
        <p:spPr>
          <a:xfrm>
            <a:off x="5907882" y="2084470"/>
            <a:ext cx="1284580" cy="104535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863" dirty="0">
                <a:latin typeface="+mn-lt"/>
              </a:rPr>
              <a:t>Инструменты расследования компьютерных инцидентов позволяют вычислить </a:t>
            </a:r>
            <a:br>
              <a:rPr lang="ru-RU" sz="863" dirty="0">
                <a:latin typeface="+mn-lt"/>
              </a:rPr>
            </a:br>
            <a:r>
              <a:rPr lang="ru-RU" sz="863" dirty="0">
                <a:latin typeface="+mn-lt"/>
              </a:rPr>
              <a:t>и блокировать действия инсайдеров и внешних злоумышленников</a:t>
            </a:r>
          </a:p>
          <a:p>
            <a:pPr marL="0" indent="0" algn="ctr">
              <a:buNone/>
            </a:pPr>
            <a:endParaRPr lang="ru-RU" sz="900" dirty="0">
              <a:latin typeface="+mn-lt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330" y="3391392"/>
            <a:ext cx="539452" cy="53945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468" y="1250056"/>
            <a:ext cx="608614" cy="60861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681" y="2313961"/>
            <a:ext cx="596678" cy="59667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411" y="3391392"/>
            <a:ext cx="539452" cy="53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57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2926081" y="76595"/>
            <a:ext cx="6192920" cy="629728"/>
          </a:xfrm>
        </p:spPr>
        <p:txBody>
          <a:bodyPr>
            <a:normAutofit/>
          </a:bodyPr>
          <a:lstStyle/>
          <a:p>
            <a:r>
              <a:rPr lang="ru-RU" dirty="0"/>
              <a:t>КОМПЛЕКСНАЯ ЗАЩИТА НА 5 </a:t>
            </a:r>
            <a:r>
              <a:rPr lang="ru-RU" dirty="0" smtClean="0"/>
              <a:t>УРОВНЯХ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551930" y="876777"/>
            <a:ext cx="794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УРОВНИ ЗАЩИТЫ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61286" y="880315"/>
            <a:ext cx="1201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ЗАЩИТНЫЕ МЕХАНИЗМЫ</a:t>
            </a:r>
            <a:endParaRPr lang="en-US" sz="1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270664" y="1491469"/>
            <a:ext cx="1421516" cy="421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indent="-128588">
              <a:buFont typeface="Wingdings" panose="05000000000000000000" pitchFamily="2" charset="2"/>
              <a:buChar char="§"/>
            </a:pPr>
            <a:r>
              <a:rPr lang="ru-RU" sz="713" dirty="0"/>
              <a:t>Теневое копирование</a:t>
            </a:r>
          </a:p>
          <a:p>
            <a:pPr marL="128588" indent="-128588">
              <a:buFont typeface="Wingdings" panose="05000000000000000000" pitchFamily="2" charset="2"/>
              <a:buChar char="§"/>
            </a:pPr>
            <a:r>
              <a:rPr lang="ru-RU" sz="713" dirty="0"/>
              <a:t>Шифрование данных</a:t>
            </a:r>
          </a:p>
          <a:p>
            <a:pPr marL="128588" indent="-128588">
              <a:buFont typeface="Wingdings" panose="05000000000000000000" pitchFamily="2" charset="2"/>
              <a:buChar char="§"/>
            </a:pPr>
            <a:r>
              <a:rPr lang="ru-RU" sz="713" dirty="0"/>
              <a:t>Маркировка документов</a:t>
            </a:r>
            <a:endParaRPr lang="en-US" sz="713" dirty="0"/>
          </a:p>
        </p:txBody>
      </p:sp>
      <p:sp>
        <p:nvSpPr>
          <p:cNvPr id="19" name="TextBox 18"/>
          <p:cNvSpPr txBox="1"/>
          <p:nvPr/>
        </p:nvSpPr>
        <p:spPr>
          <a:xfrm>
            <a:off x="4270662" y="1964329"/>
            <a:ext cx="1813949" cy="640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indent="-128588">
              <a:buFont typeface="Wingdings" panose="05000000000000000000" pitchFamily="2" charset="2"/>
              <a:buChar char="§"/>
            </a:pPr>
            <a:r>
              <a:rPr lang="ru-RU" sz="713" dirty="0"/>
              <a:t>Регистрация и контроль запуска</a:t>
            </a:r>
          </a:p>
          <a:p>
            <a:pPr marL="128588" indent="-128588">
              <a:buFont typeface="Wingdings" panose="05000000000000000000" pitchFamily="2" charset="2"/>
              <a:buChar char="§"/>
            </a:pPr>
            <a:r>
              <a:rPr lang="ru-RU" sz="713" dirty="0"/>
              <a:t>Контроль загрузки модулей и исполнения скриптов</a:t>
            </a:r>
          </a:p>
          <a:p>
            <a:pPr marL="128588" indent="-128588">
              <a:buFont typeface="Wingdings" panose="05000000000000000000" pitchFamily="2" charset="2"/>
              <a:buChar char="§"/>
            </a:pPr>
            <a:r>
              <a:rPr lang="ru-RU" sz="713" dirty="0"/>
              <a:t>Контроль доступа к сети</a:t>
            </a:r>
          </a:p>
          <a:p>
            <a:pPr marL="128588" indent="-128588">
              <a:buFont typeface="Wingdings" panose="05000000000000000000" pitchFamily="2" charset="2"/>
              <a:buChar char="§"/>
            </a:pPr>
            <a:r>
              <a:rPr lang="ru-RU" sz="713" dirty="0"/>
              <a:t>Контроль поведения приложений</a:t>
            </a:r>
            <a:endParaRPr lang="en-US" sz="713" dirty="0"/>
          </a:p>
        </p:txBody>
      </p:sp>
      <p:sp>
        <p:nvSpPr>
          <p:cNvPr id="20" name="TextBox 19"/>
          <p:cNvSpPr txBox="1"/>
          <p:nvPr/>
        </p:nvSpPr>
        <p:spPr>
          <a:xfrm>
            <a:off x="4266843" y="2584033"/>
            <a:ext cx="2283602" cy="531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indent="-128588">
              <a:buFont typeface="Wingdings" panose="05000000000000000000" pitchFamily="2" charset="2"/>
              <a:buChar char="§"/>
            </a:pPr>
            <a:r>
              <a:rPr lang="ru-RU" sz="713" dirty="0"/>
              <a:t>Персональный межсетевой экран</a:t>
            </a:r>
          </a:p>
          <a:p>
            <a:pPr marL="128588" indent="-128588">
              <a:buFont typeface="Wingdings" panose="05000000000000000000" pitchFamily="2" charset="2"/>
              <a:buChar char="§"/>
            </a:pPr>
            <a:r>
              <a:rPr lang="ru-RU" sz="713" dirty="0"/>
              <a:t>Авторизация сетевых соединений и контроль доступа к сетевым ресурсам</a:t>
            </a:r>
          </a:p>
          <a:p>
            <a:pPr marL="128588" indent="-128588">
              <a:buFont typeface="Wingdings" panose="05000000000000000000" pitchFamily="2" charset="2"/>
              <a:buChar char="§"/>
            </a:pPr>
            <a:r>
              <a:rPr lang="en-US" sz="713" dirty="0"/>
              <a:t>VPN-</a:t>
            </a:r>
            <a:r>
              <a:rPr lang="ru-RU" sz="713" dirty="0"/>
              <a:t>клиент</a:t>
            </a:r>
            <a:endParaRPr lang="en-US" sz="713" dirty="0"/>
          </a:p>
        </p:txBody>
      </p:sp>
      <p:sp>
        <p:nvSpPr>
          <p:cNvPr id="21" name="TextBox 20"/>
          <p:cNvSpPr txBox="1"/>
          <p:nvPr/>
        </p:nvSpPr>
        <p:spPr>
          <a:xfrm>
            <a:off x="4267749" y="3162643"/>
            <a:ext cx="1709138" cy="531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indent="-128588">
              <a:buFont typeface="Wingdings" panose="05000000000000000000" pitchFamily="2" charset="2"/>
              <a:buChar char="§"/>
            </a:pPr>
            <a:r>
              <a:rPr lang="ru-RU" sz="713" dirty="0"/>
              <a:t>Антивирусная защита</a:t>
            </a:r>
          </a:p>
          <a:p>
            <a:pPr marL="128588" indent="-128588">
              <a:buFont typeface="Wingdings" panose="05000000000000000000" pitchFamily="2" charset="2"/>
              <a:buChar char="§"/>
            </a:pPr>
            <a:r>
              <a:rPr lang="ru-RU" sz="713" dirty="0"/>
              <a:t>Контроль входа в систему</a:t>
            </a:r>
          </a:p>
          <a:p>
            <a:pPr marL="128588" indent="-128588">
              <a:buFont typeface="Wingdings" panose="05000000000000000000" pitchFamily="2" charset="2"/>
              <a:buChar char="§"/>
            </a:pPr>
            <a:r>
              <a:rPr lang="ru-RU" sz="713" dirty="0"/>
              <a:t>Управление доступом</a:t>
            </a:r>
          </a:p>
          <a:p>
            <a:pPr marL="128588" indent="-128588">
              <a:buFont typeface="Wingdings" panose="05000000000000000000" pitchFamily="2" charset="2"/>
              <a:buChar char="§"/>
            </a:pPr>
            <a:r>
              <a:rPr lang="ru-RU" sz="713" dirty="0"/>
              <a:t>Контроль целостности</a:t>
            </a:r>
            <a:endParaRPr lang="en-US" sz="713" dirty="0"/>
          </a:p>
        </p:txBody>
      </p:sp>
      <p:sp>
        <p:nvSpPr>
          <p:cNvPr id="22" name="TextBox 21"/>
          <p:cNvSpPr txBox="1"/>
          <p:nvPr/>
        </p:nvSpPr>
        <p:spPr>
          <a:xfrm>
            <a:off x="4275167" y="3791798"/>
            <a:ext cx="2482313" cy="531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indent="-128588">
              <a:buFont typeface="Wingdings" panose="05000000000000000000" pitchFamily="2" charset="2"/>
              <a:buChar char="§"/>
            </a:pPr>
            <a:r>
              <a:rPr lang="ru-RU" sz="713" dirty="0"/>
              <a:t>Контроль подключения устройств и доступа </a:t>
            </a:r>
            <a:br>
              <a:rPr lang="ru-RU" sz="713" dirty="0"/>
            </a:br>
            <a:r>
              <a:rPr lang="ru-RU" sz="713" dirty="0"/>
              <a:t>к устройствам</a:t>
            </a:r>
          </a:p>
          <a:p>
            <a:pPr marL="128588" indent="-128588">
              <a:buFont typeface="Wingdings" panose="05000000000000000000" pitchFamily="2" charset="2"/>
              <a:buChar char="§"/>
            </a:pPr>
            <a:r>
              <a:rPr lang="ru-RU" sz="713" dirty="0"/>
              <a:t>Интеграция со средствами доверенной загрузки</a:t>
            </a:r>
            <a:br>
              <a:rPr lang="ru-RU" sz="713" dirty="0"/>
            </a:br>
            <a:r>
              <a:rPr lang="ru-RU" sz="713" dirty="0"/>
              <a:t>(ПАК «Соболь»)</a:t>
            </a:r>
            <a:endParaRPr lang="en-US" sz="713" dirty="0"/>
          </a:p>
        </p:txBody>
      </p:sp>
      <p:sp>
        <p:nvSpPr>
          <p:cNvPr id="23" name="TextBox 22"/>
          <p:cNvSpPr txBox="1"/>
          <p:nvPr/>
        </p:nvSpPr>
        <p:spPr>
          <a:xfrm>
            <a:off x="3537874" y="1584900"/>
            <a:ext cx="590226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25" b="1" dirty="0"/>
              <a:t>ДАННЫЕ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45517" y="2170873"/>
            <a:ext cx="853119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25" b="1" dirty="0"/>
              <a:t>ПРИЛОЖЕНИЯ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633520" y="2758801"/>
            <a:ext cx="40427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25" b="1" dirty="0"/>
              <a:t>СЕТЬ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026235" y="3289466"/>
            <a:ext cx="965329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825" b="1" dirty="0"/>
              <a:t>ОПЕРАЦИОННАЯ</a:t>
            </a:r>
          </a:p>
          <a:p>
            <a:pPr algn="r"/>
            <a:r>
              <a:rPr lang="ru-RU" sz="825" b="1" dirty="0"/>
              <a:t>СИСТЕМА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42323" y="3873977"/>
            <a:ext cx="955711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825" b="1" dirty="0"/>
              <a:t>ПЕРИФЕРИЙНОЕ</a:t>
            </a:r>
          </a:p>
          <a:p>
            <a:pPr algn="r"/>
            <a:r>
              <a:rPr lang="ru-RU" sz="825" b="1" dirty="0"/>
              <a:t>ОБОРУДОВАНИЕ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745436" y="4352888"/>
            <a:ext cx="3825736" cy="542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75" b="1" dirty="0"/>
              <a:t>Централизованное развертывание, управление, мониторинг. Масштабируемость и надежность работы системы </a:t>
            </a:r>
          </a:p>
          <a:p>
            <a:pPr algn="ctr"/>
            <a:r>
              <a:rPr lang="ru-RU" sz="975" b="1" dirty="0"/>
              <a:t>(иерархия серверов безопасности, репликация)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264" y="1567440"/>
            <a:ext cx="231127" cy="23112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270" y="2123261"/>
            <a:ext cx="243820" cy="24382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582" y="2688742"/>
            <a:ext cx="266267" cy="26626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768" y="3289466"/>
            <a:ext cx="258257" cy="25825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767" y="3888840"/>
            <a:ext cx="264776" cy="26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88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9742</TotalTime>
  <Words>1358</Words>
  <Application>Microsoft Office PowerPoint</Application>
  <PresentationFormat>Экран (16:9)</PresentationFormat>
  <Paragraphs>352</Paragraphs>
  <Slides>32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Импортозамещение от «Кода Безопасности» - Решения для защиты АРМ, серверов и WEB порталов</vt:lpstr>
      <vt:lpstr>ФАКТЫ О КОМПАНИИ</vt:lpstr>
      <vt:lpstr>ЗАЩИЩЕНЫ ПРОДУКТАМИ «КОДА БЕЗОПАСНОСТИ»</vt:lpstr>
      <vt:lpstr>БАЗОВЫЕ ПРЕИМУЩЕСТВА  ЛИНЕЙКИ ПРОДУКТОВ</vt:lpstr>
      <vt:lpstr>КОМПЛЕКСНЫЕ РЕШЕНИЯ ДЛЯ ИНФОРМАЦИОННОЙ БЕЗОПАСНОСТИ</vt:lpstr>
      <vt:lpstr>ЗАЩИТА  АРМ и СЕРВЕРОВ</vt:lpstr>
      <vt:lpstr>ПРОДУКТ</vt:lpstr>
      <vt:lpstr>ВОЗМОЖНОСТИ SECRET NET STUDIO</vt:lpstr>
      <vt:lpstr>КОМПЛЕКСНАЯ ЗАЩИТА НА 5 УРОВНЯХ</vt:lpstr>
      <vt:lpstr>Режимы работы</vt:lpstr>
      <vt:lpstr>Автономный режим</vt:lpstr>
      <vt:lpstr>Сетевой режим</vt:lpstr>
      <vt:lpstr>Сетевой режим Централизованное управление</vt:lpstr>
      <vt:lpstr>Сетевой режим Централизованный мониторинг</vt:lpstr>
      <vt:lpstr>ПРЕИМУЩЕСТВА SECRET NET STUDIO</vt:lpstr>
      <vt:lpstr>СЦЕНАРИИ ИСПОЛЬЗОВАНИЯ</vt:lpstr>
      <vt:lpstr>СЦЕНАРИИ ИСПОЛЬЗОВАНИЯ</vt:lpstr>
      <vt:lpstr>СЦЕНАРИИ ИСПОЛЬЗОВАНИЯ</vt:lpstr>
      <vt:lpstr>СЦЕНАРИИ ИСПОЛЬЗОВАНИЯ</vt:lpstr>
      <vt:lpstr>СЦЕНАРИИ ИСПОЛЬЗОВАНИЯ</vt:lpstr>
      <vt:lpstr>СЦЕНАРИИ ИСПОЛЬЗОВАНИЯ</vt:lpstr>
      <vt:lpstr>СЦЕНАРИИ ИСПОЛЬЗОВАНИЯ</vt:lpstr>
      <vt:lpstr>ЗАЩИТА WEB ПОРТАЛОВ</vt:lpstr>
      <vt:lpstr>ПРОДУКТ</vt:lpstr>
      <vt:lpstr>ВОЗМОЖНОСТИ «КОНТИНЕНТ TLS VPN»</vt:lpstr>
      <vt:lpstr>ПРЕИМУЩЕСТВА «КОНТИНЕНТ TLS VPN»</vt:lpstr>
      <vt:lpstr>СЦЕНАРИИ ИСПОЛЬЗОВАНИЯ</vt:lpstr>
      <vt:lpstr>СЦЕНАРИИ ИСПОЛЬЗОВАНИЯ</vt:lpstr>
      <vt:lpstr>СЦЕНАРИИ ИСПОЛЬЗОВАНИЯ</vt:lpstr>
      <vt:lpstr>НАМ ДОВЕРЯЮТ</vt:lpstr>
      <vt:lpstr>ТЕХНИЧЕСКАЯ ПОДДЕРЖКА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BIG-ASUS</dc:creator>
  <cp:lastModifiedBy>Nemoshkalov Alexandr</cp:lastModifiedBy>
  <cp:revision>1175</cp:revision>
  <cp:lastPrinted>2016-01-28T07:53:38Z</cp:lastPrinted>
  <dcterms:created xsi:type="dcterms:W3CDTF">2015-10-14T10:25:39Z</dcterms:created>
  <dcterms:modified xsi:type="dcterms:W3CDTF">2016-09-15T14:39:17Z</dcterms:modified>
</cp:coreProperties>
</file>