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5" r:id="rId6"/>
    <p:sldId id="287" r:id="rId7"/>
    <p:sldId id="289" r:id="rId8"/>
    <p:sldId id="275" r:id="rId9"/>
    <p:sldId id="290" r:id="rId10"/>
    <p:sldId id="294" r:id="rId11"/>
    <p:sldId id="283" r:id="rId12"/>
    <p:sldId id="296" r:id="rId13"/>
    <p:sldId id="292" r:id="rId14"/>
    <p:sldId id="297" r:id="rId15"/>
    <p:sldId id="274" r:id="rId16"/>
  </p:sldIdLst>
  <p:sldSz cx="9144000" cy="5143500" type="screen16x9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797"/>
    <a:srgbClr val="150513"/>
    <a:srgbClr val="FF7F0D"/>
    <a:srgbClr val="1F1F7D"/>
    <a:srgbClr val="FFFF66"/>
    <a:srgbClr val="0066FF"/>
    <a:srgbClr val="FF0066"/>
    <a:srgbClr val="0000CC"/>
    <a:srgbClr val="75230D"/>
    <a:srgbClr val="F03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8698" autoAdjust="0"/>
  </p:normalViewPr>
  <p:slideViewPr>
    <p:cSldViewPr>
      <p:cViewPr>
        <p:scale>
          <a:sx n="140" d="100"/>
          <a:sy n="140" d="100"/>
        </p:scale>
        <p:origin x="-108" y="-108"/>
      </p:cViewPr>
      <p:guideLst>
        <p:guide orient="horz" pos="162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0;&#1085;&#1080;&#1089;&#1090;&#1077;&#1088;&#1089;&#1090;&#1074;&#1086;\&#1050;&#1086;&#1085;&#1092;&#1077;&#1088;&#1077;&#1085;&#1094;&#1080;&#1103;%2030.09.2016\&#1057;&#1083;&#1072;&#1081;&#1076;&#1099;\&#1044;&#1072;&#1085;&#1085;&#1099;&#1077;%20&#1087;%20&#1086;&#1087;&#1088;&#1086;&#1075;&#1088;&#1072;&#1084;&#1084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0;&#1085;&#1080;&#1089;&#1090;&#1077;&#1088;&#1089;&#1090;&#1074;&#1086;\&#1050;&#1086;&#1085;&#1092;&#1077;&#1088;&#1077;&#1085;&#1094;&#1080;&#1103;%2030.09.2016\&#1057;&#1083;&#1072;&#1081;&#1076;&#1099;\&#1044;&#1072;&#1085;&#1085;&#1099;&#1077;%20&#1087;%20&#1086;&#1087;&#1088;&#1086;&#1075;&#1088;&#1072;&#1084;&#1084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0;&#1085;&#1080;&#1089;&#1090;&#1077;&#1088;&#1089;&#1090;&#1074;&#1086;\&#1050;&#1086;&#1085;&#1092;&#1077;&#1088;&#1077;&#1085;&#1094;&#1080;&#1103;%2030.09.2016\&#1057;&#1083;&#1072;&#1081;&#1076;&#1099;\&#1044;&#1072;&#1085;&#1085;&#1099;&#1077;%20&#1087;%20&#1086;&#1087;&#1088;&#1086;&#1075;&#1088;&#1072;&#1084;&#1084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-316-1\$ozi$\&#1057;&#1090;&#1088;&#1091;&#1082;&#1090;&#1091;&#1088;&#1080;&#1088;&#1086;&#1074;&#1072;&#1085;&#1086;\&#1052;&#1077;&#1088;&#1086;&#1087;&#1088;&#1080;&#1103;&#1090;&#1080;&#1103;\&#1050;&#1086;&#1085;&#1092;&#1077;&#1088;&#1077;&#1085;&#1094;&#1080;&#1103;%203-4%20&#1082;&#1074;&#1072;&#1088;&#1090;&#1072;&#1083;\&#1044;&#1086;&#1082;&#1083;&#1072;&#1076;&#1099;\&#1052;&#1048;&#1058;&#1048;&#1057;\&#1044;&#1072;&#1085;&#1085;&#1099;&#1077;%20&#1087;%20&#1086;&#1087;&#1088;&#1086;&#1075;&#1088;&#1072;&#1084;&#1084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-316-1\$ozi$\&#1057;&#1090;&#1088;&#1091;&#1082;&#1090;&#1091;&#1088;&#1080;&#1088;&#1086;&#1074;&#1072;&#1085;&#1086;\&#1052;&#1077;&#1088;&#1086;&#1087;&#1088;&#1080;&#1103;&#1090;&#1080;&#1103;\&#1050;&#1086;&#1085;&#1092;&#1077;&#1088;&#1077;&#1085;&#1094;&#1080;&#1103;%203-4%20&#1082;&#1074;&#1072;&#1088;&#1090;&#1072;&#1083;\&#1044;&#1086;&#1082;&#1083;&#1072;&#1076;&#1099;\&#1052;&#1048;&#1058;&#1048;&#1057;\&#1044;&#1072;&#1085;&#1085;&#1099;&#1077;%20&#1087;%20&#1086;&#1087;&#1088;&#1086;&#1075;&#1088;&#1072;&#1084;&#1084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Лист1!$D$1:$D$2</c:f>
              <c:strCache>
                <c:ptCount val="2"/>
                <c:pt idx="0">
                  <c:v>Открытые </c:v>
                </c:pt>
                <c:pt idx="1">
                  <c:v>Аттестованные</c:v>
                </c:pt>
              </c:strCache>
            </c:strRef>
          </c:cat>
          <c:val>
            <c:numRef>
              <c:f>Лист1!$E$1:$E$2</c:f>
              <c:numCache>
                <c:formatCode>General</c:formatCode>
                <c:ptCount val="2"/>
                <c:pt idx="0">
                  <c:v>45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0"/>
                  <c:y val="-2.59740259740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337632080094E-17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597402597402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85067526416019E-16"/>
                  <c:y val="-2.597402597402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495936.5</c:v>
                </c:pt>
                <c:pt idx="1">
                  <c:v>494985</c:v>
                </c:pt>
                <c:pt idx="2">
                  <c:v>492353.5</c:v>
                </c:pt>
                <c:pt idx="3">
                  <c:v>493064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746304"/>
        <c:axId val="54380800"/>
        <c:axId val="0"/>
      </c:bar3DChart>
      <c:catAx>
        <c:axId val="5174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380800"/>
        <c:crosses val="autoZero"/>
        <c:auto val="1"/>
        <c:lblAlgn val="ctr"/>
        <c:lblOffset val="100"/>
        <c:noMultiLvlLbl val="0"/>
      </c:catAx>
      <c:valAx>
        <c:axId val="5438080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5174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0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67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77777777777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2E-2"/>
                  <c:y val="-2.777850685331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Лист1!$A$12:$A$15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Лист1!$B$12:$B$15</c:f>
              <c:numCache>
                <c:formatCode>#,##0.00</c:formatCode>
                <c:ptCount val="4"/>
                <c:pt idx="0">
                  <c:v>18783.900000000001</c:v>
                </c:pt>
                <c:pt idx="1">
                  <c:v>17908.099999999995</c:v>
                </c:pt>
                <c:pt idx="2">
                  <c:v>18449.599999999995</c:v>
                </c:pt>
                <c:pt idx="3">
                  <c:v>22149.4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746816"/>
        <c:axId val="54382528"/>
        <c:axId val="0"/>
      </c:bar3DChart>
      <c:catAx>
        <c:axId val="5174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382528"/>
        <c:crosses val="autoZero"/>
        <c:auto val="1"/>
        <c:lblAlgn val="ctr"/>
        <c:lblOffset val="100"/>
        <c:noMultiLvlLbl val="0"/>
      </c:catAx>
      <c:valAx>
        <c:axId val="5438252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517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'[Данные п опрограмме.xlsx]Лист1'!$E$1:$E$6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'[Данные п опрограмме.xlsx]Лист1'!$F$1:$F$6</c:f>
              <c:numCache>
                <c:formatCode>#,##0.00</c:formatCode>
                <c:ptCount val="6"/>
                <c:pt idx="0">
                  <c:v>497351.5</c:v>
                </c:pt>
                <c:pt idx="1">
                  <c:v>493246.5</c:v>
                </c:pt>
                <c:pt idx="2">
                  <c:v>495936.5</c:v>
                </c:pt>
                <c:pt idx="3">
                  <c:v>494985</c:v>
                </c:pt>
                <c:pt idx="4">
                  <c:v>492353.5</c:v>
                </c:pt>
                <c:pt idx="5">
                  <c:v>493064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34720"/>
        <c:axId val="54385408"/>
        <c:axId val="0"/>
      </c:bar3DChart>
      <c:catAx>
        <c:axId val="519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385408"/>
        <c:crosses val="autoZero"/>
        <c:auto val="1"/>
        <c:lblAlgn val="ctr"/>
        <c:lblOffset val="100"/>
        <c:noMultiLvlLbl val="0"/>
      </c:catAx>
      <c:valAx>
        <c:axId val="5438540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5193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'[Данные п опрограмме.xlsx]Лист1'!$A$17:$A$22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'[Данные п опрограмме.xlsx]Лист1'!$B$17:$B$22</c:f>
              <c:numCache>
                <c:formatCode>General</c:formatCode>
                <c:ptCount val="6"/>
                <c:pt idx="0" formatCode="_-* #,##0.0_р_._-;\-* #,##0.0_р_._-;_-* &quot;-&quot;??_р_._-;_-@_-">
                  <c:v>26770</c:v>
                </c:pt>
                <c:pt idx="1">
                  <c:v>19352.300000000003</c:v>
                </c:pt>
                <c:pt idx="2" formatCode="#,##0.00">
                  <c:v>18783.900000000001</c:v>
                </c:pt>
                <c:pt idx="3" formatCode="#,##0.00">
                  <c:v>17908.099999999999</c:v>
                </c:pt>
                <c:pt idx="4" formatCode="#,##0.00">
                  <c:v>18449.599999999999</c:v>
                </c:pt>
                <c:pt idx="5" formatCode="#,##0.00">
                  <c:v>22149.4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35232"/>
        <c:axId val="51864128"/>
        <c:axId val="0"/>
      </c:bar3DChart>
      <c:catAx>
        <c:axId val="519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64128"/>
        <c:crosses val="autoZero"/>
        <c:auto val="1"/>
        <c:lblAlgn val="ctr"/>
        <c:lblOffset val="100"/>
        <c:noMultiLvlLbl val="0"/>
      </c:catAx>
      <c:valAx>
        <c:axId val="51864128"/>
        <c:scaling>
          <c:orientation val="minMax"/>
        </c:scaling>
        <c:delete val="0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5193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fld id="{A849C5AD-4428-4E9C-9C84-11B72C9365FB}" type="datetimeFigureOut">
              <a:rPr lang="en-US" smtClean="0"/>
              <a:pPr/>
              <a:t>9/28/2016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09079" y="9378825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508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fld id="{D7547E60-4BE7-4E4E-9AAA-5EE35AEC995C}" type="datetimeFigureOut">
              <a:rPr lang="en-US" smtClean="0"/>
              <a:pPr/>
              <a:t>9/28/2016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0498" tIns="45249" rIns="90498" bIns="45249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2465" y="4690271"/>
            <a:ext cx="5379720" cy="4443412"/>
          </a:xfrm>
          <a:prstGeom prst="rect">
            <a:avLst/>
          </a:prstGeom>
        </p:spPr>
        <p:txBody>
          <a:bodyPr lIns="90498" tIns="45249" rIns="90498" bIns="45249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3712"/>
          </a:xfrm>
          <a:prstGeom prst="rect">
            <a:avLst/>
          </a:prstGeom>
        </p:spPr>
        <p:txBody>
          <a:bodyPr lIns="90498" tIns="45249" rIns="90498" bIns="45249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840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8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0389" tIns="45195" rIns="90389" bIns="45195">
            <a:normAutofit/>
          </a:bodyPr>
          <a:lstStyle/>
          <a:p>
            <a:r>
              <a:rPr lang="ru-RU" dirty="0"/>
              <a:t>Для обеспечения защищенными каналами связи системы электронного документооборота, а также иных сервисов органов государственной власти Ростовской области развернута и успешно функционирует корпоративная сеть телекоммуникационной связи (далее – КСТС), которая построена на базе средств криптографической защиты информации </a:t>
            </a:r>
            <a:r>
              <a:rPr lang="ru-RU" dirty="0" err="1"/>
              <a:t>ViPNet</a:t>
            </a:r>
            <a:r>
              <a:rPr lang="ru-RU" dirty="0"/>
              <a:t>. Ежегодно проводится модернизация узлов КСТС, так в 2015 году проведена модернизация 21 узла 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МФЦ в составе ПАК </a:t>
            </a:r>
            <a:r>
              <a:rPr lang="en-US" dirty="0" err="1" smtClean="0"/>
              <a:t>ViPNet</a:t>
            </a:r>
            <a:r>
              <a:rPr lang="en-US" baseline="0" dirty="0" smtClean="0"/>
              <a:t> </a:t>
            </a:r>
            <a:r>
              <a:rPr lang="ru-RU" dirty="0" smtClean="0"/>
              <a:t>65 </a:t>
            </a:r>
            <a:r>
              <a:rPr lang="en-US" dirty="0" smtClean="0"/>
              <a:t>HW1000</a:t>
            </a:r>
            <a:r>
              <a:rPr lang="ru-RU" dirty="0" smtClean="0"/>
              <a:t>,</a:t>
            </a:r>
            <a:r>
              <a:rPr lang="ru-RU" baseline="0" dirty="0" smtClean="0"/>
              <a:t> 8 </a:t>
            </a:r>
            <a:r>
              <a:rPr lang="en-US" baseline="0" dirty="0" smtClean="0"/>
              <a:t>HW100 </a:t>
            </a:r>
            <a:r>
              <a:rPr lang="ru-RU" dirty="0" smtClean="0"/>
              <a:t>и … </a:t>
            </a:r>
            <a:r>
              <a:rPr lang="en-US" dirty="0" smtClean="0"/>
              <a:t>613 </a:t>
            </a:r>
            <a:r>
              <a:rPr lang="en-US" dirty="0" err="1" smtClean="0"/>
              <a:t>ViPNet</a:t>
            </a:r>
            <a:r>
              <a:rPr lang="en-US" dirty="0" smtClean="0"/>
              <a:t> Client </a:t>
            </a:r>
            <a:r>
              <a:rPr lang="ru-RU" dirty="0" smtClean="0"/>
              <a:t>выведены</a:t>
            </a:r>
            <a:r>
              <a:rPr lang="ru-RU" baseline="0" dirty="0" smtClean="0"/>
              <a:t> </a:t>
            </a:r>
            <a:r>
              <a:rPr lang="ru-RU" dirty="0" smtClean="0"/>
              <a:t>из</a:t>
            </a:r>
            <a:r>
              <a:rPr lang="ru-RU" baseline="0" dirty="0" smtClean="0"/>
              <a:t> КСТС (757) и переведены в вновь созданную сеть МФЦ (4533). </a:t>
            </a:r>
            <a:br>
              <a:rPr lang="ru-RU" baseline="0" dirty="0" smtClean="0"/>
            </a:br>
            <a:r>
              <a:rPr lang="ru-RU" baseline="0" dirty="0" smtClean="0"/>
              <a:t>Это позволило снизить </a:t>
            </a:r>
            <a:r>
              <a:rPr lang="ru-RU" dirty="0" smtClean="0"/>
              <a:t>нагрузку</a:t>
            </a:r>
            <a:r>
              <a:rPr lang="ru-RU" baseline="0" dirty="0" smtClean="0"/>
              <a:t> </a:t>
            </a:r>
            <a:r>
              <a:rPr lang="ru-RU" dirty="0" smtClean="0"/>
              <a:t>на каналы связи</a:t>
            </a:r>
            <a:r>
              <a:rPr lang="ru-RU" baseline="0" dirty="0" smtClean="0"/>
              <a:t> и </a:t>
            </a:r>
            <a:r>
              <a:rPr lang="ru-RU" dirty="0" smtClean="0"/>
              <a:t>оборудование узлов КСТС.</a:t>
            </a:r>
          </a:p>
          <a:p>
            <a:r>
              <a:rPr lang="ru-RU" baseline="0" dirty="0" smtClean="0"/>
              <a:t>В то же время, благодаря слаженным действия МФЦ, </a:t>
            </a:r>
            <a:r>
              <a:rPr lang="ru-RU" baseline="0" dirty="0" err="1" smtClean="0"/>
              <a:t>мининформсвяи</a:t>
            </a:r>
            <a:r>
              <a:rPr lang="ru-RU" baseline="0" dirty="0" smtClean="0"/>
              <a:t> и МФЦ, перевод проведен в максимально короткие сроки, незаметно для пользователей.</a:t>
            </a:r>
          </a:p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0389" tIns="45195" rIns="90389" bIns="45195"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E323F-EDDA-47C0-B2BB-FA41789816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3820933"/>
            <a:ext cx="6194066" cy="693917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2705100"/>
            <a:ext cx="7577814" cy="1102519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9/28/2016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7494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1418" y="1995686"/>
            <a:ext cx="8352929" cy="129614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и импортозамещение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1" cy="30101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«Информационное общество»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4" descr="http://tr.stockfresh.com/thumbs/gladcov/414305_kum-saati-ikon-vekt%C3%B6r-beyaz-bilgisayar-dizay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707654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19236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1131590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Общий объем финансирования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105958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Финансирование по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п. 1.2 «Защита информации»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5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1" cy="30101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«Информационное общество»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4" descr="http://tr.stockfresh.com/thumbs/gladcov/414305_kum-saati-ikon-vekt%C3%B6r-beyaz-bilgisayar-dizay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31590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Общий объем финансирования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105958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Финансирование по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п. 1.2 «Защита информации»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97057"/>
              </p:ext>
            </p:extLst>
          </p:nvPr>
        </p:nvGraphicFramePr>
        <p:xfrm>
          <a:off x="107504" y="1635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41066"/>
              </p:ext>
            </p:extLst>
          </p:nvPr>
        </p:nvGraphicFramePr>
        <p:xfrm>
          <a:off x="4572000" y="1635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317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/>
          </p:cNvSpPr>
          <p:nvPr/>
        </p:nvSpPr>
        <p:spPr bwMode="auto">
          <a:xfrm>
            <a:off x="-3130550" y="1383639"/>
            <a:ext cx="12274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820" y="2491031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3692" y="1244020"/>
            <a:ext cx="9144000" cy="8624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algn="ctr">
              <a:lnSpc>
                <a:spcPct val="90000"/>
              </a:lnSpc>
              <a:defRPr/>
            </a:pPr>
            <a:endParaRPr lang="ru-RU" b="1" dirty="0" smtClean="0">
              <a:solidFill>
                <a:srgbClr val="00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6" charset="0"/>
            </a:endParaRPr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05958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ukovo-gnilushevskoe.ru/images/banners/tikhiid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72" y="3291830"/>
            <a:ext cx="2209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3473624" y="1563638"/>
          <a:ext cx="556287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10" descr="data:image/jpeg;base64,/9j/4AAQSkZJRgABAQAAAQABAAD/2wCEAAkGBhQSEBUUEhQWFBUUFxcXFBcUFxsUFxUUFxUVFBQUFRcXHCYeFxwkHBcUHy8gJCcpLCwsFR4xNTAqNSYrLCkBCQoKDgwOFQ8PFCweHBwsKSkpKSksKSwpLCwsKSwsKSksKSksKSkpLCkpKSwsLCksLCwpKSksLCkpLCwsLCwpKf/AABEIAK8BIAMBIgACEQEDEQH/xAAaAAEBAQEBAQEAAAAAAAAAAAAAAQQDAgUH/8QANRAAAQQBAgMGBAYBBQEAAAAAAQARIfACAzESQVEEIjJhcYEFkaHRE0JSscHhYjNDcqLxI//EABgBAQEBAQEAAAAAAAAAAAAAAAABAgME/8QAHhEBAQADAAIDAQAAAAAAAAAAAAECETESITJBUQP/2gAMAwEAAhEDEQA/APxO2UNro9oS2FGC2UtlLYQIFspbKWwlsIFso1pUthW2EC2Ua0pbCWwgjWlVrSlsIgWylspbCWwgWyjWlLYQ2sgWylspbC7dk0hlmBk4BfZ32J5Yn9lEt1HFrSlsrt2vR4cyA7DZ3fYdcQevILjbCdWXY1pS2UthLYVC2Ua0pbCPaEC2UtlLYS2EC2UtlEthAtlLZR1LYQVrSlspbCWwgWylsopbCC2ylspbCWwgKOqUQEBREER1UQRFUQRVAiCIqyICIyICIiCL6vwTh73E0tzx2HMB3Mnl0Xy19T4Nnk2YxJcNlHFPrwkHlt5rGfHP+vxrx8XwHdLgmcSxxMhm8MddoHqV85fU+M5eEb7tvtEO5EEkRC+WmHD+fxg6Ii26COiIJeSKsiAoqiCIqUQFFUZAdRVEEVdAEQLYS2EKIFsJbCOiBbCWwiIFsJbCIglsK2wiIFsJbCIgWwlsIlsoFsLV8P0BlkTkzYj+d9pHqsq16OfBkMh4gN32cMebKXjOXH0NbsWGT90A4gk8PdBDOGAw35NKvYvh50zkWOXVjwQ3EBk+nkDyMfdZsfiWYh9i4EGTufPdeT8QymfEZ2vSFy1eOHjlrTT274dllwxw7tLgsHYDHTAx9ZGyuh2LDEnughgXyfLk7sdOdj0MbNKyjt2UB/CXGzAlyYQ/Ec2M7kE7O4LvumrrR45a0z9t7PwnEj8wdukkR3RH2Wa2Fr1s+PJ8vERu/lEOwCyLpHfHhbCWwiLTRbCWwiIFsJbCIgWwlsKIgqWwiIFsJbCIgWwlsIiAUURBURRBUURBUUVQRVREFRRkQVFFqxxEMP2n2aFKlunnT0mk+wY/NewJ5/VQB/35fPZdcNMM8M7cnOTPs0Qs1i0/B9fr9lDps3i36FvPl0XX8OHhtuXuGbzCgxeA3M8oZ8jsPVTbO3k6MkDiLFnbkIlgp+D6/X7LoAwIDMe9uNhPMfY93ZTh5hjs/h5+3kfl5obcCJ5/X7LnqaR3HuGP2WnPSjihtjs7+Qbbb5rhlHk3orGpWdFpyxEuJDyGHrACzLTcuxEUVVURRBURlEFdERARRVARREC2Ua0obWVthAtlLZS2FEC2UtlHtCWwgtspbKIghtdVrSiWwgWypbKtsKC1kFtlaMsgBDyO6SeR5s++4We2Fp7OHHhOTOGHTLEzIhiH9T7qVK9jInvPJc78xBefMH3X1NTSfHhDgZNuTAB5vqxwkmOhXzsJyZmA4Ds8MATAO/Fgf3X0M8py5sATBhySCe55YjowyDmFyyefPfplx0n7hJBdxDjiZu8eN9o2Kmr2LLBiD68JdhOO/FzBPzK0/E8ACCAQTuCDIYF/AOpDzt5LhoGCAAR0yxJAG7jusI4h7pLekts286XZDm7mBGLmCwkPxQwbq8q62nwd3iyyILkANiSRHCeNz8l67Q4HC3Mv3cgSzgcXcAy5T1Gy6/D9PiyLgkgMA2R3LExgdvo6bvS2639OmjonF8CTDnLfvOWLf/XnGI9+a+WYl2baWbIxiZy5M/svq5ZkkFiCQRseTNthsGO2wJkO6+b2kYuXGXDJDQwJAxE4iA2e0T6piYb37cS5cZOGHeLv4fUyZAWW2Vq7VkQ7u+RlwxbBgHYMZJ6+EdFlthdY74lspbKWwlsKtLbKlsorbCCWylsqo6CWylsq2wlsIFspbKlsIgWylsq2wiAiMiAiIgiKogiKsiCIqiCIqiAy79jyDl2Zg/tnh9d1wWrsbgZlsiww8Lv4wY+Sl4mXHXA6b92If9QDZYMQMt+cLdhwZZAHhxBxAHhMgEjLF5x25uIAWTLSZg+TfmeTiCMBi4joA3+K0dk1yXxzyyYggOT3QxcF842G3MrlXDLm3s6OOoSTnjgQJB4OUkuMmG+xH9cNTV4XDYlhzZhxMSd+sO/LbdbNTTMuSQJBJzHoQeMBoGwA8ysurmMTPE8EAuG2gjifZwzqSs41NLXxLYlhyhgNiwY7GTzXf8AaR4uIE7DFsH7xAE8Urhhm/ABhk4GbzlMZGATvJf8A9W3HTyeHx5FjkI5s5LAbiMgHIcQlTL048WIO+LjH/DckOSxfl5AMset2jHHLig5EAdA3Fk/hgGB/a09q1mBxwyybqMixiOEjMvuY2dZsd2B7xxIAyiOLMEAk9Dt9lY1j+sfamcMXh+Q3yyM+a4rT27FiIIjIS4gZ5MPZ/wBlmXWPRjwREVUREQRVRVBEVRBEVRAREQLYS2FEQBaytsIiBbClsK2yiBbCWwpbKWygWwrbCIgG1kthEQRaOymModhiW9MgP0mJ8lwXTs+bZDzh+j891KlaRqnKXJdxsGg45Q2LCOJdjkCAw/KH/wCTT+X19d3lcsxsfziGjqTkw4jkZJDxvC9YkcMN5PyP6SOLo4c9HWHK6ddDOZcRHKXADjhn+uS6augMjlBHDuHDgnkDwNlMOep2Zc8zi/dHMMcjIPQDi8wzutGOk4JyHeO5LF92gZQwj3Waxb9vGnokHEsXJZsomHk4Rs0PHMsy462bwHjd5HFLxw+pcfq9Vo1MQ3d3eCSHLEggE5mPpI6znGYJ725LvHV5x4h/HvLoT9csst/IMY6Af4899+fNXSBGROIJOIGweCTkXHAf8bt77Xr47hmE8gXk8HjJI+TPss5xLgHxOSCWLZHbbKNhOzcoWpxue459pyjBg0E/PPJuQ6XZcF17TmDkW2DAegDdee/uuS3HWcLYS2EUVVbYUthLZRAthW2FHVQLYRREFthS2ES2UFe0JbCKBBURlEFR0RARRVARFEFRREFRREFRRVB9DS1DkA2RB2Ictmw4R5HPo55BM8SMhwDJw3E4O+75z4p9nWTQy/Lu+22/yXvW1SSCTIeee55rGnPx9tA1RyPe3PCcjJ2OJ6+rrZh2x2GQI324mmA77APxHdyH5MvmaeZ4CRMnliQGALkZYl3f6LoTvOEAnwAOMTljybnj/wBlLizljt9LU7cwbEGDuXIhm8+T8pAWD8TkT3j+o5SepyI8iG9JCmWDAHud4E/6eJ/KcmL+g+a8amJOEwQXYDEBmD5d0dcgpJImOMg+fECcSXjEAZN1PA3OP3XXX1mBZ3ZhJbEM3oM9wW5LLoZ+LzAmH3A3bo/yXnXy5dPTf5LWm/HdckRlFt0VFEQVHRRBUUVQEURBUUVZARRlUEtlLZVe0I9oQLZS2VHVQBa6lsqqPaEC2VbZS2FEC2VbZS2EthAtlLZUe0K2wgWylsoiA1pWnS1TuCRkOhILdQeJZirjmQYv0UqWbaci5fL0dgOcc/ZdBpjbhx5R3vb/AHJXIZvI+U8vZXHUbr9f3ZZYu3TMS7AFwd8vnOp5/Vc8CxcQev8AIJKp1Cev1+y8nNt/YH+wh7NTVIkkkkQ5cgfNZrZVyzJMqPaFqNyaLZUtlV7Qoqq2ylso6OgWylsqKoFspbKI9oQS2VbZUe0K2wglsq2ypbCqCWylsqpbCAUREBRVEBRVEEVREERVEBEQoCIiAiIgAtt/C0YZA9AekT5rOumkbSpUr3nkMehPtH3XDIvuumqbSuaQgiIqooqiCKoiCKqKoCiqIF5IiIJCKogiroiBbCWwoiC2wlsKIgWwrbCKICWwqoEC2FbYUVdBDaytsI6iBbCr2hREFthLYRRBbYTE2hR0QUmb9kthEQLYS2ERAthLYUVQS2EREC2FbYURBbYUthEQFVFUC2EUCIFsJbCOq6D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73242" y="155416"/>
            <a:ext cx="854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систем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395536" y="2067694"/>
            <a:ext cx="2736304" cy="2736304"/>
            <a:chOff x="-19392" y="148943"/>
            <a:chExt cx="2293987" cy="240823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052" name="Picture 4" descr="https://upload.wikimedia.org/wikipedia/commons/thumb/c/c4/Flag-map_of_Rostov_Oblast.svg/763px-Flag-map_of_Rostov_Oblast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92" y="148943"/>
              <a:ext cx="2293987" cy="2408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kak.znate.ru/pars_docs/refs/112/111556/111556_html_542eb37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6" y="771550"/>
              <a:ext cx="1512168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842072" y="97828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113 информационных систем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6" descr="http://3.bp.blogspot.com/-YuJV3ABULr4/Uy56xs3y52I/AAAAAAAAAxU/S906tv-7TQQ/s1600/kmis.rir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00192" y="2427734"/>
            <a:ext cx="533024" cy="550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314" name="AutoShape 2" descr="Картинки по запросу информационная сист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316" name="AutoShape 4" descr="Картинки по запросу информационная сист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318" name="AutoShape 6" descr="https://www.uriit.ru/upload/iblock/0b0/s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987574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 органов исполнительной власти и местного самоуправления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bookflow.ru/wp-content/uploads/2016/04/Zashhita-informats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643758"/>
            <a:ext cx="864096" cy="52997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ata:image/jpeg;base64,/9j/4AAQSkZJRgABAQAAAQABAAD/2wCEAAkGBhQSEBUUEhQWFBUUFxcXFBcUFxsUFxUUFxUVFBQUFRcXHCYeFxwkHBcUHy8gJCcpLCwsFR4xNTAqNSYrLCkBCQoKDgwOFQ8PFCweHBwsKSkpKSksKSwpLCwsKSwsKSksKSksKSkpLCkpKSwsLCksLCwpKSksLCkpLCwsLCwpKf/AABEIAK8BIAMBIgACEQEDEQH/xAAaAAEBAQEBAQEAAAAAAAAAAAAAAQQDAgUH/8QANRAAAQQBAgMGBAYBBQEAAAAAAQARIfACAzESQVEEIjJhcYEFkaHRE0JSscHhYjNDcqLxI//EABgBAQEBAQEAAAAAAAAAAAAAAAABAgME/8QAHhEBAQADAAIDAQAAAAAAAAAAAAECETESITJBUQP/2gAMAwEAAhEDEQA/APxO2UNro9oS2FGC2UtlLYQIFspbKWwlsIFso1pUthW2EC2Ua0pbCWwgjWlVrSlsIgWylspbCWwgWyjWlLYQ2sgWylspbC7dk0hlmBk4BfZ32J5Yn9lEt1HFrSlsrt2vR4cyA7DZ3fYdcQevILjbCdWXY1pS2UthLYVC2Ua0pbCPaEC2UtlLYS2EC2UtlEthAtlLZR1LYQVrSlspbCWwgWylsopbCC2ylspbCWwgKOqUQEBREER1UQRFUQRVAiCIqyICIyICIiCL6vwTh73E0tzx2HMB3Mnl0Xy19T4Nnk2YxJcNlHFPrwkHlt5rGfHP+vxrx8XwHdLgmcSxxMhm8MddoHqV85fU+M5eEb7tvtEO5EEkRC+WmHD+fxg6Ii26COiIJeSKsiAoqiCIqUQFFUZAdRVEEVdAEQLYS2EKIFsJbCOiBbCWwiIFsJbCIglsK2wiIFsJbCIgWwlsIlsoFsLV8P0BlkTkzYj+d9pHqsq16OfBkMh4gN32cMebKXjOXH0NbsWGT90A4gk8PdBDOGAw35NKvYvh50zkWOXVjwQ3EBk+nkDyMfdZsfiWYh9i4EGTufPdeT8QymfEZ2vSFy1eOHjlrTT274dllwxw7tLgsHYDHTAx9ZGyuh2LDEnughgXyfLk7sdOdj0MbNKyjt2UB/CXGzAlyYQ/Ec2M7kE7O4LvumrrR45a0z9t7PwnEj8wdukkR3RH2Wa2Fr1s+PJ8vERu/lEOwCyLpHfHhbCWwiLTRbCWwiIFsJbCIgWwlsKIgqWwiIFsJbCIgWwlsIiAUURBURRBUURBUUVQRVREFRRkQVFFqxxEMP2n2aFKlunnT0mk+wY/NewJ5/VQB/35fPZdcNMM8M7cnOTPs0Qs1i0/B9fr9lDps3i36FvPl0XX8OHhtuXuGbzCgxeA3M8oZ8jsPVTbO3k6MkDiLFnbkIlgp+D6/X7LoAwIDMe9uNhPMfY93ZTh5hjs/h5+3kfl5obcCJ5/X7LnqaR3HuGP2WnPSjihtjs7+Qbbb5rhlHk3orGpWdFpyxEuJDyGHrACzLTcuxEUVVURRBURlEFdERARRVARREC2Ua0obWVthAtlLZS2FEC2UtlHtCWwgtspbKIghtdVrSiWwgWypbKtsKC1kFtlaMsgBDyO6SeR5s++4We2Fp7OHHhOTOGHTLEzIhiH9T7qVK9jInvPJc78xBefMH3X1NTSfHhDgZNuTAB5vqxwkmOhXzsJyZmA4Ds8MATAO/Fgf3X0M8py5sATBhySCe55YjowyDmFyyefPfplx0n7hJBdxDjiZu8eN9o2Kmr2LLBiD68JdhOO/FzBPzK0/E8ACCAQTuCDIYF/AOpDzt5LhoGCAAR0yxJAG7jusI4h7pLekts286XZDm7mBGLmCwkPxQwbq8q62nwd3iyyILkANiSRHCeNz8l67Q4HC3Mv3cgSzgcXcAy5T1Gy6/D9PiyLgkgMA2R3LExgdvo6bvS2639OmjonF8CTDnLfvOWLf/XnGI9+a+WYl2baWbIxiZy5M/svq5ZkkFiCQRseTNthsGO2wJkO6+b2kYuXGXDJDQwJAxE4iA2e0T6piYb37cS5cZOGHeLv4fUyZAWW2Vq7VkQ7u+RlwxbBgHYMZJ6+EdFlthdY74lspbKWwlsKtLbKlsorbCCWylsqo6CWylsq2wlsIFspbKlsIgWylsq2wiAiMiAiIgiKogiKsiCIqiCIqiAy79jyDl2Zg/tnh9d1wWrsbgZlsiww8Lv4wY+Sl4mXHXA6b92If9QDZYMQMt+cLdhwZZAHhxBxAHhMgEjLF5x25uIAWTLSZg+TfmeTiCMBi4joA3+K0dk1yXxzyyYggOT3QxcF842G3MrlXDLm3s6OOoSTnjgQJB4OUkuMmG+xH9cNTV4XDYlhzZhxMSd+sO/LbdbNTTMuSQJBJzHoQeMBoGwA8ysurmMTPE8EAuG2gjifZwzqSs41NLXxLYlhyhgNiwY7GTzXf8AaR4uIE7DFsH7xAE8Urhhm/ABhk4GbzlMZGATvJf8A9W3HTyeHx5FjkI5s5LAbiMgHIcQlTL048WIO+LjH/DckOSxfl5AMset2jHHLig5EAdA3Fk/hgGB/a09q1mBxwyybqMixiOEjMvuY2dZsd2B7xxIAyiOLMEAk9Dt9lY1j+sfamcMXh+Q3yyM+a4rT27FiIIjIS4gZ5MPZ/wBlmXWPRjwREVUREQRVRVBEVRBEVRAREQLYS2FEQBaytsIiBbClsK2yiBbCWwpbKWygWwrbCIgG1kthEQRaOymModhiW9MgP0mJ8lwXTs+bZDzh+j891KlaRqnKXJdxsGg45Q2LCOJdjkCAw/KH/wCTT+X19d3lcsxsfziGjqTkw4jkZJDxvC9YkcMN5PyP6SOLo4c9HWHK6ddDOZcRHKXADjhn+uS6augMjlBHDuHDgnkDwNlMOep2Zc8zi/dHMMcjIPQDi8wzutGOk4JyHeO5LF92gZQwj3Waxb9vGnokHEsXJZsomHk4Rs0PHMsy462bwHjd5HFLxw+pcfq9Vo1MQ3d3eCSHLEggE5mPpI6znGYJ725LvHV5x4h/HvLoT9csst/IMY6Af4899+fNXSBGROIJOIGweCTkXHAf8bt77Xr47hmE8gXk8HjJI+TPss5xLgHxOSCWLZHbbKNhOzcoWpxue459pyjBg0E/PPJuQ6XZcF17TmDkW2DAegDdee/uuS3HWcLYS2EUVVbYUthLZRAthW2FHVQLYRREFthS2ES2UFe0JbCKBBURlEFR0RARRVARFEFRREFRREFRRVB9DS1DkA2RB2Ictmw4R5HPo55BM8SMhwDJw3E4O+75z4p9nWTQy/Lu+22/yXvW1SSCTIeee55rGnPx9tA1RyPe3PCcjJ2OJ6+rrZh2x2GQI324mmA77APxHdyH5MvmaeZ4CRMnliQGALkZYl3f6LoTvOEAnwAOMTljybnj/wBlLizljt9LU7cwbEGDuXIhm8+T8pAWD8TkT3j+o5SepyI8iG9JCmWDAHud4E/6eJ/KcmL+g+a8amJOEwQXYDEBmD5d0dcgpJImOMg+fECcSXjEAZN1PA3OP3XXX1mBZ3ZhJbEM3oM9wW5LLoZ+LzAmH3A3bo/yXnXy5dPTf5LWm/HdckRlFt0VFEQVHRRBUUVQEURBUUVZARRlUEtlLZVe0I9oQLZS2VHVQBa6lsqqPaEC2VbZS2FEC2VbZS2EthAtlLZUe0K2wgWylsoiA1pWnS1TuCRkOhILdQeJZirjmQYv0UqWbaci5fL0dgOcc/ZdBpjbhx5R3vb/AHJXIZvI+U8vZXHUbr9f3ZZYu3TMS7AFwd8vnOp5/Vc8CxcQev8AIJKp1Cev1+y8nNt/YH+wh7NTVIkkkkQ5cgfNZrZVyzJMqPaFqNyaLZUtlV7Qoqq2ylso6OgWylsqKoFspbKI9oQS2VbZUe0K2wglsq2ypbCqCWylsqpbCAUREBRVEBRVEEVREERVEBEQoCIiAiIgAtt/C0YZA9AekT5rOumkbSpUr3nkMehPtH3XDIvuumqbSuaQgiIqooqiCKoiCKqKoCiqIF5IiIJCKogiroiBbCWwoiC2wlsKIgWwrbCKICWwqoEC2FbYUVdBDaytsI6iBbCr2hREFthLYRRBbYTE2hR0QUmb9kthEQLYS2ERAthLYUVQS2EREC2FbYURBbYUthEQFVFUC2EUCIFsJbCOq6D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1388" y="216368"/>
            <a:ext cx="7787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Аттестованные системы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989187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Сегмент конфиденциальной информации Правительства Ростовской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987574"/>
            <a:ext cx="26628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Ситуационно-аналитический центр Правительства Ростовской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polymedia.ru/upload/iblock/48f/48fd2cfa4e52e46c01ef43fa025402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9662"/>
            <a:ext cx="2374240" cy="158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915816" y="1491630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Аттестованная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министерства труда и социального развития Ростовской области</a:t>
            </a:r>
          </a:p>
        </p:txBody>
      </p:sp>
      <p:pic>
        <p:nvPicPr>
          <p:cNvPr id="2056" name="Picture 8" descr="http://www.alp-scs.ru/assets/images/4news/informatcionnaia-bezopasnost-korporativnoi-seti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6433"/>
            <a:ext cx="2474124" cy="157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unsmart.co.in/img/slider/product/d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29" y="2211710"/>
            <a:ext cx="2679903" cy="161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http://ru.stockfresh.com/thumbs/zebra-finch/3131674_%D1%80%D0%B5%D1%86%D0%B8%D1%80%D0%BA%D1%83%D0%BB%D1%8F%D1%86%D0%B8%D0%B8-%D0%B2%D0%B5%D0%BA%D1%82%D0%BE%D1%80%D0%B0-3d-%D0%B1%D0%B5%D0%BB%D1%8B%D0%B9-%D0%B6%D0%B8%D0%B7%D0%BD%D0%B8-%D1%81%D1%82%D1%80%D0%B5%D0%BB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ru.stockfresh.com/thumbs/zebra-finch/3131674_%D1%80%D0%B5%D1%86%D0%B8%D1%80%D0%BA%D1%83%D0%BB%D1%8F%D1%86%D0%B8%D0%B8-%D0%B2%D0%B5%D0%BA%D1%82%D0%BE%D1%80%D0%B0-3d-%D0%B1%D0%B5%D0%BB%D1%8B%D0%B9-%D0%B6%D0%B8%D0%B7%D0%BD%D0%B8-%D1%81%D1%82%D1%80%D0%B5%D0%BB%D0%BA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://ru.stockfresh.com/thumbs/zebra-finch/3131674_%D1%80%D0%B5%D1%86%D0%B8%D1%80%D0%BA%D1%83%D0%BB%D1%8F%D1%86%D0%B8%D0%B8-%D0%B2%D0%B5%D0%BA%D1%82%D0%BE%D1%80%D0%B0-3d-%D0%B1%D0%B5%D0%BB%D1%8B%D0%B9-%D0%B6%D0%B8%D0%B7%D0%BD%D0%B8-%D1%81%D1%82%D1%80%D0%B5%D0%BB%D0%BA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://ru.stockfresh.com/thumbs/zebra-finch/3131674_%D1%80%D0%B5%D1%86%D0%B8%D1%80%D0%BA%D1%83%D0%BB%D1%8F%D1%86%D0%B8%D0%B8-%D0%B2%D0%B5%D0%BA%D1%82%D0%BE%D1%80%D0%B0-3d-%D0%B1%D0%B5%D0%BB%D1%8B%D0%B9-%D0%B6%D0%B8%D0%B7%D0%BD%D0%B8-%D1%81%D1%82%D1%80%D0%B5%D0%BB%D0%BA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http://ru.stockfresh.com/thumbs/essl/3484629_Recycle-%D1%81%D0%B8%D0%BC%D0%B2%D0%BE%D0%BB-%D0%B7%D0%BD%D0%B0%D1%87%D0%BE%D0%BA-%D0%B7%D0%B5%D0%BB%D0%B5%D0%BD%D1%8B%D0%B9-%D0%A1%D1%82%D1%80%D0%B5%D0%BB%D0%BA%D0%B8-%D0%B7%D0%BD%D0%B0%D0%B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http://ru.stockfresh.com/thumbs/essl/3484629_Recycle-%D1%81%D0%B8%D0%BC%D0%B2%D0%BE%D0%BB-%D0%B7%D0%BD%D0%B0%D1%87%D0%BE%D0%BA-%D0%B7%D0%B5%D0%BB%D0%B5%D0%BD%D1%8B%D0%B9-%D0%A1%D1%82%D1%80%D0%B5%D0%BB%D0%BA%D0%B8-%D0%B7%D0%BD%D0%B0%D0%BA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http://ru.stockfresh.com/thumbs/essl/3484629_Recycle-%D1%81%D0%B8%D0%BC%D0%B2%D0%BE%D0%BB-%D0%B7%D0%BD%D0%B0%D1%87%D0%BE%D0%BA-%D0%B7%D0%B5%D0%BB%D0%B5%D0%BD%D1%8B%D0%B9-%D0%A1%D1%82%D1%80%D0%B5%D0%BB%D0%BA%D0%B8-%D0%B7%D0%BD%D0%B0%D0%BA.jpg"/>
          <p:cNvSpPr>
            <a:spLocks noChangeAspect="1" noChangeArrowheads="1"/>
          </p:cNvSpPr>
          <p:nvPr/>
        </p:nvSpPr>
        <p:spPr bwMode="auto">
          <a:xfrm>
            <a:off x="1069975" y="9875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Скругленный прямоугольник 76"/>
          <p:cNvSpPr>
            <a:spLocks noChangeArrowheads="1"/>
          </p:cNvSpPr>
          <p:nvPr/>
        </p:nvSpPr>
        <p:spPr bwMode="auto">
          <a:xfrm>
            <a:off x="0" y="3437459"/>
            <a:ext cx="284380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100 рабочих мест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серверов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резервного копирования</a:t>
            </a: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76"/>
          <p:cNvSpPr>
            <a:spLocks noChangeArrowheads="1"/>
          </p:cNvSpPr>
          <p:nvPr/>
        </p:nvSpPr>
        <p:spPr bwMode="auto">
          <a:xfrm>
            <a:off x="2987824" y="3939902"/>
            <a:ext cx="284380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100 рабочих мест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сервера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резервного </a:t>
            </a: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копирования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76"/>
          <p:cNvSpPr>
            <a:spLocks noChangeArrowheads="1"/>
          </p:cNvSpPr>
          <p:nvPr/>
        </p:nvSpPr>
        <p:spPr bwMode="auto">
          <a:xfrm>
            <a:off x="6084168" y="3435846"/>
            <a:ext cx="2843808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объекта информатизации: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Автоматизированная система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Объект вычислительной техники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Выделенное помещение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99694" y="99175"/>
            <a:ext cx="862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Корпоративная сеть телекоммуникационной связи (КСТС)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987574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Доверенная сеть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администратора КСТС </a:t>
            </a:r>
            <a:b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1600 узлов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968410"/>
            <a:ext cx="263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КСТС Ростовской области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3800 узлов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РЦ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57" y="1671494"/>
            <a:ext cx="2689735" cy="6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2123728" y="1707654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и местного самоуправления </a:t>
            </a:r>
          </a:p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51982" y="2355726"/>
            <a:ext cx="2720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Государственные и муниципальные учреждения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3768" y="3363838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10 000 пользователей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27784" y="3579862"/>
            <a:ext cx="3088336" cy="1424313"/>
            <a:chOff x="2051720" y="3434273"/>
            <a:chExt cx="3492035" cy="1710773"/>
          </a:xfrm>
        </p:grpSpPr>
        <p:pic>
          <p:nvPicPr>
            <p:cNvPr id="3080" name="Picture 8" descr="http://nowaday.biz/wp-content/uploads/vbr753w-587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435845"/>
              <a:ext cx="2569044" cy="170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http://nowaday.biz/wp-content/uploads/vbr753w-587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40" y="3435845"/>
              <a:ext cx="2569044" cy="170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http://nowaday.biz/wp-content/uploads/vbr753w-587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711" y="3434273"/>
              <a:ext cx="2569044" cy="170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5"/>
          <p:cNvGrpSpPr/>
          <p:nvPr/>
        </p:nvGrpSpPr>
        <p:grpSpPr>
          <a:xfrm>
            <a:off x="467544" y="1563638"/>
            <a:ext cx="2088232" cy="2016224"/>
            <a:chOff x="-19392" y="148943"/>
            <a:chExt cx="2293987" cy="240823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9" name="Picture 4" descr="https://upload.wikimedia.org/wikipedia/commons/thumb/c/c4/Flag-map_of_Rostov_Oblast.svg/763px-Flag-map_of_Rostov_Oblast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92" y="148943"/>
              <a:ext cx="2293987" cy="2408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kak.znate.ru/pars_docs/refs/112/111556/111556_html_542eb37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6" y="771550"/>
              <a:ext cx="1512168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9" descr="http://formoza.pskov.ru/images/service/136213886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227934"/>
            <a:ext cx="939394" cy="675404"/>
          </a:xfrm>
          <a:prstGeom prst="rect">
            <a:avLst/>
          </a:prstGeom>
          <a:noFill/>
        </p:spPr>
      </p:pic>
      <p:pic>
        <p:nvPicPr>
          <p:cNvPr id="22" name="Picture 8" descr="http://www.rtvp.ru/upload/iblock/3b2/3b2fb7c485e612ba3c1f2f6f78fa4509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47814"/>
            <a:ext cx="557198" cy="8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infotecs.ru/upload/iblock/8cd/S_%D0%A4%D0%A1%D0%91_2861_%D0%9F%D0%9A-ViPNet-Administrator-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020792"/>
            <a:ext cx="1433453" cy="2024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2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ata:image/jpeg;base64,/9j/4AAQSkZJRgABAQAAAQABAAD/2wCEAAkGBhQSEBUUEhQWFBUUFxcXFBcUFxsUFxUUFxUVFBQUFRcXHCYeFxwkHBcUHy8gJCcpLCwsFR4xNTAqNSYrLCkBCQoKDgwOFQ8PFCweHBwsKSkpKSksKSwpLCwsKSwsKSksKSksKSkpLCkpKSwsLCksLCwpKSksLCkpLCwsLCwpKf/AABEIAK8BIAMBIgACEQEDEQH/xAAaAAEBAQEBAQEAAAAAAAAAAAAAAQQDAgUH/8QANRAAAQQBAgMGBAYBBQEAAAAAAQARIfACAzESQVEEIjJhcYEFkaHRE0JSscHhYjNDcqLxI//EABgBAQEBAQEAAAAAAAAAAAAAAAABAgME/8QAHhEBAQADAAIDAQAAAAAAAAAAAAECETESITJBUQP/2gAMAwEAAhEDEQA/APxO2UNro9oS2FGC2UtlLYQIFspbKWwlsIFso1pUthW2EC2Ua0pbCWwgjWlVrSlsIgWylspbCWwgWyjWlLYQ2sgWylspbC7dk0hlmBk4BfZ32J5Yn9lEt1HFrSlsrt2vR4cyA7DZ3fYdcQevILjbCdWXY1pS2UthLYVC2Ua0pbCPaEC2UtlLYS2EC2UtlEthAtlLZR1LYQVrSlspbCWwgWylsopbCC2ylspbCWwgKOqUQEBREER1UQRFUQRVAiCIqyICIyICIiCL6vwTh73E0tzx2HMB3Mnl0Xy19T4Nnk2YxJcNlHFPrwkHlt5rGfHP+vxrx8XwHdLgmcSxxMhm8MddoHqV85fU+M5eEb7tvtEO5EEkRC+WmHD+fxg6Ii26COiIJeSKsiAoqiCIqUQFFUZAdRVEEVdAEQLYS2EKIFsJbCOiBbCWwiIFsJbCIglsK2wiIFsJbCIgWwlsIlsoFsLV8P0BlkTkzYj+d9pHqsq16OfBkMh4gN32cMebKXjOXH0NbsWGT90A4gk8PdBDOGAw35NKvYvh50zkWOXVjwQ3EBk+nkDyMfdZsfiWYh9i4EGTufPdeT8QymfEZ2vSFy1eOHjlrTT274dllwxw7tLgsHYDHTAx9ZGyuh2LDEnughgXyfLk7sdOdj0MbNKyjt2UB/CXGzAlyYQ/Ec2M7kE7O4LvumrrR45a0z9t7PwnEj8wdukkR3RH2Wa2Fr1s+PJ8vERu/lEOwCyLpHfHhbCWwiLTRbCWwiIFsJbCIgWwlsKIgqWwiIFsJbCIgWwlsIiAUURBURRBUURBUUVQRVREFRRkQVFFqxxEMP2n2aFKlunnT0mk+wY/NewJ5/VQB/35fPZdcNMM8M7cnOTPs0Qs1i0/B9fr9lDps3i36FvPl0XX8OHhtuXuGbzCgxeA3M8oZ8jsPVTbO3k6MkDiLFnbkIlgp+D6/X7LoAwIDMe9uNhPMfY93ZTh5hjs/h5+3kfl5obcCJ5/X7LnqaR3HuGP2WnPSjihtjs7+Qbbb5rhlHk3orGpWdFpyxEuJDyGHrACzLTcuxEUVVURRBURlEFdERARRVARREC2Ua0obWVthAtlLZS2FEC2UtlHtCWwgtspbKIghtdVrSiWwgWypbKtsKC1kFtlaMsgBDyO6SeR5s++4We2Fp7OHHhOTOGHTLEzIhiH9T7qVK9jInvPJc78xBefMH3X1NTSfHhDgZNuTAB5vqxwkmOhXzsJyZmA4Ds8MATAO/Fgf3X0M8py5sATBhySCe55YjowyDmFyyefPfplx0n7hJBdxDjiZu8eN9o2Kmr2LLBiD68JdhOO/FzBPzK0/E8ACCAQTuCDIYF/AOpDzt5LhoGCAAR0yxJAG7jusI4h7pLekts286XZDm7mBGLmCwkPxQwbq8q62nwd3iyyILkANiSRHCeNz8l67Q4HC3Mv3cgSzgcXcAy5T1Gy6/D9PiyLgkgMA2R3LExgdvo6bvS2639OmjonF8CTDnLfvOWLf/XnGI9+a+WYl2baWbIxiZy5M/svq5ZkkFiCQRseTNthsGO2wJkO6+b2kYuXGXDJDQwJAxE4iA2e0T6piYb37cS5cZOGHeLv4fUyZAWW2Vq7VkQ7u+RlwxbBgHYMZJ6+EdFlthdY74lspbKWwlsKtLbKlsorbCCWylsqo6CWylsq2wlsIFspbKlsIgWylsq2wiAiMiAiIgiKogiKsiCIqiCIqiAy79jyDl2Zg/tnh9d1wWrsbgZlsiww8Lv4wY+Sl4mXHXA6b92If9QDZYMQMt+cLdhwZZAHhxBxAHhMgEjLF5x25uIAWTLSZg+TfmeTiCMBi4joA3+K0dk1yXxzyyYggOT3QxcF842G3MrlXDLm3s6OOoSTnjgQJB4OUkuMmG+xH9cNTV4XDYlhzZhxMSd+sO/LbdbNTTMuSQJBJzHoQeMBoGwA8ysurmMTPE8EAuG2gjifZwzqSs41NLXxLYlhyhgNiwY7GTzXf8AaR4uIE7DFsH7xAE8Urhhm/ABhk4GbzlMZGATvJf8A9W3HTyeHx5FjkI5s5LAbiMgHIcQlTL048WIO+LjH/DckOSxfl5AMset2jHHLig5EAdA3Fk/hgGB/a09q1mBxwyybqMixiOEjMvuY2dZsd2B7xxIAyiOLMEAk9Dt9lY1j+sfamcMXh+Q3yyM+a4rT27FiIIjIS4gZ5MPZ/wBlmXWPRjwREVUREQRVRVBEVRBEVRAREQLYS2FEQBaytsIiBbClsK2yiBbCWwpbKWygWwrbCIgG1kthEQRaOymModhiW9MgP0mJ8lwXTs+bZDzh+j891KlaRqnKXJdxsGg45Q2LCOJdjkCAw/KH/wCTT+X19d3lcsxsfziGjqTkw4jkZJDxvC9YkcMN5PyP6SOLo4c9HWHK6ddDOZcRHKXADjhn+uS6augMjlBHDuHDgnkDwNlMOep2Zc8zi/dHMMcjIPQDi8wzutGOk4JyHeO5LF92gZQwj3Waxb9vGnokHEsXJZsomHk4Rs0PHMsy462bwHjd5HFLxw+pcfq9Vo1MQ3d3eCSHLEggE5mPpI6znGYJ725LvHV5x4h/HvLoT9csst/IMY6Af4899+fNXSBGROIJOIGweCTkXHAf8bt77Xr47hmE8gXk8HjJI+TPss5xLgHxOSCWLZHbbKNhOzcoWpxue459pyjBg0E/PPJuQ6XZcF17TmDkW2DAegDdee/uuS3HWcLYS2EUVVbYUthLZRAthW2FHVQLYRREFthS2ES2UFe0JbCKBBURlEFR0RARRVARFEFRREFRREFRRVB9DS1DkA2RB2Ictmw4R5HPo55BM8SMhwDJw3E4O+75z4p9nWTQy/Lu+22/yXvW1SSCTIeee55rGnPx9tA1RyPe3PCcjJ2OJ6+rrZh2x2GQI324mmA77APxHdyH5MvmaeZ4CRMnliQGALkZYl3f6LoTvOEAnwAOMTljybnj/wBlLizljt9LU7cwbEGDuXIhm8+T8pAWD8TkT3j+o5SepyI8iG9JCmWDAHud4E/6eJ/KcmL+g+a8amJOEwQXYDEBmD5d0dcgpJImOMg+fECcSXjEAZN1PA3OP3XXX1mBZ3ZhJbEM3oM9wW5LLoZ+LzAmH3A3bo/yXnXy5dPTf5LWm/HdckRlFt0VFEQVHRRBUUVQEURBUUVZARRlUEtlLZVe0I9oQLZS2VHVQBa6lsqqPaEC2VbZS2FEC2VbZS2EthAtlLZUe0K2wgWylsoiA1pWnS1TuCRkOhILdQeJZirjmQYv0UqWbaci5fL0dgOcc/ZdBpjbhx5R3vb/AHJXIZvI+U8vZXHUbr9f3ZZYu3TMS7AFwd8vnOp5/Vc8CxcQev8AIJKp1Cev1+y8nNt/YH+wh7NTVIkkkkQ5cgfNZrZVyzJMqPaFqNyaLZUtlV7Qoqq2ylso6OgWylsqKoFspbKI9oQS2VbZUe0K2wglsq2ypbCqCWylsqpbCAUREBRVEBRVEEVREERVEBEQoCIiAiIgAtt/C0YZA9AekT5rOumkbSpUr3nkMehPtH3XDIvuumqbSuaQgiIqooqiCKoiCKqKoCiqIF5IiIJCKogiroiBbCWwoiC2wlsKIgWwrbCKICWwqoEC2FbYUVdBDaytsI6iBbCr2hREFthLYRRBbYTE2hR0QUmb9kthEQLYS2ERAthLYUVQS2EREC2FbYURBbYUthEQFVFUC2EUCIFsJbCOq6D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1388" y="63664"/>
            <a:ext cx="7787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межведомственного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электронного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окументооборота «Дело»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76"/>
          <p:cNvSpPr>
            <a:spLocks noChangeArrowheads="1"/>
          </p:cNvSpPr>
          <p:nvPr/>
        </p:nvSpPr>
        <p:spPr bwMode="auto">
          <a:xfrm>
            <a:off x="107504" y="3291830"/>
            <a:ext cx="2520279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10 000 пользователей в органах власти и местного самоуправления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1630"/>
            <a:ext cx="1872208" cy="101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urfotech.ru/wp/wp-content/uploads/2014/08/del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95686"/>
            <a:ext cx="2000250" cy="1872207"/>
          </a:xfrm>
          <a:prstGeom prst="rect">
            <a:avLst/>
          </a:prstGeom>
          <a:noFill/>
        </p:spPr>
      </p:pic>
      <p:grpSp>
        <p:nvGrpSpPr>
          <p:cNvPr id="55" name="Группа 54"/>
          <p:cNvGrpSpPr/>
          <p:nvPr/>
        </p:nvGrpSpPr>
        <p:grpSpPr>
          <a:xfrm>
            <a:off x="3131840" y="1203598"/>
            <a:ext cx="5431065" cy="1136203"/>
            <a:chOff x="1979712" y="1841218"/>
            <a:chExt cx="4869231" cy="1379021"/>
          </a:xfrm>
        </p:grpSpPr>
        <p:pic>
          <p:nvPicPr>
            <p:cNvPr id="56" name="Picture 4" descr="http://deltasoftgroup.net/wp-content/uploads/2014/05/%D0%91%D0%B5%D0%B7%D0%BE%D0%BF%D0%B0%D1%81%D0%BD%D0%BE%D1%81%D1%82%D1%8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64567" y="1841218"/>
              <a:ext cx="1872208" cy="13790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1979712" y="2278202"/>
              <a:ext cx="15476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Целостность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336775" y="2278202"/>
              <a:ext cx="151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Доступность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787774"/>
            <a:ext cx="2038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 descr="http://formoza.pskov.ru/images/service/1362138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 descr="http://formoza.pskov.ru/images/service/136213886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43758"/>
            <a:ext cx="1800200" cy="1294305"/>
          </a:xfrm>
          <a:prstGeom prst="rect">
            <a:avLst/>
          </a:prstGeom>
          <a:noFill/>
        </p:spPr>
      </p:pic>
      <p:pic>
        <p:nvPicPr>
          <p:cNvPr id="19467" name="Picture 11" descr="http://iconspot.ru/image.php?width=512&amp;height=512&amp;crop=none&amp;id=316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003798"/>
            <a:ext cx="7200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73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ata:image/jpeg;base64,/9j/4AAQSkZJRgABAQAAAQABAAD/2wCEAAkGBhQSEBUUEhQWFBUUFxcXFBcUFxsUFxUUFxUVFBQUFRcXHCYeFxwkHBcUHy8gJCcpLCwsFR4xNTAqNSYrLCkBCQoKDgwOFQ8PFCweHBwsKSkpKSksKSwpLCwsKSwsKSksKSksKSkpLCkpKSwsLCksLCwpKSksLCkpLCwsLCwpKf/AABEIAK8BIAMBIgACEQEDEQH/xAAaAAEBAQEBAQEAAAAAAAAAAAAAAQQDAgUH/8QANRAAAQQBAgMGBAYBBQEAAAAAAQARIfACAzESQVEEIjJhcYEFkaHRE0JSscHhYjNDcqLxI//EABgBAQEBAQEAAAAAAAAAAAAAAAABAgME/8QAHhEBAQADAAIDAQAAAAAAAAAAAAECETESITJBUQP/2gAMAwEAAhEDEQA/APxO2UNro9oS2FGC2UtlLYQIFspbKWwlsIFso1pUthW2EC2Ua0pbCWwgjWlVrSlsIgWylspbCWwgWyjWlLYQ2sgWylspbC7dk0hlmBk4BfZ32J5Yn9lEt1HFrSlsrt2vR4cyA7DZ3fYdcQevILjbCdWXY1pS2UthLYVC2Ua0pbCPaEC2UtlLYS2EC2UtlEthAtlLZR1LYQVrSlspbCWwgWylsopbCC2ylspbCWwgKOqUQEBREER1UQRFUQRVAiCIqyICIyICIiCL6vwTh73E0tzx2HMB3Mnl0Xy19T4Nnk2YxJcNlHFPrwkHlt5rGfHP+vxrx8XwHdLgmcSxxMhm8MddoHqV85fU+M5eEb7tvtEO5EEkRC+WmHD+fxg6Ii26COiIJeSKsiAoqiCIqUQFFUZAdRVEEVdAEQLYS2EKIFsJbCOiBbCWwiIFsJbCIglsK2wiIFsJbCIgWwlsIlsoFsLV8P0BlkTkzYj+d9pHqsq16OfBkMh4gN32cMebKXjOXH0NbsWGT90A4gk8PdBDOGAw35NKvYvh50zkWOXVjwQ3EBk+nkDyMfdZsfiWYh9i4EGTufPdeT8QymfEZ2vSFy1eOHjlrTT274dllwxw7tLgsHYDHTAx9ZGyuh2LDEnughgXyfLk7sdOdj0MbNKyjt2UB/CXGzAlyYQ/Ec2M7kE7O4LvumrrR45a0z9t7PwnEj8wdukkR3RH2Wa2Fr1s+PJ8vERu/lEOwCyLpHfHhbCWwiLTRbCWwiIFsJbCIgWwlsKIgqWwiIFsJbCIgWwlsIiAUURBURRBUURBUUVQRVREFRRkQVFFqxxEMP2n2aFKlunnT0mk+wY/NewJ5/VQB/35fPZdcNMM8M7cnOTPs0Qs1i0/B9fr9lDps3i36FvPl0XX8OHhtuXuGbzCgxeA3M8oZ8jsPVTbO3k6MkDiLFnbkIlgp+D6/X7LoAwIDMe9uNhPMfY93ZTh5hjs/h5+3kfl5obcCJ5/X7LnqaR3HuGP2WnPSjihtjs7+Qbbb5rhlHk3orGpWdFpyxEuJDyGHrACzLTcuxEUVVURRBURlEFdERARRVARREC2Ua0obWVthAtlLZS2FEC2UtlHtCWwgtspbKIghtdVrSiWwgWypbKtsKC1kFtlaMsgBDyO6SeR5s++4We2Fp7OHHhOTOGHTLEzIhiH9T7qVK9jInvPJc78xBefMH3X1NTSfHhDgZNuTAB5vqxwkmOhXzsJyZmA4Ds8MATAO/Fgf3X0M8py5sATBhySCe55YjowyDmFyyefPfplx0n7hJBdxDjiZu8eN9o2Kmr2LLBiD68JdhOO/FzBPzK0/E8ACCAQTuCDIYF/AOpDzt5LhoGCAAR0yxJAG7jusI4h7pLekts286XZDm7mBGLmCwkPxQwbq8q62nwd3iyyILkANiSRHCeNz8l67Q4HC3Mv3cgSzgcXcAy5T1Gy6/D9PiyLgkgMA2R3LExgdvo6bvS2639OmjonF8CTDnLfvOWLf/XnGI9+a+WYl2baWbIxiZy5M/svq5ZkkFiCQRseTNthsGO2wJkO6+b2kYuXGXDJDQwJAxE4iA2e0T6piYb37cS5cZOGHeLv4fUyZAWW2Vq7VkQ7u+RlwxbBgHYMZJ6+EdFlthdY74lspbKWwlsKtLbKlsorbCCWylsqo6CWylsq2wlsIFspbKlsIgWylsq2wiAiMiAiIgiKogiKsiCIqiCIqiAy79jyDl2Zg/tnh9d1wWrsbgZlsiww8Lv4wY+Sl4mXHXA6b92If9QDZYMQMt+cLdhwZZAHhxBxAHhMgEjLF5x25uIAWTLSZg+TfmeTiCMBi4joA3+K0dk1yXxzyyYggOT3QxcF842G3MrlXDLm3s6OOoSTnjgQJB4OUkuMmG+xH9cNTV4XDYlhzZhxMSd+sO/LbdbNTTMuSQJBJzHoQeMBoGwA8ysurmMTPE8EAuG2gjifZwzqSs41NLXxLYlhyhgNiwY7GTzXf8AaR4uIE7DFsH7xAE8Urhhm/ABhk4GbzlMZGATvJf8A9W3HTyeHx5FjkI5s5LAbiMgHIcQlTL048WIO+LjH/DckOSxfl5AMset2jHHLig5EAdA3Fk/hgGB/a09q1mBxwyybqMixiOEjMvuY2dZsd2B7xxIAyiOLMEAk9Dt9lY1j+sfamcMXh+Q3yyM+a4rT27FiIIjIS4gZ5MPZ/wBlmXWPRjwREVUREQRVRVBEVRBEVRAREQLYS2FEQBaytsIiBbClsK2yiBbCWwpbKWygWwrbCIgG1kthEQRaOymModhiW9MgP0mJ8lwXTs+bZDzh+j891KlaRqnKXJdxsGg45Q2LCOJdjkCAw/KH/wCTT+X19d3lcsxsfziGjqTkw4jkZJDxvC9YkcMN5PyP6SOLo4c9HWHK6ddDOZcRHKXADjhn+uS6augMjlBHDuHDgnkDwNlMOep2Zc8zi/dHMMcjIPQDi8wzutGOk4JyHeO5LF92gZQwj3Waxb9vGnokHEsXJZsomHk4Rs0PHMsy462bwHjd5HFLxw+pcfq9Vo1MQ3d3eCSHLEggE5mPpI6znGYJ725LvHV5x4h/HvLoT9csst/IMY6Af4899+fNXSBGROIJOIGweCTkXHAf8bt77Xr47hmE8gXk8HjJI+TPss5xLgHxOSCWLZHbbKNhOzcoWpxue459pyjBg0E/PPJuQ6XZcF17TmDkW2DAegDdee/uuS3HWcLYS2EUVVbYUthLZRAthW2FHVQLYRREFthS2ES2UFe0JbCKBBURlEFR0RARRVARFEFRREFRREFRRVB9DS1DkA2RB2Ictmw4R5HPo55BM8SMhwDJw3E4O+75z4p9nWTQy/Lu+22/yXvW1SSCTIeee55rGnPx9tA1RyPe3PCcjJ2OJ6+rrZh2x2GQI324mmA77APxHdyH5MvmaeZ4CRMnliQGALkZYl3f6LoTvOEAnwAOMTljybnj/wBlLizljt9LU7cwbEGDuXIhm8+T8pAWD8TkT3j+o5SepyI8iG9JCmWDAHud4E/6eJ/KcmL+g+a8amJOEwQXYDEBmD5d0dcgpJImOMg+fECcSXjEAZN1PA3OP3XXX1mBZ3ZhJbEM3oM9wW5LLoZ+LzAmH3A3bo/yXnXy5dPTf5LWm/HdckRlFt0VFEQVHRRBUUVQEURBUUVZARRlUEtlLZVe0I9oQLZS2VHVQBa6lsqqPaEC2VbZS2FEC2VbZS2EthAtlLZUe0K2wgWylsoiA1pWnS1TuCRkOhILdQeJZirjmQYv0UqWbaci5fL0dgOcc/ZdBpjbhx5R3vb/AHJXIZvI+U8vZXHUbr9f3ZZYu3TMS7AFwd8vnOp5/Vc8CxcQev8AIJKp1Cev1+y8nNt/YH+wh7NTVIkkkkQ5cgfNZrZVyzJMqPaFqNyaLZUtlV7Qoqq2ylso6OgWylsqKoFspbKI9oQS2VbZUe0K2wglsq2ypbCqCWylsqpbCAUREBRVEBRVEEVREERVEBEQoCIiAiIgAtt/C0YZA9AekT5rOumkbSpUr3nkMehPtH3XDIvuumqbSuaQgiIqooqiCKoiCKqKoCiqIF5IiIJCKogiroiBbCWwoiC2wlsKIgWwrbCKICWwqoEC2FbYUVdBDaytsI6iBbCr2hREFthLYRRBbYTE2hR0QUmb9kthEQLYS2ERAthLYUVQS2EREC2FbYURBbYUthEQFVFUC2EUCIFsJbCOq6D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23528" y="195486"/>
            <a:ext cx="8476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видеоконференцсвязи Правительства Ростовской области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4283968" y="1131590"/>
            <a:ext cx="4104455" cy="2360179"/>
            <a:chOff x="4354239" y="1888641"/>
            <a:chExt cx="4104455" cy="1999433"/>
          </a:xfrm>
        </p:grpSpPr>
        <p:sp>
          <p:nvSpPr>
            <p:cNvPr id="142" name="Овал 141"/>
            <p:cNvSpPr/>
            <p:nvPr/>
          </p:nvSpPr>
          <p:spPr>
            <a:xfrm>
              <a:off x="4354239" y="1949643"/>
              <a:ext cx="4104455" cy="1938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70" y="1888641"/>
              <a:ext cx="3528392" cy="1884861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76"/>
          <p:cNvSpPr>
            <a:spLocks noChangeArrowheads="1"/>
          </p:cNvSpPr>
          <p:nvPr/>
        </p:nvSpPr>
        <p:spPr bwMode="auto">
          <a:xfrm>
            <a:off x="539552" y="3795886"/>
            <a:ext cx="2843808" cy="50405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Более 240 сеансов ВКС ежегодно</a:t>
            </a: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76"/>
          <p:cNvSpPr>
            <a:spLocks noChangeArrowheads="1"/>
          </p:cNvSpPr>
          <p:nvPr/>
        </p:nvSpPr>
        <p:spPr bwMode="auto">
          <a:xfrm>
            <a:off x="4932040" y="3795886"/>
            <a:ext cx="3059832" cy="504056"/>
          </a:xfrm>
          <a:prstGeom prst="roundRect">
            <a:avLst>
              <a:gd name="adj" fmla="val 4918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 120 одновременных подключений</a:t>
            </a: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octobdonland.ru/netcat_files/492/371/h_0aeb6eca60fcab81cdf8fc1670b75a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03598"/>
            <a:ext cx="3600941" cy="239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9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302" y="316900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Интерактивная приемная Губернатора</a:t>
            </a:r>
            <a:endParaRPr lang="ru-RU" sz="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1008112" cy="936104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539552" y="1995686"/>
            <a:ext cx="1152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Picture 11" descr="http://iconspot.ru/image.php?width=512&amp;height=512&amp;crop=none&amp;id=31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9622"/>
            <a:ext cx="504056" cy="504056"/>
          </a:xfrm>
          <a:prstGeom prst="rect">
            <a:avLst/>
          </a:prstGeom>
          <a:noFill/>
        </p:spPr>
      </p:pic>
      <p:pic>
        <p:nvPicPr>
          <p:cNvPr id="11268" name="Picture 4" descr="http://lizei20uz.ucoz.ru/_nw/3/769126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131590"/>
            <a:ext cx="1008112" cy="1008112"/>
          </a:xfrm>
          <a:prstGeom prst="rect">
            <a:avLst/>
          </a:prstGeom>
          <a:noFill/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9822"/>
            <a:ext cx="1341402" cy="1584176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571750"/>
            <a:ext cx="3410719" cy="227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2185" y="2499742"/>
            <a:ext cx="2051703" cy="14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7814"/>
            <a:ext cx="1744809" cy="1620180"/>
          </a:xfrm>
          <a:prstGeom prst="rect">
            <a:avLst/>
          </a:prstGeom>
        </p:spPr>
      </p:pic>
      <p:pic>
        <p:nvPicPr>
          <p:cNvPr id="96" name="Picture 11" descr="http://iconspot.ru/image.php?width=512&amp;height=512&amp;crop=none&amp;id=31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19622"/>
            <a:ext cx="504056" cy="504056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4109" y="1203598"/>
            <a:ext cx="444238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0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ata:image/jpeg;base64,/9j/4AAQSkZJRgABAQAAAQABAAD/2wCEAAkGBhQSEBUUEhQWFBUUFxcXFBcUFxsUFxUUFxUVFBQUFRcXHCYeFxwkHBcUHy8gJCcpLCwsFR4xNTAqNSYrLCkBCQoKDgwOFQ8PFCweHBwsKSkpKSksKSwpLCwsKSwsKSksKSksKSkpLCkpKSwsLCksLCwpKSksLCkpLCwsLCwpKf/AABEIAK8BIAMBIgACEQEDEQH/xAAaAAEBAQEBAQEAAAAAAAAAAAAAAQQDAgUH/8QANRAAAQQBAgMGBAYBBQEAAAAAAQARIfACAzESQVEEIjJhcYEFkaHRE0JSscHhYjNDcqLxI//EABgBAQEBAQEAAAAAAAAAAAAAAAABAgME/8QAHhEBAQADAAIDAQAAAAAAAAAAAAECETESITJBUQP/2gAMAwEAAhEDEQA/APxO2UNro9oS2FGC2UtlLYQIFspbKWwlsIFso1pUthW2EC2Ua0pbCWwgjWlVrSlsIgWylspbCWwgWyjWlLYQ2sgWylspbC7dk0hlmBk4BfZ32J5Yn9lEt1HFrSlsrt2vR4cyA7DZ3fYdcQevILjbCdWXY1pS2UthLYVC2Ua0pbCPaEC2UtlLYS2EC2UtlEthAtlLZR1LYQVrSlspbCWwgWylsopbCC2ylspbCWwgKOqUQEBREER1UQRFUQRVAiCIqyICIyICIiCL6vwTh73E0tzx2HMB3Mnl0Xy19T4Nnk2YxJcNlHFPrwkHlt5rGfHP+vxrx8XwHdLgmcSxxMhm8MddoHqV85fU+M5eEb7tvtEO5EEkRC+WmHD+fxg6Ii26COiIJeSKsiAoqiCIqUQFFUZAdRVEEVdAEQLYS2EKIFsJbCOiBbCWwiIFsJbCIglsK2wiIFsJbCIgWwlsIlsoFsLV8P0BlkTkzYj+d9pHqsq16OfBkMh4gN32cMebKXjOXH0NbsWGT90A4gk8PdBDOGAw35NKvYvh50zkWOXVjwQ3EBk+nkDyMfdZsfiWYh9i4EGTufPdeT8QymfEZ2vSFy1eOHjlrTT274dllwxw7tLgsHYDHTAx9ZGyuh2LDEnughgXyfLk7sdOdj0MbNKyjt2UB/CXGzAlyYQ/Ec2M7kE7O4LvumrrR45a0z9t7PwnEj8wdukkR3RH2Wa2Fr1s+PJ8vERu/lEOwCyLpHfHhbCWwiLTRbCWwiIFsJbCIgWwlsKIgqWwiIFsJbCIgWwlsIiAUURBURRBUURBUUVQRVREFRRkQVFFqxxEMP2n2aFKlunnT0mk+wY/NewJ5/VQB/35fPZdcNMM8M7cnOTPs0Qs1i0/B9fr9lDps3i36FvPl0XX8OHhtuXuGbzCgxeA3M8oZ8jsPVTbO3k6MkDiLFnbkIlgp+D6/X7LoAwIDMe9uNhPMfY93ZTh5hjs/h5+3kfl5obcCJ5/X7LnqaR3HuGP2WnPSjihtjs7+Qbbb5rhlHk3orGpWdFpyxEuJDyGHrACzLTcuxEUVVURRBURlEFdERARRVARREC2Ua0obWVthAtlLZS2FEC2UtlHtCWwgtspbKIghtdVrSiWwgWypbKtsKC1kFtlaMsgBDyO6SeR5s++4We2Fp7OHHhOTOGHTLEzIhiH9T7qVK9jInvPJc78xBefMH3X1NTSfHhDgZNuTAB5vqxwkmOhXzsJyZmA4Ds8MATAO/Fgf3X0M8py5sATBhySCe55YjowyDmFyyefPfplx0n7hJBdxDjiZu8eN9o2Kmr2LLBiD68JdhOO/FzBPzK0/E8ACCAQTuCDIYF/AOpDzt5LhoGCAAR0yxJAG7jusI4h7pLekts286XZDm7mBGLmCwkPxQwbq8q62nwd3iyyILkANiSRHCeNz8l67Q4HC3Mv3cgSzgcXcAy5T1Gy6/D9PiyLgkgMA2R3LExgdvo6bvS2639OmjonF8CTDnLfvOWLf/XnGI9+a+WYl2baWbIxiZy5M/svq5ZkkFiCQRseTNthsGO2wJkO6+b2kYuXGXDJDQwJAxE4iA2e0T6piYb37cS5cZOGHeLv4fUyZAWW2Vq7VkQ7u+RlwxbBgHYMZJ6+EdFlthdY74lspbKWwlsKtLbKlsorbCCWylsqo6CWylsq2wlsIFspbKlsIgWylsq2wiAiMiAiIgiKogiKsiCIqiCIqiAy79jyDl2Zg/tnh9d1wWrsbgZlsiww8Lv4wY+Sl4mXHXA6b92If9QDZYMQMt+cLdhwZZAHhxBxAHhMgEjLF5x25uIAWTLSZg+TfmeTiCMBi4joA3+K0dk1yXxzyyYggOT3QxcF842G3MrlXDLm3s6OOoSTnjgQJB4OUkuMmG+xH9cNTV4XDYlhzZhxMSd+sO/LbdbNTTMuSQJBJzHoQeMBoGwA8ysurmMTPE8EAuG2gjifZwzqSs41NLXxLYlhyhgNiwY7GTzXf8AaR4uIE7DFsH7xAE8Urhhm/ABhk4GbzlMZGATvJf8A9W3HTyeHx5FjkI5s5LAbiMgHIcQlTL048WIO+LjH/DckOSxfl5AMset2jHHLig5EAdA3Fk/hgGB/a09q1mBxwyybqMixiOEjMvuY2dZsd2B7xxIAyiOLMEAk9Dt9lY1j+sfamcMXh+Q3yyM+a4rT27FiIIjIS4gZ5MPZ/wBlmXWPRjwREVUREQRVRVBEVRBEVRAREQLYS2FEQBaytsIiBbClsK2yiBbCWwpbKWygWwrbCIgG1kthEQRaOymModhiW9MgP0mJ8lwXTs+bZDzh+j891KlaRqnKXJdxsGg45Q2LCOJdjkCAw/KH/wCTT+X19d3lcsxsfziGjqTkw4jkZJDxvC9YkcMN5PyP6SOLo4c9HWHK6ddDOZcRHKXADjhn+uS6augMjlBHDuHDgnkDwNlMOep2Zc8zi/dHMMcjIPQDi8wzutGOk4JyHeO5LF92gZQwj3Waxb9vGnokHEsXJZsomHk4Rs0PHMsy462bwHjd5HFLxw+pcfq9Vo1MQ3d3eCSHLEggE5mPpI6znGYJ725LvHV5x4h/HvLoT9csst/IMY6Af4899+fNXSBGROIJOIGweCTkXHAf8bt77Xr47hmE8gXk8HjJI+TPss5xLgHxOSCWLZHbbKNhOzcoWpxue459pyjBg0E/PPJuQ6XZcF17TmDkW2DAegDdee/uuS3HWcLYS2EUVVbYUthLZRAthW2FHVQLYRREFthS2ES2UFe0JbCKBBURlEFR0RARRVARFEFRREFRREFRRVB9DS1DkA2RB2Ictmw4R5HPo55BM8SMhwDJw3E4O+75z4p9nWTQy/Lu+22/yXvW1SSCTIeee55rGnPx9tA1RyPe3PCcjJ2OJ6+rrZh2x2GQI324mmA77APxHdyH5MvmaeZ4CRMnliQGALkZYl3f6LoTvOEAnwAOMTljybnj/wBlLizljt9LU7cwbEGDuXIhm8+T8pAWD8TkT3j+o5SepyI8iG9JCmWDAHud4E/6eJ/KcmL+g+a8amJOEwQXYDEBmD5d0dcgpJImOMg+fECcSXjEAZN1PA3OP3XXX1mBZ3ZhJbEM3oM9wW5LLoZ+LzAmH3A3bo/yXnXy5dPTf5LWm/HdckRlFt0VFEQVHRRBUUVQEURBUUVZARRlUEtlLZVe0I9oQLZS2VHVQBa6lsqqPaEC2VbZS2FEC2VbZS2EthAtlLZUe0K2wgWylsoiA1pWnS1TuCRkOhILdQeJZirjmQYv0UqWbaci5fL0dgOcc/ZdBpjbhx5R3vb/AHJXIZvI+U8vZXHUbr9f3ZZYu3TMS7AFwd8vnOp5/Vc8CxcQev8AIJKp1Cev1+y8nNt/YH+wh7NTVIkkkkQ5cgfNZrZVyzJMqPaFqNyaLZUtlV7Qoqq2ylso6OgWylsqKoFspbKI9oQS2VbZUe0K2wglsq2ypbCqCWylsqpbCAUREBRVEBRVEEVREERVEBEQoCIiAiIgAtt/C0YZA9AekT5rOumkbSpUr3nkMehPtH3XDIvuumqbSuaQgiIqooqiCKoiCKqKoCiqIF5IiIJCKogiroiBbCWwoiC2wlsKIgWwrbCKICWwqoEC2FbYUVdBDaytsI6iBbCr2hREFthLYRRBbYTE2hR0QUmb9kthEQLYS2ERAthLYUVQS2EREC2FbYURBbYUthEQFVFUC2EUCIFsJbCOq6D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99694" y="227424"/>
            <a:ext cx="862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Геоинформационная система Ростовской области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Цилиндр 3"/>
          <p:cNvSpPr>
            <a:spLocks noChangeArrowheads="1"/>
          </p:cNvSpPr>
          <p:nvPr/>
        </p:nvSpPr>
        <p:spPr bwMode="auto">
          <a:xfrm>
            <a:off x="1979712" y="3579862"/>
            <a:ext cx="1208658" cy="1249875"/>
          </a:xfrm>
          <a:prstGeom prst="can">
            <a:avLst>
              <a:gd name="adj" fmla="val 25000"/>
            </a:avLst>
          </a:prstGeom>
          <a:ln>
            <a:headEnd/>
            <a:tailEnd/>
          </a:ln>
          <a:effectLst>
            <a:outerShdw blurRad="50800" dist="25400" dir="5400000">
              <a:srgbClr val="000000">
                <a:alpha val="43137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БД ГИС РО</a:t>
            </a:r>
          </a:p>
        </p:txBody>
      </p:sp>
      <p:sp>
        <p:nvSpPr>
          <p:cNvPr id="9" name="Цилиндр 6"/>
          <p:cNvSpPr>
            <a:spLocks noChangeArrowheads="1"/>
          </p:cNvSpPr>
          <p:nvPr/>
        </p:nvSpPr>
        <p:spPr bwMode="auto">
          <a:xfrm>
            <a:off x="1979712" y="1131590"/>
            <a:ext cx="1224136" cy="1249875"/>
          </a:xfrm>
          <a:prstGeom prst="can">
            <a:avLst>
              <a:gd name="adj" fmla="val 25000"/>
            </a:avLst>
          </a:prstGeom>
          <a:ln>
            <a:headEnd/>
            <a:tailEnd/>
          </a:ln>
          <a:effectLst>
            <a:outerShdw blurRad="50800" dist="25400" dir="5400000">
              <a:srgbClr val="000000">
                <a:alpha val="43137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БД </a:t>
            </a:r>
            <a:r>
              <a:rPr lang="en-US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Топооснова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6300192" y="2283718"/>
            <a:ext cx="2526805" cy="1152128"/>
          </a:xfrm>
          <a:prstGeom prst="rect">
            <a:avLst/>
          </a:prstGeom>
          <a:ln>
            <a:headEnd/>
            <a:tailEnd/>
          </a:ln>
          <a:effectLst>
            <a:outerShdw blurRad="50800" dist="25400" dir="5400000">
              <a:srgbClr val="000000">
                <a:alpha val="43137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Веб-приложения Геоинформационной системы Ростовской области, в том числе ситуационно-аналитического центра</a:t>
            </a:r>
          </a:p>
        </p:txBody>
      </p:sp>
      <p:pic>
        <p:nvPicPr>
          <p:cNvPr id="2054" name="Picture 6" descr="Extend the Reach of GIS Capabilities Using Client App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9742"/>
            <a:ext cx="1853738" cy="10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139952" y="2283718"/>
            <a:ext cx="16955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ГИС</a:t>
            </a:r>
            <a:r>
              <a:rPr lang="en-US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3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ервер</a:t>
            </a:r>
            <a:endParaRPr lang="en-US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4659982"/>
            <a:ext cx="16955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сервер</a:t>
            </a:r>
            <a:endParaRPr lang="en-US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www.white-mouse.ru/pics/ser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9862"/>
            <a:ext cx="1834889" cy="109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68272" flipV="1">
            <a:off x="5802491" y="3658996"/>
            <a:ext cx="1175296" cy="380589"/>
          </a:xfrm>
          <a:prstGeom prst="rect">
            <a:avLst/>
          </a:prstGeom>
          <a:noFill/>
        </p:spPr>
      </p:pic>
      <p:pic>
        <p:nvPicPr>
          <p:cNvPr id="24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238353" y="4083918"/>
            <a:ext cx="1008112" cy="326450"/>
          </a:xfrm>
          <a:prstGeom prst="rect">
            <a:avLst/>
          </a:prstGeom>
          <a:noFill/>
        </p:spPr>
      </p:pic>
      <p:pic>
        <p:nvPicPr>
          <p:cNvPr id="27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203848" y="1491630"/>
            <a:ext cx="1008112" cy="326450"/>
          </a:xfrm>
          <a:prstGeom prst="rect">
            <a:avLst/>
          </a:prstGeom>
          <a:noFill/>
        </p:spPr>
      </p:pic>
      <p:pic>
        <p:nvPicPr>
          <p:cNvPr id="28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20827" flipV="1">
            <a:off x="970351" y="1974490"/>
            <a:ext cx="1008112" cy="326450"/>
          </a:xfrm>
          <a:prstGeom prst="rect">
            <a:avLst/>
          </a:prstGeom>
          <a:noFill/>
        </p:spPr>
      </p:pic>
      <p:pic>
        <p:nvPicPr>
          <p:cNvPr id="30" name="Picture 8" descr="http://www.white-mouse.ru/pics/serv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1590"/>
            <a:ext cx="1834889" cy="109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70065" flipV="1">
            <a:off x="5823929" y="1704765"/>
            <a:ext cx="1175296" cy="380589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07504" y="3651870"/>
            <a:ext cx="16955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ГИС</a:t>
            </a:r>
            <a:r>
              <a:rPr lang="en-US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клиент</a:t>
            </a:r>
          </a:p>
        </p:txBody>
      </p:sp>
      <p:pic>
        <p:nvPicPr>
          <p:cNvPr id="33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22030" flipV="1">
            <a:off x="994696" y="3984727"/>
            <a:ext cx="1008112" cy="326450"/>
          </a:xfrm>
          <a:prstGeom prst="rect">
            <a:avLst/>
          </a:prstGeom>
          <a:noFill/>
        </p:spPr>
      </p:pic>
      <p:pic>
        <p:nvPicPr>
          <p:cNvPr id="34" name="Picture 2" descr="http://cdns2.freepik.com/free-photo/arrow-left-right_17-3270319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4493235" y="2910207"/>
            <a:ext cx="1001093" cy="32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9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ata:image/jpeg;base64,/9j/4AAQSkZJRgABAQAAAQABAAD/2wCEAAkGBhQSEBUUEhQWFBUUFxcXFBcUFxsUFxUUFxUVFBQUFRcXHCYeFxwkHBcUHy8gJCcpLCwsFR4xNTAqNSYrLCkBCQoKDgwOFQ8PFCweHBwsKSkpKSksKSwpLCwsKSwsKSksKSksKSkpLCkpKSwsLCksLCwpKSksLCkpLCwsLCwpKf/AABEIAK8BIAMBIgACEQEDEQH/xAAaAAEBAQEBAQEAAAAAAAAAAAAAAQQDAgUH/8QANRAAAQQBAgMGBAYBBQEAAAAAAQARIfACAzESQVEEIjJhcYEFkaHRE0JSscHhYjNDcqLxI//EABgBAQEBAQEAAAAAAAAAAAAAAAABAgME/8QAHhEBAQADAAIDAQAAAAAAAAAAAAECETESITJBUQP/2gAMAwEAAhEDEQA/APxO2UNro9oS2FGC2UtlLYQIFspbKWwlsIFso1pUthW2EC2Ua0pbCWwgjWlVrSlsIgWylspbCWwgWyjWlLYQ2sgWylspbC7dk0hlmBk4BfZ32J5Yn9lEt1HFrSlsrt2vR4cyA7DZ3fYdcQevILjbCdWXY1pS2UthLYVC2Ua0pbCPaEC2UtlLYS2EC2UtlEthAtlLZR1LYQVrSlspbCWwgWylsopbCC2ylspbCWwgKOqUQEBREER1UQRFUQRVAiCIqyICIyICIiCL6vwTh73E0tzx2HMB3Mnl0Xy19T4Nnk2YxJcNlHFPrwkHlt5rGfHP+vxrx8XwHdLgmcSxxMhm8MddoHqV85fU+M5eEb7tvtEO5EEkRC+WmHD+fxg6Ii26COiIJeSKsiAoqiCIqUQFFUZAdRVEEVdAEQLYS2EKIFsJbCOiBbCWwiIFsJbCIglsK2wiIFsJbCIgWwlsIlsoFsLV8P0BlkTkzYj+d9pHqsq16OfBkMh4gN32cMebKXjOXH0NbsWGT90A4gk8PdBDOGAw35NKvYvh50zkWOXVjwQ3EBk+nkDyMfdZsfiWYh9i4EGTufPdeT8QymfEZ2vSFy1eOHjlrTT274dllwxw7tLgsHYDHTAx9ZGyuh2LDEnughgXyfLk7sdOdj0MbNKyjt2UB/CXGzAlyYQ/Ec2M7kE7O4LvumrrR45a0z9t7PwnEj8wdukkR3RH2Wa2Fr1s+PJ8vERu/lEOwCyLpHfHhbCWwiLTRbCWwiIFsJbCIgWwlsKIgqWwiIFsJbCIgWwlsIiAUURBURRBUURBUUVQRVREFRRkQVFFqxxEMP2n2aFKlunnT0mk+wY/NewJ5/VQB/35fPZdcNMM8M7cnOTPs0Qs1i0/B9fr9lDps3i36FvPl0XX8OHhtuXuGbzCgxeA3M8oZ8jsPVTbO3k6MkDiLFnbkIlgp+D6/X7LoAwIDMe9uNhPMfY93ZTh5hjs/h5+3kfl5obcCJ5/X7LnqaR3HuGP2WnPSjihtjs7+Qbbb5rhlHk3orGpWdFpyxEuJDyGHrACzLTcuxEUVVURRBURlEFdERARRVARREC2Ua0obWVthAtlLZS2FEC2UtlHtCWwgtspbKIghtdVrSiWwgWypbKtsKC1kFtlaMsgBDyO6SeR5s++4We2Fp7OHHhOTOGHTLEzIhiH9T7qVK9jInvPJc78xBefMH3X1NTSfHhDgZNuTAB5vqxwkmOhXzsJyZmA4Ds8MATAO/Fgf3X0M8py5sATBhySCe55YjowyDmFyyefPfplx0n7hJBdxDjiZu8eN9o2Kmr2LLBiD68JdhOO/FzBPzK0/E8ACCAQTuCDIYF/AOpDzt5LhoGCAAR0yxJAG7jusI4h7pLekts286XZDm7mBGLmCwkPxQwbq8q62nwd3iyyILkANiSRHCeNz8l67Q4HC3Mv3cgSzgcXcAy5T1Gy6/D9PiyLgkgMA2R3LExgdvo6bvS2639OmjonF8CTDnLfvOWLf/XnGI9+a+WYl2baWbIxiZy5M/svq5ZkkFiCQRseTNthsGO2wJkO6+b2kYuXGXDJDQwJAxE4iA2e0T6piYb37cS5cZOGHeLv4fUyZAWW2Vq7VkQ7u+RlwxbBgHYMZJ6+EdFlthdY74lspbKWwlsKtLbKlsorbCCWylsqo6CWylsq2wlsIFspbKlsIgWylsq2wiAiMiAiIgiKogiKsiCIqiCIqiAy79jyDl2Zg/tnh9d1wWrsbgZlsiww8Lv4wY+Sl4mXHXA6b92If9QDZYMQMt+cLdhwZZAHhxBxAHhMgEjLF5x25uIAWTLSZg+TfmeTiCMBi4joA3+K0dk1yXxzyyYggOT3QxcF842G3MrlXDLm3s6OOoSTnjgQJB4OUkuMmG+xH9cNTV4XDYlhzZhxMSd+sO/LbdbNTTMuSQJBJzHoQeMBoGwA8ysurmMTPE8EAuG2gjifZwzqSs41NLXxLYlhyhgNiwY7GTzXf8AaR4uIE7DFsH7xAE8Urhhm/ABhk4GbzlMZGATvJf8A9W3HTyeHx5FjkI5s5LAbiMgHIcQlTL048WIO+LjH/DckOSxfl5AMset2jHHLig5EAdA3Fk/hgGB/a09q1mBxwyybqMixiOEjMvuY2dZsd2B7xxIAyiOLMEAk9Dt9lY1j+sfamcMXh+Q3yyM+a4rT27FiIIjIS4gZ5MPZ/wBlmXWPRjwREVUREQRVRVBEVRBEVRAREQLYS2FEQBaytsIiBbClsK2yiBbCWwpbKWygWwrbCIgG1kthEQRaOymModhiW9MgP0mJ8lwXTs+bZDzh+j891KlaRqnKXJdxsGg45Q2LCOJdjkCAw/KH/wCTT+X19d3lcsxsfziGjqTkw4jkZJDxvC9YkcMN5PyP6SOLo4c9HWHK6ddDOZcRHKXADjhn+uS6augMjlBHDuHDgnkDwNlMOep2Zc8zi/dHMMcjIPQDi8wzutGOk4JyHeO5LF92gZQwj3Waxb9vGnokHEsXJZsomHk4Rs0PHMsy462bwHjd5HFLxw+pcfq9Vo1MQ3d3eCSHLEggE5mPpI6znGYJ725LvHV5x4h/HvLoT9csst/IMY6Af4899+fNXSBGROIJOIGweCTkXHAf8bt77Xr47hmE8gXk8HjJI+TPss5xLgHxOSCWLZHbbKNhOzcoWpxue459pyjBg0E/PPJuQ6XZcF17TmDkW2DAegDdee/uuS3HWcLYS2EUVVbYUthLZRAthW2FHVQLYRREFthS2ES2UFe0JbCKBBURlEFR0RARRVARFEFRREFRREFRRVB9DS1DkA2RB2Ictmw4R5HPo55BM8SMhwDJw3E4O+75z4p9nWTQy/Lu+22/yXvW1SSCTIeee55rGnPx9tA1RyPe3PCcjJ2OJ6+rrZh2x2GQI324mmA77APxHdyH5MvmaeZ4CRMnliQGALkZYl3f6LoTvOEAnwAOMTljybnj/wBlLizljt9LU7cwbEGDuXIhm8+T8pAWD8TkT3j+o5SepyI8iG9JCmWDAHud4E/6eJ/KcmL+g+a8amJOEwQXYDEBmD5d0dcgpJImOMg+fECcSXjEAZN1PA3OP3XXX1mBZ3ZhJbEM3oM9wW5LLoZ+LzAmH3A3bo/yXnXy5dPTf5LWm/HdckRlFt0VFEQVHRRBUUVQEURBUUVZARRlUEtlLZVe0I9oQLZS2VHVQBa6lsqqPaEC2VbZS2FEC2VbZS2EthAtlLZUe0K2wgWylsoiA1pWnS1TuCRkOhILdQeJZirjmQYv0UqWbaci5fL0dgOcc/ZdBpjbhx5R3vb/AHJXIZvI+U8vZXHUbr9f3ZZYu3TMS7AFwd8vnOp5/Vc8CxcQev8AIJKp1Cev1+y8nNt/YH+wh7NTVIkkkkQ5cgfNZrZVyzJMqPaFqNyaLZUtlV7Qoqq2ylso6OgWylsqKoFspbKI9oQS2VbZUe0K2wglsq2ypbCqCWylsqpbCAUREBRVEBRVEEVREERVEBEQoCIiAiIgAtt/C0YZA9AekT5rOumkbSpUr3nkMehPtH3XDIvuumqbSuaQgiIqooqiCKoiCKqKoCiqIF5IiIJCKogiroiBbCWwoiC2wlsKIgWwrbCKICWwqoEC2FbYUVdBDaytsI6iBbCr2hREFthLYRRBbYTE2hR0QUmb9kthEQLYS2ERAthLYUVQS2EREC2FbYURBbYUthEQFVFUC2EUCIFsJbCOq6D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99694" y="227424"/>
            <a:ext cx="862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Региональная инфраструктура электронного правительства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57692"/>
            <a:ext cx="6333901" cy="40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9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Экран (16:9)</PresentationFormat>
  <Paragraphs>85</Paragraphs>
  <Slides>12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DesignTemplate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программа «Информационное общество»</vt:lpstr>
      <vt:lpstr>Государственная программа «Информационное общество»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2012-02-12T09:47:27Z</dcterms:created>
  <dcterms:modified xsi:type="dcterms:W3CDTF">2016-09-28T14:51:00Z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