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4" r:id="rId3"/>
    <p:sldId id="293" r:id="rId4"/>
    <p:sldId id="294" r:id="rId5"/>
    <p:sldId id="311" r:id="rId6"/>
    <p:sldId id="267" r:id="rId7"/>
    <p:sldId id="289" r:id="rId8"/>
    <p:sldId id="304" r:id="rId9"/>
    <p:sldId id="290" r:id="rId10"/>
    <p:sldId id="288" r:id="rId11"/>
    <p:sldId id="309" r:id="rId12"/>
    <p:sldId id="287" r:id="rId13"/>
    <p:sldId id="307" r:id="rId14"/>
    <p:sldId id="271" r:id="rId15"/>
    <p:sldId id="305" r:id="rId16"/>
    <p:sldId id="306" r:id="rId17"/>
    <p:sldId id="308" r:id="rId18"/>
    <p:sldId id="310" r:id="rId19"/>
    <p:sldId id="292" r:id="rId20"/>
    <p:sldId id="276" r:id="rId21"/>
    <p:sldId id="30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9E3EB"/>
    <a:srgbClr val="D9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6" autoAdjust="0"/>
    <p:restoredTop sz="94660"/>
  </p:normalViewPr>
  <p:slideViewPr>
    <p:cSldViewPr>
      <p:cViewPr varScale="1">
        <p:scale>
          <a:sx n="88" d="100"/>
          <a:sy n="88" d="100"/>
        </p:scale>
        <p:origin x="-1572" y="-108"/>
      </p:cViewPr>
      <p:guideLst>
        <p:guide orient="horz" pos="1570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80;&#1102;&#1085;&#1100;%202014_&#1074;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v.sokolova\Documents\&#1048;&#1089;&#1089;&#1083;&#1077;&#1076;&#1086;&#1074;&#1072;&#1085;&#1080;&#1103;\&#1053;&#1072;&#1096;&#1080;%20&#1080;&#1089;&#1089;&#1083;&#1077;&#1076;&#1086;&#1074;&#1072;&#1085;&#1080;&#1103;\&#1048;&#1089;&#1089;&#1083;&#1077;&#1076;&#1086;&#1074;&#1072;&#1085;&#1080;&#1077;%20&#1089;&#1086;&#1094;&#1089;&#1077;&#1090;&#1077;&#1081;\&#1048;&#1089;&#1089;&#1083;&#1077;&#1076;&#1086;&#1074;&#1072;&#1085;&#1080;&#1077;%20&#1089;&#1086;&#1094;&#1089;&#1077;&#1090;&#1077;&#1081;%20&#1074;%20&#1056;&#1086;&#1089;&#1089;&#1080;&#1080;_&#1076;&#1077;&#1082;&#1072;&#1073;&#1088;&#1100;%202014_&#1074;2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137024"/>
        <c:axId val="101491840"/>
      </c:barChart>
      <c:catAx>
        <c:axId val="831370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491840"/>
        <c:crosses val="autoZero"/>
        <c:auto val="1"/>
        <c:lblAlgn val="ctr"/>
        <c:lblOffset val="100"/>
        <c:noMultiLvlLbl val="0"/>
      </c:catAx>
      <c:valAx>
        <c:axId val="101491840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3137024"/>
        <c:crosses val="autoZero"/>
        <c:crossBetween val="between"/>
      </c:valAx>
      <c:spPr>
        <a:ln>
          <a:solidFill>
            <a:srgbClr val="89A54E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25872793298099"/>
          <c:y val="8.867506932963018E-2"/>
          <c:w val="0.67242627548268796"/>
          <c:h val="0.840567618501087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2014'!$A$27:$A$32</c:f>
              <c:strCache>
                <c:ptCount val="6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35-44 лет</c:v>
                </c:pt>
                <c:pt idx="4">
                  <c:v>45-54 лет</c:v>
                </c:pt>
                <c:pt idx="5">
                  <c:v>55 и старше</c:v>
                </c:pt>
              </c:strCache>
            </c:strRef>
          </c:cat>
          <c:val>
            <c:numRef>
              <c:f>'Исследование июнь 2014'!$G$27:$G$32</c:f>
              <c:numCache>
                <c:formatCode>0.0%</c:formatCode>
                <c:ptCount val="6"/>
                <c:pt idx="0">
                  <c:v>2.9544898458527036E-2</c:v>
                </c:pt>
                <c:pt idx="1">
                  <c:v>6.4289209689258622E-2</c:v>
                </c:pt>
                <c:pt idx="2">
                  <c:v>0.38353315390261805</c:v>
                </c:pt>
                <c:pt idx="3">
                  <c:v>0.33172253486665038</c:v>
                </c:pt>
                <c:pt idx="4">
                  <c:v>0.12655982383166137</c:v>
                </c:pt>
                <c:pt idx="5">
                  <c:v>6.4350379251284562E-2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408512"/>
        <c:axId val="107114432"/>
      </c:barChart>
      <c:valAx>
        <c:axId val="107114432"/>
        <c:scaling>
          <c:orientation val="minMax"/>
        </c:scaling>
        <c:delete val="0"/>
        <c:axPos val="t"/>
        <c:majorGridlines/>
        <c:numFmt formatCode="0.0%" sourceLinked="1"/>
        <c:majorTickMark val="out"/>
        <c:minorTickMark val="none"/>
        <c:tickLblPos val="nextTo"/>
        <c:crossAx val="105408512"/>
        <c:crosses val="autoZero"/>
        <c:crossBetween val="between"/>
      </c:valAx>
      <c:catAx>
        <c:axId val="1054085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7114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'Исследование июнь 2014'!$B$59</c:f>
              <c:strCache>
                <c:ptCount val="1"/>
                <c:pt idx="0">
                  <c:v>Мужской</c:v>
                </c:pt>
              </c:strCache>
            </c:strRef>
          </c:tx>
          <c:spPr>
            <a:solidFill>
              <a:srgbClr val="4572A7"/>
            </a:solidFill>
          </c:spPr>
          <c:invertIfNegative val="0"/>
          <c:dLbls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2014'!$A$60:$A$66</c:f>
              <c:strCache>
                <c:ptCount val="7"/>
                <c:pt idx="0">
                  <c:v>LiveJournal</c:v>
                </c:pt>
                <c:pt idx="1">
                  <c:v>Facebook</c:v>
                </c:pt>
                <c:pt idx="2">
                  <c:v>Twitter</c:v>
                </c:pt>
                <c:pt idx="3">
                  <c:v>Мой Мир</c:v>
                </c:pt>
                <c:pt idx="4">
                  <c:v>ВКонтакте</c:v>
                </c:pt>
                <c:pt idx="5">
                  <c:v>Одноклассники</c:v>
                </c:pt>
                <c:pt idx="6">
                  <c:v>Instagram</c:v>
                </c:pt>
              </c:strCache>
            </c:strRef>
          </c:cat>
          <c:val>
            <c:numRef>
              <c:f>'Исследование июнь 2014'!$B$60:$B$66</c:f>
              <c:numCache>
                <c:formatCode>0.0%</c:formatCode>
                <c:ptCount val="7"/>
                <c:pt idx="0">
                  <c:v>0.55821917808219179</c:v>
                </c:pt>
                <c:pt idx="1">
                  <c:v>0.46245020027275752</c:v>
                </c:pt>
                <c:pt idx="2">
                  <c:v>0.4561528934835527</c:v>
                </c:pt>
                <c:pt idx="3">
                  <c:v>0.42700275293164941</c:v>
                </c:pt>
                <c:pt idx="4">
                  <c:v>0.41307584612423154</c:v>
                </c:pt>
                <c:pt idx="5">
                  <c:v>0.29759732816506118</c:v>
                </c:pt>
                <c:pt idx="6">
                  <c:v>0.29378103150755763</c:v>
                </c:pt>
              </c:numCache>
            </c:numRef>
          </c:val>
        </c:ser>
        <c:ser>
          <c:idx val="1"/>
          <c:order val="1"/>
          <c:tx>
            <c:strRef>
              <c:f>'Исследование июнь 2014'!$C$59</c:f>
              <c:strCache>
                <c:ptCount val="1"/>
                <c:pt idx="0">
                  <c:v>Женский</c:v>
                </c:pt>
              </c:strCache>
            </c:strRef>
          </c:tx>
          <c:spPr>
            <a:solidFill>
              <a:srgbClr val="AA4643"/>
            </a:solidFill>
          </c:spPr>
          <c:invertIfNegative val="0"/>
          <c:dLbls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2014'!$A$60:$A$66</c:f>
              <c:strCache>
                <c:ptCount val="7"/>
                <c:pt idx="0">
                  <c:v>LiveJournal</c:v>
                </c:pt>
                <c:pt idx="1">
                  <c:v>Facebook</c:v>
                </c:pt>
                <c:pt idx="2">
                  <c:v>Twitter</c:v>
                </c:pt>
                <c:pt idx="3">
                  <c:v>Мой Мир</c:v>
                </c:pt>
                <c:pt idx="4">
                  <c:v>ВКонтакте</c:v>
                </c:pt>
                <c:pt idx="5">
                  <c:v>Одноклассники</c:v>
                </c:pt>
                <c:pt idx="6">
                  <c:v>Instagram</c:v>
                </c:pt>
              </c:strCache>
            </c:strRef>
          </c:cat>
          <c:val>
            <c:numRef>
              <c:f>'Исследование июнь 2014'!$C$60:$C$66</c:f>
              <c:numCache>
                <c:formatCode>0.0%</c:formatCode>
                <c:ptCount val="7"/>
                <c:pt idx="0">
                  <c:v>0.44178082191780821</c:v>
                </c:pt>
                <c:pt idx="1">
                  <c:v>0.53754979972724248</c:v>
                </c:pt>
                <c:pt idx="2">
                  <c:v>0.5438471065164473</c:v>
                </c:pt>
                <c:pt idx="3">
                  <c:v>0.57299724706835053</c:v>
                </c:pt>
                <c:pt idx="4">
                  <c:v>0.58692415387576846</c:v>
                </c:pt>
                <c:pt idx="5">
                  <c:v>0.70240267183493887</c:v>
                </c:pt>
                <c:pt idx="6">
                  <c:v>0.70621896849244237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9035264"/>
        <c:axId val="34230208"/>
      </c:barChart>
      <c:catAx>
        <c:axId val="90352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230208"/>
        <c:crosses val="autoZero"/>
        <c:auto val="1"/>
        <c:lblAlgn val="ctr"/>
        <c:lblOffset val="100"/>
        <c:noMultiLvlLbl val="0"/>
      </c:catAx>
      <c:valAx>
        <c:axId val="3423020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9035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'Исследование июнь 2014'!$B$68</c:f>
              <c:strCache>
                <c:ptCount val="1"/>
                <c:pt idx="0">
                  <c:v>до 18</c:v>
                </c:pt>
              </c:strCache>
            </c:strRef>
          </c:tx>
          <c:invertIfNegative val="0"/>
          <c:cat>
            <c:strRef>
              <c:f>'Исследование июнь 2014'!$A$69:$A$73</c:f>
              <c:strCache>
                <c:ptCount val="5"/>
                <c:pt idx="0">
                  <c:v>ВКонтакте</c:v>
                </c:pt>
                <c:pt idx="1">
                  <c:v>LiveJournal</c:v>
                </c:pt>
                <c:pt idx="2">
                  <c:v>Facebook</c:v>
                </c:pt>
                <c:pt idx="3">
                  <c:v>Мой Мир</c:v>
                </c:pt>
                <c:pt idx="4">
                  <c:v>Одноклассники</c:v>
                </c:pt>
              </c:strCache>
            </c:strRef>
          </c:cat>
          <c:val>
            <c:numRef>
              <c:f>'Исследование июнь 2014'!$B$69:$B$73</c:f>
              <c:numCache>
                <c:formatCode>0.0%</c:formatCode>
                <c:ptCount val="5"/>
                <c:pt idx="0">
                  <c:v>0.2411706564475852</c:v>
                </c:pt>
                <c:pt idx="1">
                  <c:v>2.9544898458527036E-2</c:v>
                </c:pt>
                <c:pt idx="2">
                  <c:v>0</c:v>
                </c:pt>
                <c:pt idx="3">
                  <c:v>0.10474660921889499</c:v>
                </c:pt>
                <c:pt idx="4">
                  <c:v>0.10378190461168474</c:v>
                </c:pt>
              </c:numCache>
            </c:numRef>
          </c:val>
        </c:ser>
        <c:ser>
          <c:idx val="1"/>
          <c:order val="1"/>
          <c:tx>
            <c:strRef>
              <c:f>'Исследование июнь 2014'!$C$68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cat>
            <c:strRef>
              <c:f>'Исследование июнь 2014'!$A$69:$A$73</c:f>
              <c:strCache>
                <c:ptCount val="5"/>
                <c:pt idx="0">
                  <c:v>ВКонтакте</c:v>
                </c:pt>
                <c:pt idx="1">
                  <c:v>LiveJournal</c:v>
                </c:pt>
                <c:pt idx="2">
                  <c:v>Facebook</c:v>
                </c:pt>
                <c:pt idx="3">
                  <c:v>Мой Мир</c:v>
                </c:pt>
                <c:pt idx="4">
                  <c:v>Одноклассники</c:v>
                </c:pt>
              </c:strCache>
            </c:strRef>
          </c:cat>
          <c:val>
            <c:numRef>
              <c:f>'Исследование июнь 2014'!$C$69:$C$73</c:f>
              <c:numCache>
                <c:formatCode>0.0%</c:formatCode>
                <c:ptCount val="5"/>
                <c:pt idx="0">
                  <c:v>0.37951038233234785</c:v>
                </c:pt>
                <c:pt idx="1">
                  <c:v>6.4289209689258622E-2</c:v>
                </c:pt>
                <c:pt idx="2">
                  <c:v>9.0615147462442869E-2</c:v>
                </c:pt>
                <c:pt idx="3">
                  <c:v>0.11173062057929517</c:v>
                </c:pt>
                <c:pt idx="4">
                  <c:v>9.0250243142053072E-2</c:v>
                </c:pt>
              </c:numCache>
            </c:numRef>
          </c:val>
        </c:ser>
        <c:ser>
          <c:idx val="2"/>
          <c:order val="2"/>
          <c:tx>
            <c:strRef>
              <c:f>'Исследование июнь 2014'!$D$68</c:f>
              <c:strCache>
                <c:ptCount val="1"/>
                <c:pt idx="0">
                  <c:v>25-34</c:v>
                </c:pt>
              </c:strCache>
            </c:strRef>
          </c:tx>
          <c:invertIfNegative val="0"/>
          <c:cat>
            <c:strRef>
              <c:f>'Исследование июнь 2014'!$A$69:$A$73</c:f>
              <c:strCache>
                <c:ptCount val="5"/>
                <c:pt idx="0">
                  <c:v>ВКонтакте</c:v>
                </c:pt>
                <c:pt idx="1">
                  <c:v>LiveJournal</c:v>
                </c:pt>
                <c:pt idx="2">
                  <c:v>Facebook</c:v>
                </c:pt>
                <c:pt idx="3">
                  <c:v>Мой Мир</c:v>
                </c:pt>
                <c:pt idx="4">
                  <c:v>Одноклассники</c:v>
                </c:pt>
              </c:strCache>
            </c:strRef>
          </c:cat>
          <c:val>
            <c:numRef>
              <c:f>'Исследование июнь 2014'!$D$69:$D$73</c:f>
              <c:numCache>
                <c:formatCode>0.0%</c:formatCode>
                <c:ptCount val="5"/>
                <c:pt idx="0">
                  <c:v>0.31896689672828438</c:v>
                </c:pt>
                <c:pt idx="1">
                  <c:v>0.38353315390261805</c:v>
                </c:pt>
                <c:pt idx="2">
                  <c:v>0.34900877094041882</c:v>
                </c:pt>
                <c:pt idx="3">
                  <c:v>0.22313383535556464</c:v>
                </c:pt>
                <c:pt idx="4">
                  <c:v>0.23817703806681792</c:v>
                </c:pt>
              </c:numCache>
            </c:numRef>
          </c:val>
        </c:ser>
        <c:ser>
          <c:idx val="3"/>
          <c:order val="3"/>
          <c:tx>
            <c:strRef>
              <c:f>'Исследование июнь 2014'!$E$68</c:f>
              <c:strCache>
                <c:ptCount val="1"/>
                <c:pt idx="0">
                  <c:v>35-44</c:v>
                </c:pt>
              </c:strCache>
            </c:strRef>
          </c:tx>
          <c:invertIfNegative val="0"/>
          <c:cat>
            <c:strRef>
              <c:f>'Исследование июнь 2014'!$A$69:$A$73</c:f>
              <c:strCache>
                <c:ptCount val="5"/>
                <c:pt idx="0">
                  <c:v>ВКонтакте</c:v>
                </c:pt>
                <c:pt idx="1">
                  <c:v>LiveJournal</c:v>
                </c:pt>
                <c:pt idx="2">
                  <c:v>Facebook</c:v>
                </c:pt>
                <c:pt idx="3">
                  <c:v>Мой Мир</c:v>
                </c:pt>
                <c:pt idx="4">
                  <c:v>Одноклассники</c:v>
                </c:pt>
              </c:strCache>
            </c:strRef>
          </c:cat>
          <c:val>
            <c:numRef>
              <c:f>'Исследование июнь 2014'!$E$69:$E$73</c:f>
              <c:numCache>
                <c:formatCode>0.0%</c:formatCode>
                <c:ptCount val="5"/>
                <c:pt idx="0">
                  <c:v>6.0241088319287345E-2</c:v>
                </c:pt>
                <c:pt idx="1">
                  <c:v>0.33172253486665038</c:v>
                </c:pt>
                <c:pt idx="2">
                  <c:v>0.30701782654699944</c:v>
                </c:pt>
                <c:pt idx="3">
                  <c:v>0.22970907379029368</c:v>
                </c:pt>
                <c:pt idx="4">
                  <c:v>0.20009936415878596</c:v>
                </c:pt>
              </c:numCache>
            </c:numRef>
          </c:val>
        </c:ser>
        <c:ser>
          <c:idx val="4"/>
          <c:order val="4"/>
          <c:tx>
            <c:strRef>
              <c:f>'Исследование июнь 2014'!$F$68</c:f>
              <c:strCache>
                <c:ptCount val="1"/>
                <c:pt idx="0">
                  <c:v>45-54</c:v>
                </c:pt>
              </c:strCache>
            </c:strRef>
          </c:tx>
          <c:invertIfNegative val="0"/>
          <c:cat>
            <c:strRef>
              <c:f>'Исследование июнь 2014'!$A$69:$A$73</c:f>
              <c:strCache>
                <c:ptCount val="5"/>
                <c:pt idx="0">
                  <c:v>ВКонтакте</c:v>
                </c:pt>
                <c:pt idx="1">
                  <c:v>LiveJournal</c:v>
                </c:pt>
                <c:pt idx="2">
                  <c:v>Facebook</c:v>
                </c:pt>
                <c:pt idx="3">
                  <c:v>Мой Мир</c:v>
                </c:pt>
                <c:pt idx="4">
                  <c:v>Одноклассники</c:v>
                </c:pt>
              </c:strCache>
            </c:strRef>
          </c:cat>
          <c:val>
            <c:numRef>
              <c:f>'Исследование июнь 2014'!$F$69:$F$73</c:f>
              <c:numCache>
                <c:formatCode>0.0%</c:formatCode>
                <c:ptCount val="5"/>
                <c:pt idx="0">
                  <c:v>1.1020905609548901E-4</c:v>
                </c:pt>
                <c:pt idx="1">
                  <c:v>0.12655982383166137</c:v>
                </c:pt>
                <c:pt idx="2">
                  <c:v>0.16321038977779925</c:v>
                </c:pt>
                <c:pt idx="3">
                  <c:v>0.17279083418736524</c:v>
                </c:pt>
                <c:pt idx="4">
                  <c:v>0.16970197776822735</c:v>
                </c:pt>
              </c:numCache>
            </c:numRef>
          </c:val>
        </c:ser>
        <c:ser>
          <c:idx val="5"/>
          <c:order val="5"/>
          <c:tx>
            <c:strRef>
              <c:f>'Исследование июнь 2014'!$G$68</c:f>
              <c:strCache>
                <c:ptCount val="1"/>
                <c:pt idx="0">
                  <c:v>55 и старше</c:v>
                </c:pt>
              </c:strCache>
            </c:strRef>
          </c:tx>
          <c:invertIfNegative val="0"/>
          <c:cat>
            <c:strRef>
              <c:f>'Исследование июнь 2014'!$A$69:$A$73</c:f>
              <c:strCache>
                <c:ptCount val="5"/>
                <c:pt idx="0">
                  <c:v>ВКонтакте</c:v>
                </c:pt>
                <c:pt idx="1">
                  <c:v>LiveJournal</c:v>
                </c:pt>
                <c:pt idx="2">
                  <c:v>Facebook</c:v>
                </c:pt>
                <c:pt idx="3">
                  <c:v>Мой Мир</c:v>
                </c:pt>
                <c:pt idx="4">
                  <c:v>Одноклассники</c:v>
                </c:pt>
              </c:strCache>
            </c:strRef>
          </c:cat>
          <c:val>
            <c:numRef>
              <c:f>'Исследование июнь 2014'!$G$69:$G$73</c:f>
              <c:numCache>
                <c:formatCode>0.0%</c:formatCode>
                <c:ptCount val="5"/>
                <c:pt idx="0">
                  <c:v>7.6711639973658241E-7</c:v>
                </c:pt>
                <c:pt idx="1">
                  <c:v>6.4350379251284562E-2</c:v>
                </c:pt>
                <c:pt idx="2">
                  <c:v>9.0147865272339575E-2</c:v>
                </c:pt>
                <c:pt idx="3">
                  <c:v>0.15788902686858627</c:v>
                </c:pt>
                <c:pt idx="4">
                  <c:v>0.19798947225243094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9673472"/>
        <c:axId val="34231936"/>
      </c:barChart>
      <c:catAx>
        <c:axId val="1096734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231936"/>
        <c:crosses val="autoZero"/>
        <c:auto val="1"/>
        <c:lblAlgn val="ctr"/>
        <c:lblOffset val="100"/>
        <c:noMultiLvlLbl val="0"/>
      </c:catAx>
      <c:valAx>
        <c:axId val="3423193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09673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'Исследование июнь 2014'!$E$76</c:f>
              <c:strCache>
                <c:ptCount val="1"/>
                <c:pt idx="0">
                  <c:v>Позитив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2014'!$A$77:$A$83</c:f>
              <c:strCache>
                <c:ptCount val="7"/>
                <c:pt idx="0">
                  <c:v>LiveJournal</c:v>
                </c:pt>
                <c:pt idx="1">
                  <c:v>Twitter</c:v>
                </c:pt>
                <c:pt idx="2">
                  <c:v>Одноклассники</c:v>
                </c:pt>
                <c:pt idx="3">
                  <c:v>Facebook</c:v>
                </c:pt>
                <c:pt idx="4">
                  <c:v>ВКонтакте</c:v>
                </c:pt>
                <c:pt idx="5">
                  <c:v>Мой Мир</c:v>
                </c:pt>
                <c:pt idx="6">
                  <c:v>Instagram</c:v>
                </c:pt>
              </c:strCache>
            </c:strRef>
          </c:cat>
          <c:val>
            <c:numRef>
              <c:f>'Исследование июнь 2014'!$E$77:$E$83</c:f>
              <c:numCache>
                <c:formatCode>0%</c:formatCode>
                <c:ptCount val="7"/>
                <c:pt idx="0">
                  <c:v>0.71072678773120146</c:v>
                </c:pt>
                <c:pt idx="1">
                  <c:v>0.76192323451094679</c:v>
                </c:pt>
                <c:pt idx="2">
                  <c:v>0.76845216341188249</c:v>
                </c:pt>
                <c:pt idx="3">
                  <c:v>0.81697227481391188</c:v>
                </c:pt>
                <c:pt idx="4">
                  <c:v>0.82854901777142986</c:v>
                </c:pt>
                <c:pt idx="5">
                  <c:v>0.87894298067042786</c:v>
                </c:pt>
                <c:pt idx="6">
                  <c:v>0.91264060973604544</c:v>
                </c:pt>
              </c:numCache>
            </c:numRef>
          </c:val>
        </c:ser>
        <c:ser>
          <c:idx val="1"/>
          <c:order val="1"/>
          <c:tx>
            <c:strRef>
              <c:f>'Исследование июнь 2014'!$F$76</c:f>
              <c:strCache>
                <c:ptCount val="1"/>
                <c:pt idx="0">
                  <c:v>Негатив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2014'!$A$77:$A$83</c:f>
              <c:strCache>
                <c:ptCount val="7"/>
                <c:pt idx="0">
                  <c:v>LiveJournal</c:v>
                </c:pt>
                <c:pt idx="1">
                  <c:v>Twitter</c:v>
                </c:pt>
                <c:pt idx="2">
                  <c:v>Одноклассники</c:v>
                </c:pt>
                <c:pt idx="3">
                  <c:v>Facebook</c:v>
                </c:pt>
                <c:pt idx="4">
                  <c:v>ВКонтакте</c:v>
                </c:pt>
                <c:pt idx="5">
                  <c:v>Мой Мир</c:v>
                </c:pt>
                <c:pt idx="6">
                  <c:v>Instagram</c:v>
                </c:pt>
              </c:strCache>
            </c:strRef>
          </c:cat>
          <c:val>
            <c:numRef>
              <c:f>'Исследование июнь 2014'!$F$77:$F$83</c:f>
              <c:numCache>
                <c:formatCode>0%</c:formatCode>
                <c:ptCount val="7"/>
                <c:pt idx="0">
                  <c:v>0.28927321226879854</c:v>
                </c:pt>
                <c:pt idx="1">
                  <c:v>0.23807676548905315</c:v>
                </c:pt>
                <c:pt idx="2">
                  <c:v>0.23154783658811753</c:v>
                </c:pt>
                <c:pt idx="3">
                  <c:v>0.18302772518608812</c:v>
                </c:pt>
                <c:pt idx="4">
                  <c:v>0.17145098222857008</c:v>
                </c:pt>
                <c:pt idx="5">
                  <c:v>0.12105701932957211</c:v>
                </c:pt>
                <c:pt idx="6">
                  <c:v>8.7359390263954576E-2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864448"/>
        <c:axId val="34257088"/>
      </c:barChart>
      <c:catAx>
        <c:axId val="117864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4257088"/>
        <c:crosses val="autoZero"/>
        <c:auto val="1"/>
        <c:lblAlgn val="ctr"/>
        <c:lblOffset val="100"/>
        <c:noMultiLvlLbl val="0"/>
      </c:catAx>
      <c:valAx>
        <c:axId val="342570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7864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9A54E"/>
            </a:solidFill>
            <a:ln>
              <a:solidFill>
                <a:srgbClr val="89A54E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2014'!$A$15:$A$21</c:f>
              <c:strCache>
                <c:ptCount val="7"/>
                <c:pt idx="0">
                  <c:v>ВКонтакте</c:v>
                </c:pt>
                <c:pt idx="1">
                  <c:v>Одноклассники</c:v>
                </c:pt>
                <c:pt idx="2">
                  <c:v>Мой Мир</c:v>
                </c:pt>
                <c:pt idx="3">
                  <c:v>Facebook</c:v>
                </c:pt>
                <c:pt idx="4">
                  <c:v>LiveJournal</c:v>
                </c:pt>
                <c:pt idx="5">
                  <c:v>Instagram</c:v>
                </c:pt>
                <c:pt idx="6">
                  <c:v>Twitter*</c:v>
                </c:pt>
              </c:strCache>
            </c:strRef>
          </c:cat>
          <c:val>
            <c:numRef>
              <c:f>'Исследование июнь 2014'!$B$15:$B$21</c:f>
              <c:numCache>
                <c:formatCode>#,##0</c:formatCode>
                <c:ptCount val="7"/>
                <c:pt idx="0">
                  <c:v>54604.5</c:v>
                </c:pt>
                <c:pt idx="1">
                  <c:v>40070.699999999997</c:v>
                </c:pt>
                <c:pt idx="2">
                  <c:v>25171</c:v>
                </c:pt>
                <c:pt idx="3">
                  <c:v>24241</c:v>
                </c:pt>
                <c:pt idx="4">
                  <c:v>16651</c:v>
                </c:pt>
                <c:pt idx="5">
                  <c:v>13300</c:v>
                </c:pt>
                <c:pt idx="6">
                  <c:v>8468.166427182301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139072"/>
        <c:axId val="101493568"/>
      </c:barChart>
      <c:catAx>
        <c:axId val="831390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ru-RU"/>
          </a:p>
        </c:txPr>
        <c:crossAx val="101493568"/>
        <c:crosses val="autoZero"/>
        <c:auto val="1"/>
        <c:lblAlgn val="ctr"/>
        <c:lblOffset val="100"/>
        <c:noMultiLvlLbl val="0"/>
      </c:catAx>
      <c:valAx>
        <c:axId val="101493568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3139072"/>
        <c:crosses val="autoZero"/>
        <c:crossBetween val="between"/>
      </c:valAx>
      <c:spPr>
        <a:ln>
          <a:solidFill>
            <a:srgbClr val="89A54E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2014'!$A$3:$A$9</c:f>
              <c:strCache>
                <c:ptCount val="7"/>
                <c:pt idx="0">
                  <c:v>ВКонтакте</c:v>
                </c:pt>
                <c:pt idx="1">
                  <c:v>Instagram</c:v>
                </c:pt>
                <c:pt idx="2">
                  <c:v>Twitter</c:v>
                </c:pt>
                <c:pt idx="3">
                  <c:v>Одноклассники*</c:v>
                </c:pt>
                <c:pt idx="4">
                  <c:v>Facebook**</c:v>
                </c:pt>
                <c:pt idx="5">
                  <c:v>Мой Мир</c:v>
                </c:pt>
                <c:pt idx="6">
                  <c:v>LiveJournal</c:v>
                </c:pt>
              </c:strCache>
            </c:strRef>
          </c:cat>
          <c:val>
            <c:numRef>
              <c:f>'Исследование июнь 2014'!$B$3:$B$9</c:f>
              <c:numCache>
                <c:formatCode>#,##0</c:formatCode>
                <c:ptCount val="7"/>
                <c:pt idx="0">
                  <c:v>23825.463</c:v>
                </c:pt>
                <c:pt idx="1">
                  <c:v>2677.8719999999998</c:v>
                </c:pt>
                <c:pt idx="2">
                  <c:v>2103.2530000000002</c:v>
                </c:pt>
                <c:pt idx="3">
                  <c:v>1679.088</c:v>
                </c:pt>
                <c:pt idx="4">
                  <c:v>761.11500000000001</c:v>
                </c:pt>
                <c:pt idx="5">
                  <c:v>798.29499999999996</c:v>
                </c:pt>
                <c:pt idx="6">
                  <c:v>188.11699999999999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997696"/>
        <c:axId val="101497024"/>
      </c:barChart>
      <c:catAx>
        <c:axId val="8399769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1497024"/>
        <c:crosses val="autoZero"/>
        <c:auto val="1"/>
        <c:lblAlgn val="ctr"/>
        <c:lblOffset val="100"/>
        <c:noMultiLvlLbl val="0"/>
      </c:catAx>
      <c:valAx>
        <c:axId val="101497024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399769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2014'!$A$3:$A$9</c:f>
              <c:strCache>
                <c:ptCount val="7"/>
                <c:pt idx="0">
                  <c:v>ВКонтакте</c:v>
                </c:pt>
                <c:pt idx="1">
                  <c:v>Instagram</c:v>
                </c:pt>
                <c:pt idx="2">
                  <c:v>Twitter</c:v>
                </c:pt>
                <c:pt idx="3">
                  <c:v>Одноклассники*</c:v>
                </c:pt>
                <c:pt idx="4">
                  <c:v>Facebook**</c:v>
                </c:pt>
                <c:pt idx="5">
                  <c:v>Мой Мир</c:v>
                </c:pt>
                <c:pt idx="6">
                  <c:v>LiveJournal</c:v>
                </c:pt>
              </c:strCache>
            </c:strRef>
          </c:cat>
          <c:val>
            <c:numRef>
              <c:f>'Исследование июнь 2014'!$C$3:$C$9</c:f>
              <c:numCache>
                <c:formatCode>#,##0</c:formatCode>
                <c:ptCount val="7"/>
                <c:pt idx="0">
                  <c:v>244230.22838200003</c:v>
                </c:pt>
                <c:pt idx="1">
                  <c:v>17968.17801</c:v>
                </c:pt>
                <c:pt idx="2">
                  <c:v>250951.68265999999</c:v>
                </c:pt>
                <c:pt idx="3">
                  <c:v>13524.485648</c:v>
                </c:pt>
                <c:pt idx="4">
                  <c:v>7252.9046399999997</c:v>
                </c:pt>
                <c:pt idx="5">
                  <c:v>4947.2508693999998</c:v>
                </c:pt>
                <c:pt idx="6">
                  <c:v>6501.8788879999984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998208"/>
        <c:axId val="101466112"/>
      </c:barChart>
      <c:catAx>
        <c:axId val="8399820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ru-RU"/>
          </a:p>
        </c:txPr>
        <c:crossAx val="101466112"/>
        <c:crosses val="autoZero"/>
        <c:auto val="1"/>
        <c:lblAlgn val="ctr"/>
        <c:lblOffset val="100"/>
        <c:noMultiLvlLbl val="0"/>
      </c:catAx>
      <c:valAx>
        <c:axId val="101466112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8399820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2014'!$A$3:$A$9</c:f>
              <c:strCache>
                <c:ptCount val="7"/>
                <c:pt idx="0">
                  <c:v>Twitter</c:v>
                </c:pt>
                <c:pt idx="1">
                  <c:v>LiveJournal</c:v>
                </c:pt>
                <c:pt idx="2">
                  <c:v>ВКонтакте</c:v>
                </c:pt>
                <c:pt idx="3">
                  <c:v>Facebook</c:v>
                </c:pt>
                <c:pt idx="4">
                  <c:v>Одноклассники</c:v>
                </c:pt>
                <c:pt idx="5">
                  <c:v>Instagram</c:v>
                </c:pt>
                <c:pt idx="6">
                  <c:v>Мой Мир</c:v>
                </c:pt>
              </c:strCache>
            </c:strRef>
          </c:cat>
          <c:val>
            <c:numRef>
              <c:f>'Исследование июнь 2014'!$D$3:$D$9</c:f>
              <c:numCache>
                <c:formatCode>#,##0.0</c:formatCode>
                <c:ptCount val="7"/>
                <c:pt idx="0">
                  <c:v>119.31597513946252</c:v>
                </c:pt>
                <c:pt idx="1">
                  <c:v>34.562952247803224</c:v>
                </c:pt>
                <c:pt idx="2">
                  <c:v>10.250807230147009</c:v>
                </c:pt>
                <c:pt idx="3">
                  <c:v>9.5293150706529239</c:v>
                </c:pt>
                <c:pt idx="4">
                  <c:v>8.054661606777012</c:v>
                </c:pt>
                <c:pt idx="5">
                  <c:v>6.7098718721432542</c:v>
                </c:pt>
                <c:pt idx="6">
                  <c:v>6.197271521680582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855168"/>
        <c:axId val="37528704"/>
      </c:barChart>
      <c:catAx>
        <c:axId val="38855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ru-RU"/>
          </a:p>
        </c:txPr>
        <c:crossAx val="37528704"/>
        <c:crosses val="autoZero"/>
        <c:auto val="1"/>
        <c:lblAlgn val="ctr"/>
        <c:lblOffset val="100"/>
        <c:noMultiLvlLbl val="0"/>
      </c:catAx>
      <c:valAx>
        <c:axId val="37528704"/>
        <c:scaling>
          <c:orientation val="minMax"/>
        </c:scaling>
        <c:delete val="0"/>
        <c:axPos val="t"/>
        <c:majorGridlines/>
        <c:numFmt formatCode="#,##0.0" sourceLinked="1"/>
        <c:majorTickMark val="out"/>
        <c:minorTickMark val="none"/>
        <c:tickLblPos val="nextTo"/>
        <c:crossAx val="38855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2014'!$A$27:$A$32</c:f>
              <c:strCache>
                <c:ptCount val="6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35-44 лет</c:v>
                </c:pt>
                <c:pt idx="4">
                  <c:v>45-54 лет</c:v>
                </c:pt>
                <c:pt idx="5">
                  <c:v>55 и старше</c:v>
                </c:pt>
              </c:strCache>
            </c:strRef>
          </c:cat>
          <c:val>
            <c:numRef>
              <c:f>'Исследование июнь 2014'!$C$27:$C$32</c:f>
              <c:numCache>
                <c:formatCode>0.0%</c:formatCode>
                <c:ptCount val="6"/>
                <c:pt idx="0">
                  <c:v>0.2411706564475852</c:v>
                </c:pt>
                <c:pt idx="1">
                  <c:v>0.37951038233234785</c:v>
                </c:pt>
                <c:pt idx="2">
                  <c:v>0.31896689672828438</c:v>
                </c:pt>
                <c:pt idx="3">
                  <c:v>6.0241088319287345E-2</c:v>
                </c:pt>
                <c:pt idx="4">
                  <c:v>1.1020905609548901E-4</c:v>
                </c:pt>
                <c:pt idx="5">
                  <c:v>7.6711639973658241E-7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19872"/>
        <c:axId val="101470144"/>
      </c:barChart>
      <c:valAx>
        <c:axId val="101470144"/>
        <c:scaling>
          <c:orientation val="minMax"/>
        </c:scaling>
        <c:delete val="0"/>
        <c:axPos val="t"/>
        <c:majorGridlines/>
        <c:numFmt formatCode="0.0%" sourceLinked="1"/>
        <c:majorTickMark val="out"/>
        <c:minorTickMark val="none"/>
        <c:tickLblPos val="nextTo"/>
        <c:crossAx val="8719872"/>
        <c:crosses val="autoZero"/>
        <c:crossBetween val="between"/>
      </c:valAx>
      <c:catAx>
        <c:axId val="87198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4701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2014'!$A$27:$A$32</c:f>
              <c:strCache>
                <c:ptCount val="6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35-44 лет</c:v>
                </c:pt>
                <c:pt idx="4">
                  <c:v>45-54 лет</c:v>
                </c:pt>
                <c:pt idx="5">
                  <c:v>55 и старше</c:v>
                </c:pt>
              </c:strCache>
            </c:strRef>
          </c:cat>
          <c:val>
            <c:numRef>
              <c:f>'Исследование июнь 2014'!$I$27:$I$32</c:f>
              <c:numCache>
                <c:formatCode>0.0%</c:formatCode>
                <c:ptCount val="6"/>
                <c:pt idx="0">
                  <c:v>0.10378190461168474</c:v>
                </c:pt>
                <c:pt idx="1">
                  <c:v>9.0250243142053072E-2</c:v>
                </c:pt>
                <c:pt idx="2">
                  <c:v>0.23817703806681792</c:v>
                </c:pt>
                <c:pt idx="3">
                  <c:v>0.20009936415878596</c:v>
                </c:pt>
                <c:pt idx="4">
                  <c:v>0.16970197776822735</c:v>
                </c:pt>
                <c:pt idx="5">
                  <c:v>0.19798947225243094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164800"/>
        <c:axId val="101471296"/>
      </c:barChart>
      <c:valAx>
        <c:axId val="101471296"/>
        <c:scaling>
          <c:orientation val="minMax"/>
        </c:scaling>
        <c:delete val="0"/>
        <c:axPos val="t"/>
        <c:majorGridlines/>
        <c:numFmt formatCode="0.0%" sourceLinked="1"/>
        <c:majorTickMark val="out"/>
        <c:minorTickMark val="none"/>
        <c:tickLblPos val="nextTo"/>
        <c:crossAx val="105164800"/>
        <c:crosses val="autoZero"/>
        <c:crossBetween val="between"/>
        <c:majorUnit val="0.1"/>
      </c:valAx>
      <c:catAx>
        <c:axId val="1051648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4712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2014'!$A$27:$A$32</c:f>
              <c:strCache>
                <c:ptCount val="6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35-44 лет</c:v>
                </c:pt>
                <c:pt idx="4">
                  <c:v>45-54 лет</c:v>
                </c:pt>
                <c:pt idx="5">
                  <c:v>55 и старше</c:v>
                </c:pt>
              </c:strCache>
            </c:strRef>
          </c:cat>
          <c:val>
            <c:numRef>
              <c:f>'Исследование июнь 2014'!$K$27:$K$32</c:f>
              <c:numCache>
                <c:formatCode>0.0%</c:formatCode>
                <c:ptCount val="6"/>
                <c:pt idx="0">
                  <c:v>0.10474660921889499</c:v>
                </c:pt>
                <c:pt idx="1">
                  <c:v>0.11173062057929517</c:v>
                </c:pt>
                <c:pt idx="2">
                  <c:v>0.22313383535556464</c:v>
                </c:pt>
                <c:pt idx="3">
                  <c:v>0.22970907379029368</c:v>
                </c:pt>
                <c:pt idx="4">
                  <c:v>0.17279083418736524</c:v>
                </c:pt>
                <c:pt idx="5">
                  <c:v>0.15788902686858627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166848"/>
        <c:axId val="101473600"/>
      </c:barChart>
      <c:valAx>
        <c:axId val="101473600"/>
        <c:scaling>
          <c:orientation val="minMax"/>
        </c:scaling>
        <c:delete val="0"/>
        <c:axPos val="t"/>
        <c:majorGridlines/>
        <c:numFmt formatCode="0.0%" sourceLinked="1"/>
        <c:majorTickMark val="out"/>
        <c:minorTickMark val="none"/>
        <c:tickLblPos val="nextTo"/>
        <c:crossAx val="105166848"/>
        <c:crosses val="autoZero"/>
        <c:crossBetween val="between"/>
        <c:majorUnit val="0.1"/>
      </c:valAx>
      <c:catAx>
        <c:axId val="1051668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4736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'Исследование июнь 2014'!$A$27:$A$32</c:f>
              <c:strCache>
                <c:ptCount val="6"/>
                <c:pt idx="0">
                  <c:v>до 18 лет</c:v>
                </c:pt>
                <c:pt idx="1">
                  <c:v>18-24 лет</c:v>
                </c:pt>
                <c:pt idx="2">
                  <c:v>25-34 лет</c:v>
                </c:pt>
                <c:pt idx="3">
                  <c:v>35-44 лет</c:v>
                </c:pt>
                <c:pt idx="4">
                  <c:v>45-54 лет</c:v>
                </c:pt>
                <c:pt idx="5">
                  <c:v>55 и старше</c:v>
                </c:pt>
              </c:strCache>
            </c:strRef>
          </c:cat>
          <c:val>
            <c:numRef>
              <c:f>'Исследование июнь 2014'!$E$27:$E$32</c:f>
              <c:numCache>
                <c:formatCode>0.0%</c:formatCode>
                <c:ptCount val="6"/>
                <c:pt idx="0">
                  <c:v>0</c:v>
                </c:pt>
                <c:pt idx="1">
                  <c:v>9.0615147462442869E-2</c:v>
                </c:pt>
                <c:pt idx="2">
                  <c:v>0.34900877094041882</c:v>
                </c:pt>
                <c:pt idx="3">
                  <c:v>0.30701782654699944</c:v>
                </c:pt>
                <c:pt idx="4">
                  <c:v>0.16321038977779925</c:v>
                </c:pt>
                <c:pt idx="5">
                  <c:v>9.0147865272339575E-2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219584"/>
        <c:axId val="107112128"/>
      </c:barChart>
      <c:valAx>
        <c:axId val="107112128"/>
        <c:scaling>
          <c:orientation val="minMax"/>
        </c:scaling>
        <c:delete val="0"/>
        <c:axPos val="t"/>
        <c:majorGridlines/>
        <c:numFmt formatCode="0.0%" sourceLinked="1"/>
        <c:majorTickMark val="out"/>
        <c:minorTickMark val="none"/>
        <c:tickLblPos val="nextTo"/>
        <c:crossAx val="105219584"/>
        <c:crosses val="autoZero"/>
        <c:crossBetween val="between"/>
      </c:valAx>
      <c:catAx>
        <c:axId val="1052195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71121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249E-47CB-457F-A01F-1F70050E0A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4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D519-E8C4-4B53-B02D-FF8836B4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92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1184-84E4-4F35-9380-DFDFC6E5B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91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FEB2-12BC-448E-8E3A-EB534DE0C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2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747DF-74E0-4642-9538-ECEF6D46F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5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BC9F-8971-4856-8A8F-56A9FAD3A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9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53CD-F966-47CC-86F3-ED75DC9F7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5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9783-5709-4E06-8309-73B04AEFF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22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2498-E5EE-4F21-8CF5-C3111A361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3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82DC-4E59-42B8-B431-FF58C3EAA4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24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9E48-C730-4FC8-8767-4FBFA64C5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25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pPr>
              <a:defRPr/>
            </a:pPr>
            <a:fld id="{77B8299D-8957-4DB5-ABC1-ADA54770D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212725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Arial" charset="0"/>
              </a:rPr>
              <a:t>СОЦИАЛЬНЫЕ СЕТИ В РОССИИ </a:t>
            </a:r>
            <a:r>
              <a:rPr lang="en-US" altLang="ru-RU" sz="3600" smtClean="0">
                <a:latin typeface="Arial" charset="0"/>
              </a:rPr>
              <a:t/>
            </a:r>
            <a:br>
              <a:rPr lang="en-US" altLang="ru-RU" sz="3600" smtClean="0">
                <a:latin typeface="Arial" charset="0"/>
              </a:rPr>
            </a:br>
            <a:r>
              <a:rPr lang="ru-RU" altLang="ru-RU" sz="3600" smtClean="0">
                <a:latin typeface="Arial" charset="0"/>
              </a:rPr>
              <a:t>зима 2014-2015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51225"/>
            <a:ext cx="7593012" cy="2209800"/>
          </a:xfrm>
        </p:spPr>
        <p:txBody>
          <a:bodyPr/>
          <a:lstStyle/>
          <a:p>
            <a:pPr eaLnBrk="1" hangingPunct="1"/>
            <a:r>
              <a:rPr lang="ru-RU" altLang="ru-RU" smtClean="0"/>
              <a:t>Цифры и тренды</a:t>
            </a:r>
            <a:endParaRPr lang="en-US" altLang="ru-RU" smtClean="0"/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en-US" altLang="ru-RU" smtClean="0">
                <a:latin typeface="Arial" charset="0"/>
              </a:rPr>
              <a:t>Brand</a:t>
            </a:r>
            <a:r>
              <a:rPr lang="ru-RU" altLang="ru-RU" smtClean="0">
                <a:latin typeface="Arial" charset="0"/>
              </a:rPr>
              <a:t> </a:t>
            </a:r>
            <a:r>
              <a:rPr lang="en-US" altLang="ru-RU" smtClean="0">
                <a:latin typeface="Arial" charset="0"/>
              </a:rPr>
              <a:t>Analytics</a:t>
            </a:r>
          </a:p>
          <a:p>
            <a:pPr eaLnBrk="1" hangingPunct="1"/>
            <a:r>
              <a:rPr lang="ru-RU" altLang="ru-RU" sz="2000" smtClean="0">
                <a:latin typeface="Arial" charset="0"/>
              </a:rPr>
              <a:t>(с) </a:t>
            </a:r>
            <a:r>
              <a:rPr lang="en-US" altLang="ru-RU" sz="2000" smtClean="0">
                <a:latin typeface="Arial" charset="0"/>
              </a:rPr>
              <a:t>2015</a:t>
            </a: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16 651 000</a:t>
            </a: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188 100</a:t>
            </a:r>
          </a:p>
          <a:p>
            <a:pPr>
              <a:buFont typeface="Wingdings" pitchFamily="2" charset="2"/>
              <a:buNone/>
            </a:pPr>
            <a:endParaRPr lang="ru-RU" altLang="ru-RU" sz="20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55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8</a:t>
            </a:r>
            <a:r>
              <a:rPr lang="en-US" altLang="ru-RU" sz="2000" b="1">
                <a:latin typeface="Arial" charset="0"/>
              </a:rPr>
              <a:t>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</a:t>
            </a:r>
            <a:r>
              <a:rPr lang="ru-RU" altLang="ru-RU" sz="2000" b="1">
                <a:latin typeface="Arial" charset="0"/>
              </a:rPr>
              <a:t>44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2</a:t>
            </a:r>
            <a:r>
              <a:rPr lang="en-US" altLang="ru-RU" sz="2000" b="1">
                <a:latin typeface="Arial" charset="0"/>
              </a:rPr>
              <a:t>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0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 b="1">
              <a:latin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219700" y="5013325"/>
            <a:ext cx="3744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 sz="2400">
              <a:latin typeface="Arial" charset="0"/>
            </a:endParaRP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5148263" y="1704975"/>
            <a:ext cx="261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(возраст указан у </a:t>
            </a:r>
            <a:r>
              <a:rPr lang="en-US" altLang="ru-RU" sz="1000">
                <a:latin typeface="Arial" charset="0"/>
              </a:rPr>
              <a:t>19</a:t>
            </a:r>
            <a:r>
              <a:rPr lang="ru-RU" altLang="ru-RU" sz="1000">
                <a:latin typeface="Arial" charset="0"/>
              </a:rPr>
              <a:t>,</a:t>
            </a:r>
            <a:r>
              <a:rPr lang="en-US" altLang="ru-RU" sz="1000">
                <a:latin typeface="Arial" charset="0"/>
              </a:rPr>
              <a:t>8</a:t>
            </a:r>
            <a:r>
              <a:rPr lang="ru-RU" altLang="ru-RU" sz="1000">
                <a:latin typeface="Arial" charset="0"/>
              </a:rPr>
              <a:t> % авторов)</a:t>
            </a:r>
            <a:endParaRPr lang="ru-RU" altLang="ru-RU" sz="10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LIVEJOURNAL</a:t>
            </a: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716646"/>
              </p:ext>
            </p:extLst>
          </p:nvPr>
        </p:nvGraphicFramePr>
        <p:xfrm>
          <a:off x="4932363" y="2492896"/>
          <a:ext cx="3384376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273" name="Прямоугольник 6"/>
          <p:cNvSpPr>
            <a:spLocks noChangeArrowheads="1"/>
          </p:cNvSpPr>
          <p:nvPr/>
        </p:nvSpPr>
        <p:spPr bwMode="auto">
          <a:xfrm>
            <a:off x="395288" y="6237288"/>
            <a:ext cx="4248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ноябрь 2014</a:t>
            </a:r>
            <a:endParaRPr lang="en-US" altLang="ru-RU" sz="900">
              <a:solidFill>
                <a:srgbClr val="6A943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en-US" altLang="ru-RU" sz="2400" b="1">
                <a:latin typeface="Arial" charset="0"/>
              </a:rPr>
              <a:t>13</a:t>
            </a:r>
            <a:r>
              <a:rPr lang="ru-RU" altLang="ru-RU" sz="2400" b="1">
                <a:latin typeface="Arial" charset="0"/>
              </a:rPr>
              <a:t> </a:t>
            </a:r>
            <a:r>
              <a:rPr lang="en-US" altLang="ru-RU" sz="2400" b="1">
                <a:latin typeface="Arial" charset="0"/>
              </a:rPr>
              <a:t>300</a:t>
            </a:r>
            <a:r>
              <a:rPr lang="ru-RU" altLang="ru-RU" sz="2400" b="1">
                <a:latin typeface="Arial" charset="0"/>
              </a:rPr>
              <a:t> </a:t>
            </a:r>
            <a:r>
              <a:rPr lang="en-US" altLang="ru-RU" sz="2400" b="1">
                <a:latin typeface="Arial" charset="0"/>
              </a:rPr>
              <a:t>000</a:t>
            </a:r>
            <a:endParaRPr lang="ru-RU" altLang="ru-RU" sz="24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2 </a:t>
            </a:r>
            <a:r>
              <a:rPr lang="en-US" altLang="ru-RU" sz="2400" b="1">
                <a:latin typeface="Arial" charset="0"/>
              </a:rPr>
              <a:t>677</a:t>
            </a:r>
            <a:r>
              <a:rPr lang="ru-RU" altLang="ru-RU" sz="2400" b="1">
                <a:latin typeface="Arial" charset="0"/>
              </a:rPr>
              <a:t> </a:t>
            </a:r>
            <a:r>
              <a:rPr lang="en-US" altLang="ru-RU" sz="2400" b="1">
                <a:latin typeface="Arial" charset="0"/>
              </a:rPr>
              <a:t>9</a:t>
            </a:r>
            <a:r>
              <a:rPr lang="ru-RU" altLang="ru-RU" sz="2400" b="1">
                <a:latin typeface="Arial" charset="0"/>
              </a:rPr>
              <a:t>00 	</a:t>
            </a:r>
          </a:p>
          <a:p>
            <a:pPr>
              <a:buFont typeface="Wingdings" pitchFamily="2" charset="2"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</a:t>
            </a:r>
            <a:r>
              <a:rPr lang="en-US" altLang="ru-RU" sz="2000" b="1">
                <a:latin typeface="Arial" charset="0"/>
              </a:rPr>
              <a:t>29</a:t>
            </a:r>
            <a:r>
              <a:rPr lang="ru-RU" altLang="ru-RU" sz="2000" b="1">
                <a:latin typeface="Arial" charset="0"/>
              </a:rPr>
              <a:t>,</a:t>
            </a:r>
            <a:r>
              <a:rPr lang="en-US" altLang="ru-RU" sz="2000" b="1">
                <a:latin typeface="Arial" charset="0"/>
              </a:rPr>
              <a:t>4%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 </a:t>
            </a:r>
            <a:r>
              <a:rPr lang="en-US" altLang="ru-RU" sz="2000" b="1">
                <a:latin typeface="Arial" charset="0"/>
              </a:rPr>
              <a:t>70</a:t>
            </a:r>
            <a:r>
              <a:rPr lang="ru-RU" altLang="ru-RU" sz="2000" b="1">
                <a:latin typeface="Arial" charset="0"/>
              </a:rPr>
              <a:t>,</a:t>
            </a:r>
            <a:r>
              <a:rPr lang="en-US" altLang="ru-RU" sz="2000" b="1">
                <a:latin typeface="Arial" charset="0"/>
              </a:rPr>
              <a:t>6%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8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 b="1">
              <a:latin typeface="Arial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219700" y="1700213"/>
            <a:ext cx="3744913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600"/>
              <a:t>В </a:t>
            </a:r>
            <a:r>
              <a:rPr lang="en-US" altLang="ru-RU" sz="1600"/>
              <a:t>Instagram</a:t>
            </a:r>
            <a:r>
              <a:rPr lang="ru-RU" altLang="ru-RU" sz="1600"/>
              <a:t> данные о возрасте авторов отсутствуют </a:t>
            </a: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395288" y="6256338"/>
            <a:ext cx="59769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ноябрь 2014</a:t>
            </a:r>
          </a:p>
          <a:p>
            <a:pPr>
              <a:buFontTx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graphicFrame>
        <p:nvGraphicFramePr>
          <p:cNvPr id="12293" name="Объект 1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Объект 2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INSTAGRAM</a:t>
            </a:r>
            <a:endParaRPr lang="ru-RU" altLang="ru-RU" sz="2400" b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8 468 </a:t>
            </a:r>
            <a:r>
              <a:rPr lang="en-US" altLang="ru-RU" sz="2400" b="1">
                <a:latin typeface="Arial" charset="0"/>
              </a:rPr>
              <a:t>600</a:t>
            </a:r>
            <a:endParaRPr lang="ru-RU" altLang="ru-RU" sz="24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2 103 300 	</a:t>
            </a:r>
          </a:p>
          <a:p>
            <a:pPr>
              <a:buFont typeface="Wingdings" pitchFamily="2" charset="2"/>
              <a:buNone/>
            </a:pPr>
            <a:endParaRPr lang="ru-RU" altLang="ru-RU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45,6</a:t>
            </a:r>
            <a:r>
              <a:rPr lang="en-US" altLang="ru-RU" sz="2000" b="1">
                <a:latin typeface="Arial" charset="0"/>
              </a:rPr>
              <a:t>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 </a:t>
            </a:r>
            <a:r>
              <a:rPr lang="ru-RU" altLang="ru-RU" sz="2000" b="1">
                <a:latin typeface="Arial" charset="0"/>
              </a:rPr>
              <a:t>54,4</a:t>
            </a:r>
            <a:r>
              <a:rPr lang="en-US" altLang="ru-RU" sz="2000" b="1">
                <a:latin typeface="Arial" charset="0"/>
              </a:rPr>
              <a:t>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8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 b="1">
              <a:latin typeface="Arial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219700" y="1700213"/>
            <a:ext cx="3744913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600"/>
              <a:t>В Twitter данные о возрасте авторов отсутствуют </a:t>
            </a: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395288" y="6256338"/>
            <a:ext cx="720104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None/>
            </a:pPr>
            <a:r>
              <a:rPr lang="en-US" altLang="ru-RU" sz="900" dirty="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 dirty="0">
                <a:solidFill>
                  <a:srgbClr val="6A9432"/>
                </a:solidFill>
                <a:latin typeface="Arial" charset="0"/>
              </a:rPr>
              <a:t>, ноябрь 2014, данные экстраполированы, исходя из аудитории за день </a:t>
            </a:r>
            <a:r>
              <a:rPr lang="ru-RU" altLang="ru-RU" sz="900" dirty="0">
                <a:solidFill>
                  <a:srgbClr val="6A9432"/>
                </a:solidFill>
                <a:latin typeface="Arial" charset="0"/>
              </a:rPr>
              <a:t>и </a:t>
            </a:r>
            <a:r>
              <a:rPr lang="ru-RU" altLang="ru-RU" sz="900" dirty="0" smtClean="0">
                <a:solidFill>
                  <a:srgbClr val="6A9432"/>
                </a:solidFill>
                <a:latin typeface="Arial" charset="0"/>
              </a:rPr>
              <a:t>частоты </a:t>
            </a:r>
            <a:r>
              <a:rPr lang="ru-RU" altLang="ru-RU" sz="900" dirty="0">
                <a:solidFill>
                  <a:srgbClr val="6A9432"/>
                </a:solidFill>
                <a:latin typeface="Arial" charset="0"/>
              </a:rPr>
              <a:t>посещений в </a:t>
            </a:r>
            <a:r>
              <a:rPr lang="ru-RU" altLang="ru-RU" sz="900" dirty="0" smtClean="0">
                <a:solidFill>
                  <a:srgbClr val="6A9432"/>
                </a:solidFill>
                <a:latin typeface="Arial" charset="0"/>
              </a:rPr>
              <a:t>месяц</a:t>
            </a:r>
            <a:r>
              <a:rPr lang="ru-RU" altLang="ru-RU" sz="900" dirty="0" smtClean="0">
                <a:solidFill>
                  <a:srgbClr val="6A9432"/>
                </a:solidFill>
                <a:latin typeface="Arial" charset="0"/>
              </a:rPr>
              <a:t> </a:t>
            </a:r>
            <a:endParaRPr lang="ru-RU" altLang="ru-RU" sz="900" dirty="0">
              <a:solidFill>
                <a:srgbClr val="6A9432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altLang="ru-RU" sz="900" dirty="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 dirty="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graphicFrame>
        <p:nvGraphicFramePr>
          <p:cNvPr id="13317" name="Объект 1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Объект 2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TWITTER</a:t>
            </a: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66738"/>
            <a:ext cx="7715250" cy="558800"/>
          </a:xfrm>
        </p:spPr>
        <p:txBody>
          <a:bodyPr/>
          <a:lstStyle/>
          <a:p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r>
              <a:rPr lang="ru-RU" altLang="ru-RU" sz="2000" b="1" smtClean="0">
                <a:latin typeface="Arial" charset="0"/>
              </a:rPr>
              <a:t>СРАВНЕНИЕ СОЦИАЛЬНИХ СЕТЕЙ</a:t>
            </a:r>
            <a:br>
              <a:rPr lang="ru-RU" altLang="ru-RU" sz="2000" b="1" smtClean="0">
                <a:latin typeface="Arial" charset="0"/>
              </a:rPr>
            </a:br>
            <a:r>
              <a:rPr lang="ru-RU" altLang="ru-RU" sz="2000" b="1" smtClean="0">
                <a:latin typeface="Arial" charset="0"/>
              </a:rPr>
              <a:t>ПО ПОЛУ И ВОЗРАСТУ АВТОРОВ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81000" y="6381750"/>
            <a:ext cx="7200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900" b="1">
                <a:solidFill>
                  <a:srgbClr val="739900"/>
                </a:solidFill>
                <a:latin typeface="Arial" charset="0"/>
              </a:rPr>
              <a:t>*</a:t>
            </a:r>
            <a:r>
              <a:rPr lang="ru-RU" altLang="ru-RU" sz="1000" b="1">
                <a:solidFill>
                  <a:srgbClr val="739900"/>
                </a:solidFill>
                <a:latin typeface="Arial" charset="0"/>
              </a:rPr>
              <a:t> </a:t>
            </a:r>
            <a:r>
              <a:rPr lang="en-US" altLang="ru-RU" sz="900">
                <a:solidFill>
                  <a:srgbClr val="739900"/>
                </a:solidFill>
                <a:latin typeface="Arial" charset="0"/>
              </a:rPr>
              <a:t>Brand </a:t>
            </a:r>
            <a:r>
              <a:rPr lang="ru-RU" altLang="ru-RU" sz="900">
                <a:solidFill>
                  <a:srgbClr val="739900"/>
                </a:solidFill>
                <a:latin typeface="Arial" charset="0"/>
              </a:rPr>
              <a:t>A</a:t>
            </a:r>
            <a:r>
              <a:rPr lang="en-US" altLang="ru-RU" sz="900">
                <a:solidFill>
                  <a:srgbClr val="739900"/>
                </a:solidFill>
                <a:latin typeface="Arial" charset="0"/>
              </a:rPr>
              <a:t>nalytics</a:t>
            </a:r>
            <a:r>
              <a:rPr lang="ru-RU" altLang="ru-RU" sz="900">
                <a:solidFill>
                  <a:srgbClr val="739900"/>
                </a:solidFill>
                <a:latin typeface="Arial" charset="0"/>
              </a:rPr>
              <a:t>, декабрь 2014г.</a:t>
            </a:r>
          </a:p>
          <a:p>
            <a:pPr>
              <a:buFont typeface="Wingdings" pitchFamily="2" charset="2"/>
              <a:buNone/>
            </a:pPr>
            <a:endParaRPr lang="ru-RU" altLang="ru-RU" sz="900"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8313" y="1628775"/>
            <a:ext cx="30241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ПОЛ АВТОРОВ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Россия, декабрь 2014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 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292725" y="1657350"/>
            <a:ext cx="36004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ВОЗРАСТ АВТОРОВ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Россия, декабрь 2014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244813"/>
              </p:ext>
            </p:extLst>
          </p:nvPr>
        </p:nvGraphicFramePr>
        <p:xfrm>
          <a:off x="568035" y="2348880"/>
          <a:ext cx="378794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247233"/>
              </p:ext>
            </p:extLst>
          </p:nvPr>
        </p:nvGraphicFramePr>
        <p:xfrm>
          <a:off x="4572000" y="2364920"/>
          <a:ext cx="4248472" cy="336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68313" y="8366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РАСПРЕДЕЛЕНИЕ АВТОРОВ ПО РЕГИОНАМ РОССИИ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ВКОНТАКТЕ </a:t>
            </a: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30463"/>
            <a:ext cx="4805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038"/>
          <p:cNvSpPr>
            <a:spLocks noChangeArrowheads="1"/>
          </p:cNvSpPr>
          <p:nvPr/>
        </p:nvSpPr>
        <p:spPr bwMode="auto">
          <a:xfrm>
            <a:off x="5364163" y="5373688"/>
            <a:ext cx="35290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100" i="1">
                <a:latin typeface="Calibri" pitchFamily="34" charset="0"/>
              </a:rPr>
              <a:t>% от насел. - количество авторов, деленное на количество жителей региона.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92725" y="2420938"/>
          <a:ext cx="3527424" cy="2878175"/>
        </p:xfrm>
        <a:graphic>
          <a:graphicData uri="http://schemas.openxmlformats.org/drawingml/2006/table">
            <a:tbl>
              <a:tblPr/>
              <a:tblGrid>
                <a:gridCol w="487592"/>
                <a:gridCol w="1672057"/>
                <a:gridCol w="719882"/>
                <a:gridCol w="647893"/>
              </a:tblGrid>
              <a:tr h="333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Регион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Авторов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 от насел.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России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23 825 463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16.35 %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Санкт-Петербург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2 017 450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40.02 %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3 478 374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29.04 %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Мурманская область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204 516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26.21 %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Карелия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160 620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25.22 %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tabLst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240 027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25.14 %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9 283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5.38 %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Республика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19 348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4.10 %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93 715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33 045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2" marR="9522" marT="9524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8 644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1.95 %</a:t>
                      </a:r>
                    </a:p>
                  </a:txBody>
                  <a:tcPr marL="9522" marR="9522" marT="9524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ОДНОКЛАССНИКИ 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68313" y="8366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РАСПРЕДЕЛЕНИЕ АВТОРОВ ПО РЕГИОНАМ РОССИИ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pic>
        <p:nvPicPr>
          <p:cNvPr id="1638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4805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038"/>
          <p:cNvSpPr>
            <a:spLocks noChangeArrowheads="1"/>
          </p:cNvSpPr>
          <p:nvPr/>
        </p:nvSpPr>
        <p:spPr bwMode="auto">
          <a:xfrm>
            <a:off x="5292725" y="5229225"/>
            <a:ext cx="3527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100" i="1">
                <a:latin typeface="Calibri" pitchFamily="34" charset="0"/>
              </a:rPr>
              <a:t>% от насел. - количество авторов, деленное на количество жителей региона.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92725" y="2420938"/>
          <a:ext cx="3527426" cy="2733675"/>
        </p:xfrm>
        <a:graphic>
          <a:graphicData uri="http://schemas.openxmlformats.org/drawingml/2006/table">
            <a:tbl>
              <a:tblPr/>
              <a:tblGrid>
                <a:gridCol w="503918"/>
                <a:gridCol w="1667682"/>
                <a:gridCol w="719883"/>
                <a:gridCol w="635943"/>
              </a:tblGrid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Регион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Авторов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 от насел.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России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1 679 088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11 347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26 566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20 394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Севастополь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6 950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19 128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6 327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12 965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3 557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Карелия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1 738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468313" y="8366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РАСПРЕДЕЛЕНИЕ АВТОРОВ ПО РЕГИОНАМ РОССИИ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МОЙ МИР </a:t>
            </a: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pic>
        <p:nvPicPr>
          <p:cNvPr id="1741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03475"/>
            <a:ext cx="48244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038"/>
          <p:cNvSpPr>
            <a:spLocks noChangeArrowheads="1"/>
          </p:cNvSpPr>
          <p:nvPr/>
        </p:nvSpPr>
        <p:spPr bwMode="auto">
          <a:xfrm>
            <a:off x="5292725" y="5229225"/>
            <a:ext cx="3527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100" i="1">
                <a:latin typeface="Calibri" pitchFamily="34" charset="0"/>
              </a:rPr>
              <a:t>% от насел. - количество авторов, деленное на количество жителей региона.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92725" y="2420938"/>
          <a:ext cx="3527426" cy="2733675"/>
        </p:xfrm>
        <a:graphic>
          <a:graphicData uri="http://schemas.openxmlformats.org/drawingml/2006/table">
            <a:tbl>
              <a:tblPr/>
              <a:tblGrid>
                <a:gridCol w="503918"/>
                <a:gridCol w="1667682"/>
                <a:gridCol w="719883"/>
                <a:gridCol w="635943"/>
              </a:tblGrid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Регион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Авторов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 от насел.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России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798 295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48 530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139 600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Санкт-Петербург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48 950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12 247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16 893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Калмыкия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1 702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468313" y="8366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РАСПРЕДЕЛЕНИЕ АВТОРОВ ПО РЕГИОНАМ РОССИИ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FACEBOOK</a:t>
            </a:r>
            <a:endParaRPr lang="ru-RU" altLang="ru-RU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sp>
        <p:nvSpPr>
          <p:cNvPr id="18437" name="Rectangle 1038"/>
          <p:cNvSpPr>
            <a:spLocks noChangeArrowheads="1"/>
          </p:cNvSpPr>
          <p:nvPr/>
        </p:nvSpPr>
        <p:spPr bwMode="auto">
          <a:xfrm>
            <a:off x="5292725" y="5229225"/>
            <a:ext cx="3527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100" i="1">
                <a:latin typeface="Calibri" pitchFamily="34" charset="0"/>
              </a:rPr>
              <a:t>% от насел. - количество авторов, деленное на количество жителей региона.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92725" y="2420938"/>
          <a:ext cx="3527426" cy="2733675"/>
        </p:xfrm>
        <a:graphic>
          <a:graphicData uri="http://schemas.openxmlformats.org/drawingml/2006/table">
            <a:tbl>
              <a:tblPr/>
              <a:tblGrid>
                <a:gridCol w="503918"/>
                <a:gridCol w="1667682"/>
                <a:gridCol w="719883"/>
                <a:gridCol w="635943"/>
              </a:tblGrid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Регион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Авторов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 от насел.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России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761 115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379 610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Ярославская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21 120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Санкт-Петербург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61 175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7 574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5 236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Ненецкий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50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30463"/>
            <a:ext cx="4805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468313" y="8366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РАСПРЕДЕЛЕНИЕ АВТОРОВ ПО РЕГИОНАМ РОССИИ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INSTAGRAM</a:t>
            </a:r>
            <a:endParaRPr lang="ru-RU" altLang="ru-RU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sp>
        <p:nvSpPr>
          <p:cNvPr id="19461" name="Rectangle 1038"/>
          <p:cNvSpPr>
            <a:spLocks noChangeArrowheads="1"/>
          </p:cNvSpPr>
          <p:nvPr/>
        </p:nvSpPr>
        <p:spPr bwMode="auto">
          <a:xfrm>
            <a:off x="5292725" y="5373688"/>
            <a:ext cx="3527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100" i="1">
                <a:latin typeface="Calibri" pitchFamily="34" charset="0"/>
              </a:rPr>
              <a:t>% от насел. - количество авторов, деленное на количество жителей региона.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92725" y="2420938"/>
          <a:ext cx="3527426" cy="2733675"/>
        </p:xfrm>
        <a:graphic>
          <a:graphicData uri="http://schemas.openxmlformats.org/drawingml/2006/table">
            <a:tbl>
              <a:tblPr/>
              <a:tblGrid>
                <a:gridCol w="503918"/>
                <a:gridCol w="1667682"/>
                <a:gridCol w="719883"/>
                <a:gridCol w="635943"/>
              </a:tblGrid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Регион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Авторов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 от насел.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России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2 677 872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164 137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680 461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5.68 %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25 577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259 539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Санкт-Петербург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156 527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6 913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авт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округ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2 226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0.04 %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52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32050"/>
            <a:ext cx="48021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8"/>
          <p:cNvSpPr>
            <a:spLocks noChangeArrowheads="1"/>
          </p:cNvSpPr>
          <p:nvPr/>
        </p:nvSpPr>
        <p:spPr bwMode="auto">
          <a:xfrm>
            <a:off x="5292725" y="5516563"/>
            <a:ext cx="3527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100" i="1">
                <a:latin typeface="Calibri" pitchFamily="34" charset="0"/>
              </a:rPr>
              <a:t>% от насел. - количество авторов, деленное на количество жителей региона.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68313" y="8366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РАСПРЕДЕЛЕНИЕ АВТОРОВ ПО РЕГИОНАМ РОССИИ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TWITTER</a:t>
            </a: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pic>
        <p:nvPicPr>
          <p:cNvPr id="2048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19350"/>
            <a:ext cx="482441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92725" y="2420938"/>
          <a:ext cx="3527426" cy="3022741"/>
        </p:xfrm>
        <a:graphic>
          <a:graphicData uri="http://schemas.openxmlformats.org/drawingml/2006/table">
            <a:tbl>
              <a:tblPr/>
              <a:tblGrid>
                <a:gridCol w="503918"/>
                <a:gridCol w="1667682"/>
                <a:gridCol w="719883"/>
                <a:gridCol w="635943"/>
              </a:tblGrid>
              <a:tr h="333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№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Регион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Авторов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% от насел.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66"/>
                    </a:solidFill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России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2 103 253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21 676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4.39 %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автономный округ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1 726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387 197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Санкт-Петербург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153 428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22 279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2 247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Республика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2 290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Адыгея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1 828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7 877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2" marR="9522" marT="9523" marB="0" anchor="ctr">
                    <a:lnL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3 332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0.25 %</a:t>
                      </a:r>
                    </a:p>
                  </a:txBody>
                  <a:tcPr marL="9522" marR="9522" marT="9523" marB="0" anchor="ctr">
                    <a:lnL>
                      <a:noFill/>
                    </a:lnL>
                    <a:lnR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582613" y="1773238"/>
            <a:ext cx="57896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Представляем данные регулярного исследования активной аудитории социальных сетей в России, на этот раз по итогам второго полугодия 2014.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Мы изучаем социальные сети как средство публичной коммуникации и инструмент влияния на формирование общественного мнения, поэтому основное внимание исследования сосредоточено на активной (пишущей) аудитории.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В исследовании представлены данные по аудитории, возрасту, полу и региональному распределению российских авторов соцсетей, а также по количеству позитива в социальных сетях.</a:t>
            </a:r>
            <a:r>
              <a:rPr lang="en-US" altLang="ru-RU" sz="1400">
                <a:latin typeface="Arial" charset="0"/>
              </a:rPr>
              <a:t> </a:t>
            </a:r>
            <a:r>
              <a:rPr lang="ru-RU" altLang="ru-RU" sz="1400">
                <a:latin typeface="Arial" charset="0"/>
              </a:rPr>
              <a:t>В первый раз в исследование включен </a:t>
            </a:r>
            <a:r>
              <a:rPr lang="en-US" altLang="ru-RU" sz="1400">
                <a:latin typeface="Arial" charset="0"/>
              </a:rPr>
              <a:t>Instagram.</a:t>
            </a: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kern="0" dirty="0" smtClean="0">
                <a:latin typeface="Arial" pitchFamily="34" charset="0"/>
              </a:rPr>
              <a:t>ГОВОРИТЕ, ГОВОРИТЕ! ВАШЕ МНЕНИЕ БУДЕТ УЧТЕНО</a:t>
            </a:r>
            <a:endParaRPr lang="ru-RU" altLang="ru-RU" sz="2000" kern="0" dirty="0" smtClean="0"/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4363"/>
            <a:ext cx="23495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611188" y="4873625"/>
            <a:ext cx="83264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charset="0"/>
              </a:rPr>
              <a:t>Основные термины исследования: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charset="0"/>
              </a:rPr>
              <a:t>Автор</a:t>
            </a:r>
            <a:r>
              <a:rPr lang="ru-RU" altLang="ru-RU" sz="1400">
                <a:latin typeface="Arial" charset="0"/>
              </a:rPr>
              <a:t> – пользователь, написавший хотя бы 1 публичное сообщение за месяц.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charset="0"/>
              </a:rPr>
              <a:t>Сообщение</a:t>
            </a:r>
            <a:r>
              <a:rPr lang="ru-RU" altLang="ru-RU" sz="1400">
                <a:latin typeface="Arial" charset="0"/>
              </a:rPr>
              <a:t> – любой открытый (публичный) пост - в статусе, на стене, в группах, комментариях и др. Сообщения в личной переписке или в режиме «только для друзей» не учитываются.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charset="0"/>
              </a:rPr>
              <a:t>Аудитория</a:t>
            </a:r>
            <a:r>
              <a:rPr lang="ru-RU" altLang="ru-RU" sz="1400">
                <a:latin typeface="Arial" charset="0"/>
              </a:rPr>
              <a:t> - количество человек, заходивших на сайт хотя бы 1 раз за месяц.</a:t>
            </a:r>
            <a:endParaRPr lang="ru-RU" altLang="ru-RU" sz="16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Arial" charset="0"/>
              </a:rPr>
              <a:t>РЕЙТИНГ СОЦСЕТЕЙ ПО ПОЗИТИВНОСТИ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68313" y="1628775"/>
            <a:ext cx="806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ДОЛЯ ПОЗИТИВНЫХ И НЕГАТИВНЫХ СООБЩЕНИЙ* В СОЦМЕДИА, %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85775" y="5611813"/>
            <a:ext cx="7758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latin typeface="Arial" charset="0"/>
              </a:rPr>
              <a:t>Анализировались русскоязычные сообщения, выражающие эмоции авторов от первого лица: позитивные эмоции (например, «я люблю», «обожаю» и т.п.) и негативные («я ненавижу», «меня раздражает» и пр.). Для определения сообщений, соответствующих вышеперечисленным критериям, за 8 - 21 декабря было проанализировано </a:t>
            </a:r>
            <a:r>
              <a:rPr lang="en-US" altLang="ru-RU" sz="1100">
                <a:latin typeface="Arial" charset="0"/>
              </a:rPr>
              <a:t>528</a:t>
            </a:r>
            <a:r>
              <a:rPr lang="ru-RU" altLang="ru-RU" sz="1100">
                <a:latin typeface="Arial" charset="0"/>
              </a:rPr>
              <a:t> млн. русскоязычных сообщений от 35 млн. авторов.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395288" y="6424613"/>
            <a:ext cx="424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06817"/>
              </p:ext>
            </p:extLst>
          </p:nvPr>
        </p:nvGraphicFramePr>
        <p:xfrm>
          <a:off x="1234741" y="2060847"/>
          <a:ext cx="6696744" cy="355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650" y="3270250"/>
            <a:ext cx="7777163" cy="2895600"/>
          </a:xfrm>
        </p:spPr>
        <p:txBody>
          <a:bodyPr/>
          <a:lstStyle/>
          <a:p>
            <a:endParaRPr lang="ru-RU" altLang="ru-RU" sz="2000" b="1" smtClean="0">
              <a:latin typeface="Arial" charset="0"/>
            </a:endParaRPr>
          </a:p>
          <a:p>
            <a:r>
              <a:rPr lang="en-US" altLang="ru-RU" sz="3200" b="1" smtClean="0">
                <a:latin typeface="Arial" charset="0"/>
              </a:rPr>
              <a:t>Brand Analytics</a:t>
            </a:r>
          </a:p>
          <a:p>
            <a:r>
              <a:rPr lang="en-US" altLang="ru-RU" sz="2400" smtClean="0">
                <a:latin typeface="Arial" charset="0"/>
              </a:rPr>
              <a:t>http://br-analytics.ru</a:t>
            </a:r>
            <a:endParaRPr lang="ru-RU" altLang="ru-RU" sz="2400" smtClean="0">
              <a:latin typeface="Arial" charset="0"/>
            </a:endParaRPr>
          </a:p>
          <a:p>
            <a:endParaRPr lang="en-US" altLang="ru-RU" sz="2400" b="1" smtClean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24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b="1" kern="0" dirty="0" smtClean="0">
                <a:latin typeface="Arial" pitchFamily="34" charset="0"/>
              </a:rPr>
              <a:t>СПАСИБО ЗА ВНИМАНИЕ</a:t>
            </a:r>
            <a:br>
              <a:rPr lang="ru-RU" altLang="ru-RU" sz="2800" b="1" kern="0" dirty="0" smtClean="0">
                <a:latin typeface="Arial" pitchFamily="34" charset="0"/>
              </a:rPr>
            </a:br>
            <a:r>
              <a:rPr lang="ru-RU" altLang="ru-RU" sz="2800" b="1" kern="0" dirty="0" smtClean="0">
                <a:latin typeface="Arial" pitchFamily="34" charset="0"/>
              </a:rPr>
              <a:t/>
            </a:r>
            <a:br>
              <a:rPr lang="ru-RU" altLang="ru-RU" sz="2800" b="1" kern="0" dirty="0" smtClean="0">
                <a:latin typeface="Arial" pitchFamily="34" charset="0"/>
              </a:rPr>
            </a:br>
            <a:endParaRPr lang="ru-RU" altLang="ru-RU" sz="2800" kern="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66738"/>
            <a:ext cx="8002588" cy="558800"/>
          </a:xfrm>
        </p:spPr>
        <p:txBody>
          <a:bodyPr/>
          <a:lstStyle/>
          <a:p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r>
              <a:rPr lang="ru-RU" altLang="ru-RU" sz="2000" b="1" smtClean="0">
                <a:latin typeface="Arial" charset="0"/>
              </a:rPr>
              <a:t>ПОПУЛЯРНЫЕ СОЦИАЛЬНЫЕ СЕТИ В РОССИИ </a:t>
            </a:r>
            <a:r>
              <a:rPr lang="en-US" altLang="ru-RU" sz="2000" b="1" smtClean="0">
                <a:latin typeface="Arial" charset="0"/>
              </a:rPr>
              <a:t> 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r>
              <a:rPr lang="ru-RU" altLang="ru-RU" sz="2000" b="1" smtClean="0">
                <a:latin typeface="Arial" charset="0"/>
              </a:rPr>
              <a:t>ПО АУДИТОРИИ</a:t>
            </a:r>
          </a:p>
        </p:txBody>
      </p:sp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381000" y="6381750"/>
            <a:ext cx="7200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900" b="1" dirty="0">
                <a:solidFill>
                  <a:srgbClr val="739900"/>
                </a:solidFill>
                <a:latin typeface="Arial" charset="0"/>
              </a:rPr>
              <a:t>*</a:t>
            </a:r>
            <a:r>
              <a:rPr lang="ru-RU" altLang="ru-RU" sz="1000" b="1" dirty="0">
                <a:solidFill>
                  <a:srgbClr val="739900"/>
                </a:solidFill>
                <a:latin typeface="Arial" charset="0"/>
              </a:rPr>
              <a:t> </a:t>
            </a:r>
            <a:r>
              <a:rPr lang="en-US" altLang="ru-RU" sz="900" dirty="0">
                <a:solidFill>
                  <a:srgbClr val="739900"/>
                </a:solidFill>
                <a:latin typeface="Arial" charset="0"/>
              </a:rPr>
              <a:t>TNS Web Index</a:t>
            </a:r>
            <a:r>
              <a:rPr lang="ru-RU" altLang="ru-RU" sz="900" dirty="0">
                <a:solidFill>
                  <a:srgbClr val="739900"/>
                </a:solidFill>
                <a:latin typeface="Arial" charset="0"/>
              </a:rPr>
              <a:t>, ноябрь 2014г.</a:t>
            </a:r>
          </a:p>
          <a:p>
            <a:pPr>
              <a:buFont typeface="Wingdings" pitchFamily="2" charset="2"/>
              <a:buNone/>
            </a:pPr>
            <a:r>
              <a:rPr lang="ru-RU" altLang="ru-RU" sz="900" dirty="0">
                <a:solidFill>
                  <a:srgbClr val="6A9432"/>
                </a:solidFill>
                <a:latin typeface="Arial" charset="0"/>
              </a:rPr>
              <a:t>данные по </a:t>
            </a:r>
            <a:r>
              <a:rPr lang="en-US" altLang="ru-RU" sz="900" dirty="0">
                <a:solidFill>
                  <a:srgbClr val="6A9432"/>
                </a:solidFill>
                <a:latin typeface="Arial" charset="0"/>
              </a:rPr>
              <a:t>Twitter </a:t>
            </a:r>
            <a:r>
              <a:rPr lang="ru-RU" altLang="ru-RU" sz="900" dirty="0">
                <a:solidFill>
                  <a:srgbClr val="6A9432"/>
                </a:solidFill>
                <a:latin typeface="Arial" charset="0"/>
              </a:rPr>
              <a:t>экстраполированы, исходя из аудитории за день и частоты посещений в месяц 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8313" y="1628775"/>
            <a:ext cx="8064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АУДИТОРИЯ ЗА МЕСЯЦ , ТЫС. 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Россия, 12-64 лет, ноябрь 2014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259632" y="2348880"/>
          <a:ext cx="6984776" cy="35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001053"/>
              </p:ext>
            </p:extLst>
          </p:nvPr>
        </p:nvGraphicFramePr>
        <p:xfrm>
          <a:off x="1403648" y="2348880"/>
          <a:ext cx="66768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66738"/>
            <a:ext cx="7715250" cy="558800"/>
          </a:xfrm>
        </p:spPr>
        <p:txBody>
          <a:bodyPr/>
          <a:lstStyle/>
          <a:p>
            <a:r>
              <a:rPr lang="ru-RU" altLang="ru-RU" sz="2000" b="1" dirty="0" smtClean="0">
                <a:latin typeface="Arial" charset="0"/>
              </a:rPr>
              <a:t/>
            </a:r>
            <a:br>
              <a:rPr lang="ru-RU" altLang="ru-RU" sz="2000" b="1" dirty="0" smtClean="0">
                <a:latin typeface="Arial" charset="0"/>
              </a:rPr>
            </a:br>
            <a:r>
              <a:rPr lang="ru-RU" altLang="ru-RU" sz="2000" b="1" dirty="0" smtClean="0">
                <a:latin typeface="Arial" charset="0"/>
              </a:rPr>
              <a:t>АКТИВНЫЕ СОЦИАЛЬНЫЕ </a:t>
            </a:r>
            <a:r>
              <a:rPr lang="ru-RU" altLang="ru-RU" sz="2000" b="1" dirty="0" smtClean="0">
                <a:latin typeface="Arial" charset="0"/>
              </a:rPr>
              <a:t>СЕТИ В РОССИИ</a:t>
            </a:r>
            <a:r>
              <a:rPr lang="en-US" altLang="ru-RU" sz="2000" b="1" dirty="0" smtClean="0">
                <a:latin typeface="Arial" charset="0"/>
              </a:rPr>
              <a:t> </a:t>
            </a:r>
            <a:r>
              <a:rPr lang="ru-RU" altLang="ru-RU" sz="2000" b="1" dirty="0" smtClean="0">
                <a:latin typeface="Arial" charset="0"/>
              </a:rPr>
              <a:t/>
            </a:r>
            <a:br>
              <a:rPr lang="ru-RU" altLang="ru-RU" sz="2000" b="1" dirty="0" smtClean="0">
                <a:latin typeface="Arial" charset="0"/>
              </a:rPr>
            </a:br>
            <a:r>
              <a:rPr lang="ru-RU" altLang="ru-RU" sz="2000" b="1" dirty="0" smtClean="0">
                <a:latin typeface="Arial" charset="0"/>
              </a:rPr>
              <a:t>ПО КОЛИЧЕСТВУ АВТОРОВ И СООБЩЕНИЙ</a:t>
            </a:r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381000" y="6381750"/>
            <a:ext cx="7200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900" b="1">
                <a:solidFill>
                  <a:srgbClr val="739900"/>
                </a:solidFill>
                <a:latin typeface="Arial" charset="0"/>
              </a:rPr>
              <a:t>*</a:t>
            </a:r>
            <a:r>
              <a:rPr lang="ru-RU" altLang="ru-RU" sz="1000" b="1">
                <a:solidFill>
                  <a:srgbClr val="739900"/>
                </a:solidFill>
                <a:latin typeface="Arial" charset="0"/>
              </a:rPr>
              <a:t> </a:t>
            </a:r>
            <a:r>
              <a:rPr lang="en-US" altLang="ru-RU" sz="900">
                <a:solidFill>
                  <a:srgbClr val="739900"/>
                </a:solidFill>
                <a:latin typeface="Arial" charset="0"/>
              </a:rPr>
              <a:t>Brand </a:t>
            </a:r>
            <a:r>
              <a:rPr lang="ru-RU" altLang="ru-RU" sz="900">
                <a:solidFill>
                  <a:srgbClr val="739900"/>
                </a:solidFill>
                <a:latin typeface="Arial" charset="0"/>
              </a:rPr>
              <a:t>A</a:t>
            </a:r>
            <a:r>
              <a:rPr lang="en-US" altLang="ru-RU" sz="900">
                <a:solidFill>
                  <a:srgbClr val="739900"/>
                </a:solidFill>
                <a:latin typeface="Arial" charset="0"/>
              </a:rPr>
              <a:t>nalytics</a:t>
            </a:r>
            <a:r>
              <a:rPr lang="ru-RU" altLang="ru-RU" sz="900">
                <a:solidFill>
                  <a:srgbClr val="739900"/>
                </a:solidFill>
                <a:latin typeface="Arial" charset="0"/>
              </a:rPr>
              <a:t>, декабрь 2014г.</a:t>
            </a:r>
          </a:p>
          <a:p>
            <a:pPr>
              <a:buFont typeface="Wingdings" pitchFamily="2" charset="2"/>
              <a:buNone/>
            </a:pPr>
            <a:endParaRPr lang="ru-RU" altLang="ru-RU" sz="900"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1628775"/>
            <a:ext cx="30241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АВТОРОВ ЗА МЕСЯЦ</a:t>
            </a:r>
            <a:r>
              <a:rPr lang="en-US" altLang="ru-RU" sz="1600" b="1">
                <a:solidFill>
                  <a:srgbClr val="739900"/>
                </a:solidFill>
                <a:latin typeface="Arial" charset="0"/>
              </a:rPr>
              <a:t> </a:t>
            </a: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, 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Россия, декабрь 2014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  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95288" y="5805488"/>
            <a:ext cx="467995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200" i="1">
                <a:latin typeface="Arial" charset="0"/>
              </a:rPr>
              <a:t>* Одноклассники -  данные по Топ-100 000 групп</a:t>
            </a:r>
          </a:p>
          <a:p>
            <a:pPr>
              <a:buFont typeface="Wingdings" pitchFamily="2" charset="2"/>
              <a:buNone/>
            </a:pPr>
            <a:r>
              <a:rPr lang="ru-RU" altLang="ru-RU" sz="1200" i="1">
                <a:latin typeface="Arial" charset="0"/>
              </a:rPr>
              <a:t>** </a:t>
            </a:r>
            <a:r>
              <a:rPr lang="en-US" altLang="ru-RU" sz="1200" i="1">
                <a:latin typeface="Arial" charset="0"/>
              </a:rPr>
              <a:t>Facebook – </a:t>
            </a:r>
            <a:r>
              <a:rPr lang="ru-RU" altLang="ru-RU" sz="1200" i="1">
                <a:latin typeface="Arial" charset="0"/>
              </a:rPr>
              <a:t>оценка снизу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5292725" y="1657350"/>
            <a:ext cx="36004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СООБЩЕНИЙ ЗА МЕСЯЦ</a:t>
            </a:r>
            <a:r>
              <a:rPr lang="en-US" altLang="ru-RU" sz="1600" b="1">
                <a:solidFill>
                  <a:srgbClr val="739900"/>
                </a:solidFill>
                <a:latin typeface="Arial" charset="0"/>
              </a:rPr>
              <a:t> </a:t>
            </a:r>
            <a:r>
              <a:rPr lang="ru-RU" altLang="ru-RU" sz="1600" b="1">
                <a:solidFill>
                  <a:srgbClr val="739900"/>
                </a:solidFill>
                <a:latin typeface="Arial" charset="0"/>
              </a:rPr>
              <a:t>, ТЫС.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charset="0"/>
              </a:rPr>
              <a:t>Россия, декабрь 2014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806330"/>
              </p:ext>
            </p:extLst>
          </p:nvPr>
        </p:nvGraphicFramePr>
        <p:xfrm>
          <a:off x="468313" y="2348880"/>
          <a:ext cx="359963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58764"/>
              </p:ext>
            </p:extLst>
          </p:nvPr>
        </p:nvGraphicFramePr>
        <p:xfrm>
          <a:off x="4716016" y="2348881"/>
          <a:ext cx="3672408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66738"/>
            <a:ext cx="7715250" cy="558800"/>
          </a:xfrm>
        </p:spPr>
        <p:txBody>
          <a:bodyPr/>
          <a:lstStyle/>
          <a:p>
            <a:r>
              <a:rPr lang="ru-RU" altLang="ru-RU" sz="2000" b="1" dirty="0" smtClean="0">
                <a:latin typeface="Arial" charset="0"/>
              </a:rPr>
              <a:t/>
            </a:r>
            <a:br>
              <a:rPr lang="ru-RU" altLang="ru-RU" sz="2000" b="1" dirty="0" smtClean="0">
                <a:latin typeface="Arial" charset="0"/>
              </a:rPr>
            </a:br>
            <a:r>
              <a:rPr lang="ru-RU" altLang="ru-RU" sz="2000" b="1" dirty="0" smtClean="0">
                <a:latin typeface="Arial" charset="0"/>
              </a:rPr>
              <a:t>АКТИВНЫЕ СОЦИАЛЬНЫЕ СЕТИ В РОССИИ</a:t>
            </a:r>
            <a:r>
              <a:rPr lang="en-US" altLang="ru-RU" sz="2000" b="1" dirty="0" smtClean="0">
                <a:latin typeface="Arial" charset="0"/>
              </a:rPr>
              <a:t> </a:t>
            </a:r>
            <a:r>
              <a:rPr lang="ru-RU" altLang="ru-RU" sz="2000" b="1" dirty="0" smtClean="0">
                <a:latin typeface="Arial" charset="0"/>
              </a:rPr>
              <a:t/>
            </a:r>
            <a:br>
              <a:rPr lang="ru-RU" altLang="ru-RU" sz="2000" b="1" dirty="0" smtClean="0">
                <a:latin typeface="Arial" charset="0"/>
              </a:rPr>
            </a:br>
            <a:r>
              <a:rPr lang="ru-RU" altLang="ru-RU" sz="2000" b="1" dirty="0" smtClean="0">
                <a:latin typeface="Arial" charset="0"/>
              </a:rPr>
              <a:t>ПО </a:t>
            </a:r>
            <a:r>
              <a:rPr lang="ru-RU" altLang="ru-RU" sz="2000" b="1" dirty="0" smtClean="0">
                <a:latin typeface="Arial" charset="0"/>
              </a:rPr>
              <a:t>ВОВЛЕЧЕННОСТИ</a:t>
            </a:r>
            <a:endParaRPr lang="ru-RU" altLang="ru-RU" sz="2000" b="1" dirty="0" smtClean="0">
              <a:latin typeface="Arial" charset="0"/>
            </a:endParaRPr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381000" y="6381750"/>
            <a:ext cx="7200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900" b="1">
                <a:solidFill>
                  <a:srgbClr val="739900"/>
                </a:solidFill>
                <a:latin typeface="Arial" charset="0"/>
              </a:rPr>
              <a:t>*</a:t>
            </a:r>
            <a:r>
              <a:rPr lang="ru-RU" altLang="ru-RU" sz="1000" b="1">
                <a:solidFill>
                  <a:srgbClr val="739900"/>
                </a:solidFill>
                <a:latin typeface="Arial" charset="0"/>
              </a:rPr>
              <a:t> </a:t>
            </a:r>
            <a:r>
              <a:rPr lang="en-US" altLang="ru-RU" sz="900">
                <a:solidFill>
                  <a:srgbClr val="739900"/>
                </a:solidFill>
                <a:latin typeface="Arial" charset="0"/>
              </a:rPr>
              <a:t>Brand </a:t>
            </a:r>
            <a:r>
              <a:rPr lang="ru-RU" altLang="ru-RU" sz="900">
                <a:solidFill>
                  <a:srgbClr val="739900"/>
                </a:solidFill>
                <a:latin typeface="Arial" charset="0"/>
              </a:rPr>
              <a:t>A</a:t>
            </a:r>
            <a:r>
              <a:rPr lang="en-US" altLang="ru-RU" sz="900">
                <a:solidFill>
                  <a:srgbClr val="739900"/>
                </a:solidFill>
                <a:latin typeface="Arial" charset="0"/>
              </a:rPr>
              <a:t>nalytics</a:t>
            </a:r>
            <a:r>
              <a:rPr lang="ru-RU" altLang="ru-RU" sz="900">
                <a:solidFill>
                  <a:srgbClr val="739900"/>
                </a:solidFill>
                <a:latin typeface="Arial" charset="0"/>
              </a:rPr>
              <a:t>, декабрь 2014г.</a:t>
            </a:r>
          </a:p>
          <a:p>
            <a:pPr>
              <a:buFont typeface="Wingdings" pitchFamily="2" charset="2"/>
              <a:buNone/>
            </a:pPr>
            <a:endParaRPr lang="ru-RU" altLang="ru-RU" sz="900"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1628775"/>
            <a:ext cx="7344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739900"/>
                </a:solidFill>
                <a:latin typeface="Arial" charset="0"/>
              </a:rPr>
              <a:t>СРЕДНЕЕ </a:t>
            </a:r>
            <a:r>
              <a:rPr lang="ru-RU" altLang="ru-RU" sz="1600" b="1" dirty="0" smtClean="0">
                <a:solidFill>
                  <a:srgbClr val="739900"/>
                </a:solidFill>
                <a:latin typeface="Arial" charset="0"/>
              </a:rPr>
              <a:t>КОЛИЧЕСТВО СООБЩЕНИЙ НА АВТОРА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latin typeface="Arial" charset="0"/>
              </a:rPr>
              <a:t>Россия</a:t>
            </a:r>
            <a:r>
              <a:rPr lang="ru-RU" altLang="ru-RU" sz="1400" dirty="0">
                <a:latin typeface="Arial" charset="0"/>
              </a:rPr>
              <a:t>, декабрь </a:t>
            </a:r>
            <a:r>
              <a:rPr lang="ru-RU" altLang="ru-RU" sz="1400" dirty="0" smtClean="0">
                <a:latin typeface="Arial" charset="0"/>
              </a:rPr>
              <a:t>2014</a:t>
            </a:r>
            <a:r>
              <a:rPr lang="ru-RU" altLang="ru-RU" sz="1600" b="1" dirty="0" smtClean="0">
                <a:solidFill>
                  <a:srgbClr val="739900"/>
                </a:solidFill>
                <a:latin typeface="Arial" charset="0"/>
              </a:rPr>
              <a:t>  </a:t>
            </a:r>
            <a:endParaRPr lang="ru-RU" altLang="ru-RU" sz="1600" b="1" dirty="0">
              <a:solidFill>
                <a:srgbClr val="739900"/>
              </a:solidFill>
              <a:latin typeface="Arial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78065"/>
              </p:ext>
            </p:extLst>
          </p:nvPr>
        </p:nvGraphicFramePr>
        <p:xfrm>
          <a:off x="1403648" y="2492896"/>
          <a:ext cx="57606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07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54 605 500</a:t>
            </a:r>
          </a:p>
          <a:p>
            <a:pPr>
              <a:buFont typeface="Wingdings" pitchFamily="2" charset="2"/>
              <a:buNone/>
            </a:pPr>
            <a:endParaRPr lang="ru-RU" altLang="ru-RU" sz="18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23 825 500 	</a:t>
            </a:r>
            <a:endParaRPr lang="ru-RU" altLang="ru-RU" sz="1600" b="1">
              <a:latin typeface="Arial" charset="0"/>
            </a:endParaRP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395288" y="6237288"/>
            <a:ext cx="4248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ноябрь 2014</a:t>
            </a:r>
            <a:endParaRPr lang="en-US" altLang="ru-RU" sz="900">
              <a:solidFill>
                <a:srgbClr val="6A943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468313" y="4356100"/>
            <a:ext cx="37449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</a:t>
            </a:r>
            <a:r>
              <a:rPr lang="en-US" altLang="ru-RU" sz="2000" b="1">
                <a:latin typeface="Arial" charset="0"/>
              </a:rPr>
              <a:t>4</a:t>
            </a:r>
            <a:r>
              <a:rPr lang="ru-RU" altLang="ru-RU" sz="2000" b="1">
                <a:latin typeface="Arial" charset="0"/>
              </a:rPr>
              <a:t>1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3</a:t>
            </a:r>
            <a:r>
              <a:rPr lang="en-US" altLang="ru-RU" sz="2000" b="1">
                <a:latin typeface="Arial" charset="0"/>
              </a:rPr>
              <a:t>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</a:t>
            </a:r>
            <a:r>
              <a:rPr lang="en-US" altLang="ru-RU" sz="2000" b="1">
                <a:latin typeface="Arial" charset="0"/>
              </a:rPr>
              <a:t>5</a:t>
            </a:r>
            <a:r>
              <a:rPr lang="ru-RU" altLang="ru-RU" sz="2000" b="1">
                <a:latin typeface="Arial" charset="0"/>
              </a:rPr>
              <a:t>8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7</a:t>
            </a:r>
            <a:r>
              <a:rPr lang="en-US" altLang="ru-RU" sz="2000" b="1">
                <a:latin typeface="Arial" charset="0"/>
              </a:rPr>
              <a:t>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>
              <a:latin typeface="Arial" charset="0"/>
            </a:endParaRPr>
          </a:p>
        </p:txBody>
      </p:sp>
      <p:sp>
        <p:nvSpPr>
          <p:cNvPr id="7173" name="Rectangle 19"/>
          <p:cNvSpPr>
            <a:spLocks noChangeArrowheads="1"/>
          </p:cNvSpPr>
          <p:nvPr/>
        </p:nvSpPr>
        <p:spPr bwMode="auto">
          <a:xfrm>
            <a:off x="5148263" y="1704975"/>
            <a:ext cx="261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(возраст указан у 3</a:t>
            </a:r>
            <a:r>
              <a:rPr lang="en-US" altLang="ru-RU" sz="1000">
                <a:latin typeface="Arial" charset="0"/>
              </a:rPr>
              <a:t>7</a:t>
            </a:r>
            <a:r>
              <a:rPr lang="ru-RU" altLang="ru-RU" sz="1000">
                <a:latin typeface="Arial" charset="0"/>
              </a:rPr>
              <a:t>,</a:t>
            </a:r>
            <a:r>
              <a:rPr lang="en-US" altLang="ru-RU" sz="1000">
                <a:latin typeface="Arial" charset="0"/>
              </a:rPr>
              <a:t>8</a:t>
            </a:r>
            <a:r>
              <a:rPr lang="ru-RU" altLang="ru-RU" sz="1000">
                <a:latin typeface="Arial" charset="0"/>
              </a:rPr>
              <a:t>% авторов)</a:t>
            </a:r>
            <a:endParaRPr lang="ru-RU" altLang="ru-RU" sz="1000" b="1" baseline="30000">
              <a:solidFill>
                <a:srgbClr val="739900"/>
              </a:solidFill>
              <a:latin typeface="Arial" charset="0"/>
            </a:endParaRPr>
          </a:p>
        </p:txBody>
      </p:sp>
      <p:graphicFrame>
        <p:nvGraphicFramePr>
          <p:cNvPr id="7174" name="Объект 2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Объект 3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ВКОНТАКТЕ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859338" y="2492375"/>
          <a:ext cx="3312169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40 070 700</a:t>
            </a: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1 679 100 	</a:t>
            </a:r>
          </a:p>
          <a:p>
            <a:pPr>
              <a:buFont typeface="Wingdings" pitchFamily="2" charset="2"/>
              <a:buNone/>
            </a:pPr>
            <a:endParaRPr lang="en-US" altLang="ru-RU" sz="20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29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8</a:t>
            </a:r>
            <a:r>
              <a:rPr lang="en-US" altLang="ru-RU" sz="2000" b="1">
                <a:latin typeface="Arial" charset="0"/>
              </a:rPr>
              <a:t>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</a:t>
            </a:r>
            <a:r>
              <a:rPr lang="ru-RU" altLang="ru-RU" sz="2000" b="1">
                <a:latin typeface="Arial" charset="0"/>
              </a:rPr>
              <a:t>70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2</a:t>
            </a:r>
            <a:r>
              <a:rPr lang="en-US" altLang="ru-RU" sz="2000" b="1">
                <a:latin typeface="Arial" charset="0"/>
              </a:rPr>
              <a:t>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000" b="1">
              <a:latin typeface="Arial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ОДНОКЛАССНИКИ</a:t>
            </a:r>
            <a:r>
              <a:rPr lang="ru-RU" altLang="ru-RU" sz="20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России, Топ-100.000 групп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5148263" y="1704975"/>
            <a:ext cx="261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(возраст указан у </a:t>
            </a:r>
            <a:r>
              <a:rPr lang="en-US" altLang="ru-RU" sz="1000">
                <a:latin typeface="Arial" charset="0"/>
              </a:rPr>
              <a:t>83</a:t>
            </a:r>
            <a:r>
              <a:rPr lang="ru-RU" altLang="ru-RU" sz="1000">
                <a:latin typeface="Arial" charset="0"/>
              </a:rPr>
              <a:t>,</a:t>
            </a:r>
            <a:r>
              <a:rPr lang="en-US" altLang="ru-RU" sz="1000">
                <a:latin typeface="Arial" charset="0"/>
              </a:rPr>
              <a:t>9</a:t>
            </a:r>
            <a:r>
              <a:rPr lang="ru-RU" altLang="ru-RU" sz="1000">
                <a:latin typeface="Arial" charset="0"/>
              </a:rPr>
              <a:t> % авторов)</a:t>
            </a:r>
            <a:endParaRPr lang="ru-RU" altLang="ru-RU" sz="1000" b="1" baseline="30000">
              <a:solidFill>
                <a:srgbClr val="739900"/>
              </a:solidFill>
              <a:latin typeface="Arial" charset="0"/>
            </a:endParaRPr>
          </a:p>
        </p:txBody>
      </p:sp>
      <p:graphicFrame>
        <p:nvGraphicFramePr>
          <p:cNvPr id="8197" name="Объект 2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Объект 3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859338" y="2492375"/>
          <a:ext cx="3400425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00" name="Прямоугольник 6"/>
          <p:cNvSpPr>
            <a:spLocks noChangeArrowheads="1"/>
          </p:cNvSpPr>
          <p:nvPr/>
        </p:nvSpPr>
        <p:spPr bwMode="auto">
          <a:xfrm>
            <a:off x="395288" y="6237288"/>
            <a:ext cx="4248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ноябрь 2014</a:t>
            </a:r>
            <a:endParaRPr lang="en-US" altLang="ru-RU" sz="900">
              <a:solidFill>
                <a:srgbClr val="6A943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25 171 000</a:t>
            </a: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798 300</a:t>
            </a:r>
          </a:p>
          <a:p>
            <a:pPr>
              <a:buFont typeface="Wingdings" pitchFamily="2" charset="2"/>
              <a:buNone/>
            </a:pPr>
            <a:endParaRPr lang="en-US" altLang="ru-RU" sz="20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42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7</a:t>
            </a:r>
            <a:r>
              <a:rPr lang="en-US" altLang="ru-RU" sz="2000" b="1">
                <a:latin typeface="Arial" charset="0"/>
              </a:rPr>
              <a:t>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</a:t>
            </a:r>
            <a:r>
              <a:rPr lang="ru-RU" altLang="ru-RU" sz="2000" b="1">
                <a:latin typeface="Arial" charset="0"/>
              </a:rPr>
              <a:t>57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3</a:t>
            </a:r>
            <a:r>
              <a:rPr lang="en-US" altLang="ru-RU" sz="2000" b="1">
                <a:latin typeface="Arial" charset="0"/>
              </a:rPr>
              <a:t>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000" b="1">
              <a:latin typeface="Arial" charset="0"/>
            </a:endParaRP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5148263" y="1704975"/>
            <a:ext cx="261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(возраст указан у 79,</a:t>
            </a:r>
            <a:r>
              <a:rPr lang="en-US" altLang="ru-RU" sz="1000">
                <a:latin typeface="Arial" charset="0"/>
              </a:rPr>
              <a:t>0</a:t>
            </a:r>
            <a:r>
              <a:rPr lang="ru-RU" altLang="ru-RU" sz="1000">
                <a:latin typeface="Arial" charset="0"/>
              </a:rPr>
              <a:t> % авторов)</a:t>
            </a:r>
            <a:endParaRPr lang="ru-RU" altLang="ru-RU" sz="1000" b="1" baseline="30000">
              <a:solidFill>
                <a:srgbClr val="739900"/>
              </a:solidFill>
              <a:latin typeface="Arial" charset="0"/>
            </a:endParaRPr>
          </a:p>
        </p:txBody>
      </p:sp>
      <p:graphicFrame>
        <p:nvGraphicFramePr>
          <p:cNvPr id="9220" name="Объект 2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Объект 3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МОЙ МИР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867655" y="2492375"/>
          <a:ext cx="3376753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224" name="Прямоугольник 6"/>
          <p:cNvSpPr>
            <a:spLocks noChangeArrowheads="1"/>
          </p:cNvSpPr>
          <p:nvPr/>
        </p:nvSpPr>
        <p:spPr bwMode="auto">
          <a:xfrm>
            <a:off x="395288" y="6237288"/>
            <a:ext cx="4248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ноябрь 2014</a:t>
            </a:r>
            <a:endParaRPr lang="en-US" altLang="ru-RU" sz="900">
              <a:solidFill>
                <a:srgbClr val="6A943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1"/>
          <p:cNvGraphicFramePr>
            <a:graphicFrameLocks noChangeAspect="1"/>
          </p:cNvGraphicFramePr>
          <p:nvPr/>
        </p:nvGraphicFramePr>
        <p:xfrm>
          <a:off x="2295525" y="4797425"/>
          <a:ext cx="368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Image" r:id="rId3" imgW="609524" imgH="1307937" progId="Photoshop.Image.7">
                  <p:embed/>
                </p:oleObj>
              </mc:Choice>
              <mc:Fallback>
                <p:oleObj name="Image" r:id="rId3" imgW="609524" imgH="1307937" progId="Photoshop.Image.7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797425"/>
                        <a:ext cx="3683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Объект 2"/>
          <p:cNvGraphicFramePr>
            <a:graphicFrameLocks noChangeAspect="1"/>
          </p:cNvGraphicFramePr>
          <p:nvPr/>
        </p:nvGraphicFramePr>
        <p:xfrm>
          <a:off x="495300" y="4797425"/>
          <a:ext cx="3000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Image" r:id="rId5" imgW="495063" imgH="1307937" progId="Photoshop.Image.7">
                  <p:embed/>
                </p:oleObj>
              </mc:Choice>
              <mc:Fallback>
                <p:oleObj name="Image" r:id="rId5" imgW="495063" imgH="1307937" progId="Photoshop.Image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797425"/>
                        <a:ext cx="3000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Объект 2"/>
          <p:cNvSpPr txBox="1">
            <a:spLocks/>
          </p:cNvSpPr>
          <p:nvPr/>
        </p:nvSpPr>
        <p:spPr bwMode="auto">
          <a:xfrm>
            <a:off x="395288" y="1700213"/>
            <a:ext cx="45370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ЕЖЕМЕСЯЧНАЯ АУДИТОРИЯ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(количество человек, заходивших на сайт хотя бы 1 раз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24 241 000</a:t>
            </a:r>
          </a:p>
          <a:p>
            <a:pPr>
              <a:buFont typeface="Wingdings" pitchFamily="2" charset="2"/>
              <a:buNone/>
            </a:pPr>
            <a:endParaRPr lang="ru-RU" alt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АКТИВНЫХ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(хотя бы 1 публичное сообщение за месяц)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>
                <a:latin typeface="Arial" charset="0"/>
              </a:rPr>
              <a:t>761 100</a:t>
            </a:r>
          </a:p>
          <a:p>
            <a:pPr>
              <a:buFont typeface="Wingdings" pitchFamily="2" charset="2"/>
              <a:buNone/>
            </a:pPr>
            <a:endParaRPr lang="en-US" altLang="ru-RU" sz="20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ПОЛ АВТОРОВ</a:t>
            </a:r>
            <a:r>
              <a:rPr lang="en-US" altLang="ru-RU" sz="1800" b="1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>
              <a:solidFill>
                <a:srgbClr val="7399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        46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2</a:t>
            </a:r>
            <a:r>
              <a:rPr lang="en-US" altLang="ru-RU" sz="2000" b="1">
                <a:latin typeface="Arial" charset="0"/>
              </a:rPr>
              <a:t>%</a:t>
            </a:r>
            <a:r>
              <a:rPr lang="ru-RU" altLang="ru-RU" sz="2000" b="1">
                <a:solidFill>
                  <a:srgbClr val="739900"/>
                </a:solidFill>
                <a:latin typeface="Arial" charset="0"/>
              </a:rPr>
              <a:t>               </a:t>
            </a:r>
            <a:r>
              <a:rPr lang="ru-RU" altLang="ru-RU" sz="2000" b="1">
                <a:latin typeface="Arial" charset="0"/>
              </a:rPr>
              <a:t>53</a:t>
            </a:r>
            <a:r>
              <a:rPr lang="en-US" altLang="ru-RU" sz="2000" b="1">
                <a:latin typeface="Arial" charset="0"/>
              </a:rPr>
              <a:t>,</a:t>
            </a:r>
            <a:r>
              <a:rPr lang="ru-RU" altLang="ru-RU" sz="2000" b="1">
                <a:latin typeface="Arial" charset="0"/>
              </a:rPr>
              <a:t>8</a:t>
            </a:r>
            <a:r>
              <a:rPr lang="en-US" altLang="ru-RU" sz="2000" b="1">
                <a:latin typeface="Arial" charset="0"/>
              </a:rPr>
              <a:t>%</a:t>
            </a:r>
            <a:endParaRPr lang="ru-RU" altLang="ru-RU" sz="20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000" b="1">
              <a:latin typeface="Arial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5148263" y="1704975"/>
            <a:ext cx="2616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800" b="1">
                <a:solidFill>
                  <a:srgbClr val="739900"/>
                </a:solidFill>
                <a:latin typeface="Arial" charset="0"/>
              </a:rPr>
              <a:t>ВОЗРАСТ АВТОРОВ</a:t>
            </a:r>
            <a:r>
              <a:rPr lang="en-US" altLang="ru-RU" sz="1800" b="1" baseline="30000">
                <a:solidFill>
                  <a:srgbClr val="739900"/>
                </a:solidFill>
                <a:latin typeface="Arial" charset="0"/>
              </a:rPr>
              <a:t>**</a:t>
            </a:r>
            <a:endParaRPr lang="ru-RU" altLang="ru-RU" sz="1800" b="1" baseline="30000">
              <a:solidFill>
                <a:srgbClr val="7399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000">
                <a:latin typeface="Arial" charset="0"/>
              </a:rPr>
              <a:t>(возраст указан у </a:t>
            </a:r>
            <a:r>
              <a:rPr lang="en-US" altLang="ru-RU" sz="1000">
                <a:latin typeface="Arial" charset="0"/>
              </a:rPr>
              <a:t>3</a:t>
            </a:r>
            <a:r>
              <a:rPr lang="ru-RU" altLang="ru-RU" sz="1000">
                <a:latin typeface="Arial" charset="0"/>
              </a:rPr>
              <a:t>,6 % авторов)</a:t>
            </a:r>
            <a:endParaRPr lang="ru-RU" altLang="ru-RU" sz="1000" b="1" baseline="30000">
              <a:solidFill>
                <a:srgbClr val="739900"/>
              </a:solidFill>
              <a:latin typeface="Arial" charset="0"/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charset="0"/>
              </a:rPr>
              <a:t>FACEBOOK</a:t>
            </a:r>
            <a:endParaRPr lang="ru-RU" altLang="ru-RU" sz="2400" b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>
                <a:solidFill>
                  <a:schemeClr val="tx2"/>
                </a:solidFill>
                <a:latin typeface="Arial" charset="0"/>
              </a:rPr>
              <a:t>Данные по России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319067"/>
              </p:ext>
            </p:extLst>
          </p:nvPr>
        </p:nvGraphicFramePr>
        <p:xfrm>
          <a:off x="4860032" y="2492896"/>
          <a:ext cx="3457078" cy="286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248" name="Прямоугольник 6"/>
          <p:cNvSpPr>
            <a:spLocks noChangeArrowheads="1"/>
          </p:cNvSpPr>
          <p:nvPr/>
        </p:nvSpPr>
        <p:spPr bwMode="auto">
          <a:xfrm>
            <a:off x="395288" y="6237288"/>
            <a:ext cx="4248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174625" algn="l"/>
                <a:tab pos="542925" algn="l"/>
              </a:tabLs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174625" algn="l"/>
                <a:tab pos="542925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174625" algn="l"/>
                <a:tab pos="542925" algn="l"/>
              </a:tabLs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ru-RU" sz="1000">
                <a:solidFill>
                  <a:srgbClr val="6A9432"/>
                </a:solidFill>
                <a:latin typeface="Arial" charset="0"/>
              </a:rPr>
              <a:t>* </a:t>
            </a: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TNS Web Index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ноябрь 2014</a:t>
            </a:r>
            <a:endParaRPr lang="en-US" altLang="ru-RU" sz="900">
              <a:solidFill>
                <a:srgbClr val="6A943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900">
                <a:solidFill>
                  <a:srgbClr val="6A9432"/>
                </a:solidFill>
                <a:latin typeface="Arial" charset="0"/>
              </a:rPr>
              <a:t>** Brand Analytics</a:t>
            </a:r>
            <a:r>
              <a:rPr lang="ru-RU" altLang="ru-RU" sz="900">
                <a:solidFill>
                  <a:srgbClr val="6A9432"/>
                </a:solidFill>
                <a:latin typeface="Arial" charset="0"/>
              </a:rPr>
              <a:t>, декабрь 2014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вень">
  <a:themeElements>
    <a:clrScheme name="Уровень 10">
      <a:dk1>
        <a:srgbClr val="000000"/>
      </a:dk1>
      <a:lt1>
        <a:srgbClr val="FFFFFF"/>
      </a:lt1>
      <a:dk2>
        <a:srgbClr val="003366"/>
      </a:dk2>
      <a:lt2>
        <a:srgbClr val="6699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9">
        <a:dk1>
          <a:srgbClr val="000000"/>
        </a:dk1>
        <a:lt1>
          <a:srgbClr val="FFFFFF"/>
        </a:lt1>
        <a:dk2>
          <a:srgbClr val="003366"/>
        </a:dk2>
        <a:lt2>
          <a:srgbClr val="003366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0">
        <a:dk1>
          <a:srgbClr val="000000"/>
        </a:dk1>
        <a:lt1>
          <a:srgbClr val="FFFFFF"/>
        </a:lt1>
        <a:dk2>
          <a:srgbClr val="003366"/>
        </a:dk2>
        <a:lt2>
          <a:srgbClr val="6699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Уровень 10">
    <a:dk1>
      <a:srgbClr val="000000"/>
    </a:dk1>
    <a:lt1>
      <a:srgbClr val="FFFFFF"/>
    </a:lt1>
    <a:dk2>
      <a:srgbClr val="003366"/>
    </a:dk2>
    <a:lt2>
      <a:srgbClr val="669900"/>
    </a:lt2>
    <a:accent1>
      <a:srgbClr val="99CC00"/>
    </a:accent1>
    <a:accent2>
      <a:srgbClr val="CCCC66"/>
    </a:accent2>
    <a:accent3>
      <a:srgbClr val="FFFFFF"/>
    </a:accent3>
    <a:accent4>
      <a:srgbClr val="000000"/>
    </a:accent4>
    <a:accent5>
      <a:srgbClr val="CAE2AA"/>
    </a:accent5>
    <a:accent6>
      <a:srgbClr val="B9B95C"/>
    </a:accent6>
    <a:hlink>
      <a:srgbClr val="FFCC00"/>
    </a:hlink>
    <a:folHlink>
      <a:srgbClr val="CC9900"/>
    </a:folHlink>
  </a:clrScheme>
  <a:fontScheme name="Уровень">
    <a:majorFont>
      <a:latin typeface="Garamond"/>
      <a:ea typeface=""/>
      <a:cs typeface="Arial"/>
    </a:majorFont>
    <a:minorFont>
      <a:latin typeface="Verdan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Уровень 10">
    <a:dk1>
      <a:srgbClr val="000000"/>
    </a:dk1>
    <a:lt1>
      <a:srgbClr val="FFFFFF"/>
    </a:lt1>
    <a:dk2>
      <a:srgbClr val="003366"/>
    </a:dk2>
    <a:lt2>
      <a:srgbClr val="669900"/>
    </a:lt2>
    <a:accent1>
      <a:srgbClr val="99CC00"/>
    </a:accent1>
    <a:accent2>
      <a:srgbClr val="CCCC66"/>
    </a:accent2>
    <a:accent3>
      <a:srgbClr val="FFFFFF"/>
    </a:accent3>
    <a:accent4>
      <a:srgbClr val="000000"/>
    </a:accent4>
    <a:accent5>
      <a:srgbClr val="CAE2AA"/>
    </a:accent5>
    <a:accent6>
      <a:srgbClr val="B9B95C"/>
    </a:accent6>
    <a:hlink>
      <a:srgbClr val="FFCC00"/>
    </a:hlink>
    <a:folHlink>
      <a:srgbClr val="CC9900"/>
    </a:folHlink>
  </a:clrScheme>
  <a:fontScheme name="Уровень">
    <a:majorFont>
      <a:latin typeface="Garamond"/>
      <a:ea typeface=""/>
      <a:cs typeface="Arial"/>
    </a:majorFont>
    <a:minorFont>
      <a:latin typeface="Verdan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7707</TotalTime>
  <Words>1555</Words>
  <Application>Microsoft Office PowerPoint</Application>
  <PresentationFormat>Экран (4:3)</PresentationFormat>
  <Paragraphs>491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Уровень</vt:lpstr>
      <vt:lpstr>Image</vt:lpstr>
      <vt:lpstr>СОЦИАЛЬНЫЕ СЕТИ В РОССИИ  зима 2014-2015</vt:lpstr>
      <vt:lpstr>Презентация PowerPoint</vt:lpstr>
      <vt:lpstr> ПОПУЛЯРНЫЕ СОЦИАЛЬНЫЕ СЕТИ В РОССИИ   ПО АУДИТОРИИ</vt:lpstr>
      <vt:lpstr> АКТИВНЫЕ СОЦИАЛЬНЫЕ СЕТИ В РОССИИ  ПО КОЛИЧЕСТВУ АВТОРОВ И СООБЩЕНИЙ</vt:lpstr>
      <vt:lpstr> АКТИВНЫЕ СОЦИАЛЬНЫЕ СЕТИ В РОССИИ  ПО ВОВЛЕЧЕННОСТИ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СРАВНЕНИЕ СОЦИАЛЬНИХ СЕТЕЙ ПО ПОЛУ И ВОЗРАСТУ АВТОРОВ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ns</dc:creator>
  <cp:lastModifiedBy>Сотрудник</cp:lastModifiedBy>
  <cp:revision>270</cp:revision>
  <dcterms:created xsi:type="dcterms:W3CDTF">2013-10-03T17:17:18Z</dcterms:created>
  <dcterms:modified xsi:type="dcterms:W3CDTF">2015-01-13T14:31:15Z</dcterms:modified>
</cp:coreProperties>
</file>