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05" r:id="rId2"/>
    <p:sldMasterId id="2147483738" r:id="rId3"/>
    <p:sldMasterId id="2147483751" r:id="rId4"/>
    <p:sldMasterId id="2147483764" r:id="rId5"/>
    <p:sldMasterId id="2147483777" r:id="rId6"/>
    <p:sldMasterId id="2147483790" r:id="rId7"/>
    <p:sldMasterId id="2147483803" r:id="rId8"/>
  </p:sldMasterIdLst>
  <p:notesMasterIdLst>
    <p:notesMasterId r:id="rId21"/>
  </p:notesMasterIdLst>
  <p:handoutMasterIdLst>
    <p:handoutMasterId r:id="rId22"/>
  </p:handoutMasterIdLst>
  <p:sldIdLst>
    <p:sldId id="310" r:id="rId9"/>
    <p:sldId id="311" r:id="rId10"/>
    <p:sldId id="314" r:id="rId11"/>
    <p:sldId id="317" r:id="rId12"/>
    <p:sldId id="325" r:id="rId13"/>
    <p:sldId id="319" r:id="rId14"/>
    <p:sldId id="320" r:id="rId15"/>
    <p:sldId id="321" r:id="rId16"/>
    <p:sldId id="322" r:id="rId17"/>
    <p:sldId id="323" r:id="rId18"/>
    <p:sldId id="324" r:id="rId19"/>
    <p:sldId id="298" r:id="rId2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0">
          <p15:clr>
            <a:srgbClr val="A4A3A4"/>
          </p15:clr>
        </p15:guide>
        <p15:guide id="2" orient="horz" pos="2935">
          <p15:clr>
            <a:srgbClr val="A4A3A4"/>
          </p15:clr>
        </p15:guide>
        <p15:guide id="3" orient="horz" pos="486">
          <p15:clr>
            <a:srgbClr val="A4A3A4"/>
          </p15:clr>
        </p15:guide>
        <p15:guide id="4" pos="68">
          <p15:clr>
            <a:srgbClr val="A4A3A4"/>
          </p15:clr>
        </p15:guide>
        <p15:guide id="5" pos="1474">
          <p15:clr>
            <a:srgbClr val="A4A3A4"/>
          </p15:clr>
        </p15:guide>
        <p15:guide id="6" pos="3129">
          <p15:clr>
            <a:srgbClr val="A4A3A4"/>
          </p15:clr>
        </p15:guide>
        <p15:guide id="7" pos="2993">
          <p15:clr>
            <a:srgbClr val="A4A3A4"/>
          </p15:clr>
        </p15:guide>
        <p15:guide id="8" pos="226">
          <p15:clr>
            <a:srgbClr val="A4A3A4"/>
          </p15:clr>
        </p15:guide>
        <p15:guide id="9" pos="46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383D"/>
    <a:srgbClr val="F8696B"/>
    <a:srgbClr val="FA989A"/>
    <a:srgbClr val="FA9093"/>
    <a:srgbClr val="33BB4A"/>
    <a:srgbClr val="FFFFFF"/>
    <a:srgbClr val="C8F0CF"/>
    <a:srgbClr val="B4EABD"/>
    <a:srgbClr val="FFEEB9"/>
    <a:srgbClr val="5FD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8857" autoAdjust="0"/>
  </p:normalViewPr>
  <p:slideViewPr>
    <p:cSldViewPr showGuides="1">
      <p:cViewPr varScale="1">
        <p:scale>
          <a:sx n="154" d="100"/>
          <a:sy n="154" d="100"/>
        </p:scale>
        <p:origin x="720" y="126"/>
      </p:cViewPr>
      <p:guideLst>
        <p:guide orient="horz" pos="690"/>
        <p:guide orient="horz" pos="2935"/>
        <p:guide orient="horz" pos="486"/>
        <p:guide pos="68"/>
        <p:guide pos="1474"/>
        <p:guide pos="3129"/>
        <p:guide pos="2993"/>
        <p:guide pos="226"/>
        <p:guide pos="46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696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EF45C-CAD0-41CA-9EAF-6BF2F9CD338B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8025F-8AA5-46DD-BF8F-C484B2436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8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C9A03-B5EE-4719-A0CE-77C6F05C3FF1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6CC6-B9F1-4DCF-8D04-EC9BC991AC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>
            <a:hlinkClick r:id="" action="ppaction://noaction"/>
          </p:cNvPr>
          <p:cNvSpPr/>
          <p:nvPr userDrawn="1"/>
        </p:nvSpPr>
        <p:spPr>
          <a:xfrm>
            <a:off x="3167844" y="897939"/>
            <a:ext cx="5974691" cy="3375000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marL="435919" indent="-285750" defTabSz="816169">
              <a:buFont typeface="Arial" pitchFamily="34" charset="0"/>
              <a:buChar char="•"/>
            </a:pPr>
            <a:endParaRPr lang="en-US" sz="1600" dirty="0">
              <a:solidFill>
                <a:srgbClr val="363636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3167844" y="0"/>
            <a:ext cx="5976158" cy="735546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167844" y="4488656"/>
            <a:ext cx="5978272" cy="675382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30" name="Группа 29"/>
          <p:cNvGrpSpPr/>
          <p:nvPr userDrawn="1"/>
        </p:nvGrpSpPr>
        <p:grpSpPr>
          <a:xfrm>
            <a:off x="567820" y="1113590"/>
            <a:ext cx="1987956" cy="2797537"/>
            <a:chOff x="416496" y="1459961"/>
            <a:chExt cx="2688662" cy="3697231"/>
          </a:xfrm>
        </p:grpSpPr>
        <p:pic>
          <p:nvPicPr>
            <p:cNvPr id="31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3253"/>
            <a:stretch/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0"/>
            <a:stretch/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Прямоугольник 33"/>
          <p:cNvSpPr/>
          <p:nvPr userDrawn="1"/>
        </p:nvSpPr>
        <p:spPr>
          <a:xfrm>
            <a:off x="3178772" y="900000"/>
            <a:ext cx="184920" cy="19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934691" y="4443958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Месяц, год</a:t>
            </a:r>
          </a:p>
        </p:txBody>
      </p:sp>
      <p:sp>
        <p:nvSpPr>
          <p:cNvPr id="36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934691" y="4695986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Мероприятие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527238" y="951570"/>
            <a:ext cx="5329238" cy="152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5076056" y="3183818"/>
            <a:ext cx="3852045" cy="39596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 dirty="0" smtClean="0"/>
              <a:t>Имя Фамилия</a:t>
            </a:r>
          </a:p>
        </p:txBody>
      </p:sp>
      <p:sp>
        <p:nvSpPr>
          <p:cNvPr id="1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5076056" y="3595187"/>
            <a:ext cx="3872774" cy="63188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8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ru-RU" dirty="0" smtClean="0"/>
              <a:t>Должность</a:t>
            </a:r>
          </a:p>
          <a:p>
            <a:pPr lvl="0"/>
            <a:r>
              <a:rPr lang="ru-RU" dirty="0" smtClean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254481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164398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99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522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524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67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11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6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28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316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37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3167844" y="0"/>
            <a:ext cx="5976158" cy="735546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167844" y="4488656"/>
            <a:ext cx="5978272" cy="675382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30" name="Группа 29"/>
          <p:cNvGrpSpPr/>
          <p:nvPr userDrawn="1"/>
        </p:nvGrpSpPr>
        <p:grpSpPr>
          <a:xfrm>
            <a:off x="567820" y="1113590"/>
            <a:ext cx="1987956" cy="2797537"/>
            <a:chOff x="416496" y="1459961"/>
            <a:chExt cx="2688662" cy="3697231"/>
          </a:xfrm>
        </p:grpSpPr>
        <p:pic>
          <p:nvPicPr>
            <p:cNvPr id="31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3253"/>
            <a:stretch/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0"/>
            <a:stretch/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Текст 4"/>
          <p:cNvSpPr txBox="1">
            <a:spLocks/>
          </p:cNvSpPr>
          <p:nvPr userDrawn="1"/>
        </p:nvSpPr>
        <p:spPr>
          <a:xfrm>
            <a:off x="3334155" y="897731"/>
            <a:ext cx="5811961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7" name="Текст 4"/>
          <p:cNvSpPr txBox="1">
            <a:spLocks/>
          </p:cNvSpPr>
          <p:nvPr userDrawn="1"/>
        </p:nvSpPr>
        <p:spPr>
          <a:xfrm>
            <a:off x="3334155" y="1489311"/>
            <a:ext cx="5811961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8" name="Текст 4"/>
          <p:cNvSpPr txBox="1">
            <a:spLocks/>
          </p:cNvSpPr>
          <p:nvPr userDrawn="1"/>
        </p:nvSpPr>
        <p:spPr>
          <a:xfrm>
            <a:off x="3334155" y="2080891"/>
            <a:ext cx="5811961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9" name="Текст 4"/>
          <p:cNvSpPr txBox="1">
            <a:spLocks/>
          </p:cNvSpPr>
          <p:nvPr userDrawn="1"/>
        </p:nvSpPr>
        <p:spPr>
          <a:xfrm>
            <a:off x="3334155" y="2672471"/>
            <a:ext cx="5811961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0" name="Текст 4"/>
          <p:cNvSpPr txBox="1">
            <a:spLocks/>
          </p:cNvSpPr>
          <p:nvPr userDrawn="1"/>
        </p:nvSpPr>
        <p:spPr>
          <a:xfrm>
            <a:off x="3334155" y="3264050"/>
            <a:ext cx="5815510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1" name="Текст 4"/>
          <p:cNvSpPr txBox="1">
            <a:spLocks/>
          </p:cNvSpPr>
          <p:nvPr userDrawn="1"/>
        </p:nvSpPr>
        <p:spPr>
          <a:xfrm>
            <a:off x="3334155" y="3855631"/>
            <a:ext cx="5811961" cy="438141"/>
          </a:xfrm>
          <a:prstGeom prst="rect">
            <a:avLst/>
          </a:prstGeom>
          <a:solidFill>
            <a:srgbClr val="ECECEC"/>
          </a:solidFill>
        </p:spPr>
        <p:txBody>
          <a:bodyPr lIns="77925" tIns="38963" rIns="77925" bIns="38963" anchor="ctr"/>
          <a:lstStyle>
            <a:lvl1pPr marL="151521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4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39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521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rgbClr val="D8D8D8">
                    <a:lumMod val="50000"/>
                  </a:srgbClr>
                </a:solidFill>
                <a:effectLst/>
                <a:uLnTx/>
                <a:uFillTx/>
              </a:rPr>
              <a:t>Заголовок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D8D8D8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2" name="Текст 43"/>
          <p:cNvSpPr txBox="1">
            <a:spLocks/>
          </p:cNvSpPr>
          <p:nvPr userDrawn="1"/>
        </p:nvSpPr>
        <p:spPr>
          <a:xfrm>
            <a:off x="3167844" y="2673000"/>
            <a:ext cx="166310" cy="437400"/>
          </a:xfrm>
          <a:prstGeom prst="rect">
            <a:avLst/>
          </a:prstGeom>
          <a:solidFill>
            <a:srgbClr val="CC3399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43" name="Текст 43"/>
          <p:cNvSpPr txBox="1">
            <a:spLocks/>
          </p:cNvSpPr>
          <p:nvPr userDrawn="1"/>
        </p:nvSpPr>
        <p:spPr>
          <a:xfrm>
            <a:off x="3167844" y="2081700"/>
            <a:ext cx="165589" cy="437400"/>
          </a:xfrm>
          <a:prstGeom prst="rect">
            <a:avLst/>
          </a:prstGeom>
          <a:solidFill>
            <a:srgbClr val="FF0000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44" name="Текст 43"/>
          <p:cNvSpPr txBox="1">
            <a:spLocks/>
          </p:cNvSpPr>
          <p:nvPr userDrawn="1"/>
        </p:nvSpPr>
        <p:spPr>
          <a:xfrm>
            <a:off x="3167844" y="1490400"/>
            <a:ext cx="165589" cy="437400"/>
          </a:xfrm>
          <a:prstGeom prst="rect">
            <a:avLst/>
          </a:prstGeom>
          <a:solidFill>
            <a:srgbClr val="0000FF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45" name="Текст 43"/>
          <p:cNvSpPr txBox="1">
            <a:spLocks/>
          </p:cNvSpPr>
          <p:nvPr userDrawn="1"/>
        </p:nvSpPr>
        <p:spPr>
          <a:xfrm>
            <a:off x="3167845" y="899100"/>
            <a:ext cx="165589" cy="437400"/>
          </a:xfrm>
          <a:prstGeom prst="rect">
            <a:avLst/>
          </a:prstGeom>
          <a:solidFill>
            <a:srgbClr val="FFC000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46" name="Текст 43"/>
          <p:cNvSpPr txBox="1">
            <a:spLocks/>
          </p:cNvSpPr>
          <p:nvPr userDrawn="1"/>
        </p:nvSpPr>
        <p:spPr>
          <a:xfrm>
            <a:off x="3167844" y="3264300"/>
            <a:ext cx="165589" cy="437400"/>
          </a:xfrm>
          <a:prstGeom prst="rect">
            <a:avLst/>
          </a:prstGeom>
          <a:solidFill>
            <a:srgbClr val="6600CC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47" name="Текст 43"/>
          <p:cNvSpPr txBox="1">
            <a:spLocks/>
          </p:cNvSpPr>
          <p:nvPr userDrawn="1"/>
        </p:nvSpPr>
        <p:spPr>
          <a:xfrm>
            <a:off x="3167844" y="3855600"/>
            <a:ext cx="165589" cy="437400"/>
          </a:xfrm>
          <a:prstGeom prst="rect">
            <a:avLst/>
          </a:prstGeom>
          <a:solidFill>
            <a:srgbClr val="92D050"/>
          </a:solidFill>
        </p:spPr>
        <p:txBody>
          <a:bodyPr lIns="77925" tIns="38963" rIns="77925" bIns="38963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00" b="0" i="0" u="none" strike="noStrike" kern="1200" cap="none" spc="0" normalizeH="0" baseline="0" noProof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</a:rPr>
              <a:t>.</a:t>
            </a:r>
            <a:endParaRPr kumimoji="0" lang="ru-RU" sz="100" b="0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</a:endParaRP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934691" y="4443958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Месяц, год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934691" y="4695986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Мероприятие</a:t>
            </a:r>
          </a:p>
        </p:txBody>
      </p:sp>
    </p:spTree>
    <p:extLst>
      <p:ext uri="{BB962C8B-B14F-4D97-AF65-F5344CB8AC3E}">
        <p14:creationId xmlns:p14="http://schemas.microsoft.com/office/powerpoint/2010/main" val="2410493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32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20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4224012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635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932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89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032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20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235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65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3167844" y="0"/>
            <a:ext cx="5976158" cy="735546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167844" y="4488656"/>
            <a:ext cx="5978272" cy="675382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7916" tIns="38958" rIns="77916" bIns="38958" rtlCol="0" anchor="ctr"/>
          <a:lstStyle/>
          <a:p>
            <a:pPr marL="457217" marR="0" lvl="0" indent="0" defTabSz="8161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363636">
                  <a:lumMod val="50000"/>
                  <a:lumOff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30" name="Группа 29"/>
          <p:cNvGrpSpPr/>
          <p:nvPr userDrawn="1"/>
        </p:nvGrpSpPr>
        <p:grpSpPr>
          <a:xfrm>
            <a:off x="567820" y="1113590"/>
            <a:ext cx="1987956" cy="2797537"/>
            <a:chOff x="416496" y="1459961"/>
            <a:chExt cx="2688662" cy="3697231"/>
          </a:xfrm>
        </p:grpSpPr>
        <p:pic>
          <p:nvPicPr>
            <p:cNvPr id="31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3253"/>
            <a:stretch/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0"/>
            <a:stretch/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3167844" y="897731"/>
            <a:ext cx="5974692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167844" y="1489311"/>
            <a:ext cx="5974692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167844" y="2080891"/>
            <a:ext cx="5974692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4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3167844" y="2672471"/>
            <a:ext cx="5974692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3167844" y="3264050"/>
            <a:ext cx="5978273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3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3167845" y="3855631"/>
            <a:ext cx="5974690" cy="438141"/>
          </a:xfrm>
          <a:prstGeom prst="rect">
            <a:avLst/>
          </a:prstGeom>
          <a:solidFill>
            <a:srgbClr val="ECECEC"/>
          </a:solidFill>
        </p:spPr>
        <p:txBody>
          <a:bodyPr lIns="252000" tIns="38963" rIns="77925" bIns="38963" anchor="ctr"/>
          <a:lstStyle>
            <a:lvl1pPr marL="151521" indent="0">
              <a:lnSpc>
                <a:spcPct val="80000"/>
              </a:lnSpc>
              <a:spcBef>
                <a:spcPts val="0"/>
              </a:spcBef>
              <a:buNone/>
              <a:defRPr sz="16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8084" indent="0">
              <a:buNone/>
              <a:defRPr/>
            </a:lvl2pPr>
            <a:lvl3pPr marL="816170" indent="0">
              <a:buNone/>
              <a:defRPr/>
            </a:lvl3pPr>
            <a:lvl4pPr marL="1224254" indent="0">
              <a:buNone/>
              <a:defRPr/>
            </a:lvl4pPr>
            <a:lvl5pPr marL="1632339" indent="0">
              <a:buNone/>
              <a:defRPr/>
            </a:lvl5pPr>
          </a:lstStyle>
          <a:p>
            <a:pPr lvl="0"/>
            <a:r>
              <a:rPr lang="ru-RU" dirty="0" smtClean="0"/>
              <a:t>Заголовок</a:t>
            </a:r>
          </a:p>
        </p:txBody>
      </p:sp>
      <p:sp>
        <p:nvSpPr>
          <p:cNvPr id="34" name="Текст 43"/>
          <p:cNvSpPr>
            <a:spLocks noGrp="1"/>
          </p:cNvSpPr>
          <p:nvPr>
            <p:ph type="body" sz="quarter" idx="21" hasCustomPrompt="1"/>
          </p:nvPr>
        </p:nvSpPr>
        <p:spPr>
          <a:xfrm>
            <a:off x="3167844" y="894890"/>
            <a:ext cx="165589" cy="453600"/>
          </a:xfrm>
          <a:prstGeom prst="rect">
            <a:avLst/>
          </a:prstGeom>
          <a:solidFill>
            <a:schemeClr val="accent2"/>
          </a:solidFill>
        </p:spPr>
        <p:txBody>
          <a:bodyPr lIns="77925" tIns="38963" rIns="77925" bIns="38963"/>
          <a:lstStyle>
            <a:lvl1pPr marL="0" indent="0">
              <a:buNone/>
              <a:defRPr sz="100"/>
            </a:lvl1pPr>
          </a:lstStyle>
          <a:p>
            <a:pPr lvl="0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934691" y="4443958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Месяц, год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934691" y="4695986"/>
            <a:ext cx="1189037" cy="2079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Мероприятие</a:t>
            </a:r>
          </a:p>
        </p:txBody>
      </p:sp>
    </p:spTree>
    <p:extLst>
      <p:ext uri="{BB962C8B-B14F-4D97-AF65-F5344CB8AC3E}">
        <p14:creationId xmlns:p14="http://schemas.microsoft.com/office/powerpoint/2010/main" val="2322562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6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201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293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925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907658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4761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974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202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58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7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167063" y="0"/>
            <a:ext cx="5976939" cy="5143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marL="457217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3131840" y="1779662"/>
            <a:ext cx="5989551" cy="1219200"/>
          </a:xfrm>
          <a:prstGeom prst="rect">
            <a:avLst/>
          </a:prstGeom>
        </p:spPr>
        <p:txBody>
          <a:bodyPr lIns="77916" tIns="38958" rIns="77916" bIns="38958"/>
          <a:lstStyle>
            <a:lvl1pPr algn="ctr" defTabSz="957829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567820" y="1113590"/>
            <a:ext cx="1987956" cy="2797537"/>
            <a:chOff x="416496" y="1459961"/>
            <a:chExt cx="2688662" cy="3697231"/>
          </a:xfrm>
        </p:grpSpPr>
        <p:pic>
          <p:nvPicPr>
            <p:cNvPr id="10" name="Picture 2" descr="C:\Users\eletkina\Documents\orel_Minsvyaz_outlines_gre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3253"/>
            <a:stretch/>
          </p:blipFill>
          <p:spPr bwMode="auto">
            <a:xfrm>
              <a:off x="488504" y="2711596"/>
              <a:ext cx="2367720" cy="2445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eletkina\Documents\templ2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0"/>
            <a:stretch/>
          </p:blipFill>
          <p:spPr bwMode="auto">
            <a:xfrm>
              <a:off x="416496" y="1459961"/>
              <a:ext cx="2688662" cy="1084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35553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959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51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733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3577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8290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1915485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119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1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14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letkina\Documents\templ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255010" y="83580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971601" y="159542"/>
            <a:ext cx="45719" cy="540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08" tIns="40803" rIns="81608" bIns="40803" spcCol="0" rtlCol="0" anchor="ctr"/>
          <a:lstStyle/>
          <a:p>
            <a:pPr algn="ctr"/>
            <a:endParaRPr lang="ru-RU">
              <a:solidFill>
                <a:srgbClr val="4F81BD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08104" y="209675"/>
            <a:ext cx="2133600" cy="273844"/>
          </a:xfrm>
          <a:prstGeom prst="rect">
            <a:avLst/>
          </a:prstGeom>
        </p:spPr>
        <p:txBody>
          <a:bodyPr lIns="77907" tIns="38953" rIns="77907" bIns="38953"/>
          <a:lstStyle>
            <a:lvl1pPr algn="r">
              <a:defRPr sz="25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z="2300" spc="-300" smtClean="0"/>
              <a:pPr/>
              <a:t>‹#›</a:t>
            </a:fld>
            <a:endParaRPr lang="ru-RU" sz="2300" spc="-300" dirty="0"/>
          </a:p>
        </p:txBody>
      </p:sp>
    </p:spTree>
    <p:extLst>
      <p:ext uri="{BB962C8B-B14F-4D97-AF65-F5344CB8AC3E}">
        <p14:creationId xmlns:p14="http://schemas.microsoft.com/office/powerpoint/2010/main" val="2670366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59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7737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5569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08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521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0995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930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817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21673781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56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24"/>
          <p:cNvSpPr>
            <a:spLocks noGrp="1"/>
          </p:cNvSpPr>
          <p:nvPr>
            <p:ph type="body" sz="quarter" idx="13"/>
          </p:nvPr>
        </p:nvSpPr>
        <p:spPr>
          <a:xfrm>
            <a:off x="-1" y="1095586"/>
            <a:ext cx="9142413" cy="4047914"/>
          </a:xfrm>
          <a:prstGeom prst="rect">
            <a:avLst/>
          </a:prstGeom>
        </p:spPr>
        <p:txBody>
          <a:bodyPr lIns="180000" tIns="54000" rIns="108000" bIns="0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accent5">
                    <a:lumMod val="75000"/>
                    <a:lumOff val="25000"/>
                  </a:schemeClr>
                </a:solidFill>
              </a:defRPr>
            </a:lvl1pPr>
            <a:lvl2pPr marL="0" indent="268288">
              <a:spcBef>
                <a:spcPts val="0"/>
              </a:spcBef>
              <a:buFont typeface="Wingdings" pitchFamily="2" charset="2"/>
              <a:buChar char="§"/>
              <a:defRPr sz="1600">
                <a:solidFill>
                  <a:schemeClr val="accent5">
                    <a:lumMod val="75000"/>
                    <a:lumOff val="25000"/>
                  </a:schemeClr>
                </a:solidFill>
              </a:defRPr>
            </a:lvl2pPr>
            <a:lvl3pPr marL="449263" indent="-180975">
              <a:spcBef>
                <a:spcPts val="0"/>
              </a:spcBef>
              <a:buFont typeface="Calibri" pitchFamily="34" charset="0"/>
              <a:buChar char="–"/>
              <a:defRPr sz="1600">
                <a:solidFill>
                  <a:schemeClr val="accent5">
                    <a:lumMod val="75000"/>
                    <a:lumOff val="25000"/>
                  </a:schemeClr>
                </a:solidFill>
              </a:defRPr>
            </a:lvl3pPr>
            <a:lvl4pPr marL="266700" indent="0">
              <a:spcBef>
                <a:spcPts val="0"/>
              </a:spcBef>
              <a:buFont typeface="Wingdings" pitchFamily="2" charset="2"/>
              <a:buNone/>
              <a:defRPr sz="1600">
                <a:solidFill>
                  <a:schemeClr val="accent5">
                    <a:lumMod val="75000"/>
                    <a:lumOff val="25000"/>
                  </a:schemeClr>
                </a:solidFill>
              </a:defRPr>
            </a:lvl4pPr>
            <a:lvl5pPr marL="266700" indent="-266700">
              <a:spcBef>
                <a:spcPts val="0"/>
              </a:spcBef>
              <a:buFont typeface="Wingdings" pitchFamily="2" charset="2"/>
              <a:buChar char="§"/>
              <a:defRPr sz="1400">
                <a:solidFill>
                  <a:schemeClr val="accent5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35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0191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2956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3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1032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0314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78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944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4346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1185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40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5904656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80000"/>
              </a:lnSpc>
              <a:defRPr sz="2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401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15491800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1141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1726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8112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0338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9176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3945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1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257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38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6066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2" y="1095586"/>
            <a:ext cx="8242821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650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823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185718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6"/>
          </p:nvPr>
        </p:nvSpPr>
        <p:spPr>
          <a:xfrm>
            <a:off x="5472100" y="1743658"/>
            <a:ext cx="3672408" cy="756084"/>
          </a:xfrm>
          <a:prstGeom prst="rect">
            <a:avLst/>
          </a:prstGeom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Текст 24"/>
          <p:cNvSpPr>
            <a:spLocks noGrp="1"/>
          </p:cNvSpPr>
          <p:nvPr>
            <p:ph type="body" sz="quarter" idx="17" hasCustomPrompt="1"/>
          </p:nvPr>
        </p:nvSpPr>
        <p:spPr>
          <a:xfrm>
            <a:off x="4758225" y="1707654"/>
            <a:ext cx="965902" cy="756084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ХХХХХ</a:t>
            </a:r>
          </a:p>
        </p:txBody>
      </p:sp>
    </p:spTree>
    <p:extLst>
      <p:ext uri="{BB962C8B-B14F-4D97-AF65-F5344CB8AC3E}">
        <p14:creationId xmlns:p14="http://schemas.microsoft.com/office/powerpoint/2010/main" val="14191504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7"/>
          <p:cNvSpPr>
            <a:spLocks noGrp="1"/>
          </p:cNvSpPr>
          <p:nvPr>
            <p:ph sz="quarter" idx="16"/>
          </p:nvPr>
        </p:nvSpPr>
        <p:spPr>
          <a:xfrm>
            <a:off x="4569712" y="1095375"/>
            <a:ext cx="4572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1542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24"/>
          <p:cNvSpPr>
            <a:spLocks noGrp="1"/>
          </p:cNvSpPr>
          <p:nvPr>
            <p:ph type="body" sz="quarter" idx="14"/>
          </p:nvPr>
        </p:nvSpPr>
        <p:spPr>
          <a:xfrm>
            <a:off x="1588" y="1095586"/>
            <a:ext cx="3165475" cy="4047914"/>
          </a:xfrm>
          <a:prstGeom prst="rect">
            <a:avLst/>
          </a:prstGeom>
        </p:spPr>
        <p:txBody>
          <a:bodyPr lIns="180000" tIns="54000" rIns="18000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5"/>
          </p:nvPr>
        </p:nvSpPr>
        <p:spPr>
          <a:xfrm>
            <a:off x="3167063" y="1095375"/>
            <a:ext cx="5976937" cy="40481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268288" indent="-268288"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2667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446088" indent="-179388"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5854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0"/>
          </p:nvPr>
        </p:nvSpPr>
        <p:spPr>
          <a:xfrm>
            <a:off x="0" y="735013"/>
            <a:ext cx="9144000" cy="4408487"/>
          </a:xfrm>
          <a:prstGeom prst="rect">
            <a:avLst/>
          </a:prstGeom>
        </p:spPr>
        <p:txBody>
          <a:bodyPr/>
          <a:lstStyle>
            <a:lvl1pPr marL="88900" indent="0">
              <a:buNone/>
              <a:defRPr sz="18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6879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7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058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0" name="Текст 24"/>
          <p:cNvSpPr>
            <a:spLocks noGrp="1"/>
          </p:cNvSpPr>
          <p:nvPr>
            <p:ph type="body" sz="quarter" idx="13"/>
          </p:nvPr>
        </p:nvSpPr>
        <p:spPr>
          <a:xfrm>
            <a:off x="-15611" y="1779662"/>
            <a:ext cx="3003435" cy="1800200"/>
          </a:xfrm>
          <a:prstGeom prst="rect">
            <a:avLst/>
          </a:prstGeom>
          <a:solidFill>
            <a:schemeClr val="accent2"/>
          </a:solidFill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1779662"/>
            <a:ext cx="5976937" cy="18002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8004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6" name="Текст 24"/>
          <p:cNvSpPr>
            <a:spLocks noGrp="1"/>
          </p:cNvSpPr>
          <p:nvPr>
            <p:ph type="body" sz="quarter" idx="13"/>
          </p:nvPr>
        </p:nvSpPr>
        <p:spPr>
          <a:xfrm>
            <a:off x="251332" y="1743658"/>
            <a:ext cx="2412456" cy="2412456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bg2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bg2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bg2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7" name="Текст 24"/>
          <p:cNvSpPr>
            <a:spLocks noGrp="1"/>
          </p:cNvSpPr>
          <p:nvPr>
            <p:ph type="body" sz="quarter" idx="14"/>
          </p:nvPr>
        </p:nvSpPr>
        <p:spPr>
          <a:xfrm>
            <a:off x="3167063" y="2139890"/>
            <a:ext cx="5976937" cy="1656184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</p:spPr>
        <p:txBody>
          <a:bodyPr lIns="180000" tIns="54000" rIns="180000" b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5862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9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0" name="Picture 2" descr="\\172.16.16.2\User Data\DVK\ОСА\КАРТИНКИ\клипарт\Map Of Russia 01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7594"/>
            <a:ext cx="7920880" cy="38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78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24"/>
          <p:cNvSpPr>
            <a:spLocks noGrp="1"/>
          </p:cNvSpPr>
          <p:nvPr>
            <p:ph type="body" sz="quarter" idx="13"/>
          </p:nvPr>
        </p:nvSpPr>
        <p:spPr>
          <a:xfrm>
            <a:off x="899593" y="1527647"/>
            <a:ext cx="3672408" cy="756084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Текст 24"/>
          <p:cNvSpPr>
            <a:spLocks noGrp="1"/>
          </p:cNvSpPr>
          <p:nvPr>
            <p:ph type="body" sz="quarter" idx="14"/>
          </p:nvPr>
        </p:nvSpPr>
        <p:spPr>
          <a:xfrm>
            <a:off x="5454674" y="1527634"/>
            <a:ext cx="3672408" cy="756041"/>
          </a:xfrm>
          <a:prstGeom prst="rect">
            <a:avLst/>
          </a:prstGeom>
        </p:spPr>
        <p:txBody>
          <a:bodyPr lIns="180000" tIns="54000" rIns="180000" bIns="0"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None/>
              <a:defRPr sz="1600" b="1">
                <a:solidFill>
                  <a:schemeClr val="accent4"/>
                </a:solidFill>
              </a:defRPr>
            </a:lvl2pPr>
            <a:lvl3pPr marL="271463" indent="-271463" defTabSz="89535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accent4"/>
                </a:solidFill>
              </a:defRPr>
            </a:lvl3pPr>
            <a:lvl4pPr marL="271463" indent="-271463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tabLst>
                <a:tab pos="179388" algn="l"/>
              </a:tabLst>
              <a:defRPr sz="1600">
                <a:solidFill>
                  <a:schemeClr val="accent4"/>
                </a:solidFill>
              </a:defRPr>
            </a:lvl4pPr>
            <a:lvl5pPr marL="444500" indent="-171450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6678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977806" y="123478"/>
            <a:ext cx="42202" cy="437127"/>
          </a:xfrm>
          <a:prstGeom prst="rect">
            <a:avLst/>
          </a:prstGeom>
          <a:solidFill>
            <a:schemeClr val="accent2"/>
          </a:solidFill>
          <a:ln w="10795" cap="flat" cmpd="sng" algn="ctr">
            <a:noFill/>
            <a:prstDash val="solid"/>
          </a:ln>
          <a:effectLst/>
        </p:spPr>
        <p:txBody>
          <a:bodyPr lIns="81617" tIns="40808" rIns="81617" bIns="40808" spcCol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154403"/>
            <a:ext cx="539912" cy="401123"/>
          </a:xfrm>
          <a:prstGeom prst="rect">
            <a:avLst/>
          </a:prstGeom>
        </p:spPr>
        <p:txBody>
          <a:bodyPr lIns="66400" tIns="33200" rIns="66400" bIns="33200"/>
          <a:lstStyle>
            <a:lvl1pPr algn="r"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ru-RU" dirty="0" smtClean="0"/>
              <a:t> </a:t>
            </a:r>
            <a:fld id="{D2BBE019-575F-4C4C-ACBF-D10E1C5309A4}" type="slidenum">
              <a:rPr lang="ru-RU" spc="-256" smtClean="0"/>
              <a:pPr/>
              <a:t>‹#›</a:t>
            </a:fld>
            <a:endParaRPr lang="ru-RU" spc="-256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 hasCustomPrompt="1"/>
          </p:nvPr>
        </p:nvSpPr>
        <p:spPr>
          <a:xfrm>
            <a:off x="1007604" y="87474"/>
            <a:ext cx="2700300" cy="535914"/>
          </a:xfrm>
          <a:prstGeom prst="rect">
            <a:avLst/>
          </a:prstGeom>
        </p:spPr>
        <p:txBody>
          <a:bodyPr tIns="90000" anchor="ctr"/>
          <a:lstStyle>
            <a:lvl1pPr algn="l">
              <a:lnSpc>
                <a:spcPct val="70000"/>
              </a:lnSpc>
              <a:defRPr sz="23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2"/>
          </p:nvPr>
        </p:nvSpPr>
        <p:spPr>
          <a:xfrm>
            <a:off x="0" y="735547"/>
            <a:ext cx="9144000" cy="360039"/>
          </a:xfrm>
          <a:prstGeom prst="rect">
            <a:avLst/>
          </a:prstGeom>
          <a:solidFill>
            <a:schemeClr val="accent2"/>
          </a:solidFill>
        </p:spPr>
        <p:txBody>
          <a:bodyPr lIns="180000" tIns="0" bIns="36000" anchor="ctr"/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2" name="Объект 7"/>
          <p:cNvSpPr>
            <a:spLocks noGrp="1"/>
          </p:cNvSpPr>
          <p:nvPr>
            <p:ph sz="quarter" idx="15"/>
          </p:nvPr>
        </p:nvSpPr>
        <p:spPr>
          <a:xfrm>
            <a:off x="0" y="1104862"/>
            <a:ext cx="9144000" cy="4048125"/>
          </a:xfrm>
          <a:prstGeom prst="rect">
            <a:avLst/>
          </a:prstGeom>
        </p:spPr>
        <p:txBody>
          <a:bodyPr/>
          <a:lstStyle>
            <a:lvl1pPr marL="355600" indent="-26670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4"/>
                </a:solidFill>
              </a:defRPr>
            </a:lvl1pPr>
            <a:lvl2pPr marL="355600" indent="-26670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accent4"/>
                </a:solidFill>
              </a:defRPr>
            </a:lvl2pPr>
            <a:lvl3pPr marL="355600" indent="-26670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tabLst/>
              <a:defRPr sz="1600">
                <a:solidFill>
                  <a:schemeClr val="accent4"/>
                </a:solidFill>
              </a:defRPr>
            </a:lvl3pPr>
            <a:lvl4pPr marL="355600" indent="-266700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30000"/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4pPr>
            <a:lvl5pPr marL="539750" indent="-179388">
              <a:spcBef>
                <a:spcPts val="0"/>
              </a:spcBef>
              <a:buFont typeface="Calibri" panose="020F0502020204030204" pitchFamily="34" charset="0"/>
              <a:buChar char="–"/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54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3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7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  <p:sldLayoutId id="2147483732" r:id="rId4"/>
    <p:sldLayoutId id="2147483819" r:id="rId5"/>
    <p:sldLayoutId id="2147483820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12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36" r:id="rId3"/>
    <p:sldLayoutId id="2147483737" r:id="rId4"/>
    <p:sldLayoutId id="2147483709" r:id="rId5"/>
    <p:sldLayoutId id="2147483717" r:id="rId6"/>
    <p:sldLayoutId id="2147483718" r:id="rId7"/>
    <p:sldLayoutId id="2147483712" r:id="rId8"/>
    <p:sldLayoutId id="2147483708" r:id="rId9"/>
    <p:sldLayoutId id="2147483715" r:id="rId10"/>
    <p:sldLayoutId id="2147483735" r:id="rId11"/>
    <p:sldLayoutId id="214748371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5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04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22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8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5"/>
          <a:stretch/>
        </p:blipFill>
        <p:spPr bwMode="auto">
          <a:xfrm>
            <a:off x="414543" y="15466"/>
            <a:ext cx="539134" cy="6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letkina\Documents\templ2.jpg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90"/>
          <a:stretch/>
        </p:blipFill>
        <p:spPr bwMode="auto">
          <a:xfrm>
            <a:off x="7612453" y="150705"/>
            <a:ext cx="1028832" cy="41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2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 переводе государственных и муниципальных услуг в электронный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вид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5076056" y="3075806"/>
            <a:ext cx="3852045" cy="395969"/>
          </a:xfrm>
        </p:spPr>
        <p:txBody>
          <a:bodyPr/>
          <a:lstStyle/>
          <a:p>
            <a:r>
              <a:rPr lang="ru-RU" dirty="0"/>
              <a:t>Алексей Козырев</a:t>
            </a:r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131840" y="3380030"/>
            <a:ext cx="5816990" cy="631880"/>
          </a:xfrm>
        </p:spPr>
        <p:txBody>
          <a:bodyPr/>
          <a:lstStyle/>
          <a:p>
            <a:r>
              <a:rPr lang="ru-RU" dirty="0"/>
              <a:t>Заместитель </a:t>
            </a:r>
            <a:r>
              <a:rPr lang="ru-RU" dirty="0" smtClean="0"/>
              <a:t>Министра</a:t>
            </a:r>
          </a:p>
          <a:p>
            <a:r>
              <a:rPr lang="ru-RU" dirty="0" smtClean="0"/>
              <a:t> </a:t>
            </a:r>
            <a:r>
              <a:rPr lang="ru-RU" dirty="0"/>
              <a:t>связи и массовых коммуникаций </a:t>
            </a:r>
            <a:endParaRPr lang="ru-RU" dirty="0" smtClean="0"/>
          </a:p>
          <a:p>
            <a:r>
              <a:rPr lang="ru-RU" dirty="0" smtClean="0"/>
              <a:t>Российской </a:t>
            </a:r>
            <a:r>
              <a:rPr lang="ru-RU" dirty="0"/>
              <a:t>Федерации</a:t>
            </a:r>
          </a:p>
          <a:p>
            <a:endParaRPr lang="ru-RU" dirty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0"/>
          </p:nvPr>
        </p:nvSpPr>
        <p:spPr>
          <a:xfrm>
            <a:off x="575556" y="4560032"/>
            <a:ext cx="1837109" cy="207962"/>
          </a:xfrm>
        </p:spPr>
        <p:txBody>
          <a:bodyPr/>
          <a:lstStyle/>
          <a:p>
            <a:r>
              <a:rPr lang="ru-RU" dirty="0" smtClean="0"/>
              <a:t>10 сентября 2014</a:t>
            </a:r>
            <a:endParaRPr lang="ru-RU" dirty="0"/>
          </a:p>
        </p:txBody>
      </p:sp>
      <p:sp>
        <p:nvSpPr>
          <p:cNvPr id="8" name="Текст 9"/>
          <p:cNvSpPr>
            <a:spLocks noGrp="1"/>
          </p:cNvSpPr>
          <p:nvPr>
            <p:ph type="body" sz="quarter" idx="11"/>
          </p:nvPr>
        </p:nvSpPr>
        <p:spPr>
          <a:xfrm>
            <a:off x="431540" y="4812060"/>
            <a:ext cx="2196243" cy="207962"/>
          </a:xfrm>
        </p:spPr>
        <p:txBody>
          <a:bodyPr/>
          <a:lstStyle/>
          <a:p>
            <a:r>
              <a:rPr lang="ru-RU" dirty="0" smtClean="0"/>
              <a:t>ИНФОТЕХ-2014, Тюмень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10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516724" cy="535914"/>
          </a:xfrm>
        </p:spPr>
        <p:txBody>
          <a:bodyPr/>
          <a:lstStyle/>
          <a:p>
            <a:r>
              <a:rPr lang="ru-RU" sz="1800" dirty="0">
                <a:solidFill>
                  <a:schemeClr val="bg1">
                    <a:lumMod val="75000"/>
                  </a:schemeClr>
                </a:solidFill>
              </a:rPr>
              <a:t>Приложение 2. </a:t>
            </a:r>
            <a:r>
              <a:rPr lang="ru-RU" sz="2200" dirty="0"/>
              <a:t>Субъекты РФ, </a:t>
            </a:r>
            <a:br>
              <a:rPr lang="ru-RU" sz="2200" dirty="0"/>
            </a:br>
            <a:r>
              <a:rPr lang="ru-RU" sz="2200" dirty="0">
                <a:solidFill>
                  <a:srgbClr val="63BE7B"/>
                </a:solidFill>
              </a:rPr>
              <a:t>использующие</a:t>
            </a:r>
            <a:r>
              <a:rPr lang="ru-RU" sz="2200" dirty="0"/>
              <a:t> ЕСИА для авторизации </a:t>
            </a:r>
            <a:r>
              <a:rPr lang="ru-RU" sz="1200" b="0" dirty="0"/>
              <a:t>(продолжение)</a:t>
            </a:r>
            <a:endParaRPr lang="ru-RU" sz="2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692680" y="131152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116410"/>
              </p:ext>
            </p:extLst>
          </p:nvPr>
        </p:nvGraphicFramePr>
        <p:xfrm>
          <a:off x="107504" y="771550"/>
          <a:ext cx="4345730" cy="3998478"/>
        </p:xfrm>
        <a:graphic>
          <a:graphicData uri="http://schemas.openxmlformats.org/drawingml/2006/table">
            <a:tbl>
              <a:tblPr/>
              <a:tblGrid>
                <a:gridCol w="241730"/>
                <a:gridCol w="2412000"/>
                <a:gridCol w="1692000"/>
              </a:tblGrid>
              <a:tr h="348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Марий Эл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12.gosuslugi.ru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Мордовия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gosuslugi.e-mordovia.ru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Северная Осетия-Алания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15.gosuslugi.ru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17.gosuslugi.ru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19.gosuslugi.ru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61.gosuslugi.ru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62.gosuslugi.ru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Самарская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pgu.samregion.ru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64.gosuslugi.ru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66.gosuslugi.ru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Смоленская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67.gosuslugi.ru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Тамбовская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pgu.tambov.gov.ru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Удмуртская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uslugi.udmurt.ru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Ульяновская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gosuslugi.ulgov.ru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Хабаровская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pgu.khv.gov.ru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86.gosuslugi.ru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Челябинская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74.gosuslugi.ru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63100"/>
              </p:ext>
            </p:extLst>
          </p:nvPr>
        </p:nvGraphicFramePr>
        <p:xfrm>
          <a:off x="4726770" y="771551"/>
          <a:ext cx="4345730" cy="1587973"/>
        </p:xfrm>
        <a:graphic>
          <a:graphicData uri="http://schemas.openxmlformats.org/drawingml/2006/table">
            <a:tbl>
              <a:tblPr/>
              <a:tblGrid>
                <a:gridCol w="241730"/>
                <a:gridCol w="2412000"/>
                <a:gridCol w="1692000"/>
              </a:tblGrid>
              <a:tr h="348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Чувашская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21.gosuslugi.ru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Чукотская АО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87.gosuslugi.ru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pgu-yamal.ru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Ярославская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76.gosuslugi.ru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г. Москва*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pgu.mos.ru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Татарстан*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uslugi.tatarstan.ru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4967288" y="2395702"/>
            <a:ext cx="3817180" cy="562793"/>
          </a:xfrm>
          <a:prstGeom prst="rect">
            <a:avLst/>
          </a:prstGeom>
        </p:spPr>
        <p:txBody>
          <a:bodyPr tIns="90000" anchor="ctr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23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88900" indent="-88900" fontAlgn="ctr">
              <a:lnSpc>
                <a:spcPct val="100000"/>
              </a:lnSpc>
            </a:pPr>
            <a:r>
              <a:rPr lang="ru-RU" sz="1400" dirty="0" smtClean="0"/>
              <a:t>*</a:t>
            </a:r>
            <a:r>
              <a:rPr lang="ru-RU" sz="1400" b="0" dirty="0" smtClean="0"/>
              <a:t> в настоящее время ведут работы по миграции пользователей в ЕСИА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26701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11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516724" cy="535914"/>
          </a:xfrm>
        </p:spPr>
        <p:txBody>
          <a:bodyPr/>
          <a:lstStyle/>
          <a:p>
            <a:r>
              <a:rPr lang="ru-RU" sz="1800" dirty="0">
                <a:solidFill>
                  <a:schemeClr val="bg1">
                    <a:lumMod val="75000"/>
                  </a:schemeClr>
                </a:solidFill>
              </a:rPr>
              <a:t>Приложение 3.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2200" dirty="0">
                <a:solidFill>
                  <a:srgbClr val="FFFFFF">
                    <a:lumMod val="50000"/>
                  </a:srgbClr>
                </a:solidFill>
              </a:rPr>
              <a:t>Субъекты РФ, </a:t>
            </a:r>
            <a:br>
              <a:rPr lang="ru-RU" sz="2200" dirty="0">
                <a:solidFill>
                  <a:srgbClr val="FFFFFF">
                    <a:lumMod val="50000"/>
                  </a:srgbClr>
                </a:solidFill>
              </a:rPr>
            </a:br>
            <a:r>
              <a:rPr lang="ru-RU" sz="2200" dirty="0">
                <a:solidFill>
                  <a:srgbClr val="F8696B"/>
                </a:solidFill>
              </a:rPr>
              <a:t>не использующие </a:t>
            </a:r>
            <a:r>
              <a:rPr lang="ru-RU" sz="2200" dirty="0">
                <a:solidFill>
                  <a:srgbClr val="FFFFFF">
                    <a:lumMod val="50000"/>
                  </a:srgbClr>
                </a:solidFill>
              </a:rPr>
              <a:t>ЕСИА для авторизации</a:t>
            </a:r>
            <a:endParaRPr lang="ru-RU" sz="2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692680" y="131152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86499"/>
              </p:ext>
            </p:extLst>
          </p:nvPr>
        </p:nvGraphicFramePr>
        <p:xfrm>
          <a:off x="118258" y="765729"/>
          <a:ext cx="4345730" cy="4066593"/>
        </p:xfrm>
        <a:graphic>
          <a:graphicData uri="http://schemas.openxmlformats.org/drawingml/2006/table">
            <a:tbl>
              <a:tblPr/>
              <a:tblGrid>
                <a:gridCol w="241730"/>
                <a:gridCol w="2411812"/>
                <a:gridCol w="1692188"/>
              </a:tblGrid>
              <a:tr h="365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Волгоградская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gosuslugi.volganet.ru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г. Санкт-Петербург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gu.spb.ru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Кировская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pgmu.ako.kirov.ru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Краснодарский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pgu.krasnodar.ru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gosuslugi.krskstate.ru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Московская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pgu.mosreg.ru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pgu.omskportal.ru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Пензенская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uslugi.pnzreg.ru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gosuslugi.pskov.ru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Адыгея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pgu.adygresp.ru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0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pgu.bashkortostan.ru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pgu.govrb.ru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госуслугири.рф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Калмыкия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pgu.egov08.ru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service.karelia.ru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pgusakha.ru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Сахалинская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uslugi.admsakhalin.ru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Ставропольский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gosuslugi26.ru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93466"/>
              </p:ext>
            </p:extLst>
          </p:nvPr>
        </p:nvGraphicFramePr>
        <p:xfrm>
          <a:off x="4745658" y="771550"/>
          <a:ext cx="4287657" cy="985236"/>
        </p:xfrm>
        <a:graphic>
          <a:graphicData uri="http://schemas.openxmlformats.org/drawingml/2006/table">
            <a:tbl>
              <a:tblPr/>
              <a:tblGrid>
                <a:gridCol w="238006"/>
                <a:gridCol w="2396648"/>
                <a:gridCol w="1653003"/>
              </a:tblGrid>
              <a:tr h="363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Российской 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pgs.tomsk.gov.ru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Тульская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gosuslugi71.ru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Тюменская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uslugi.admtyumen.ru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788622"/>
              </p:ext>
            </p:extLst>
          </p:nvPr>
        </p:nvGraphicFramePr>
        <p:xfrm>
          <a:off x="4748839" y="2751771"/>
          <a:ext cx="4287657" cy="947179"/>
        </p:xfrm>
        <a:graphic>
          <a:graphicData uri="http://schemas.openxmlformats.org/drawingml/2006/table">
            <a:tbl>
              <a:tblPr/>
              <a:tblGrid>
                <a:gridCol w="238006"/>
                <a:gridCol w="2393467"/>
                <a:gridCol w="1656184"/>
              </a:tblGrid>
              <a:tr h="321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Чеченская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Портал недоступен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Портал недоступен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Тверская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Портал недоступен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4640827" y="1938576"/>
            <a:ext cx="4320480" cy="735269"/>
          </a:xfrm>
          <a:prstGeom prst="rect">
            <a:avLst/>
          </a:prstGeom>
        </p:spPr>
        <p:txBody>
          <a:bodyPr tIns="90000" anchor="ctr"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23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/>
            <a:r>
              <a:rPr lang="ru-RU" sz="2200" dirty="0" smtClean="0">
                <a:solidFill>
                  <a:srgbClr val="FFFFFF">
                    <a:lumMod val="50000"/>
                  </a:srgbClr>
                </a:solidFill>
              </a:rPr>
              <a:t>Субъекты РФ с </a:t>
            </a:r>
            <a:r>
              <a:rPr lang="ru-RU" sz="2200" dirty="0" smtClean="0">
                <a:solidFill>
                  <a:srgbClr val="F8696B"/>
                </a:solidFill>
              </a:rPr>
              <a:t>неработающими</a:t>
            </a:r>
            <a:r>
              <a:rPr lang="ru-RU" sz="2200" dirty="0" smtClean="0">
                <a:solidFill>
                  <a:srgbClr val="FFFFFF">
                    <a:lumMod val="50000"/>
                  </a:srgbClr>
                </a:solidFill>
              </a:rPr>
              <a:t> порталами</a:t>
            </a:r>
            <a:endParaRPr lang="ru-RU" sz="1200" b="0" dirty="0"/>
          </a:p>
        </p:txBody>
      </p:sp>
    </p:spTree>
    <p:extLst>
      <p:ext uri="{BB962C8B-B14F-4D97-AF65-F5344CB8AC3E}">
        <p14:creationId xmlns:p14="http://schemas.microsoft.com/office/powerpoint/2010/main" val="1541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2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2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</a:rPr>
              <a:t>Электронное правительство растет</a:t>
            </a:r>
            <a:endParaRPr lang="ru-RU" dirty="0"/>
          </a:p>
        </p:txBody>
      </p:sp>
      <p:graphicFrame>
        <p:nvGraphicFramePr>
          <p:cNvPr id="10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3129"/>
              </p:ext>
            </p:extLst>
          </p:nvPr>
        </p:nvGraphicFramePr>
        <p:xfrm>
          <a:off x="3267440" y="626068"/>
          <a:ext cx="5841064" cy="4427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316"/>
                <a:gridCol w="1180697"/>
                <a:gridCol w="1217594"/>
                <a:gridCol w="2483457"/>
              </a:tblGrid>
              <a:tr h="3033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Май</a:t>
                      </a:r>
                      <a:endParaRPr lang="en-US" sz="14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Июнь</a:t>
                      </a:r>
                      <a:endParaRPr 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Июль</a:t>
                      </a:r>
                      <a:endParaRPr 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70000"/>
                        </a:lnSpc>
                        <a:defRPr/>
                      </a:pPr>
                      <a:endParaRPr lang="ru-RU" sz="1400" b="1" kern="0" dirty="0">
                        <a:solidFill>
                          <a:schemeClr val="bg1">
                            <a:lumMod val="50000"/>
                          </a:schemeClr>
                        </a:solidFill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9</a:t>
                      </a:r>
                      <a:r>
                        <a:rPr lang="en-US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,1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млн</a:t>
                      </a:r>
                      <a:endParaRPr lang="en-US" sz="1200" b="1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9,4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 млн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9,7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м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лн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ПОЛЬЗОВАТЕЛЕЙ</a:t>
                      </a:r>
                      <a:endParaRPr lang="ru-RU" sz="1600" b="1" kern="0" dirty="0" smtClean="0">
                        <a:solidFill>
                          <a:schemeClr val="bg1">
                            <a:lumMod val="50000"/>
                          </a:schemeClr>
                        </a:solidFill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зарегистрировано в ЕСИА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8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1,6</a:t>
                      </a: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 млн</a:t>
                      </a:r>
                      <a:endParaRPr lang="en-US" sz="1200" b="1" dirty="0" smtClean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1,2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м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лн</a:t>
                      </a:r>
                      <a:endParaRPr lang="en-US" sz="12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r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1,4 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м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лн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ФЕДЕРАЛЬНЫХ </a:t>
                      </a:r>
                      <a:r>
                        <a:rPr lang="ru-RU" sz="1600" b="1" kern="0" noProof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УСЛУГ</a:t>
                      </a:r>
                      <a:endParaRPr lang="ru-RU" sz="1600" b="1" kern="0" dirty="0" smtClean="0">
                        <a:solidFill>
                          <a:srgbClr val="363636">
                            <a:lumMod val="65000"/>
                            <a:lumOff val="35000"/>
                          </a:srgbClr>
                        </a:solidFill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получено с портала ЕПГУ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90 </a:t>
                      </a:r>
                      <a:r>
                        <a:rPr lang="ru-RU" sz="1200" b="1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тыс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F8696B"/>
                          </a:solidFill>
                          <a:latin typeface="+mn-lt"/>
                        </a:rPr>
                        <a:t>46 </a:t>
                      </a:r>
                      <a:r>
                        <a:rPr lang="ru-RU" sz="1200" b="1" dirty="0" err="1" smtClean="0">
                          <a:solidFill>
                            <a:srgbClr val="F8696B"/>
                          </a:solidFill>
                          <a:latin typeface="+mn-lt"/>
                        </a:rPr>
                        <a:t>тыс</a:t>
                      </a:r>
                      <a:endParaRPr lang="en-US" sz="1200" b="1" dirty="0">
                        <a:solidFill>
                          <a:srgbClr val="F8696B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r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50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тыс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noProof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РЕГ. И МУН. УСЛУГ</a:t>
                      </a:r>
                      <a:endParaRPr lang="ru-RU" sz="1600" b="1" kern="0" dirty="0" smtClean="0">
                        <a:solidFill>
                          <a:srgbClr val="363636">
                            <a:lumMod val="65000"/>
                            <a:lumOff val="35000"/>
                          </a:srgbClr>
                        </a:solidFill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получено с портала ЕПГУ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1,9 млн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1,8 млн</a:t>
                      </a:r>
                      <a:endParaRPr lang="en-US" sz="1200" b="1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3,1 млн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ЗАПРОСОВ Р-СВЕДЕНИЙ</a:t>
                      </a: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err="1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ФОИВами</a:t>
                      </a: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 прошло через СМЭВ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38 млн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F8696B"/>
                          </a:solidFill>
                          <a:latin typeface="+mn-lt"/>
                        </a:rPr>
                        <a:t>19 млн</a:t>
                      </a:r>
                      <a:endParaRPr lang="en-US" sz="1200" b="1" dirty="0" smtClean="0">
                        <a:solidFill>
                          <a:srgbClr val="F8696B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r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21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млн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ЗАПРОСОВ Ф-СВЕДЕНИЙ</a:t>
                      </a: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err="1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РОИВами</a:t>
                      </a: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 прошло через СМЭВ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9</a:t>
                      </a:r>
                      <a:r>
                        <a:rPr lang="en-US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2%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9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%</a:t>
                      </a:r>
                      <a:endParaRPr lang="en-US" sz="1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r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9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%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600" b="1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ДОСТУПНОСТЬ</a:t>
                      </a: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федеральных сервисов ИЭП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158 </a:t>
                      </a:r>
                      <a:r>
                        <a:rPr lang="ru-RU" sz="1200" b="1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шт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102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шт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92</a:t>
                      </a:r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шт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  <a:p>
                      <a:pPr marL="144000" algn="r">
                        <a:lnSpc>
                          <a:spcPct val="80000"/>
                        </a:lnSpc>
                      </a:pPr>
                      <a:endParaRPr lang="en-U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b="1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ИНЦИДЕНТОВ</a:t>
                      </a: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err="1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ФОИВами</a:t>
                      </a: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 не решено в срок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A6A6A6"/>
                          </a:solidFill>
                          <a:latin typeface="+mn-lt"/>
                        </a:rPr>
                        <a:t>135 </a:t>
                      </a:r>
                      <a:r>
                        <a:rPr lang="ru-RU" sz="1200" b="1" dirty="0" err="1" smtClean="0">
                          <a:solidFill>
                            <a:srgbClr val="A6A6A6"/>
                          </a:solidFill>
                          <a:latin typeface="+mn-lt"/>
                        </a:rPr>
                        <a:t>шт</a:t>
                      </a:r>
                      <a:endParaRPr lang="en-US" sz="1200" b="1" dirty="0">
                        <a:solidFill>
                          <a:srgbClr val="A6A6A6"/>
                        </a:solidFill>
                        <a:latin typeface="+mn-lt"/>
                      </a:endParaRPr>
                    </a:p>
                  </a:txBody>
                  <a:tcPr marL="144000" marB="36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24000" algn="l">
                        <a:lnSpc>
                          <a:spcPct val="80000"/>
                        </a:lnSpc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166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шт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4400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172 </a:t>
                      </a:r>
                      <a:r>
                        <a:rPr lang="ru-RU" sz="1200" b="1" dirty="0" err="1" smtClean="0">
                          <a:solidFill>
                            <a:srgbClr val="00B050"/>
                          </a:solidFill>
                          <a:latin typeface="+mn-lt"/>
                        </a:rPr>
                        <a:t>шт</a:t>
                      </a:r>
                      <a:endParaRPr lang="en-US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R="288000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b="1" kern="0" noProof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ТОЧЕК РЕГИСТРАЦИИ</a:t>
                      </a:r>
                      <a:endParaRPr lang="ru-RU" sz="1500" b="1" kern="0" dirty="0" smtClean="0">
                        <a:solidFill>
                          <a:srgbClr val="363636">
                            <a:lumMod val="65000"/>
                            <a:lumOff val="35000"/>
                          </a:srgbClr>
                        </a:solidFill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defTabSz="778986">
                        <a:lnSpc>
                          <a:spcPct val="90000"/>
                        </a:lnSpc>
                        <a:defRPr/>
                      </a:pPr>
                      <a:r>
                        <a:rPr lang="ru-RU" sz="1200" b="0" kern="0" dirty="0" smtClean="0">
                          <a:solidFill>
                            <a:srgbClr val="363636">
                              <a:lumMod val="65000"/>
                              <a:lumOff val="35000"/>
                            </a:srgbClr>
                          </a:solidFill>
                          <a:ea typeface="Arial Unicode MS" pitchFamily="34" charset="-128"/>
                          <a:cs typeface="Arial Unicode MS" pitchFamily="34" charset="-128"/>
                        </a:rPr>
                        <a:t>в ЕСИА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1" name="Straight Connector 4"/>
          <p:cNvCxnSpPr/>
          <p:nvPr/>
        </p:nvCxnSpPr>
        <p:spPr>
          <a:xfrm flipV="1">
            <a:off x="3708524" y="1223066"/>
            <a:ext cx="1079500" cy="55472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6"/>
          <p:cNvCxnSpPr/>
          <p:nvPr/>
        </p:nvCxnSpPr>
        <p:spPr>
          <a:xfrm flipV="1">
            <a:off x="4788024" y="1167594"/>
            <a:ext cx="1223963" cy="55472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8"/>
          <p:cNvCxnSpPr/>
          <p:nvPr/>
        </p:nvCxnSpPr>
        <p:spPr>
          <a:xfrm>
            <a:off x="3708524" y="1671650"/>
            <a:ext cx="1079500" cy="144017"/>
          </a:xfrm>
          <a:prstGeom prst="line">
            <a:avLst/>
          </a:prstGeom>
          <a:ln w="28575" cmpd="sng">
            <a:solidFill>
              <a:srgbClr val="FFC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9"/>
          <p:cNvCxnSpPr/>
          <p:nvPr/>
        </p:nvCxnSpPr>
        <p:spPr>
          <a:xfrm flipV="1">
            <a:off x="4788024" y="1743658"/>
            <a:ext cx="1223963" cy="72012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31"/>
          <p:cNvCxnSpPr/>
          <p:nvPr/>
        </p:nvCxnSpPr>
        <p:spPr>
          <a:xfrm>
            <a:off x="3708524" y="2210243"/>
            <a:ext cx="1075561" cy="145483"/>
          </a:xfrm>
          <a:prstGeom prst="line">
            <a:avLst/>
          </a:prstGeom>
          <a:ln w="28575" cmpd="sng">
            <a:solidFill>
              <a:srgbClr val="F8696B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32"/>
          <p:cNvCxnSpPr/>
          <p:nvPr/>
        </p:nvCxnSpPr>
        <p:spPr>
          <a:xfrm flipV="1">
            <a:off x="4788024" y="2319722"/>
            <a:ext cx="1219200" cy="36004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0"/>
          <p:cNvCxnSpPr/>
          <p:nvPr/>
        </p:nvCxnSpPr>
        <p:spPr>
          <a:xfrm>
            <a:off x="3708400" y="2823780"/>
            <a:ext cx="1079624" cy="36002"/>
          </a:xfrm>
          <a:prstGeom prst="line">
            <a:avLst/>
          </a:prstGeom>
          <a:ln w="28575" cmpd="sng">
            <a:solidFill>
              <a:srgbClr val="FFC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1"/>
          <p:cNvCxnSpPr/>
          <p:nvPr/>
        </p:nvCxnSpPr>
        <p:spPr>
          <a:xfrm flipV="1">
            <a:off x="4788024" y="2715766"/>
            <a:ext cx="1223963" cy="144016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1"/>
          <p:cNvCxnSpPr/>
          <p:nvPr/>
        </p:nvCxnSpPr>
        <p:spPr>
          <a:xfrm>
            <a:off x="3708400" y="3219822"/>
            <a:ext cx="1079162" cy="181730"/>
          </a:xfrm>
          <a:prstGeom prst="line">
            <a:avLst/>
          </a:prstGeom>
          <a:ln w="28575" cmpd="sng">
            <a:solidFill>
              <a:srgbClr val="F8696B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52"/>
          <p:cNvCxnSpPr/>
          <p:nvPr/>
        </p:nvCxnSpPr>
        <p:spPr>
          <a:xfrm flipV="1">
            <a:off x="4788024" y="3355264"/>
            <a:ext cx="1219200" cy="44579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60"/>
          <p:cNvCxnSpPr/>
          <p:nvPr/>
        </p:nvCxnSpPr>
        <p:spPr>
          <a:xfrm>
            <a:off x="3708524" y="4263938"/>
            <a:ext cx="1079500" cy="175519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1"/>
          <p:cNvCxnSpPr/>
          <p:nvPr/>
        </p:nvCxnSpPr>
        <p:spPr>
          <a:xfrm>
            <a:off x="4788024" y="4439457"/>
            <a:ext cx="1219200" cy="24753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68"/>
          <p:cNvCxnSpPr/>
          <p:nvPr/>
        </p:nvCxnSpPr>
        <p:spPr>
          <a:xfrm flipV="1">
            <a:off x="3708400" y="4876292"/>
            <a:ext cx="1079624" cy="143730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9"/>
          <p:cNvCxnSpPr/>
          <p:nvPr/>
        </p:nvCxnSpPr>
        <p:spPr>
          <a:xfrm flipV="1">
            <a:off x="4788024" y="4840288"/>
            <a:ext cx="1223963" cy="36004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76"/>
          <p:cNvCxnSpPr/>
          <p:nvPr/>
        </p:nvCxnSpPr>
        <p:spPr>
          <a:xfrm>
            <a:off x="3708524" y="3903898"/>
            <a:ext cx="1079500" cy="0"/>
          </a:xfrm>
          <a:prstGeom prst="line">
            <a:avLst/>
          </a:prstGeom>
          <a:ln w="28575" cmpd="sng">
            <a:solidFill>
              <a:srgbClr val="FFC000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77"/>
          <p:cNvCxnSpPr/>
          <p:nvPr/>
        </p:nvCxnSpPr>
        <p:spPr>
          <a:xfrm flipV="1">
            <a:off x="4788024" y="3687874"/>
            <a:ext cx="1223963" cy="216024"/>
          </a:xfrm>
          <a:prstGeom prst="line">
            <a:avLst/>
          </a:prstGeom>
          <a:ln w="28575" cmpd="sng">
            <a:solidFill>
              <a:srgbClr val="33BB4A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Пятиугольник 105"/>
          <p:cNvSpPr/>
          <p:nvPr/>
        </p:nvSpPr>
        <p:spPr>
          <a:xfrm>
            <a:off x="0" y="915566"/>
            <a:ext cx="3275856" cy="535531"/>
          </a:xfrm>
          <a:prstGeom prst="homePlate">
            <a:avLst>
              <a:gd name="adj" fmla="val 33166"/>
            </a:avLst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75735">
              <a:lnSpc>
                <a:spcPct val="90000"/>
              </a:lnSpc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Стабильный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рост пользователей Единого портала </a:t>
            </a:r>
            <a:r>
              <a:rPr lang="ru-RU" sz="1600" b="1" dirty="0" err="1" smtClean="0">
                <a:solidFill>
                  <a:schemeClr val="bg1">
                    <a:lumMod val="50000"/>
                  </a:schemeClr>
                </a:solidFill>
              </a:rPr>
              <a:t>госуслуг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Пятиугольник 113"/>
          <p:cNvSpPr/>
          <p:nvPr/>
        </p:nvSpPr>
        <p:spPr>
          <a:xfrm>
            <a:off x="-1" y="3476379"/>
            <a:ext cx="3266765" cy="535531"/>
          </a:xfrm>
          <a:prstGeom prst="homePlate">
            <a:avLst>
              <a:gd name="adj" fmla="val 33166"/>
            </a:avLst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75735">
              <a:lnSpc>
                <a:spcPct val="90000"/>
              </a:lnSpc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Рост доступности 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5735">
              <a:lnSpc>
                <a:spcPct val="90000"/>
              </a:lnSpc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федеральных сервисов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Пятиугольник 114"/>
          <p:cNvSpPr/>
          <p:nvPr/>
        </p:nvSpPr>
        <p:spPr>
          <a:xfrm>
            <a:off x="-1" y="2468267"/>
            <a:ext cx="3275857" cy="535531"/>
          </a:xfrm>
          <a:prstGeom prst="homePlate">
            <a:avLst>
              <a:gd name="adj" fmla="val 33166"/>
            </a:avLst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75735">
              <a:lnSpc>
                <a:spcPct val="90000"/>
              </a:lnSpc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Рост использования 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5735">
              <a:lnSpc>
                <a:spcPct val="90000"/>
              </a:lnSpc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р-сведений </a:t>
            </a:r>
            <a:r>
              <a:rPr lang="ru-RU" sz="1600" b="1" dirty="0" err="1">
                <a:solidFill>
                  <a:schemeClr val="bg1">
                    <a:lumMod val="50000"/>
                  </a:schemeClr>
                </a:solidFill>
              </a:rPr>
              <a:t>ФОИВами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883263" y="1095586"/>
            <a:ext cx="1260000" cy="5400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034569" y="2211710"/>
            <a:ext cx="100800" cy="4679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76969" y="1671650"/>
            <a:ext cx="158400" cy="4859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38885" y="3255882"/>
            <a:ext cx="100800" cy="50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3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228692" cy="535914"/>
          </a:xfrm>
        </p:spPr>
        <p:txBody>
          <a:bodyPr/>
          <a:lstStyle/>
          <a:p>
            <a:r>
              <a:rPr lang="ru-RU" sz="2200" dirty="0"/>
              <a:t>Многие услуги переведены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электронный вид некачественно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1066" y="4263938"/>
            <a:ext cx="5149106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Необходимо повысить качество </a:t>
            </a:r>
          </a:p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accent4"/>
                </a:solidFill>
              </a:rPr>
              <a:t>предоставления </a:t>
            </a:r>
            <a:r>
              <a:rPr lang="ru-RU" sz="1400" b="1" dirty="0">
                <a:solidFill>
                  <a:schemeClr val="accent4"/>
                </a:solidFill>
              </a:rPr>
              <a:t>государственных и муниципальных </a:t>
            </a:r>
            <a:r>
              <a:rPr lang="ru-RU" sz="1400" b="1" dirty="0" smtClean="0">
                <a:solidFill>
                  <a:schemeClr val="accent4"/>
                </a:solidFill>
              </a:rPr>
              <a:t>услуг</a:t>
            </a:r>
          </a:p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accent4"/>
                </a:solidFill>
              </a:rPr>
              <a:t>в </a:t>
            </a:r>
            <a:r>
              <a:rPr lang="ru-RU" sz="1400" b="1" dirty="0">
                <a:solidFill>
                  <a:schemeClr val="accent4"/>
                </a:solidFill>
              </a:rPr>
              <a:t>электронном виде за счет приведения </a:t>
            </a:r>
            <a:r>
              <a:rPr lang="ru-RU" sz="1400" b="1" dirty="0" smtClean="0">
                <a:solidFill>
                  <a:schemeClr val="accent4"/>
                </a:solidFill>
              </a:rPr>
              <a:t>процесса</a:t>
            </a:r>
          </a:p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accent4"/>
                </a:solidFill>
              </a:rPr>
              <a:t>их </a:t>
            </a:r>
            <a:r>
              <a:rPr lang="ru-RU" sz="1400" b="1" dirty="0">
                <a:solidFill>
                  <a:schemeClr val="accent4"/>
                </a:solidFill>
              </a:rPr>
              <a:t>предоставления в соответствие с требованиями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4340445"/>
            <a:ext cx="291581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lnSpc>
                <a:spcPct val="90000"/>
              </a:lnSpc>
            </a:pP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* Мониторинг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</a:rPr>
              <a:t>производился по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</a:rPr>
              <a:t>83 субъектам </a:t>
            </a:r>
            <a:endParaRPr lang="ru-RU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7313">
              <a:lnSpc>
                <a:spcPct val="90000"/>
              </a:lnSpc>
            </a:pP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по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</a:rPr>
              <a:t>2041 услуге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</a:rPr>
              <a:t>(все услуги брались из перечня приоритетных, закрепленным Концепцией развития механизмов предоставления государственных и муниципальных услуг в электронном виде)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52147" y="3312649"/>
            <a:ext cx="269614" cy="399675"/>
            <a:chOff x="4777651" y="5544261"/>
            <a:chExt cx="291452" cy="432048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4777651" y="5544261"/>
              <a:ext cx="157950" cy="432048"/>
              <a:chOff x="2892372" y="1986379"/>
              <a:chExt cx="327112" cy="894764"/>
            </a:xfrm>
            <a:solidFill>
              <a:schemeClr val="accent2"/>
            </a:solidFill>
          </p:grpSpPr>
          <p:sp>
            <p:nvSpPr>
              <p:cNvPr id="25" name="Овал 24"/>
              <p:cNvSpPr/>
              <p:nvPr/>
            </p:nvSpPr>
            <p:spPr>
              <a:xfrm>
                <a:off x="2933204" y="1986379"/>
                <a:ext cx="244772" cy="2447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2892372" y="2263661"/>
                <a:ext cx="327112" cy="617482"/>
              </a:xfrm>
              <a:custGeom>
                <a:avLst/>
                <a:gdLst/>
                <a:ahLst/>
                <a:cxnLst/>
                <a:rect l="l" t="t" r="r" b="b"/>
                <a:pathLst>
                  <a:path w="591148" h="1088922">
                    <a:moveTo>
                      <a:pt x="295574" y="0"/>
                    </a:moveTo>
                    <a:cubicBezTo>
                      <a:pt x="439049" y="1326"/>
                      <a:pt x="563464" y="58648"/>
                      <a:pt x="574694" y="87845"/>
                    </a:cubicBezTo>
                    <a:cubicBezTo>
                      <a:pt x="608179" y="162586"/>
                      <a:pt x="585655" y="528611"/>
                      <a:pt x="550878" y="598103"/>
                    </a:cubicBezTo>
                    <a:lnTo>
                      <a:pt x="502556" y="642708"/>
                    </a:lnTo>
                    <a:cubicBezTo>
                      <a:pt x="473009" y="651336"/>
                      <a:pt x="474159" y="1064299"/>
                      <a:pt x="399168" y="1088922"/>
                    </a:cubicBezTo>
                    <a:lnTo>
                      <a:pt x="295574" y="1088842"/>
                    </a:lnTo>
                    <a:lnTo>
                      <a:pt x="191980" y="1088922"/>
                    </a:lnTo>
                    <a:cubicBezTo>
                      <a:pt x="116989" y="1064299"/>
                      <a:pt x="118139" y="651336"/>
                      <a:pt x="88592" y="642708"/>
                    </a:cubicBezTo>
                    <a:lnTo>
                      <a:pt x="40270" y="598103"/>
                    </a:lnTo>
                    <a:cubicBezTo>
                      <a:pt x="5493" y="528611"/>
                      <a:pt x="-17031" y="162586"/>
                      <a:pt x="16454" y="87845"/>
                    </a:cubicBezTo>
                    <a:cubicBezTo>
                      <a:pt x="27684" y="58648"/>
                      <a:pt x="152099" y="1326"/>
                      <a:pt x="29557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4863189" y="5579054"/>
              <a:ext cx="205914" cy="205914"/>
              <a:chOff x="2649538" y="3019028"/>
              <a:chExt cx="802262" cy="802262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2649538" y="3019028"/>
                <a:ext cx="802262" cy="8022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649538" y="3402159"/>
                <a:ext cx="130346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033002" y="3382684"/>
                <a:ext cx="214073" cy="7379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rot="5400000">
                <a:off x="2985496" y="3736892"/>
                <a:ext cx="130346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5400000">
                <a:off x="2862157" y="3246000"/>
                <a:ext cx="377021" cy="4277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3321454" y="3399199"/>
                <a:ext cx="130346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342194" y="3908163"/>
            <a:ext cx="444867" cy="249740"/>
            <a:chOff x="3123420" y="2032050"/>
            <a:chExt cx="945151" cy="530591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3321982" y="2032050"/>
              <a:ext cx="746589" cy="445925"/>
              <a:chOff x="1789307" y="3326107"/>
              <a:chExt cx="1110060" cy="663022"/>
            </a:xfrm>
          </p:grpSpPr>
          <p:sp>
            <p:nvSpPr>
              <p:cNvPr id="41" name="Скругленный прямоугольник 40"/>
              <p:cNvSpPr/>
              <p:nvPr/>
            </p:nvSpPr>
            <p:spPr>
              <a:xfrm rot="21575269">
                <a:off x="1789307" y="3326107"/>
                <a:ext cx="1107688" cy="66302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ru-RU" sz="4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1798551" y="3497706"/>
                <a:ext cx="1100816" cy="14772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9" name="Скругленный прямоугольник 28"/>
            <p:cNvSpPr/>
            <p:nvPr/>
          </p:nvSpPr>
          <p:spPr>
            <a:xfrm rot="21575269">
              <a:off x="3123420" y="2116716"/>
              <a:ext cx="744994" cy="445925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4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3200514" y="2238723"/>
              <a:ext cx="159296" cy="120254"/>
              <a:chOff x="4969936" y="1486715"/>
              <a:chExt cx="335334" cy="253148"/>
            </a:xfrm>
          </p:grpSpPr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4969936" y="1486715"/>
                <a:ext cx="335334" cy="253148"/>
              </a:xfrm>
              <a:prstGeom prst="roundRect">
                <a:avLst>
                  <a:gd name="adj" fmla="val 22981"/>
                </a:avLst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4978885" y="1706870"/>
                <a:ext cx="313195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978885" y="1657154"/>
                <a:ext cx="313195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978885" y="1588422"/>
                <a:ext cx="313195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978885" y="1519690"/>
                <a:ext cx="313195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Овал 251"/>
              <p:cNvSpPr/>
              <p:nvPr/>
            </p:nvSpPr>
            <p:spPr>
              <a:xfrm>
                <a:off x="5081893" y="1522642"/>
                <a:ext cx="126097" cy="193724"/>
              </a:xfrm>
              <a:custGeom>
                <a:avLst/>
                <a:gdLst/>
                <a:ahLst/>
                <a:cxnLst/>
                <a:rect l="l" t="t" r="r" b="b"/>
                <a:pathLst>
                  <a:path w="126097" h="193724">
                    <a:moveTo>
                      <a:pt x="64897" y="0"/>
                    </a:moveTo>
                    <a:cubicBezTo>
                      <a:pt x="98697" y="0"/>
                      <a:pt x="126097" y="27400"/>
                      <a:pt x="126097" y="61200"/>
                    </a:cubicBezTo>
                    <a:cubicBezTo>
                      <a:pt x="126097" y="75994"/>
                      <a:pt x="120848" y="89562"/>
                      <a:pt x="111457" y="99604"/>
                    </a:cubicBezTo>
                    <a:cubicBezTo>
                      <a:pt x="118723" y="108617"/>
                      <a:pt x="122400" y="120141"/>
                      <a:pt x="122400" y="132524"/>
                    </a:cubicBezTo>
                    <a:cubicBezTo>
                      <a:pt x="122400" y="166324"/>
                      <a:pt x="95000" y="193724"/>
                      <a:pt x="61200" y="193724"/>
                    </a:cubicBezTo>
                    <a:cubicBezTo>
                      <a:pt x="27400" y="193724"/>
                      <a:pt x="0" y="166324"/>
                      <a:pt x="0" y="132524"/>
                    </a:cubicBezTo>
                    <a:cubicBezTo>
                      <a:pt x="0" y="117730"/>
                      <a:pt x="5250" y="104162"/>
                      <a:pt x="14641" y="94120"/>
                    </a:cubicBezTo>
                    <a:cubicBezTo>
                      <a:pt x="7375" y="85107"/>
                      <a:pt x="3697" y="73583"/>
                      <a:pt x="3697" y="61200"/>
                    </a:cubicBezTo>
                    <a:cubicBezTo>
                      <a:pt x="3697" y="27400"/>
                      <a:pt x="31097" y="0"/>
                      <a:pt x="64897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3193870" y="2429706"/>
              <a:ext cx="126518" cy="69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346270" y="2430816"/>
              <a:ext cx="126518" cy="69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498670" y="2431926"/>
              <a:ext cx="126518" cy="69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651070" y="2433036"/>
              <a:ext cx="126518" cy="69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06515" y="2768228"/>
            <a:ext cx="287086" cy="370565"/>
            <a:chOff x="384335" y="2715766"/>
            <a:chExt cx="396044" cy="50405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84335" y="2715766"/>
              <a:ext cx="396044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1389" y="2794625"/>
              <a:ext cx="161622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21389" y="2859913"/>
              <a:ext cx="161622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21389" y="2925201"/>
              <a:ext cx="32193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21389" y="3028401"/>
              <a:ext cx="321936" cy="155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олилиния 48"/>
          <p:cNvSpPr/>
          <p:nvPr/>
        </p:nvSpPr>
        <p:spPr>
          <a:xfrm rot="20271015">
            <a:off x="582578" y="2889647"/>
            <a:ext cx="222047" cy="299365"/>
          </a:xfrm>
          <a:custGeom>
            <a:avLst/>
            <a:gdLst>
              <a:gd name="connsiteX0" fmla="*/ 339969 w 1180123"/>
              <a:gd name="connsiteY0" fmla="*/ 1555262 h 1582616"/>
              <a:gd name="connsiteX1" fmla="*/ 1012092 w 1180123"/>
              <a:gd name="connsiteY1" fmla="*/ 1582616 h 1582616"/>
              <a:gd name="connsiteX2" fmla="*/ 1164492 w 1180123"/>
              <a:gd name="connsiteY2" fmla="*/ 1144954 h 1582616"/>
              <a:gd name="connsiteX3" fmla="*/ 1180123 w 1180123"/>
              <a:gd name="connsiteY3" fmla="*/ 676031 h 1582616"/>
              <a:gd name="connsiteX4" fmla="*/ 1035538 w 1180123"/>
              <a:gd name="connsiteY4" fmla="*/ 535354 h 1582616"/>
              <a:gd name="connsiteX5" fmla="*/ 965200 w 1180123"/>
              <a:gd name="connsiteY5" fmla="*/ 531446 h 1582616"/>
              <a:gd name="connsiteX6" fmla="*/ 953477 w 1180123"/>
              <a:gd name="connsiteY6" fmla="*/ 769816 h 1582616"/>
              <a:gd name="connsiteX7" fmla="*/ 957384 w 1180123"/>
              <a:gd name="connsiteY7" fmla="*/ 453293 h 1582616"/>
              <a:gd name="connsiteX8" fmla="*/ 738554 w 1180123"/>
              <a:gd name="connsiteY8" fmla="*/ 457200 h 1582616"/>
              <a:gd name="connsiteX9" fmla="*/ 734646 w 1180123"/>
              <a:gd name="connsiteY9" fmla="*/ 699477 h 1582616"/>
              <a:gd name="connsiteX10" fmla="*/ 726830 w 1180123"/>
              <a:gd name="connsiteY10" fmla="*/ 379046 h 1582616"/>
              <a:gd name="connsiteX11" fmla="*/ 523630 w 1180123"/>
              <a:gd name="connsiteY11" fmla="*/ 371231 h 1582616"/>
              <a:gd name="connsiteX12" fmla="*/ 519723 w 1180123"/>
              <a:gd name="connsiteY12" fmla="*/ 699477 h 1582616"/>
              <a:gd name="connsiteX13" fmla="*/ 531446 w 1180123"/>
              <a:gd name="connsiteY13" fmla="*/ 0 h 1582616"/>
              <a:gd name="connsiteX14" fmla="*/ 300892 w 1180123"/>
              <a:gd name="connsiteY14" fmla="*/ 3908 h 1582616"/>
              <a:gd name="connsiteX15" fmla="*/ 293077 w 1180123"/>
              <a:gd name="connsiteY15" fmla="*/ 988646 h 1582616"/>
              <a:gd name="connsiteX16" fmla="*/ 296984 w 1180123"/>
              <a:gd name="connsiteY16" fmla="*/ 953477 h 1582616"/>
              <a:gd name="connsiteX17" fmla="*/ 285261 w 1180123"/>
              <a:gd name="connsiteY17" fmla="*/ 750277 h 1582616"/>
              <a:gd name="connsiteX18" fmla="*/ 203200 w 1180123"/>
              <a:gd name="connsiteY18" fmla="*/ 742462 h 1582616"/>
              <a:gd name="connsiteX19" fmla="*/ 203200 w 1180123"/>
              <a:gd name="connsiteY19" fmla="*/ 668216 h 1582616"/>
              <a:gd name="connsiteX20" fmla="*/ 0 w 1180123"/>
              <a:gd name="connsiteY20" fmla="*/ 656493 h 1582616"/>
              <a:gd name="connsiteX21" fmla="*/ 7815 w 1180123"/>
              <a:gd name="connsiteY21" fmla="*/ 824523 h 1582616"/>
              <a:gd name="connsiteX22" fmla="*/ 359507 w 1180123"/>
              <a:gd name="connsiteY22" fmla="*/ 1359877 h 1582616"/>
              <a:gd name="connsiteX23" fmla="*/ 339969 w 1180123"/>
              <a:gd name="connsiteY23" fmla="*/ 1555262 h 1582616"/>
              <a:gd name="connsiteX0" fmla="*/ 339969 w 1180123"/>
              <a:gd name="connsiteY0" fmla="*/ 1555262 h 1582616"/>
              <a:gd name="connsiteX1" fmla="*/ 1012092 w 1180123"/>
              <a:gd name="connsiteY1" fmla="*/ 1582616 h 1582616"/>
              <a:gd name="connsiteX2" fmla="*/ 1164492 w 1180123"/>
              <a:gd name="connsiteY2" fmla="*/ 1144954 h 1582616"/>
              <a:gd name="connsiteX3" fmla="*/ 1180123 w 1180123"/>
              <a:gd name="connsiteY3" fmla="*/ 676031 h 1582616"/>
              <a:gd name="connsiteX4" fmla="*/ 1035538 w 1180123"/>
              <a:gd name="connsiteY4" fmla="*/ 535354 h 1582616"/>
              <a:gd name="connsiteX5" fmla="*/ 965200 w 1180123"/>
              <a:gd name="connsiteY5" fmla="*/ 531446 h 1582616"/>
              <a:gd name="connsiteX6" fmla="*/ 953477 w 1180123"/>
              <a:gd name="connsiteY6" fmla="*/ 769816 h 1582616"/>
              <a:gd name="connsiteX7" fmla="*/ 957384 w 1180123"/>
              <a:gd name="connsiteY7" fmla="*/ 453293 h 1582616"/>
              <a:gd name="connsiteX8" fmla="*/ 738554 w 1180123"/>
              <a:gd name="connsiteY8" fmla="*/ 457200 h 1582616"/>
              <a:gd name="connsiteX9" fmla="*/ 734646 w 1180123"/>
              <a:gd name="connsiteY9" fmla="*/ 699477 h 1582616"/>
              <a:gd name="connsiteX10" fmla="*/ 726830 w 1180123"/>
              <a:gd name="connsiteY10" fmla="*/ 379046 h 1582616"/>
              <a:gd name="connsiteX11" fmla="*/ 523630 w 1180123"/>
              <a:gd name="connsiteY11" fmla="*/ 371231 h 1582616"/>
              <a:gd name="connsiteX12" fmla="*/ 519723 w 1180123"/>
              <a:gd name="connsiteY12" fmla="*/ 699477 h 1582616"/>
              <a:gd name="connsiteX13" fmla="*/ 531446 w 1180123"/>
              <a:gd name="connsiteY13" fmla="*/ 0 h 1582616"/>
              <a:gd name="connsiteX14" fmla="*/ 300892 w 1180123"/>
              <a:gd name="connsiteY14" fmla="*/ 3908 h 1582616"/>
              <a:gd name="connsiteX15" fmla="*/ 293077 w 1180123"/>
              <a:gd name="connsiteY15" fmla="*/ 988646 h 1582616"/>
              <a:gd name="connsiteX16" fmla="*/ 296984 w 1180123"/>
              <a:gd name="connsiteY16" fmla="*/ 953477 h 1582616"/>
              <a:gd name="connsiteX17" fmla="*/ 285261 w 1180123"/>
              <a:gd name="connsiteY17" fmla="*/ 750277 h 1582616"/>
              <a:gd name="connsiteX18" fmla="*/ 203200 w 1180123"/>
              <a:gd name="connsiteY18" fmla="*/ 668216 h 1582616"/>
              <a:gd name="connsiteX19" fmla="*/ 0 w 1180123"/>
              <a:gd name="connsiteY19" fmla="*/ 656493 h 1582616"/>
              <a:gd name="connsiteX20" fmla="*/ 7815 w 1180123"/>
              <a:gd name="connsiteY20" fmla="*/ 824523 h 1582616"/>
              <a:gd name="connsiteX21" fmla="*/ 359507 w 1180123"/>
              <a:gd name="connsiteY21" fmla="*/ 1359877 h 1582616"/>
              <a:gd name="connsiteX22" fmla="*/ 339969 w 1180123"/>
              <a:gd name="connsiteY22" fmla="*/ 1555262 h 1582616"/>
              <a:gd name="connsiteX0" fmla="*/ 339969 w 1176216"/>
              <a:gd name="connsiteY0" fmla="*/ 1555262 h 1582616"/>
              <a:gd name="connsiteX1" fmla="*/ 1012092 w 1176216"/>
              <a:gd name="connsiteY1" fmla="*/ 1582616 h 1582616"/>
              <a:gd name="connsiteX2" fmla="*/ 1164492 w 1176216"/>
              <a:gd name="connsiteY2" fmla="*/ 1144954 h 1582616"/>
              <a:gd name="connsiteX3" fmla="*/ 1176216 w 1176216"/>
              <a:gd name="connsiteY3" fmla="*/ 656493 h 1582616"/>
              <a:gd name="connsiteX4" fmla="*/ 1035538 w 1176216"/>
              <a:gd name="connsiteY4" fmla="*/ 535354 h 1582616"/>
              <a:gd name="connsiteX5" fmla="*/ 965200 w 1176216"/>
              <a:gd name="connsiteY5" fmla="*/ 531446 h 1582616"/>
              <a:gd name="connsiteX6" fmla="*/ 953477 w 1176216"/>
              <a:gd name="connsiteY6" fmla="*/ 769816 h 1582616"/>
              <a:gd name="connsiteX7" fmla="*/ 957384 w 1176216"/>
              <a:gd name="connsiteY7" fmla="*/ 453293 h 1582616"/>
              <a:gd name="connsiteX8" fmla="*/ 738554 w 1176216"/>
              <a:gd name="connsiteY8" fmla="*/ 457200 h 1582616"/>
              <a:gd name="connsiteX9" fmla="*/ 734646 w 1176216"/>
              <a:gd name="connsiteY9" fmla="*/ 699477 h 1582616"/>
              <a:gd name="connsiteX10" fmla="*/ 726830 w 1176216"/>
              <a:gd name="connsiteY10" fmla="*/ 379046 h 1582616"/>
              <a:gd name="connsiteX11" fmla="*/ 523630 w 1176216"/>
              <a:gd name="connsiteY11" fmla="*/ 371231 h 1582616"/>
              <a:gd name="connsiteX12" fmla="*/ 519723 w 1176216"/>
              <a:gd name="connsiteY12" fmla="*/ 699477 h 1582616"/>
              <a:gd name="connsiteX13" fmla="*/ 531446 w 1176216"/>
              <a:gd name="connsiteY13" fmla="*/ 0 h 1582616"/>
              <a:gd name="connsiteX14" fmla="*/ 300892 w 1176216"/>
              <a:gd name="connsiteY14" fmla="*/ 3908 h 1582616"/>
              <a:gd name="connsiteX15" fmla="*/ 293077 w 1176216"/>
              <a:gd name="connsiteY15" fmla="*/ 988646 h 1582616"/>
              <a:gd name="connsiteX16" fmla="*/ 296984 w 1176216"/>
              <a:gd name="connsiteY16" fmla="*/ 953477 h 1582616"/>
              <a:gd name="connsiteX17" fmla="*/ 285261 w 1176216"/>
              <a:gd name="connsiteY17" fmla="*/ 750277 h 1582616"/>
              <a:gd name="connsiteX18" fmla="*/ 203200 w 1176216"/>
              <a:gd name="connsiteY18" fmla="*/ 668216 h 1582616"/>
              <a:gd name="connsiteX19" fmla="*/ 0 w 1176216"/>
              <a:gd name="connsiteY19" fmla="*/ 656493 h 1582616"/>
              <a:gd name="connsiteX20" fmla="*/ 7815 w 1176216"/>
              <a:gd name="connsiteY20" fmla="*/ 824523 h 1582616"/>
              <a:gd name="connsiteX21" fmla="*/ 359507 w 1176216"/>
              <a:gd name="connsiteY21" fmla="*/ 1359877 h 1582616"/>
              <a:gd name="connsiteX22" fmla="*/ 339969 w 1176216"/>
              <a:gd name="connsiteY22" fmla="*/ 1555262 h 1582616"/>
              <a:gd name="connsiteX0" fmla="*/ 1035538 w 1267656"/>
              <a:gd name="connsiteY0" fmla="*/ 535354 h 1582616"/>
              <a:gd name="connsiteX1" fmla="*/ 965200 w 1267656"/>
              <a:gd name="connsiteY1" fmla="*/ 531446 h 1582616"/>
              <a:gd name="connsiteX2" fmla="*/ 953477 w 1267656"/>
              <a:gd name="connsiteY2" fmla="*/ 769816 h 1582616"/>
              <a:gd name="connsiteX3" fmla="*/ 957384 w 1267656"/>
              <a:gd name="connsiteY3" fmla="*/ 453293 h 1582616"/>
              <a:gd name="connsiteX4" fmla="*/ 738554 w 1267656"/>
              <a:gd name="connsiteY4" fmla="*/ 457200 h 1582616"/>
              <a:gd name="connsiteX5" fmla="*/ 734646 w 1267656"/>
              <a:gd name="connsiteY5" fmla="*/ 699477 h 1582616"/>
              <a:gd name="connsiteX6" fmla="*/ 726830 w 1267656"/>
              <a:gd name="connsiteY6" fmla="*/ 379046 h 1582616"/>
              <a:gd name="connsiteX7" fmla="*/ 523630 w 1267656"/>
              <a:gd name="connsiteY7" fmla="*/ 371231 h 1582616"/>
              <a:gd name="connsiteX8" fmla="*/ 519723 w 1267656"/>
              <a:gd name="connsiteY8" fmla="*/ 699477 h 1582616"/>
              <a:gd name="connsiteX9" fmla="*/ 531446 w 1267656"/>
              <a:gd name="connsiteY9" fmla="*/ 0 h 1582616"/>
              <a:gd name="connsiteX10" fmla="*/ 300892 w 1267656"/>
              <a:gd name="connsiteY10" fmla="*/ 3908 h 1582616"/>
              <a:gd name="connsiteX11" fmla="*/ 293077 w 1267656"/>
              <a:gd name="connsiteY11" fmla="*/ 988646 h 1582616"/>
              <a:gd name="connsiteX12" fmla="*/ 296984 w 1267656"/>
              <a:gd name="connsiteY12" fmla="*/ 953477 h 1582616"/>
              <a:gd name="connsiteX13" fmla="*/ 285261 w 1267656"/>
              <a:gd name="connsiteY13" fmla="*/ 750277 h 1582616"/>
              <a:gd name="connsiteX14" fmla="*/ 203200 w 1267656"/>
              <a:gd name="connsiteY14" fmla="*/ 668216 h 1582616"/>
              <a:gd name="connsiteX15" fmla="*/ 0 w 1267656"/>
              <a:gd name="connsiteY15" fmla="*/ 656493 h 1582616"/>
              <a:gd name="connsiteX16" fmla="*/ 7815 w 1267656"/>
              <a:gd name="connsiteY16" fmla="*/ 824523 h 1582616"/>
              <a:gd name="connsiteX17" fmla="*/ 359507 w 1267656"/>
              <a:gd name="connsiteY17" fmla="*/ 1359877 h 1582616"/>
              <a:gd name="connsiteX18" fmla="*/ 339969 w 1267656"/>
              <a:gd name="connsiteY18" fmla="*/ 1555262 h 1582616"/>
              <a:gd name="connsiteX19" fmla="*/ 1012092 w 1267656"/>
              <a:gd name="connsiteY19" fmla="*/ 1582616 h 1582616"/>
              <a:gd name="connsiteX20" fmla="*/ 1164492 w 1267656"/>
              <a:gd name="connsiteY20" fmla="*/ 1144954 h 1582616"/>
              <a:gd name="connsiteX21" fmla="*/ 1267656 w 1267656"/>
              <a:gd name="connsiteY21" fmla="*/ 747933 h 1582616"/>
              <a:gd name="connsiteX0" fmla="*/ 1035538 w 1173871"/>
              <a:gd name="connsiteY0" fmla="*/ 535354 h 1582616"/>
              <a:gd name="connsiteX1" fmla="*/ 965200 w 1173871"/>
              <a:gd name="connsiteY1" fmla="*/ 531446 h 1582616"/>
              <a:gd name="connsiteX2" fmla="*/ 953477 w 1173871"/>
              <a:gd name="connsiteY2" fmla="*/ 769816 h 1582616"/>
              <a:gd name="connsiteX3" fmla="*/ 957384 w 1173871"/>
              <a:gd name="connsiteY3" fmla="*/ 453293 h 1582616"/>
              <a:gd name="connsiteX4" fmla="*/ 738554 w 1173871"/>
              <a:gd name="connsiteY4" fmla="*/ 457200 h 1582616"/>
              <a:gd name="connsiteX5" fmla="*/ 734646 w 1173871"/>
              <a:gd name="connsiteY5" fmla="*/ 699477 h 1582616"/>
              <a:gd name="connsiteX6" fmla="*/ 726830 w 1173871"/>
              <a:gd name="connsiteY6" fmla="*/ 379046 h 1582616"/>
              <a:gd name="connsiteX7" fmla="*/ 523630 w 1173871"/>
              <a:gd name="connsiteY7" fmla="*/ 371231 h 1582616"/>
              <a:gd name="connsiteX8" fmla="*/ 519723 w 1173871"/>
              <a:gd name="connsiteY8" fmla="*/ 699477 h 1582616"/>
              <a:gd name="connsiteX9" fmla="*/ 531446 w 1173871"/>
              <a:gd name="connsiteY9" fmla="*/ 0 h 1582616"/>
              <a:gd name="connsiteX10" fmla="*/ 300892 w 1173871"/>
              <a:gd name="connsiteY10" fmla="*/ 3908 h 1582616"/>
              <a:gd name="connsiteX11" fmla="*/ 293077 w 1173871"/>
              <a:gd name="connsiteY11" fmla="*/ 988646 h 1582616"/>
              <a:gd name="connsiteX12" fmla="*/ 296984 w 1173871"/>
              <a:gd name="connsiteY12" fmla="*/ 953477 h 1582616"/>
              <a:gd name="connsiteX13" fmla="*/ 285261 w 1173871"/>
              <a:gd name="connsiteY13" fmla="*/ 750277 h 1582616"/>
              <a:gd name="connsiteX14" fmla="*/ 203200 w 1173871"/>
              <a:gd name="connsiteY14" fmla="*/ 668216 h 1582616"/>
              <a:gd name="connsiteX15" fmla="*/ 0 w 1173871"/>
              <a:gd name="connsiteY15" fmla="*/ 656493 h 1582616"/>
              <a:gd name="connsiteX16" fmla="*/ 7815 w 1173871"/>
              <a:gd name="connsiteY16" fmla="*/ 824523 h 1582616"/>
              <a:gd name="connsiteX17" fmla="*/ 359507 w 1173871"/>
              <a:gd name="connsiteY17" fmla="*/ 1359877 h 1582616"/>
              <a:gd name="connsiteX18" fmla="*/ 339969 w 1173871"/>
              <a:gd name="connsiteY18" fmla="*/ 1555262 h 1582616"/>
              <a:gd name="connsiteX19" fmla="*/ 1012092 w 1173871"/>
              <a:gd name="connsiteY19" fmla="*/ 1582616 h 1582616"/>
              <a:gd name="connsiteX20" fmla="*/ 1164492 w 1173871"/>
              <a:gd name="connsiteY20" fmla="*/ 1144954 h 1582616"/>
              <a:gd name="connsiteX21" fmla="*/ 1173871 w 1173871"/>
              <a:gd name="connsiteY21" fmla="*/ 658056 h 15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3871" h="1582616">
                <a:moveTo>
                  <a:pt x="1035538" y="535354"/>
                </a:moveTo>
                <a:lnTo>
                  <a:pt x="965200" y="531446"/>
                </a:lnTo>
                <a:lnTo>
                  <a:pt x="953477" y="769816"/>
                </a:lnTo>
                <a:cubicBezTo>
                  <a:pt x="954779" y="664308"/>
                  <a:pt x="956082" y="558801"/>
                  <a:pt x="957384" y="453293"/>
                </a:cubicBezTo>
                <a:lnTo>
                  <a:pt x="738554" y="457200"/>
                </a:lnTo>
                <a:cubicBezTo>
                  <a:pt x="737251" y="537959"/>
                  <a:pt x="735949" y="618718"/>
                  <a:pt x="734646" y="699477"/>
                </a:cubicBezTo>
                <a:lnTo>
                  <a:pt x="726830" y="379046"/>
                </a:lnTo>
                <a:lnTo>
                  <a:pt x="523630" y="371231"/>
                </a:lnTo>
                <a:cubicBezTo>
                  <a:pt x="522328" y="480646"/>
                  <a:pt x="521025" y="590062"/>
                  <a:pt x="519723" y="699477"/>
                </a:cubicBezTo>
                <a:lnTo>
                  <a:pt x="531446" y="0"/>
                </a:lnTo>
                <a:lnTo>
                  <a:pt x="300892" y="3908"/>
                </a:lnTo>
                <a:lnTo>
                  <a:pt x="293077" y="988646"/>
                </a:lnTo>
                <a:lnTo>
                  <a:pt x="296984" y="953477"/>
                </a:lnTo>
                <a:lnTo>
                  <a:pt x="285261" y="750277"/>
                </a:lnTo>
                <a:lnTo>
                  <a:pt x="203200" y="668216"/>
                </a:lnTo>
                <a:lnTo>
                  <a:pt x="0" y="656493"/>
                </a:lnTo>
                <a:lnTo>
                  <a:pt x="7815" y="824523"/>
                </a:lnTo>
                <a:lnTo>
                  <a:pt x="359507" y="1359877"/>
                </a:lnTo>
                <a:lnTo>
                  <a:pt x="339969" y="1555262"/>
                </a:lnTo>
                <a:lnTo>
                  <a:pt x="1012092" y="1582616"/>
                </a:lnTo>
                <a:lnTo>
                  <a:pt x="1164492" y="1144954"/>
                </a:lnTo>
                <a:cubicBezTo>
                  <a:pt x="1168400" y="982134"/>
                  <a:pt x="1173871" y="658056"/>
                  <a:pt x="1173871" y="658056"/>
                </a:cubicBezTo>
              </a:path>
            </a:pathLst>
          </a:cu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362576" y="2296157"/>
            <a:ext cx="431584" cy="326514"/>
            <a:chOff x="321513" y="2011765"/>
            <a:chExt cx="507035" cy="383596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321513" y="2011765"/>
              <a:ext cx="507035" cy="383596"/>
              <a:chOff x="8219136" y="5104387"/>
              <a:chExt cx="1396743" cy="1056703"/>
            </a:xfrm>
          </p:grpSpPr>
          <p:grpSp>
            <p:nvGrpSpPr>
              <p:cNvPr id="53" name="Группа 52"/>
              <p:cNvGrpSpPr/>
              <p:nvPr/>
            </p:nvGrpSpPr>
            <p:grpSpPr>
              <a:xfrm>
                <a:off x="8219136" y="5104387"/>
                <a:ext cx="1396743" cy="836043"/>
                <a:chOff x="5650300" y="5143500"/>
                <a:chExt cx="1323313" cy="792088"/>
              </a:xfrm>
            </p:grpSpPr>
            <p:sp>
              <p:nvSpPr>
                <p:cNvPr id="56" name="Скругленный прямоугольник 55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Скругленный прямоугольник 56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4" name="Прямоугольник 53"/>
              <p:cNvSpPr/>
              <p:nvPr/>
            </p:nvSpPr>
            <p:spPr>
              <a:xfrm>
                <a:off x="8651089" y="5947888"/>
                <a:ext cx="504735" cy="153357"/>
              </a:xfrm>
              <a:prstGeom prst="rect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Прямоугольник с двумя скругленными соседними углами 54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2" name="Полилиния 51"/>
            <p:cNvSpPr/>
            <p:nvPr/>
          </p:nvSpPr>
          <p:spPr>
            <a:xfrm rot="20271015">
              <a:off x="413145" y="2061791"/>
              <a:ext cx="152886" cy="206122"/>
            </a:xfrm>
            <a:custGeom>
              <a:avLst/>
              <a:gdLst>
                <a:gd name="connsiteX0" fmla="*/ 339969 w 1180123"/>
                <a:gd name="connsiteY0" fmla="*/ 1555262 h 1582616"/>
                <a:gd name="connsiteX1" fmla="*/ 1012092 w 1180123"/>
                <a:gd name="connsiteY1" fmla="*/ 1582616 h 1582616"/>
                <a:gd name="connsiteX2" fmla="*/ 1164492 w 1180123"/>
                <a:gd name="connsiteY2" fmla="*/ 1144954 h 1582616"/>
                <a:gd name="connsiteX3" fmla="*/ 1180123 w 1180123"/>
                <a:gd name="connsiteY3" fmla="*/ 676031 h 1582616"/>
                <a:gd name="connsiteX4" fmla="*/ 1035538 w 1180123"/>
                <a:gd name="connsiteY4" fmla="*/ 535354 h 1582616"/>
                <a:gd name="connsiteX5" fmla="*/ 965200 w 1180123"/>
                <a:gd name="connsiteY5" fmla="*/ 531446 h 1582616"/>
                <a:gd name="connsiteX6" fmla="*/ 953477 w 1180123"/>
                <a:gd name="connsiteY6" fmla="*/ 769816 h 1582616"/>
                <a:gd name="connsiteX7" fmla="*/ 957384 w 1180123"/>
                <a:gd name="connsiteY7" fmla="*/ 453293 h 1582616"/>
                <a:gd name="connsiteX8" fmla="*/ 738554 w 1180123"/>
                <a:gd name="connsiteY8" fmla="*/ 457200 h 1582616"/>
                <a:gd name="connsiteX9" fmla="*/ 734646 w 1180123"/>
                <a:gd name="connsiteY9" fmla="*/ 699477 h 1582616"/>
                <a:gd name="connsiteX10" fmla="*/ 726830 w 1180123"/>
                <a:gd name="connsiteY10" fmla="*/ 379046 h 1582616"/>
                <a:gd name="connsiteX11" fmla="*/ 523630 w 1180123"/>
                <a:gd name="connsiteY11" fmla="*/ 371231 h 1582616"/>
                <a:gd name="connsiteX12" fmla="*/ 519723 w 1180123"/>
                <a:gd name="connsiteY12" fmla="*/ 699477 h 1582616"/>
                <a:gd name="connsiteX13" fmla="*/ 531446 w 1180123"/>
                <a:gd name="connsiteY13" fmla="*/ 0 h 1582616"/>
                <a:gd name="connsiteX14" fmla="*/ 300892 w 1180123"/>
                <a:gd name="connsiteY14" fmla="*/ 3908 h 1582616"/>
                <a:gd name="connsiteX15" fmla="*/ 293077 w 1180123"/>
                <a:gd name="connsiteY15" fmla="*/ 988646 h 1582616"/>
                <a:gd name="connsiteX16" fmla="*/ 296984 w 1180123"/>
                <a:gd name="connsiteY16" fmla="*/ 953477 h 1582616"/>
                <a:gd name="connsiteX17" fmla="*/ 285261 w 1180123"/>
                <a:gd name="connsiteY17" fmla="*/ 750277 h 1582616"/>
                <a:gd name="connsiteX18" fmla="*/ 203200 w 1180123"/>
                <a:gd name="connsiteY18" fmla="*/ 742462 h 1582616"/>
                <a:gd name="connsiteX19" fmla="*/ 203200 w 1180123"/>
                <a:gd name="connsiteY19" fmla="*/ 668216 h 1582616"/>
                <a:gd name="connsiteX20" fmla="*/ 0 w 1180123"/>
                <a:gd name="connsiteY20" fmla="*/ 656493 h 1582616"/>
                <a:gd name="connsiteX21" fmla="*/ 7815 w 1180123"/>
                <a:gd name="connsiteY21" fmla="*/ 824523 h 1582616"/>
                <a:gd name="connsiteX22" fmla="*/ 359507 w 1180123"/>
                <a:gd name="connsiteY22" fmla="*/ 1359877 h 1582616"/>
                <a:gd name="connsiteX23" fmla="*/ 339969 w 1180123"/>
                <a:gd name="connsiteY23" fmla="*/ 1555262 h 1582616"/>
                <a:gd name="connsiteX0" fmla="*/ 339969 w 1180123"/>
                <a:gd name="connsiteY0" fmla="*/ 1555262 h 1582616"/>
                <a:gd name="connsiteX1" fmla="*/ 1012092 w 1180123"/>
                <a:gd name="connsiteY1" fmla="*/ 1582616 h 1582616"/>
                <a:gd name="connsiteX2" fmla="*/ 1164492 w 1180123"/>
                <a:gd name="connsiteY2" fmla="*/ 1144954 h 1582616"/>
                <a:gd name="connsiteX3" fmla="*/ 1180123 w 1180123"/>
                <a:gd name="connsiteY3" fmla="*/ 676031 h 1582616"/>
                <a:gd name="connsiteX4" fmla="*/ 1035538 w 1180123"/>
                <a:gd name="connsiteY4" fmla="*/ 535354 h 1582616"/>
                <a:gd name="connsiteX5" fmla="*/ 965200 w 1180123"/>
                <a:gd name="connsiteY5" fmla="*/ 531446 h 1582616"/>
                <a:gd name="connsiteX6" fmla="*/ 953477 w 1180123"/>
                <a:gd name="connsiteY6" fmla="*/ 769816 h 1582616"/>
                <a:gd name="connsiteX7" fmla="*/ 957384 w 1180123"/>
                <a:gd name="connsiteY7" fmla="*/ 453293 h 1582616"/>
                <a:gd name="connsiteX8" fmla="*/ 738554 w 1180123"/>
                <a:gd name="connsiteY8" fmla="*/ 457200 h 1582616"/>
                <a:gd name="connsiteX9" fmla="*/ 734646 w 1180123"/>
                <a:gd name="connsiteY9" fmla="*/ 699477 h 1582616"/>
                <a:gd name="connsiteX10" fmla="*/ 726830 w 1180123"/>
                <a:gd name="connsiteY10" fmla="*/ 379046 h 1582616"/>
                <a:gd name="connsiteX11" fmla="*/ 523630 w 1180123"/>
                <a:gd name="connsiteY11" fmla="*/ 371231 h 1582616"/>
                <a:gd name="connsiteX12" fmla="*/ 519723 w 1180123"/>
                <a:gd name="connsiteY12" fmla="*/ 699477 h 1582616"/>
                <a:gd name="connsiteX13" fmla="*/ 531446 w 1180123"/>
                <a:gd name="connsiteY13" fmla="*/ 0 h 1582616"/>
                <a:gd name="connsiteX14" fmla="*/ 300892 w 1180123"/>
                <a:gd name="connsiteY14" fmla="*/ 3908 h 1582616"/>
                <a:gd name="connsiteX15" fmla="*/ 293077 w 1180123"/>
                <a:gd name="connsiteY15" fmla="*/ 988646 h 1582616"/>
                <a:gd name="connsiteX16" fmla="*/ 296984 w 1180123"/>
                <a:gd name="connsiteY16" fmla="*/ 953477 h 1582616"/>
                <a:gd name="connsiteX17" fmla="*/ 285261 w 1180123"/>
                <a:gd name="connsiteY17" fmla="*/ 750277 h 1582616"/>
                <a:gd name="connsiteX18" fmla="*/ 203200 w 1180123"/>
                <a:gd name="connsiteY18" fmla="*/ 668216 h 1582616"/>
                <a:gd name="connsiteX19" fmla="*/ 0 w 1180123"/>
                <a:gd name="connsiteY19" fmla="*/ 656493 h 1582616"/>
                <a:gd name="connsiteX20" fmla="*/ 7815 w 1180123"/>
                <a:gd name="connsiteY20" fmla="*/ 824523 h 1582616"/>
                <a:gd name="connsiteX21" fmla="*/ 359507 w 1180123"/>
                <a:gd name="connsiteY21" fmla="*/ 1359877 h 1582616"/>
                <a:gd name="connsiteX22" fmla="*/ 339969 w 1180123"/>
                <a:gd name="connsiteY22" fmla="*/ 1555262 h 1582616"/>
                <a:gd name="connsiteX0" fmla="*/ 339969 w 1176216"/>
                <a:gd name="connsiteY0" fmla="*/ 1555262 h 1582616"/>
                <a:gd name="connsiteX1" fmla="*/ 1012092 w 1176216"/>
                <a:gd name="connsiteY1" fmla="*/ 1582616 h 1582616"/>
                <a:gd name="connsiteX2" fmla="*/ 1164492 w 1176216"/>
                <a:gd name="connsiteY2" fmla="*/ 1144954 h 1582616"/>
                <a:gd name="connsiteX3" fmla="*/ 1176216 w 1176216"/>
                <a:gd name="connsiteY3" fmla="*/ 656493 h 1582616"/>
                <a:gd name="connsiteX4" fmla="*/ 1035538 w 1176216"/>
                <a:gd name="connsiteY4" fmla="*/ 535354 h 1582616"/>
                <a:gd name="connsiteX5" fmla="*/ 965200 w 1176216"/>
                <a:gd name="connsiteY5" fmla="*/ 531446 h 1582616"/>
                <a:gd name="connsiteX6" fmla="*/ 953477 w 1176216"/>
                <a:gd name="connsiteY6" fmla="*/ 769816 h 1582616"/>
                <a:gd name="connsiteX7" fmla="*/ 957384 w 1176216"/>
                <a:gd name="connsiteY7" fmla="*/ 453293 h 1582616"/>
                <a:gd name="connsiteX8" fmla="*/ 738554 w 1176216"/>
                <a:gd name="connsiteY8" fmla="*/ 457200 h 1582616"/>
                <a:gd name="connsiteX9" fmla="*/ 734646 w 1176216"/>
                <a:gd name="connsiteY9" fmla="*/ 699477 h 1582616"/>
                <a:gd name="connsiteX10" fmla="*/ 726830 w 1176216"/>
                <a:gd name="connsiteY10" fmla="*/ 379046 h 1582616"/>
                <a:gd name="connsiteX11" fmla="*/ 523630 w 1176216"/>
                <a:gd name="connsiteY11" fmla="*/ 371231 h 1582616"/>
                <a:gd name="connsiteX12" fmla="*/ 519723 w 1176216"/>
                <a:gd name="connsiteY12" fmla="*/ 699477 h 1582616"/>
                <a:gd name="connsiteX13" fmla="*/ 531446 w 1176216"/>
                <a:gd name="connsiteY13" fmla="*/ 0 h 1582616"/>
                <a:gd name="connsiteX14" fmla="*/ 300892 w 1176216"/>
                <a:gd name="connsiteY14" fmla="*/ 3908 h 1582616"/>
                <a:gd name="connsiteX15" fmla="*/ 293077 w 1176216"/>
                <a:gd name="connsiteY15" fmla="*/ 988646 h 1582616"/>
                <a:gd name="connsiteX16" fmla="*/ 296984 w 1176216"/>
                <a:gd name="connsiteY16" fmla="*/ 953477 h 1582616"/>
                <a:gd name="connsiteX17" fmla="*/ 285261 w 1176216"/>
                <a:gd name="connsiteY17" fmla="*/ 750277 h 1582616"/>
                <a:gd name="connsiteX18" fmla="*/ 203200 w 1176216"/>
                <a:gd name="connsiteY18" fmla="*/ 668216 h 1582616"/>
                <a:gd name="connsiteX19" fmla="*/ 0 w 1176216"/>
                <a:gd name="connsiteY19" fmla="*/ 656493 h 1582616"/>
                <a:gd name="connsiteX20" fmla="*/ 7815 w 1176216"/>
                <a:gd name="connsiteY20" fmla="*/ 824523 h 1582616"/>
                <a:gd name="connsiteX21" fmla="*/ 359507 w 1176216"/>
                <a:gd name="connsiteY21" fmla="*/ 1359877 h 1582616"/>
                <a:gd name="connsiteX22" fmla="*/ 339969 w 1176216"/>
                <a:gd name="connsiteY22" fmla="*/ 1555262 h 1582616"/>
                <a:gd name="connsiteX0" fmla="*/ 1035538 w 1267656"/>
                <a:gd name="connsiteY0" fmla="*/ 535354 h 1582616"/>
                <a:gd name="connsiteX1" fmla="*/ 965200 w 1267656"/>
                <a:gd name="connsiteY1" fmla="*/ 531446 h 1582616"/>
                <a:gd name="connsiteX2" fmla="*/ 953477 w 1267656"/>
                <a:gd name="connsiteY2" fmla="*/ 769816 h 1582616"/>
                <a:gd name="connsiteX3" fmla="*/ 957384 w 1267656"/>
                <a:gd name="connsiteY3" fmla="*/ 453293 h 1582616"/>
                <a:gd name="connsiteX4" fmla="*/ 738554 w 1267656"/>
                <a:gd name="connsiteY4" fmla="*/ 457200 h 1582616"/>
                <a:gd name="connsiteX5" fmla="*/ 734646 w 1267656"/>
                <a:gd name="connsiteY5" fmla="*/ 699477 h 1582616"/>
                <a:gd name="connsiteX6" fmla="*/ 726830 w 1267656"/>
                <a:gd name="connsiteY6" fmla="*/ 379046 h 1582616"/>
                <a:gd name="connsiteX7" fmla="*/ 523630 w 1267656"/>
                <a:gd name="connsiteY7" fmla="*/ 371231 h 1582616"/>
                <a:gd name="connsiteX8" fmla="*/ 519723 w 1267656"/>
                <a:gd name="connsiteY8" fmla="*/ 699477 h 1582616"/>
                <a:gd name="connsiteX9" fmla="*/ 531446 w 1267656"/>
                <a:gd name="connsiteY9" fmla="*/ 0 h 1582616"/>
                <a:gd name="connsiteX10" fmla="*/ 300892 w 1267656"/>
                <a:gd name="connsiteY10" fmla="*/ 3908 h 1582616"/>
                <a:gd name="connsiteX11" fmla="*/ 293077 w 1267656"/>
                <a:gd name="connsiteY11" fmla="*/ 988646 h 1582616"/>
                <a:gd name="connsiteX12" fmla="*/ 296984 w 1267656"/>
                <a:gd name="connsiteY12" fmla="*/ 953477 h 1582616"/>
                <a:gd name="connsiteX13" fmla="*/ 285261 w 1267656"/>
                <a:gd name="connsiteY13" fmla="*/ 750277 h 1582616"/>
                <a:gd name="connsiteX14" fmla="*/ 203200 w 1267656"/>
                <a:gd name="connsiteY14" fmla="*/ 668216 h 1582616"/>
                <a:gd name="connsiteX15" fmla="*/ 0 w 1267656"/>
                <a:gd name="connsiteY15" fmla="*/ 656493 h 1582616"/>
                <a:gd name="connsiteX16" fmla="*/ 7815 w 1267656"/>
                <a:gd name="connsiteY16" fmla="*/ 824523 h 1582616"/>
                <a:gd name="connsiteX17" fmla="*/ 359507 w 1267656"/>
                <a:gd name="connsiteY17" fmla="*/ 1359877 h 1582616"/>
                <a:gd name="connsiteX18" fmla="*/ 339969 w 1267656"/>
                <a:gd name="connsiteY18" fmla="*/ 1555262 h 1582616"/>
                <a:gd name="connsiteX19" fmla="*/ 1012092 w 1267656"/>
                <a:gd name="connsiteY19" fmla="*/ 1582616 h 1582616"/>
                <a:gd name="connsiteX20" fmla="*/ 1164492 w 1267656"/>
                <a:gd name="connsiteY20" fmla="*/ 1144954 h 1582616"/>
                <a:gd name="connsiteX21" fmla="*/ 1267656 w 1267656"/>
                <a:gd name="connsiteY21" fmla="*/ 747933 h 1582616"/>
                <a:gd name="connsiteX0" fmla="*/ 1035538 w 1173871"/>
                <a:gd name="connsiteY0" fmla="*/ 535354 h 1582616"/>
                <a:gd name="connsiteX1" fmla="*/ 965200 w 1173871"/>
                <a:gd name="connsiteY1" fmla="*/ 531446 h 1582616"/>
                <a:gd name="connsiteX2" fmla="*/ 953477 w 1173871"/>
                <a:gd name="connsiteY2" fmla="*/ 769816 h 1582616"/>
                <a:gd name="connsiteX3" fmla="*/ 957384 w 1173871"/>
                <a:gd name="connsiteY3" fmla="*/ 453293 h 1582616"/>
                <a:gd name="connsiteX4" fmla="*/ 738554 w 1173871"/>
                <a:gd name="connsiteY4" fmla="*/ 457200 h 1582616"/>
                <a:gd name="connsiteX5" fmla="*/ 734646 w 1173871"/>
                <a:gd name="connsiteY5" fmla="*/ 699477 h 1582616"/>
                <a:gd name="connsiteX6" fmla="*/ 726830 w 1173871"/>
                <a:gd name="connsiteY6" fmla="*/ 379046 h 1582616"/>
                <a:gd name="connsiteX7" fmla="*/ 523630 w 1173871"/>
                <a:gd name="connsiteY7" fmla="*/ 371231 h 1582616"/>
                <a:gd name="connsiteX8" fmla="*/ 519723 w 1173871"/>
                <a:gd name="connsiteY8" fmla="*/ 699477 h 1582616"/>
                <a:gd name="connsiteX9" fmla="*/ 531446 w 1173871"/>
                <a:gd name="connsiteY9" fmla="*/ 0 h 1582616"/>
                <a:gd name="connsiteX10" fmla="*/ 300892 w 1173871"/>
                <a:gd name="connsiteY10" fmla="*/ 3908 h 1582616"/>
                <a:gd name="connsiteX11" fmla="*/ 293077 w 1173871"/>
                <a:gd name="connsiteY11" fmla="*/ 988646 h 1582616"/>
                <a:gd name="connsiteX12" fmla="*/ 296984 w 1173871"/>
                <a:gd name="connsiteY12" fmla="*/ 953477 h 1582616"/>
                <a:gd name="connsiteX13" fmla="*/ 285261 w 1173871"/>
                <a:gd name="connsiteY13" fmla="*/ 750277 h 1582616"/>
                <a:gd name="connsiteX14" fmla="*/ 203200 w 1173871"/>
                <a:gd name="connsiteY14" fmla="*/ 668216 h 1582616"/>
                <a:gd name="connsiteX15" fmla="*/ 0 w 1173871"/>
                <a:gd name="connsiteY15" fmla="*/ 656493 h 1582616"/>
                <a:gd name="connsiteX16" fmla="*/ 7815 w 1173871"/>
                <a:gd name="connsiteY16" fmla="*/ 824523 h 1582616"/>
                <a:gd name="connsiteX17" fmla="*/ 359507 w 1173871"/>
                <a:gd name="connsiteY17" fmla="*/ 1359877 h 1582616"/>
                <a:gd name="connsiteX18" fmla="*/ 339969 w 1173871"/>
                <a:gd name="connsiteY18" fmla="*/ 1555262 h 1582616"/>
                <a:gd name="connsiteX19" fmla="*/ 1012092 w 1173871"/>
                <a:gd name="connsiteY19" fmla="*/ 1582616 h 1582616"/>
                <a:gd name="connsiteX20" fmla="*/ 1164492 w 1173871"/>
                <a:gd name="connsiteY20" fmla="*/ 1144954 h 1582616"/>
                <a:gd name="connsiteX21" fmla="*/ 1173871 w 1173871"/>
                <a:gd name="connsiteY21" fmla="*/ 658056 h 158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73871" h="1582616">
                  <a:moveTo>
                    <a:pt x="1035538" y="535354"/>
                  </a:moveTo>
                  <a:lnTo>
                    <a:pt x="965200" y="531446"/>
                  </a:lnTo>
                  <a:lnTo>
                    <a:pt x="953477" y="769816"/>
                  </a:lnTo>
                  <a:cubicBezTo>
                    <a:pt x="954779" y="664308"/>
                    <a:pt x="956082" y="558801"/>
                    <a:pt x="957384" y="453293"/>
                  </a:cubicBezTo>
                  <a:lnTo>
                    <a:pt x="738554" y="457200"/>
                  </a:lnTo>
                  <a:cubicBezTo>
                    <a:pt x="737251" y="537959"/>
                    <a:pt x="735949" y="618718"/>
                    <a:pt x="734646" y="699477"/>
                  </a:cubicBezTo>
                  <a:lnTo>
                    <a:pt x="726830" y="379046"/>
                  </a:lnTo>
                  <a:lnTo>
                    <a:pt x="523630" y="371231"/>
                  </a:lnTo>
                  <a:cubicBezTo>
                    <a:pt x="522328" y="480646"/>
                    <a:pt x="521025" y="590062"/>
                    <a:pt x="519723" y="699477"/>
                  </a:cubicBezTo>
                  <a:lnTo>
                    <a:pt x="531446" y="0"/>
                  </a:lnTo>
                  <a:lnTo>
                    <a:pt x="300892" y="3908"/>
                  </a:lnTo>
                  <a:lnTo>
                    <a:pt x="293077" y="988646"/>
                  </a:lnTo>
                  <a:lnTo>
                    <a:pt x="296984" y="953477"/>
                  </a:lnTo>
                  <a:lnTo>
                    <a:pt x="285261" y="750277"/>
                  </a:lnTo>
                  <a:lnTo>
                    <a:pt x="203200" y="668216"/>
                  </a:lnTo>
                  <a:lnTo>
                    <a:pt x="0" y="656493"/>
                  </a:lnTo>
                  <a:lnTo>
                    <a:pt x="7815" y="824523"/>
                  </a:lnTo>
                  <a:lnTo>
                    <a:pt x="359507" y="1359877"/>
                  </a:lnTo>
                  <a:lnTo>
                    <a:pt x="339969" y="1555262"/>
                  </a:lnTo>
                  <a:lnTo>
                    <a:pt x="1012092" y="1582616"/>
                  </a:lnTo>
                  <a:lnTo>
                    <a:pt x="1164492" y="1144954"/>
                  </a:lnTo>
                  <a:cubicBezTo>
                    <a:pt x="1168400" y="982134"/>
                    <a:pt x="1173871" y="658056"/>
                    <a:pt x="1173871" y="658056"/>
                  </a:cubicBezTo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45884" y="1706049"/>
            <a:ext cx="287086" cy="370565"/>
            <a:chOff x="384335" y="2715766"/>
            <a:chExt cx="396044" cy="50405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384335" y="2715766"/>
              <a:ext cx="396044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21389" y="2794625"/>
              <a:ext cx="161622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21389" y="2859913"/>
              <a:ext cx="161622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21389" y="2925201"/>
              <a:ext cx="32193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1389" y="3028401"/>
              <a:ext cx="321936" cy="1555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Полилиния 63"/>
          <p:cNvSpPr/>
          <p:nvPr/>
        </p:nvSpPr>
        <p:spPr>
          <a:xfrm rot="20271015">
            <a:off x="621947" y="1827468"/>
            <a:ext cx="222047" cy="299365"/>
          </a:xfrm>
          <a:custGeom>
            <a:avLst/>
            <a:gdLst>
              <a:gd name="connsiteX0" fmla="*/ 339969 w 1180123"/>
              <a:gd name="connsiteY0" fmla="*/ 1555262 h 1582616"/>
              <a:gd name="connsiteX1" fmla="*/ 1012092 w 1180123"/>
              <a:gd name="connsiteY1" fmla="*/ 1582616 h 1582616"/>
              <a:gd name="connsiteX2" fmla="*/ 1164492 w 1180123"/>
              <a:gd name="connsiteY2" fmla="*/ 1144954 h 1582616"/>
              <a:gd name="connsiteX3" fmla="*/ 1180123 w 1180123"/>
              <a:gd name="connsiteY3" fmla="*/ 676031 h 1582616"/>
              <a:gd name="connsiteX4" fmla="*/ 1035538 w 1180123"/>
              <a:gd name="connsiteY4" fmla="*/ 535354 h 1582616"/>
              <a:gd name="connsiteX5" fmla="*/ 965200 w 1180123"/>
              <a:gd name="connsiteY5" fmla="*/ 531446 h 1582616"/>
              <a:gd name="connsiteX6" fmla="*/ 953477 w 1180123"/>
              <a:gd name="connsiteY6" fmla="*/ 769816 h 1582616"/>
              <a:gd name="connsiteX7" fmla="*/ 957384 w 1180123"/>
              <a:gd name="connsiteY7" fmla="*/ 453293 h 1582616"/>
              <a:gd name="connsiteX8" fmla="*/ 738554 w 1180123"/>
              <a:gd name="connsiteY8" fmla="*/ 457200 h 1582616"/>
              <a:gd name="connsiteX9" fmla="*/ 734646 w 1180123"/>
              <a:gd name="connsiteY9" fmla="*/ 699477 h 1582616"/>
              <a:gd name="connsiteX10" fmla="*/ 726830 w 1180123"/>
              <a:gd name="connsiteY10" fmla="*/ 379046 h 1582616"/>
              <a:gd name="connsiteX11" fmla="*/ 523630 w 1180123"/>
              <a:gd name="connsiteY11" fmla="*/ 371231 h 1582616"/>
              <a:gd name="connsiteX12" fmla="*/ 519723 w 1180123"/>
              <a:gd name="connsiteY12" fmla="*/ 699477 h 1582616"/>
              <a:gd name="connsiteX13" fmla="*/ 531446 w 1180123"/>
              <a:gd name="connsiteY13" fmla="*/ 0 h 1582616"/>
              <a:gd name="connsiteX14" fmla="*/ 300892 w 1180123"/>
              <a:gd name="connsiteY14" fmla="*/ 3908 h 1582616"/>
              <a:gd name="connsiteX15" fmla="*/ 293077 w 1180123"/>
              <a:gd name="connsiteY15" fmla="*/ 988646 h 1582616"/>
              <a:gd name="connsiteX16" fmla="*/ 296984 w 1180123"/>
              <a:gd name="connsiteY16" fmla="*/ 953477 h 1582616"/>
              <a:gd name="connsiteX17" fmla="*/ 285261 w 1180123"/>
              <a:gd name="connsiteY17" fmla="*/ 750277 h 1582616"/>
              <a:gd name="connsiteX18" fmla="*/ 203200 w 1180123"/>
              <a:gd name="connsiteY18" fmla="*/ 742462 h 1582616"/>
              <a:gd name="connsiteX19" fmla="*/ 203200 w 1180123"/>
              <a:gd name="connsiteY19" fmla="*/ 668216 h 1582616"/>
              <a:gd name="connsiteX20" fmla="*/ 0 w 1180123"/>
              <a:gd name="connsiteY20" fmla="*/ 656493 h 1582616"/>
              <a:gd name="connsiteX21" fmla="*/ 7815 w 1180123"/>
              <a:gd name="connsiteY21" fmla="*/ 824523 h 1582616"/>
              <a:gd name="connsiteX22" fmla="*/ 359507 w 1180123"/>
              <a:gd name="connsiteY22" fmla="*/ 1359877 h 1582616"/>
              <a:gd name="connsiteX23" fmla="*/ 339969 w 1180123"/>
              <a:gd name="connsiteY23" fmla="*/ 1555262 h 1582616"/>
              <a:gd name="connsiteX0" fmla="*/ 339969 w 1180123"/>
              <a:gd name="connsiteY0" fmla="*/ 1555262 h 1582616"/>
              <a:gd name="connsiteX1" fmla="*/ 1012092 w 1180123"/>
              <a:gd name="connsiteY1" fmla="*/ 1582616 h 1582616"/>
              <a:gd name="connsiteX2" fmla="*/ 1164492 w 1180123"/>
              <a:gd name="connsiteY2" fmla="*/ 1144954 h 1582616"/>
              <a:gd name="connsiteX3" fmla="*/ 1180123 w 1180123"/>
              <a:gd name="connsiteY3" fmla="*/ 676031 h 1582616"/>
              <a:gd name="connsiteX4" fmla="*/ 1035538 w 1180123"/>
              <a:gd name="connsiteY4" fmla="*/ 535354 h 1582616"/>
              <a:gd name="connsiteX5" fmla="*/ 965200 w 1180123"/>
              <a:gd name="connsiteY5" fmla="*/ 531446 h 1582616"/>
              <a:gd name="connsiteX6" fmla="*/ 953477 w 1180123"/>
              <a:gd name="connsiteY6" fmla="*/ 769816 h 1582616"/>
              <a:gd name="connsiteX7" fmla="*/ 957384 w 1180123"/>
              <a:gd name="connsiteY7" fmla="*/ 453293 h 1582616"/>
              <a:gd name="connsiteX8" fmla="*/ 738554 w 1180123"/>
              <a:gd name="connsiteY8" fmla="*/ 457200 h 1582616"/>
              <a:gd name="connsiteX9" fmla="*/ 734646 w 1180123"/>
              <a:gd name="connsiteY9" fmla="*/ 699477 h 1582616"/>
              <a:gd name="connsiteX10" fmla="*/ 726830 w 1180123"/>
              <a:gd name="connsiteY10" fmla="*/ 379046 h 1582616"/>
              <a:gd name="connsiteX11" fmla="*/ 523630 w 1180123"/>
              <a:gd name="connsiteY11" fmla="*/ 371231 h 1582616"/>
              <a:gd name="connsiteX12" fmla="*/ 519723 w 1180123"/>
              <a:gd name="connsiteY12" fmla="*/ 699477 h 1582616"/>
              <a:gd name="connsiteX13" fmla="*/ 531446 w 1180123"/>
              <a:gd name="connsiteY13" fmla="*/ 0 h 1582616"/>
              <a:gd name="connsiteX14" fmla="*/ 300892 w 1180123"/>
              <a:gd name="connsiteY14" fmla="*/ 3908 h 1582616"/>
              <a:gd name="connsiteX15" fmla="*/ 293077 w 1180123"/>
              <a:gd name="connsiteY15" fmla="*/ 988646 h 1582616"/>
              <a:gd name="connsiteX16" fmla="*/ 296984 w 1180123"/>
              <a:gd name="connsiteY16" fmla="*/ 953477 h 1582616"/>
              <a:gd name="connsiteX17" fmla="*/ 285261 w 1180123"/>
              <a:gd name="connsiteY17" fmla="*/ 750277 h 1582616"/>
              <a:gd name="connsiteX18" fmla="*/ 203200 w 1180123"/>
              <a:gd name="connsiteY18" fmla="*/ 668216 h 1582616"/>
              <a:gd name="connsiteX19" fmla="*/ 0 w 1180123"/>
              <a:gd name="connsiteY19" fmla="*/ 656493 h 1582616"/>
              <a:gd name="connsiteX20" fmla="*/ 7815 w 1180123"/>
              <a:gd name="connsiteY20" fmla="*/ 824523 h 1582616"/>
              <a:gd name="connsiteX21" fmla="*/ 359507 w 1180123"/>
              <a:gd name="connsiteY21" fmla="*/ 1359877 h 1582616"/>
              <a:gd name="connsiteX22" fmla="*/ 339969 w 1180123"/>
              <a:gd name="connsiteY22" fmla="*/ 1555262 h 1582616"/>
              <a:gd name="connsiteX0" fmla="*/ 339969 w 1176216"/>
              <a:gd name="connsiteY0" fmla="*/ 1555262 h 1582616"/>
              <a:gd name="connsiteX1" fmla="*/ 1012092 w 1176216"/>
              <a:gd name="connsiteY1" fmla="*/ 1582616 h 1582616"/>
              <a:gd name="connsiteX2" fmla="*/ 1164492 w 1176216"/>
              <a:gd name="connsiteY2" fmla="*/ 1144954 h 1582616"/>
              <a:gd name="connsiteX3" fmla="*/ 1176216 w 1176216"/>
              <a:gd name="connsiteY3" fmla="*/ 656493 h 1582616"/>
              <a:gd name="connsiteX4" fmla="*/ 1035538 w 1176216"/>
              <a:gd name="connsiteY4" fmla="*/ 535354 h 1582616"/>
              <a:gd name="connsiteX5" fmla="*/ 965200 w 1176216"/>
              <a:gd name="connsiteY5" fmla="*/ 531446 h 1582616"/>
              <a:gd name="connsiteX6" fmla="*/ 953477 w 1176216"/>
              <a:gd name="connsiteY6" fmla="*/ 769816 h 1582616"/>
              <a:gd name="connsiteX7" fmla="*/ 957384 w 1176216"/>
              <a:gd name="connsiteY7" fmla="*/ 453293 h 1582616"/>
              <a:gd name="connsiteX8" fmla="*/ 738554 w 1176216"/>
              <a:gd name="connsiteY8" fmla="*/ 457200 h 1582616"/>
              <a:gd name="connsiteX9" fmla="*/ 734646 w 1176216"/>
              <a:gd name="connsiteY9" fmla="*/ 699477 h 1582616"/>
              <a:gd name="connsiteX10" fmla="*/ 726830 w 1176216"/>
              <a:gd name="connsiteY10" fmla="*/ 379046 h 1582616"/>
              <a:gd name="connsiteX11" fmla="*/ 523630 w 1176216"/>
              <a:gd name="connsiteY11" fmla="*/ 371231 h 1582616"/>
              <a:gd name="connsiteX12" fmla="*/ 519723 w 1176216"/>
              <a:gd name="connsiteY12" fmla="*/ 699477 h 1582616"/>
              <a:gd name="connsiteX13" fmla="*/ 531446 w 1176216"/>
              <a:gd name="connsiteY13" fmla="*/ 0 h 1582616"/>
              <a:gd name="connsiteX14" fmla="*/ 300892 w 1176216"/>
              <a:gd name="connsiteY14" fmla="*/ 3908 h 1582616"/>
              <a:gd name="connsiteX15" fmla="*/ 293077 w 1176216"/>
              <a:gd name="connsiteY15" fmla="*/ 988646 h 1582616"/>
              <a:gd name="connsiteX16" fmla="*/ 296984 w 1176216"/>
              <a:gd name="connsiteY16" fmla="*/ 953477 h 1582616"/>
              <a:gd name="connsiteX17" fmla="*/ 285261 w 1176216"/>
              <a:gd name="connsiteY17" fmla="*/ 750277 h 1582616"/>
              <a:gd name="connsiteX18" fmla="*/ 203200 w 1176216"/>
              <a:gd name="connsiteY18" fmla="*/ 668216 h 1582616"/>
              <a:gd name="connsiteX19" fmla="*/ 0 w 1176216"/>
              <a:gd name="connsiteY19" fmla="*/ 656493 h 1582616"/>
              <a:gd name="connsiteX20" fmla="*/ 7815 w 1176216"/>
              <a:gd name="connsiteY20" fmla="*/ 824523 h 1582616"/>
              <a:gd name="connsiteX21" fmla="*/ 359507 w 1176216"/>
              <a:gd name="connsiteY21" fmla="*/ 1359877 h 1582616"/>
              <a:gd name="connsiteX22" fmla="*/ 339969 w 1176216"/>
              <a:gd name="connsiteY22" fmla="*/ 1555262 h 1582616"/>
              <a:gd name="connsiteX0" fmla="*/ 1035538 w 1267656"/>
              <a:gd name="connsiteY0" fmla="*/ 535354 h 1582616"/>
              <a:gd name="connsiteX1" fmla="*/ 965200 w 1267656"/>
              <a:gd name="connsiteY1" fmla="*/ 531446 h 1582616"/>
              <a:gd name="connsiteX2" fmla="*/ 953477 w 1267656"/>
              <a:gd name="connsiteY2" fmla="*/ 769816 h 1582616"/>
              <a:gd name="connsiteX3" fmla="*/ 957384 w 1267656"/>
              <a:gd name="connsiteY3" fmla="*/ 453293 h 1582616"/>
              <a:gd name="connsiteX4" fmla="*/ 738554 w 1267656"/>
              <a:gd name="connsiteY4" fmla="*/ 457200 h 1582616"/>
              <a:gd name="connsiteX5" fmla="*/ 734646 w 1267656"/>
              <a:gd name="connsiteY5" fmla="*/ 699477 h 1582616"/>
              <a:gd name="connsiteX6" fmla="*/ 726830 w 1267656"/>
              <a:gd name="connsiteY6" fmla="*/ 379046 h 1582616"/>
              <a:gd name="connsiteX7" fmla="*/ 523630 w 1267656"/>
              <a:gd name="connsiteY7" fmla="*/ 371231 h 1582616"/>
              <a:gd name="connsiteX8" fmla="*/ 519723 w 1267656"/>
              <a:gd name="connsiteY8" fmla="*/ 699477 h 1582616"/>
              <a:gd name="connsiteX9" fmla="*/ 531446 w 1267656"/>
              <a:gd name="connsiteY9" fmla="*/ 0 h 1582616"/>
              <a:gd name="connsiteX10" fmla="*/ 300892 w 1267656"/>
              <a:gd name="connsiteY10" fmla="*/ 3908 h 1582616"/>
              <a:gd name="connsiteX11" fmla="*/ 293077 w 1267656"/>
              <a:gd name="connsiteY11" fmla="*/ 988646 h 1582616"/>
              <a:gd name="connsiteX12" fmla="*/ 296984 w 1267656"/>
              <a:gd name="connsiteY12" fmla="*/ 953477 h 1582616"/>
              <a:gd name="connsiteX13" fmla="*/ 285261 w 1267656"/>
              <a:gd name="connsiteY13" fmla="*/ 750277 h 1582616"/>
              <a:gd name="connsiteX14" fmla="*/ 203200 w 1267656"/>
              <a:gd name="connsiteY14" fmla="*/ 668216 h 1582616"/>
              <a:gd name="connsiteX15" fmla="*/ 0 w 1267656"/>
              <a:gd name="connsiteY15" fmla="*/ 656493 h 1582616"/>
              <a:gd name="connsiteX16" fmla="*/ 7815 w 1267656"/>
              <a:gd name="connsiteY16" fmla="*/ 824523 h 1582616"/>
              <a:gd name="connsiteX17" fmla="*/ 359507 w 1267656"/>
              <a:gd name="connsiteY17" fmla="*/ 1359877 h 1582616"/>
              <a:gd name="connsiteX18" fmla="*/ 339969 w 1267656"/>
              <a:gd name="connsiteY18" fmla="*/ 1555262 h 1582616"/>
              <a:gd name="connsiteX19" fmla="*/ 1012092 w 1267656"/>
              <a:gd name="connsiteY19" fmla="*/ 1582616 h 1582616"/>
              <a:gd name="connsiteX20" fmla="*/ 1164492 w 1267656"/>
              <a:gd name="connsiteY20" fmla="*/ 1144954 h 1582616"/>
              <a:gd name="connsiteX21" fmla="*/ 1267656 w 1267656"/>
              <a:gd name="connsiteY21" fmla="*/ 747933 h 1582616"/>
              <a:gd name="connsiteX0" fmla="*/ 1035538 w 1173871"/>
              <a:gd name="connsiteY0" fmla="*/ 535354 h 1582616"/>
              <a:gd name="connsiteX1" fmla="*/ 965200 w 1173871"/>
              <a:gd name="connsiteY1" fmla="*/ 531446 h 1582616"/>
              <a:gd name="connsiteX2" fmla="*/ 953477 w 1173871"/>
              <a:gd name="connsiteY2" fmla="*/ 769816 h 1582616"/>
              <a:gd name="connsiteX3" fmla="*/ 957384 w 1173871"/>
              <a:gd name="connsiteY3" fmla="*/ 453293 h 1582616"/>
              <a:gd name="connsiteX4" fmla="*/ 738554 w 1173871"/>
              <a:gd name="connsiteY4" fmla="*/ 457200 h 1582616"/>
              <a:gd name="connsiteX5" fmla="*/ 734646 w 1173871"/>
              <a:gd name="connsiteY5" fmla="*/ 699477 h 1582616"/>
              <a:gd name="connsiteX6" fmla="*/ 726830 w 1173871"/>
              <a:gd name="connsiteY6" fmla="*/ 379046 h 1582616"/>
              <a:gd name="connsiteX7" fmla="*/ 523630 w 1173871"/>
              <a:gd name="connsiteY7" fmla="*/ 371231 h 1582616"/>
              <a:gd name="connsiteX8" fmla="*/ 519723 w 1173871"/>
              <a:gd name="connsiteY8" fmla="*/ 699477 h 1582616"/>
              <a:gd name="connsiteX9" fmla="*/ 531446 w 1173871"/>
              <a:gd name="connsiteY9" fmla="*/ 0 h 1582616"/>
              <a:gd name="connsiteX10" fmla="*/ 300892 w 1173871"/>
              <a:gd name="connsiteY10" fmla="*/ 3908 h 1582616"/>
              <a:gd name="connsiteX11" fmla="*/ 293077 w 1173871"/>
              <a:gd name="connsiteY11" fmla="*/ 988646 h 1582616"/>
              <a:gd name="connsiteX12" fmla="*/ 296984 w 1173871"/>
              <a:gd name="connsiteY12" fmla="*/ 953477 h 1582616"/>
              <a:gd name="connsiteX13" fmla="*/ 285261 w 1173871"/>
              <a:gd name="connsiteY13" fmla="*/ 750277 h 1582616"/>
              <a:gd name="connsiteX14" fmla="*/ 203200 w 1173871"/>
              <a:gd name="connsiteY14" fmla="*/ 668216 h 1582616"/>
              <a:gd name="connsiteX15" fmla="*/ 0 w 1173871"/>
              <a:gd name="connsiteY15" fmla="*/ 656493 h 1582616"/>
              <a:gd name="connsiteX16" fmla="*/ 7815 w 1173871"/>
              <a:gd name="connsiteY16" fmla="*/ 824523 h 1582616"/>
              <a:gd name="connsiteX17" fmla="*/ 359507 w 1173871"/>
              <a:gd name="connsiteY17" fmla="*/ 1359877 h 1582616"/>
              <a:gd name="connsiteX18" fmla="*/ 339969 w 1173871"/>
              <a:gd name="connsiteY18" fmla="*/ 1555262 h 1582616"/>
              <a:gd name="connsiteX19" fmla="*/ 1012092 w 1173871"/>
              <a:gd name="connsiteY19" fmla="*/ 1582616 h 1582616"/>
              <a:gd name="connsiteX20" fmla="*/ 1164492 w 1173871"/>
              <a:gd name="connsiteY20" fmla="*/ 1144954 h 1582616"/>
              <a:gd name="connsiteX21" fmla="*/ 1173871 w 1173871"/>
              <a:gd name="connsiteY21" fmla="*/ 658056 h 15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3871" h="1582616">
                <a:moveTo>
                  <a:pt x="1035538" y="535354"/>
                </a:moveTo>
                <a:lnTo>
                  <a:pt x="965200" y="531446"/>
                </a:lnTo>
                <a:lnTo>
                  <a:pt x="953477" y="769816"/>
                </a:lnTo>
                <a:cubicBezTo>
                  <a:pt x="954779" y="664308"/>
                  <a:pt x="956082" y="558801"/>
                  <a:pt x="957384" y="453293"/>
                </a:cubicBezTo>
                <a:lnTo>
                  <a:pt x="738554" y="457200"/>
                </a:lnTo>
                <a:cubicBezTo>
                  <a:pt x="737251" y="537959"/>
                  <a:pt x="735949" y="618718"/>
                  <a:pt x="734646" y="699477"/>
                </a:cubicBezTo>
                <a:lnTo>
                  <a:pt x="726830" y="379046"/>
                </a:lnTo>
                <a:lnTo>
                  <a:pt x="523630" y="371231"/>
                </a:lnTo>
                <a:cubicBezTo>
                  <a:pt x="522328" y="480646"/>
                  <a:pt x="521025" y="590062"/>
                  <a:pt x="519723" y="699477"/>
                </a:cubicBezTo>
                <a:lnTo>
                  <a:pt x="531446" y="0"/>
                </a:lnTo>
                <a:lnTo>
                  <a:pt x="300892" y="3908"/>
                </a:lnTo>
                <a:lnTo>
                  <a:pt x="293077" y="988646"/>
                </a:lnTo>
                <a:lnTo>
                  <a:pt x="296984" y="953477"/>
                </a:lnTo>
                <a:lnTo>
                  <a:pt x="285261" y="750277"/>
                </a:lnTo>
                <a:lnTo>
                  <a:pt x="203200" y="668216"/>
                </a:lnTo>
                <a:lnTo>
                  <a:pt x="0" y="656493"/>
                </a:lnTo>
                <a:lnTo>
                  <a:pt x="7815" y="824523"/>
                </a:lnTo>
                <a:lnTo>
                  <a:pt x="359507" y="1359877"/>
                </a:lnTo>
                <a:lnTo>
                  <a:pt x="339969" y="1555262"/>
                </a:lnTo>
                <a:lnTo>
                  <a:pt x="1012092" y="1582616"/>
                </a:lnTo>
                <a:lnTo>
                  <a:pt x="1164492" y="1144954"/>
                </a:lnTo>
                <a:cubicBezTo>
                  <a:pt x="1168400" y="982134"/>
                  <a:pt x="1173871" y="658056"/>
                  <a:pt x="1173871" y="658056"/>
                </a:cubicBezTo>
              </a:path>
            </a:pathLst>
          </a:cu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430639" y="1198667"/>
            <a:ext cx="359541" cy="305331"/>
            <a:chOff x="308839" y="3396968"/>
            <a:chExt cx="648130" cy="550408"/>
          </a:xfrm>
        </p:grpSpPr>
        <p:sp>
          <p:nvSpPr>
            <p:cNvPr id="66" name="Скругленная прямоугольная выноска 65"/>
            <p:cNvSpPr/>
            <p:nvPr/>
          </p:nvSpPr>
          <p:spPr>
            <a:xfrm>
              <a:off x="308839" y="3557160"/>
              <a:ext cx="626758" cy="390216"/>
            </a:xfrm>
            <a:prstGeom prst="wedgeRoundRectCallout">
              <a:avLst>
                <a:gd name="adj1" fmla="val -21841"/>
                <a:gd name="adj2" fmla="val 75377"/>
                <a:gd name="adj3" fmla="val 166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Группа 66"/>
            <p:cNvGrpSpPr/>
            <p:nvPr/>
          </p:nvGrpSpPr>
          <p:grpSpPr>
            <a:xfrm>
              <a:off x="593643" y="3396968"/>
              <a:ext cx="363326" cy="363326"/>
              <a:chOff x="1618233" y="3933056"/>
              <a:chExt cx="702852" cy="702852"/>
            </a:xfrm>
          </p:grpSpPr>
          <p:sp>
            <p:nvSpPr>
              <p:cNvPr id="68" name="Овал 14"/>
              <p:cNvSpPr/>
              <p:nvPr/>
            </p:nvSpPr>
            <p:spPr>
              <a:xfrm>
                <a:off x="1618233" y="3933056"/>
                <a:ext cx="702852" cy="70285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9" name="Группа 68"/>
              <p:cNvGrpSpPr/>
              <p:nvPr/>
            </p:nvGrpSpPr>
            <p:grpSpPr>
              <a:xfrm>
                <a:off x="1933659" y="4041064"/>
                <a:ext cx="72000" cy="474452"/>
                <a:chOff x="1933659" y="4041064"/>
                <a:chExt cx="72000" cy="474452"/>
              </a:xfrm>
            </p:grpSpPr>
            <p:sp>
              <p:nvSpPr>
                <p:cNvPr id="70" name="Прямоугольник 69"/>
                <p:cNvSpPr/>
                <p:nvPr/>
              </p:nvSpPr>
              <p:spPr>
                <a:xfrm>
                  <a:off x="1946800" y="4155476"/>
                  <a:ext cx="45719" cy="3600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1" name="Овал 70"/>
                <p:cNvSpPr/>
                <p:nvPr/>
              </p:nvSpPr>
              <p:spPr>
                <a:xfrm>
                  <a:off x="1933659" y="4041064"/>
                  <a:ext cx="72000" cy="720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64689"/>
              </p:ext>
            </p:extLst>
          </p:nvPr>
        </p:nvGraphicFramePr>
        <p:xfrm>
          <a:off x="0" y="771525"/>
          <a:ext cx="9144512" cy="354217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408204"/>
                <a:gridCol w="1368154"/>
                <a:gridCol w="1368154"/>
              </a:tblGrid>
              <a:tr h="36006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chemeClr val="bg1"/>
                          </a:solidFill>
                        </a:rPr>
                        <a:t>Требования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 marL="1080000" marT="36000" marB="0">
                    <a:lnL w="9525" cap="flat" cmpd="sng" algn="ctr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План</a:t>
                      </a:r>
                      <a:endParaRPr lang="ru-RU" sz="1900" dirty="0"/>
                    </a:p>
                  </a:txBody>
                  <a:tcPr marT="3600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Факт*</a:t>
                      </a:r>
                      <a:endParaRPr lang="ru-RU" sz="1900" dirty="0"/>
                    </a:p>
                  </a:txBody>
                  <a:tcPr marT="3600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Размещение полной актуальной информации об услуге 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87%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Размещение электронных форм документов, необходимых для обращения за предоставлением услуги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7063" indent="0" algn="l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11%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Возможно подать интерактивное заявление 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0" algn="l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Результат в электронном виде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 algn="l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Возможность записаться на прием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0" algn="l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Возможность оплатить госпошлину </a:t>
                      </a:r>
                      <a:endParaRPr lang="ru-RU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080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—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 algn="l" defTabSz="717550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0%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7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65452"/>
              </p:ext>
            </p:extLst>
          </p:nvPr>
        </p:nvGraphicFramePr>
        <p:xfrm>
          <a:off x="0" y="771525"/>
          <a:ext cx="6840252" cy="38261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196840"/>
                <a:gridCol w="3123132"/>
                <a:gridCol w="1260140"/>
                <a:gridCol w="1260140"/>
              </a:tblGrid>
              <a:tr h="477987">
                <a:tc>
                  <a:txBody>
                    <a:bodyPr/>
                    <a:lstStyle/>
                    <a:p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 marL="1080000" marT="0" marB="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solidFill>
                            <a:schemeClr val="bg1"/>
                          </a:solidFill>
                        </a:rPr>
                        <a:t>Требования</a:t>
                      </a:r>
                      <a:endParaRPr lang="ru-RU" sz="1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36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1993-р</a:t>
                      </a: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Новые требования</a:t>
                      </a: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Размещение информации</a:t>
                      </a:r>
                    </a:p>
                  </a:txBody>
                  <a:tcPr marL="0" marR="36000" marT="0" marB="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/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2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Заявление в электронном виде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627063" indent="0" algn="l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3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Предоставление документов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0" algn="l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4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Мониторинг хода исполнения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 algn="l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5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Результат в электронном виде*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0" algn="l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Запись на прием 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0" algn="l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7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Он-</a:t>
                      </a:r>
                      <a:r>
                        <a:rPr lang="ru-RU" sz="1600" dirty="0" err="1" smtClean="0">
                          <a:solidFill>
                            <a:schemeClr val="accent4"/>
                          </a:solidFill>
                        </a:rPr>
                        <a:t>лайн</a:t>
                      </a: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 оплата 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 defTabSz="717550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8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Взаимодействие через СМЭВ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 defTabSz="717550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Оценка качества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 defTabSz="717550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3846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10</a:t>
                      </a:r>
                    </a:p>
                  </a:txBody>
                  <a:tcPr marL="432000" marR="21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Досудебное обжалование</a:t>
                      </a:r>
                    </a:p>
                  </a:txBody>
                  <a:tcPr marL="0" marR="36000"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 defTabSz="717550"/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4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156684" cy="535914"/>
          </a:xfrm>
        </p:spPr>
        <p:txBody>
          <a:bodyPr/>
          <a:lstStyle/>
          <a:p>
            <a:r>
              <a:rPr lang="ru-RU" sz="2200" dirty="0"/>
              <a:t>Требуется работа над ошибками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93650" y="1347614"/>
            <a:ext cx="16828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4"/>
                </a:solidFill>
              </a:rPr>
              <a:t>Интеграционные </a:t>
            </a:r>
            <a:r>
              <a:rPr lang="ru-RU" sz="1400" dirty="0">
                <a:solidFill>
                  <a:schemeClr val="accent4"/>
                </a:solidFill>
              </a:rPr>
              <a:t>требования и форматы </a:t>
            </a:r>
            <a:r>
              <a:rPr lang="ru-RU" sz="1400" dirty="0" smtClean="0">
                <a:solidFill>
                  <a:schemeClr val="accent4"/>
                </a:solidFill>
              </a:rPr>
              <a:t>ИПШ</a:t>
            </a:r>
          </a:p>
          <a:p>
            <a:endParaRPr lang="ru-RU" sz="1400" dirty="0">
              <a:solidFill>
                <a:schemeClr val="accent4"/>
              </a:solidFill>
            </a:endParaRPr>
          </a:p>
          <a:p>
            <a:r>
              <a:rPr lang="ru-RU" sz="1400" dirty="0">
                <a:solidFill>
                  <a:schemeClr val="accent4"/>
                </a:solidFill>
              </a:rPr>
              <a:t>Интеграционные требования и форматы ФГИС </a:t>
            </a:r>
            <a:r>
              <a:rPr lang="ru-RU" sz="1400" dirty="0" smtClean="0">
                <a:solidFill>
                  <a:schemeClr val="accent4"/>
                </a:solidFill>
              </a:rPr>
              <a:t>ДО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07604" y="4820257"/>
            <a:ext cx="3556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Если не запрещено федеральным законом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948264" y="989144"/>
            <a:ext cx="1008112" cy="2564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ноябрь</a:t>
            </a:r>
            <a:endParaRPr lang="ru-RU" sz="1600" b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8046132" y="989144"/>
            <a:ext cx="1097868" cy="2564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декабрь</a:t>
            </a:r>
            <a:endParaRPr lang="ru-RU" sz="1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948264" y="771524"/>
            <a:ext cx="2195736" cy="2176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2014</a:t>
            </a:r>
            <a:endParaRPr lang="ru-RU" sz="16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596336" y="3363838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4"/>
                </a:solidFill>
              </a:rPr>
              <a:t>Технические требования ка организации записи на </a:t>
            </a:r>
            <a:r>
              <a:rPr lang="ru-RU" sz="1400" dirty="0" smtClean="0">
                <a:solidFill>
                  <a:schemeClr val="accent4"/>
                </a:solidFill>
              </a:rPr>
              <a:t>прием</a:t>
            </a:r>
            <a:endParaRPr lang="ru-RU" sz="1400" dirty="0">
              <a:solidFill>
                <a:schemeClr val="accent4"/>
              </a:solidFill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6963960" y="1245576"/>
            <a:ext cx="2461" cy="161212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Равнобедренный треугольник 83"/>
          <p:cNvSpPr/>
          <p:nvPr/>
        </p:nvSpPr>
        <p:spPr>
          <a:xfrm rot="5400000">
            <a:off x="6917211" y="1662667"/>
            <a:ext cx="175690" cy="9001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 rot="5400000">
            <a:off x="6917211" y="2542019"/>
            <a:ext cx="175690" cy="9001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9072500" y="1252546"/>
            <a:ext cx="0" cy="29753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Равнобедренный треугольник 88"/>
          <p:cNvSpPr/>
          <p:nvPr/>
        </p:nvSpPr>
        <p:spPr>
          <a:xfrm rot="16200000">
            <a:off x="8937063" y="3793017"/>
            <a:ext cx="175690" cy="9001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ямоугольник 127"/>
          <p:cNvSpPr/>
          <p:nvPr/>
        </p:nvSpPr>
        <p:spPr>
          <a:xfrm>
            <a:off x="-1" y="2355365"/>
            <a:ext cx="399067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0" y="1463367"/>
            <a:ext cx="178131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990674" y="2038768"/>
            <a:ext cx="5157920" cy="9483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5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156684" cy="535914"/>
          </a:xfrm>
        </p:spPr>
        <p:txBody>
          <a:bodyPr/>
          <a:lstStyle/>
          <a:p>
            <a:r>
              <a:rPr lang="ru-RU" sz="2200" dirty="0"/>
              <a:t>Один логин и пароль для любых государственных сервисов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-454822" y="4541827"/>
            <a:ext cx="2254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accent4"/>
                </a:solidFill>
              </a:rPr>
              <a:t>Республика Крым, Севастополь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63688" y="4541827"/>
            <a:ext cx="150652" cy="601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163246" y="2987143"/>
            <a:ext cx="1944763" cy="1361115"/>
            <a:chOff x="384979" y="1923352"/>
            <a:chExt cx="1851341" cy="1132949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84979" y="1923352"/>
              <a:ext cx="1727584" cy="647035"/>
            </a:xfrm>
            <a:prstGeom prst="rect">
              <a:avLst/>
            </a:prstGeom>
            <a:solidFill>
              <a:srgbClr val="F86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491370" y="1954712"/>
              <a:ext cx="744950" cy="1101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</a:rPr>
                <a:t>214</a:t>
              </a:r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823392" y="3764485"/>
            <a:ext cx="444352" cy="777342"/>
            <a:chOff x="47668" y="1923352"/>
            <a:chExt cx="424382" cy="647035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134529" y="1923352"/>
              <a:ext cx="237719" cy="647035"/>
            </a:xfrm>
            <a:prstGeom prst="rect">
              <a:avLst/>
            </a:prstGeom>
            <a:solidFill>
              <a:srgbClr val="F638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7668" y="1949489"/>
              <a:ext cx="424382" cy="5892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</a:rPr>
                <a:t>3</a:t>
              </a:r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973950" y="2208244"/>
            <a:ext cx="5174644" cy="792064"/>
            <a:chOff x="2777435" y="1322249"/>
            <a:chExt cx="6366564" cy="97450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2777435" y="1322249"/>
              <a:ext cx="6366564" cy="961469"/>
              <a:chOff x="2136373" y="1254150"/>
              <a:chExt cx="4942076" cy="65046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138121" y="1254150"/>
                <a:ext cx="4940328" cy="650469"/>
              </a:xfrm>
              <a:prstGeom prst="rect">
                <a:avLst/>
              </a:prstGeom>
              <a:solidFill>
                <a:srgbClr val="33BB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2136373" y="1284098"/>
                <a:ext cx="56493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solidFill>
                      <a:schemeClr val="bg1"/>
                    </a:solidFill>
                  </a:rPr>
                  <a:t>59</a:t>
                </a:r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3523553" y="1350082"/>
              <a:ext cx="5620446" cy="946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1"/>
                  </a:solidFill>
                </a:rPr>
                <a:t>Субъектов РФ используют ЕСИА </a:t>
              </a:r>
              <a:r>
                <a:rPr lang="ru-RU" sz="1400" dirty="0">
                  <a:solidFill>
                    <a:schemeClr val="bg1"/>
                  </a:solidFill>
                </a:rPr>
                <a:t>для авторизации на порталах государственных и муниципальных </a:t>
              </a:r>
              <a:r>
                <a:rPr lang="ru-RU" sz="1400" dirty="0" smtClean="0">
                  <a:solidFill>
                    <a:schemeClr val="bg1"/>
                  </a:solidFill>
                </a:rPr>
                <a:t>услуг </a:t>
              </a:r>
            </a:p>
            <a:p>
              <a:r>
                <a:rPr lang="ru-RU" sz="1400" dirty="0" smtClean="0">
                  <a:solidFill>
                    <a:schemeClr val="bg1"/>
                  </a:solidFill>
                </a:rPr>
                <a:t>(</a:t>
              </a:r>
              <a:r>
                <a:rPr lang="ru-RU" sz="1400" dirty="0">
                  <a:solidFill>
                    <a:schemeClr val="bg1"/>
                  </a:solidFill>
                </a:rPr>
                <a:t>28 из которых не в домене </a:t>
              </a:r>
              <a:r>
                <a:rPr lang="en-US" sz="1400" dirty="0" smtClean="0">
                  <a:solidFill>
                    <a:schemeClr val="bg1"/>
                  </a:solidFill>
                </a:rPr>
                <a:t>gosuslugi.ru</a:t>
              </a:r>
              <a:r>
                <a:rPr lang="ru-RU" sz="1400" dirty="0" smtClean="0">
                  <a:solidFill>
                    <a:schemeClr val="bg1"/>
                  </a:solidFill>
                </a:rPr>
                <a:t>)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3937553" y="3021218"/>
            <a:ext cx="49189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4"/>
                </a:solidFill>
              </a:rPr>
              <a:t>субъекту РФ обеспечить </a:t>
            </a:r>
            <a:r>
              <a:rPr lang="ru-RU" sz="1400" b="1" dirty="0">
                <a:solidFill>
                  <a:schemeClr val="accent4"/>
                </a:solidFill>
              </a:rPr>
              <a:t>доступ </a:t>
            </a:r>
            <a:r>
              <a:rPr lang="ru-RU" sz="1400" dirty="0" smtClean="0">
                <a:solidFill>
                  <a:schemeClr val="accent4"/>
                </a:solidFill>
              </a:rPr>
              <a:t>к </a:t>
            </a:r>
            <a:r>
              <a:rPr lang="ru-RU" sz="1400" dirty="0">
                <a:solidFill>
                  <a:schemeClr val="accent4"/>
                </a:solidFill>
              </a:rPr>
              <a:t>региональным порталам государственных и муниципальных услуг </a:t>
            </a:r>
            <a:r>
              <a:rPr lang="ru-RU" sz="1400" dirty="0" smtClean="0">
                <a:solidFill>
                  <a:schemeClr val="accent4"/>
                </a:solidFill>
              </a:rPr>
              <a:t>пользователям </a:t>
            </a:r>
            <a:r>
              <a:rPr lang="ru-RU" sz="1400" dirty="0">
                <a:solidFill>
                  <a:schemeClr val="accent4"/>
                </a:solidFill>
              </a:rPr>
              <a:t>прошедшим авторизацию в ФГИС ЕСИА.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150699" y="3795886"/>
            <a:ext cx="55536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4"/>
                </a:solidFill>
              </a:rPr>
              <a:t>субъектам РФ обеспечить работоспособность </a:t>
            </a:r>
            <a:r>
              <a:rPr lang="ru-RU" sz="1400" dirty="0" smtClean="0">
                <a:solidFill>
                  <a:schemeClr val="accent4"/>
                </a:solidFill>
              </a:rPr>
              <a:t>региональных порталов государственных и муниципальных услуг или </a:t>
            </a:r>
            <a:r>
              <a:rPr lang="ru-RU" sz="1400" b="1" dirty="0" smtClean="0">
                <a:solidFill>
                  <a:schemeClr val="accent4"/>
                </a:solidFill>
              </a:rPr>
              <a:t>обеспечить оказание услуг</a:t>
            </a:r>
            <a:r>
              <a:rPr lang="ru-RU" sz="1400" dirty="0" smtClean="0">
                <a:solidFill>
                  <a:schemeClr val="accent4"/>
                </a:solidFill>
              </a:rPr>
              <a:t> через Единый портал государственных услуг</a:t>
            </a:r>
            <a:endParaRPr lang="ru-RU" sz="1400" dirty="0">
              <a:solidFill>
                <a:schemeClr val="accent4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5244" y="2343660"/>
            <a:ext cx="95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/>
            <a:r>
              <a:rPr lang="ru-RU" b="1" dirty="0" smtClean="0">
                <a:solidFill>
                  <a:schemeClr val="accent4"/>
                </a:solidFill>
              </a:rPr>
              <a:t>Сейчас</a:t>
            </a:r>
            <a:endParaRPr lang="ru-RU" b="1" dirty="0">
              <a:solidFill>
                <a:schemeClr val="accent4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-1260648" y="41151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0" y="1463367"/>
            <a:ext cx="1689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/>
            <a:r>
              <a:rPr lang="ru-RU" b="1" dirty="0">
                <a:solidFill>
                  <a:schemeClr val="accent4"/>
                </a:solidFill>
              </a:rPr>
              <a:t>до 31.12.2014 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763688" y="771526"/>
            <a:ext cx="7384906" cy="12672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763688" y="699542"/>
            <a:ext cx="128259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/>
            <a:r>
              <a:rPr lang="ru-RU" sz="3500" b="1" dirty="0" smtClean="0">
                <a:solidFill>
                  <a:schemeClr val="bg1">
                    <a:lumMod val="50000"/>
                  </a:schemeClr>
                </a:solidFill>
              </a:rPr>
              <a:t>ЕСИА</a:t>
            </a:r>
            <a:endParaRPr lang="ru-RU" sz="3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914340" y="1257300"/>
            <a:ext cx="7234254" cy="781467"/>
          </a:xfrm>
          <a:prstGeom prst="rect">
            <a:avLst/>
          </a:prstGeom>
          <a:solidFill>
            <a:srgbClr val="33B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112060" y="1294090"/>
            <a:ext cx="7284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83 </a:t>
            </a:r>
            <a:r>
              <a:rPr lang="ru-RU" sz="2000" b="1" dirty="0">
                <a:solidFill>
                  <a:schemeClr val="bg1"/>
                </a:solidFill>
              </a:rPr>
              <a:t>Субъектов РФ используют ЕСИА </a:t>
            </a:r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 flipV="1">
            <a:off x="3027035" y="2018111"/>
            <a:ext cx="0" cy="950944"/>
          </a:xfrm>
          <a:prstGeom prst="line">
            <a:avLst/>
          </a:prstGeom>
          <a:ln w="12700">
            <a:solidFill>
              <a:srgbClr val="F8696B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V="1">
            <a:off x="2038792" y="2052854"/>
            <a:ext cx="6776" cy="1711533"/>
          </a:xfrm>
          <a:prstGeom prst="line">
            <a:avLst/>
          </a:prstGeom>
          <a:ln w="12700">
            <a:solidFill>
              <a:srgbClr val="F8696B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 flipV="1">
            <a:off x="2163245" y="1257300"/>
            <a:ext cx="1" cy="1711755"/>
          </a:xfrm>
          <a:prstGeom prst="line">
            <a:avLst/>
          </a:prstGeom>
          <a:ln w="12700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3973949" y="1246810"/>
            <a:ext cx="1" cy="791957"/>
          </a:xfrm>
          <a:prstGeom prst="line">
            <a:avLst/>
          </a:prstGeom>
          <a:ln w="12700">
            <a:solidFill>
              <a:schemeClr val="bg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1914795" y="4688775"/>
            <a:ext cx="2873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4"/>
                </a:solidFill>
              </a:rPr>
              <a:t>Отдельное обсуждение сроков</a:t>
            </a:r>
            <a:endParaRPr lang="ru-RU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1516676"/>
            <a:ext cx="4824414" cy="2091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6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156684" cy="535914"/>
          </a:xfrm>
        </p:spPr>
        <p:txBody>
          <a:bodyPr/>
          <a:lstStyle/>
          <a:p>
            <a:r>
              <a:rPr lang="ru-RU" sz="2200" dirty="0"/>
              <a:t>Доля граждан рассчитывается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на </a:t>
            </a:r>
            <a:r>
              <a:rPr lang="ru-RU" sz="2200" dirty="0"/>
              <a:t>основе </a:t>
            </a:r>
            <a:r>
              <a:rPr lang="ru-RU" sz="2200" dirty="0" smtClean="0"/>
              <a:t>соцопроса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500" y="1869289"/>
            <a:ext cx="3888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</a:rPr>
              <a:t>ДОЛЯ ГРАЖДАН, </a:t>
            </a:r>
            <a:endParaRPr lang="ru-RU" sz="3000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accent4"/>
                </a:solidFill>
              </a:rPr>
              <a:t>использующих механизм получения государственных и муниципальных услуг в электронной форме</a:t>
            </a:r>
            <a:endParaRPr lang="ru-RU" dirty="0"/>
          </a:p>
        </p:txBody>
      </p:sp>
      <p:sp>
        <p:nvSpPr>
          <p:cNvPr id="5" name="Равно 4"/>
          <p:cNvSpPr/>
          <p:nvPr/>
        </p:nvSpPr>
        <p:spPr>
          <a:xfrm>
            <a:off x="4894241" y="2232212"/>
            <a:ext cx="576064" cy="412035"/>
          </a:xfrm>
          <a:prstGeom prst="mathEqual">
            <a:avLst>
              <a:gd name="adj1" fmla="val 23520"/>
              <a:gd name="adj2" fmla="val 1972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8" y="954285"/>
            <a:ext cx="3265964" cy="584775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92075"/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Методика утверждена приказом Росстата от 8 июля 2013 г. № 273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56718" y="1516675"/>
            <a:ext cx="3587281" cy="8057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4"/>
                </a:solidFill>
              </a:rPr>
              <a:t>Количество граждан</a:t>
            </a:r>
            <a:r>
              <a:rPr lang="ru-RU" sz="1600" dirty="0">
                <a:solidFill>
                  <a:schemeClr val="accent4"/>
                </a:solidFill>
              </a:rPr>
              <a:t>, </a:t>
            </a:r>
            <a:r>
              <a:rPr lang="ru-RU" sz="1600" dirty="0" smtClean="0">
                <a:solidFill>
                  <a:schemeClr val="accent4"/>
                </a:solidFill>
              </a:rPr>
              <a:t>воспользовавшихся </a:t>
            </a:r>
            <a:r>
              <a:rPr lang="ru-RU" sz="1600" dirty="0">
                <a:solidFill>
                  <a:schemeClr val="accent4"/>
                </a:solidFill>
              </a:rPr>
              <a:t>электронными каналами </a:t>
            </a:r>
            <a:r>
              <a:rPr lang="ru-RU" sz="1600" dirty="0" smtClean="0">
                <a:solidFill>
                  <a:schemeClr val="accent4"/>
                </a:solidFill>
              </a:rPr>
              <a:t>для </a:t>
            </a:r>
            <a:r>
              <a:rPr lang="ru-RU" sz="1600" dirty="0">
                <a:solidFill>
                  <a:schemeClr val="accent4"/>
                </a:solidFill>
              </a:rPr>
              <a:t>получения </a:t>
            </a:r>
            <a:r>
              <a:rPr lang="ru-RU" sz="1600" dirty="0" err="1">
                <a:solidFill>
                  <a:schemeClr val="accent4"/>
                </a:solidFill>
              </a:rPr>
              <a:t>госуслуг</a:t>
            </a:r>
            <a:endParaRPr lang="ru-RU" sz="1600" dirty="0">
              <a:solidFill>
                <a:schemeClr val="accent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427734"/>
            <a:ext cx="3625623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56719" y="2561786"/>
            <a:ext cx="3606606" cy="10461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4"/>
                </a:solidFill>
              </a:rPr>
              <a:t>Количество граждан</a:t>
            </a:r>
            <a:r>
              <a:rPr lang="ru-RU" sz="1600" dirty="0" smtClean="0">
                <a:solidFill>
                  <a:schemeClr val="accent4"/>
                </a:solidFill>
              </a:rPr>
              <a:t>, воспользовавшихся</a:t>
            </a:r>
          </a:p>
          <a:p>
            <a:r>
              <a:rPr lang="ru-RU" sz="1600" dirty="0" err="1" smtClean="0">
                <a:solidFill>
                  <a:schemeClr val="accent4"/>
                </a:solidFill>
              </a:rPr>
              <a:t>госуслугами</a:t>
            </a:r>
            <a:endParaRPr lang="ru-RU" sz="1600" dirty="0">
              <a:solidFill>
                <a:schemeClr val="accent4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1540" y="3561307"/>
            <a:ext cx="144012" cy="34259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27614"/>
              </p:ext>
            </p:extLst>
          </p:nvPr>
        </p:nvGraphicFramePr>
        <p:xfrm>
          <a:off x="17691" y="3903898"/>
          <a:ext cx="4806721" cy="919480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983205"/>
                <a:gridCol w="983205"/>
                <a:gridCol w="618860"/>
                <a:gridCol w="619123"/>
                <a:gridCol w="619123"/>
                <a:gridCol w="9832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2013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2014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2015</a:t>
                      </a:r>
                      <a:endParaRPr lang="ru-RU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2016</a:t>
                      </a:r>
                      <a:endParaRPr lang="ru-RU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2017</a:t>
                      </a:r>
                      <a:endParaRPr lang="ru-RU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accent4"/>
                          </a:solidFill>
                        </a:rPr>
                        <a:t>30,8 %</a:t>
                      </a:r>
                      <a:endParaRPr lang="ru-RU" sz="2200" dirty="0" smtClean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accent4"/>
                          </a:solidFill>
                        </a:rPr>
                        <a:t>35%</a:t>
                      </a:r>
                      <a:endParaRPr lang="ru-RU" sz="2200" dirty="0" smtClean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 smtClean="0">
                          <a:solidFill>
                            <a:schemeClr val="accent2"/>
                          </a:solidFill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Пятиугольник 23"/>
          <p:cNvSpPr/>
          <p:nvPr/>
        </p:nvSpPr>
        <p:spPr>
          <a:xfrm>
            <a:off x="1983191" y="4448641"/>
            <a:ext cx="1840921" cy="216024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403648" y="3561307"/>
            <a:ext cx="144012" cy="34259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175956" y="3607945"/>
            <a:ext cx="144011" cy="29595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3887924" y="1610749"/>
            <a:ext cx="736605" cy="736605"/>
            <a:chOff x="3959932" y="1679018"/>
            <a:chExt cx="641482" cy="641482"/>
          </a:xfrm>
        </p:grpSpPr>
        <p:sp>
          <p:nvSpPr>
            <p:cNvPr id="38" name="Пирог 37"/>
            <p:cNvSpPr/>
            <p:nvPr/>
          </p:nvSpPr>
          <p:spPr>
            <a:xfrm>
              <a:off x="3959932" y="1679018"/>
              <a:ext cx="641482" cy="641482"/>
            </a:xfrm>
            <a:prstGeom prst="pie">
              <a:avLst>
                <a:gd name="adj1" fmla="val 16437849"/>
                <a:gd name="adj2" fmla="val 36371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959932" y="1679018"/>
              <a:ext cx="641482" cy="64148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19967" y="1701374"/>
            <a:ext cx="146115" cy="399675"/>
            <a:chOff x="2892372" y="1986379"/>
            <a:chExt cx="327112" cy="894764"/>
          </a:xfrm>
          <a:solidFill>
            <a:schemeClr val="accent2"/>
          </a:solidFill>
        </p:grpSpPr>
        <p:sp>
          <p:nvSpPr>
            <p:cNvPr id="36" name="Овал 35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152694" y="1065313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42" name="Овал 41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7619120" y="1330715"/>
            <a:ext cx="602793" cy="456042"/>
            <a:chOff x="8820320" y="971002"/>
            <a:chExt cx="698372" cy="528352"/>
          </a:xfrm>
        </p:grpSpPr>
        <p:grpSp>
          <p:nvGrpSpPr>
            <p:cNvPr id="84" name="Группа 83"/>
            <p:cNvGrpSpPr/>
            <p:nvPr/>
          </p:nvGrpSpPr>
          <p:grpSpPr>
            <a:xfrm>
              <a:off x="8820320" y="971002"/>
              <a:ext cx="698372" cy="528352"/>
              <a:chOff x="8219136" y="5104387"/>
              <a:chExt cx="1396743" cy="1056703"/>
            </a:xfrm>
          </p:grpSpPr>
          <p:grpSp>
            <p:nvGrpSpPr>
              <p:cNvPr id="85" name="Группа 84"/>
              <p:cNvGrpSpPr/>
              <p:nvPr/>
            </p:nvGrpSpPr>
            <p:grpSpPr>
              <a:xfrm>
                <a:off x="8219136" y="5104387"/>
                <a:ext cx="1396743" cy="836043"/>
                <a:chOff x="5650300" y="5143500"/>
                <a:chExt cx="1323313" cy="792088"/>
              </a:xfrm>
            </p:grpSpPr>
            <p:sp>
              <p:nvSpPr>
                <p:cNvPr id="88" name="Скругленный прямоугольник 87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Скругленный прямоугольник 88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6" name="Прямоугольник 85"/>
              <p:cNvSpPr/>
              <p:nvPr/>
            </p:nvSpPr>
            <p:spPr>
              <a:xfrm>
                <a:off x="8651089" y="5947888"/>
                <a:ext cx="504735" cy="153357"/>
              </a:xfrm>
              <a:prstGeom prst="rect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Прямоугольник с двумя скругленными соседними углами 86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83" name="Полилиния 82"/>
            <p:cNvSpPr/>
            <p:nvPr/>
          </p:nvSpPr>
          <p:spPr>
            <a:xfrm>
              <a:off x="9033075" y="1027310"/>
              <a:ext cx="272860" cy="287998"/>
            </a:xfrm>
            <a:custGeom>
              <a:avLst/>
              <a:gdLst>
                <a:gd name="connsiteX0" fmla="*/ 1396324 w 2768590"/>
                <a:gd name="connsiteY0" fmla="*/ 908170 h 2922748"/>
                <a:gd name="connsiteX1" fmla="*/ 1003801 w 2768590"/>
                <a:gd name="connsiteY1" fmla="*/ 1300693 h 2922748"/>
                <a:gd name="connsiteX2" fmla="*/ 1043945 w 2768590"/>
                <a:gd name="connsiteY2" fmla="*/ 1893938 h 2922748"/>
                <a:gd name="connsiteX3" fmla="*/ 1601506 w 2768590"/>
                <a:gd name="connsiteY3" fmla="*/ 1648611 h 2922748"/>
                <a:gd name="connsiteX4" fmla="*/ 1688335 w 2768590"/>
                <a:gd name="connsiteY4" fmla="*/ 1154972 h 2922748"/>
                <a:gd name="connsiteX5" fmla="*/ 1396324 w 2768590"/>
                <a:gd name="connsiteY5" fmla="*/ 908170 h 2922748"/>
                <a:gd name="connsiteX6" fmla="*/ 1654628 w 2768590"/>
                <a:gd name="connsiteY6" fmla="*/ 488 h 2922748"/>
                <a:gd name="connsiteX7" fmla="*/ 2372585 w 2768590"/>
                <a:gd name="connsiteY7" fmla="*/ 198306 h 2922748"/>
                <a:gd name="connsiteX8" fmla="*/ 2765617 w 2768590"/>
                <a:gd name="connsiteY8" fmla="*/ 1064580 h 2922748"/>
                <a:gd name="connsiteX9" fmla="*/ 2537017 w 2768590"/>
                <a:gd name="connsiteY9" fmla="*/ 1894758 h 2922748"/>
                <a:gd name="connsiteX10" fmla="*/ 2047732 w 2768590"/>
                <a:gd name="connsiteY10" fmla="*/ 2159453 h 2922748"/>
                <a:gd name="connsiteX11" fmla="*/ 1750953 w 2768590"/>
                <a:gd name="connsiteY11" fmla="*/ 2087264 h 2922748"/>
                <a:gd name="connsiteX12" fmla="*/ 1624998 w 2768590"/>
                <a:gd name="connsiteY12" fmla="*/ 1877087 h 2922748"/>
                <a:gd name="connsiteX13" fmla="*/ 1000985 w 2768590"/>
                <a:gd name="connsiteY13" fmla="*/ 2155443 h 2922748"/>
                <a:gd name="connsiteX14" fmla="*/ 675241 w 2768590"/>
                <a:gd name="connsiteY14" fmla="*/ 1823396 h 2922748"/>
                <a:gd name="connsiteX15" fmla="*/ 888690 w 2768590"/>
                <a:gd name="connsiteY15" fmla="*/ 904158 h 2922748"/>
                <a:gd name="connsiteX16" fmla="*/ 1335450 w 2768590"/>
                <a:gd name="connsiteY16" fmla="*/ 675558 h 2922748"/>
                <a:gd name="connsiteX17" fmla="*/ 1766995 w 2768590"/>
                <a:gd name="connsiteY17" fmla="*/ 912180 h 2922748"/>
                <a:gd name="connsiteX18" fmla="*/ 1825625 w 2768590"/>
                <a:gd name="connsiteY18" fmla="*/ 714009 h 2922748"/>
                <a:gd name="connsiteX19" fmla="*/ 2046968 w 2768590"/>
                <a:gd name="connsiteY19" fmla="*/ 738963 h 2922748"/>
                <a:gd name="connsiteX20" fmla="*/ 1873688 w 2768590"/>
                <a:gd name="connsiteY20" fmla="*/ 1634902 h 2922748"/>
                <a:gd name="connsiteX21" fmla="*/ 1971532 w 2768590"/>
                <a:gd name="connsiteY21" fmla="*/ 1904371 h 2922748"/>
                <a:gd name="connsiteX22" fmla="*/ 2276332 w 2768590"/>
                <a:gd name="connsiteY22" fmla="*/ 1826580 h 2922748"/>
                <a:gd name="connsiteX23" fmla="*/ 2476859 w 2768590"/>
                <a:gd name="connsiteY23" fmla="*/ 1032495 h 2922748"/>
                <a:gd name="connsiteX24" fmla="*/ 2059764 w 2768590"/>
                <a:gd name="connsiteY24" fmla="*/ 330653 h 2922748"/>
                <a:gd name="connsiteX25" fmla="*/ 1157395 w 2768590"/>
                <a:gd name="connsiteY25" fmla="*/ 294558 h 2922748"/>
                <a:gd name="connsiteX26" fmla="*/ 347269 w 2768590"/>
                <a:gd name="connsiteY26" fmla="*/ 1233022 h 2922748"/>
                <a:gd name="connsiteX27" fmla="*/ 636027 w 2768590"/>
                <a:gd name="connsiteY27" fmla="*/ 2520401 h 2922748"/>
                <a:gd name="connsiteX28" fmla="*/ 1726890 w 2768590"/>
                <a:gd name="connsiteY28" fmla="*/ 2632695 h 2922748"/>
                <a:gd name="connsiteX29" fmla="*/ 1972551 w 2768590"/>
                <a:gd name="connsiteY29" fmla="*/ 2594308 h 2922748"/>
                <a:gd name="connsiteX30" fmla="*/ 1959501 w 2768590"/>
                <a:gd name="connsiteY30" fmla="*/ 2801137 h 2922748"/>
                <a:gd name="connsiteX31" fmla="*/ 1742932 w 2768590"/>
                <a:gd name="connsiteY31" fmla="*/ 2869316 h 2922748"/>
                <a:gd name="connsiteX32" fmla="*/ 547795 w 2768590"/>
                <a:gd name="connsiteY32" fmla="*/ 2785095 h 2922748"/>
                <a:gd name="connsiteX33" fmla="*/ 2364 w 2768590"/>
                <a:gd name="connsiteY33" fmla="*/ 1886737 h 2922748"/>
                <a:gd name="connsiteX34" fmla="*/ 142732 w 2768590"/>
                <a:gd name="connsiteY34" fmla="*/ 964316 h 2922748"/>
                <a:gd name="connsiteX35" fmla="*/ 571859 w 2768590"/>
                <a:gd name="connsiteY35" fmla="*/ 318622 h 2922748"/>
                <a:gd name="connsiteX36" fmla="*/ 1410059 w 2768590"/>
                <a:gd name="connsiteY36" fmla="*/ 9811 h 2922748"/>
                <a:gd name="connsiteX37" fmla="*/ 1654628 w 2768590"/>
                <a:gd name="connsiteY37" fmla="*/ 488 h 2922748"/>
                <a:gd name="connsiteX0" fmla="*/ 1396324 w 2768590"/>
                <a:gd name="connsiteY0" fmla="*/ 908170 h 2922748"/>
                <a:gd name="connsiteX1" fmla="*/ 1003801 w 2768590"/>
                <a:gd name="connsiteY1" fmla="*/ 1300693 h 2922748"/>
                <a:gd name="connsiteX2" fmla="*/ 1043945 w 2768590"/>
                <a:gd name="connsiteY2" fmla="*/ 1893938 h 2922748"/>
                <a:gd name="connsiteX3" fmla="*/ 1601506 w 2768590"/>
                <a:gd name="connsiteY3" fmla="*/ 1648611 h 2922748"/>
                <a:gd name="connsiteX4" fmla="*/ 1688335 w 2768590"/>
                <a:gd name="connsiteY4" fmla="*/ 1154972 h 2922748"/>
                <a:gd name="connsiteX5" fmla="*/ 1396324 w 2768590"/>
                <a:gd name="connsiteY5" fmla="*/ 908170 h 2922748"/>
                <a:gd name="connsiteX6" fmla="*/ 1654628 w 2768590"/>
                <a:gd name="connsiteY6" fmla="*/ 488 h 2922748"/>
                <a:gd name="connsiteX7" fmla="*/ 2372585 w 2768590"/>
                <a:gd name="connsiteY7" fmla="*/ 198306 h 2922748"/>
                <a:gd name="connsiteX8" fmla="*/ 2765617 w 2768590"/>
                <a:gd name="connsiteY8" fmla="*/ 1064580 h 2922748"/>
                <a:gd name="connsiteX9" fmla="*/ 2537017 w 2768590"/>
                <a:gd name="connsiteY9" fmla="*/ 1894758 h 2922748"/>
                <a:gd name="connsiteX10" fmla="*/ 2047732 w 2768590"/>
                <a:gd name="connsiteY10" fmla="*/ 2159453 h 2922748"/>
                <a:gd name="connsiteX11" fmla="*/ 1750953 w 2768590"/>
                <a:gd name="connsiteY11" fmla="*/ 2087264 h 2922748"/>
                <a:gd name="connsiteX12" fmla="*/ 1624998 w 2768590"/>
                <a:gd name="connsiteY12" fmla="*/ 1877087 h 2922748"/>
                <a:gd name="connsiteX13" fmla="*/ 1000985 w 2768590"/>
                <a:gd name="connsiteY13" fmla="*/ 2155443 h 2922748"/>
                <a:gd name="connsiteX14" fmla="*/ 675241 w 2768590"/>
                <a:gd name="connsiteY14" fmla="*/ 1823396 h 2922748"/>
                <a:gd name="connsiteX15" fmla="*/ 888690 w 2768590"/>
                <a:gd name="connsiteY15" fmla="*/ 904158 h 2922748"/>
                <a:gd name="connsiteX16" fmla="*/ 1335450 w 2768590"/>
                <a:gd name="connsiteY16" fmla="*/ 675558 h 2922748"/>
                <a:gd name="connsiteX17" fmla="*/ 1766995 w 2768590"/>
                <a:gd name="connsiteY17" fmla="*/ 912180 h 2922748"/>
                <a:gd name="connsiteX18" fmla="*/ 1825625 w 2768590"/>
                <a:gd name="connsiteY18" fmla="*/ 714009 h 2922748"/>
                <a:gd name="connsiteX19" fmla="*/ 2046968 w 2768590"/>
                <a:gd name="connsiteY19" fmla="*/ 738963 h 2922748"/>
                <a:gd name="connsiteX20" fmla="*/ 1873688 w 2768590"/>
                <a:gd name="connsiteY20" fmla="*/ 1634902 h 2922748"/>
                <a:gd name="connsiteX21" fmla="*/ 1971532 w 2768590"/>
                <a:gd name="connsiteY21" fmla="*/ 1904371 h 2922748"/>
                <a:gd name="connsiteX22" fmla="*/ 2276332 w 2768590"/>
                <a:gd name="connsiteY22" fmla="*/ 1826580 h 2922748"/>
                <a:gd name="connsiteX23" fmla="*/ 2476859 w 2768590"/>
                <a:gd name="connsiteY23" fmla="*/ 1032495 h 2922748"/>
                <a:gd name="connsiteX24" fmla="*/ 2059764 w 2768590"/>
                <a:gd name="connsiteY24" fmla="*/ 330653 h 2922748"/>
                <a:gd name="connsiteX25" fmla="*/ 1157395 w 2768590"/>
                <a:gd name="connsiteY25" fmla="*/ 294558 h 2922748"/>
                <a:gd name="connsiteX26" fmla="*/ 347269 w 2768590"/>
                <a:gd name="connsiteY26" fmla="*/ 1233022 h 2922748"/>
                <a:gd name="connsiteX27" fmla="*/ 636027 w 2768590"/>
                <a:gd name="connsiteY27" fmla="*/ 2520401 h 2922748"/>
                <a:gd name="connsiteX28" fmla="*/ 1726890 w 2768590"/>
                <a:gd name="connsiteY28" fmla="*/ 2632695 h 2922748"/>
                <a:gd name="connsiteX29" fmla="*/ 1972551 w 2768590"/>
                <a:gd name="connsiteY29" fmla="*/ 2594308 h 2922748"/>
                <a:gd name="connsiteX30" fmla="*/ 1959501 w 2768590"/>
                <a:gd name="connsiteY30" fmla="*/ 2801137 h 2922748"/>
                <a:gd name="connsiteX31" fmla="*/ 1742932 w 2768590"/>
                <a:gd name="connsiteY31" fmla="*/ 2869316 h 2922748"/>
                <a:gd name="connsiteX32" fmla="*/ 547795 w 2768590"/>
                <a:gd name="connsiteY32" fmla="*/ 2785095 h 2922748"/>
                <a:gd name="connsiteX33" fmla="*/ 2364 w 2768590"/>
                <a:gd name="connsiteY33" fmla="*/ 1886737 h 2922748"/>
                <a:gd name="connsiteX34" fmla="*/ 142732 w 2768590"/>
                <a:gd name="connsiteY34" fmla="*/ 964316 h 2922748"/>
                <a:gd name="connsiteX35" fmla="*/ 571859 w 2768590"/>
                <a:gd name="connsiteY35" fmla="*/ 318622 h 2922748"/>
                <a:gd name="connsiteX36" fmla="*/ 1410059 w 2768590"/>
                <a:gd name="connsiteY36" fmla="*/ 9811 h 2922748"/>
                <a:gd name="connsiteX37" fmla="*/ 1654628 w 2768590"/>
                <a:gd name="connsiteY37" fmla="*/ 488 h 2922748"/>
                <a:gd name="connsiteX0" fmla="*/ 1396324 w 2768590"/>
                <a:gd name="connsiteY0" fmla="*/ 908170 h 2922189"/>
                <a:gd name="connsiteX1" fmla="*/ 1003801 w 2768590"/>
                <a:gd name="connsiteY1" fmla="*/ 1300693 h 2922189"/>
                <a:gd name="connsiteX2" fmla="*/ 1043945 w 2768590"/>
                <a:gd name="connsiteY2" fmla="*/ 1893938 h 2922189"/>
                <a:gd name="connsiteX3" fmla="*/ 1601506 w 2768590"/>
                <a:gd name="connsiteY3" fmla="*/ 1648611 h 2922189"/>
                <a:gd name="connsiteX4" fmla="*/ 1688335 w 2768590"/>
                <a:gd name="connsiteY4" fmla="*/ 1154972 h 2922189"/>
                <a:gd name="connsiteX5" fmla="*/ 1396324 w 2768590"/>
                <a:gd name="connsiteY5" fmla="*/ 908170 h 2922189"/>
                <a:gd name="connsiteX6" fmla="*/ 1654628 w 2768590"/>
                <a:gd name="connsiteY6" fmla="*/ 488 h 2922189"/>
                <a:gd name="connsiteX7" fmla="*/ 2372585 w 2768590"/>
                <a:gd name="connsiteY7" fmla="*/ 198306 h 2922189"/>
                <a:gd name="connsiteX8" fmla="*/ 2765617 w 2768590"/>
                <a:gd name="connsiteY8" fmla="*/ 1064580 h 2922189"/>
                <a:gd name="connsiteX9" fmla="*/ 2537017 w 2768590"/>
                <a:gd name="connsiteY9" fmla="*/ 1894758 h 2922189"/>
                <a:gd name="connsiteX10" fmla="*/ 2047732 w 2768590"/>
                <a:gd name="connsiteY10" fmla="*/ 2159453 h 2922189"/>
                <a:gd name="connsiteX11" fmla="*/ 1750953 w 2768590"/>
                <a:gd name="connsiteY11" fmla="*/ 2087264 h 2922189"/>
                <a:gd name="connsiteX12" fmla="*/ 1624998 w 2768590"/>
                <a:gd name="connsiteY12" fmla="*/ 1877087 h 2922189"/>
                <a:gd name="connsiteX13" fmla="*/ 1000985 w 2768590"/>
                <a:gd name="connsiteY13" fmla="*/ 2155443 h 2922189"/>
                <a:gd name="connsiteX14" fmla="*/ 675241 w 2768590"/>
                <a:gd name="connsiteY14" fmla="*/ 1823396 h 2922189"/>
                <a:gd name="connsiteX15" fmla="*/ 888690 w 2768590"/>
                <a:gd name="connsiteY15" fmla="*/ 904158 h 2922189"/>
                <a:gd name="connsiteX16" fmla="*/ 1335450 w 2768590"/>
                <a:gd name="connsiteY16" fmla="*/ 675558 h 2922189"/>
                <a:gd name="connsiteX17" fmla="*/ 1766995 w 2768590"/>
                <a:gd name="connsiteY17" fmla="*/ 912180 h 2922189"/>
                <a:gd name="connsiteX18" fmla="*/ 1825625 w 2768590"/>
                <a:gd name="connsiteY18" fmla="*/ 714009 h 2922189"/>
                <a:gd name="connsiteX19" fmla="*/ 2046968 w 2768590"/>
                <a:gd name="connsiteY19" fmla="*/ 738963 h 2922189"/>
                <a:gd name="connsiteX20" fmla="*/ 1873688 w 2768590"/>
                <a:gd name="connsiteY20" fmla="*/ 1634902 h 2922189"/>
                <a:gd name="connsiteX21" fmla="*/ 1971532 w 2768590"/>
                <a:gd name="connsiteY21" fmla="*/ 1904371 h 2922189"/>
                <a:gd name="connsiteX22" fmla="*/ 2276332 w 2768590"/>
                <a:gd name="connsiteY22" fmla="*/ 1826580 h 2922189"/>
                <a:gd name="connsiteX23" fmla="*/ 2476859 w 2768590"/>
                <a:gd name="connsiteY23" fmla="*/ 1032495 h 2922189"/>
                <a:gd name="connsiteX24" fmla="*/ 2059764 w 2768590"/>
                <a:gd name="connsiteY24" fmla="*/ 330653 h 2922189"/>
                <a:gd name="connsiteX25" fmla="*/ 1157395 w 2768590"/>
                <a:gd name="connsiteY25" fmla="*/ 294558 h 2922189"/>
                <a:gd name="connsiteX26" fmla="*/ 347269 w 2768590"/>
                <a:gd name="connsiteY26" fmla="*/ 1233022 h 2922189"/>
                <a:gd name="connsiteX27" fmla="*/ 636027 w 2768590"/>
                <a:gd name="connsiteY27" fmla="*/ 2520401 h 2922189"/>
                <a:gd name="connsiteX28" fmla="*/ 1726890 w 2768590"/>
                <a:gd name="connsiteY28" fmla="*/ 2632695 h 2922189"/>
                <a:gd name="connsiteX29" fmla="*/ 1972551 w 2768590"/>
                <a:gd name="connsiteY29" fmla="*/ 2594308 h 2922189"/>
                <a:gd name="connsiteX30" fmla="*/ 1959501 w 2768590"/>
                <a:gd name="connsiteY30" fmla="*/ 2801137 h 2922189"/>
                <a:gd name="connsiteX31" fmla="*/ 1742932 w 2768590"/>
                <a:gd name="connsiteY31" fmla="*/ 2869316 h 2922189"/>
                <a:gd name="connsiteX32" fmla="*/ 547795 w 2768590"/>
                <a:gd name="connsiteY32" fmla="*/ 2785095 h 2922189"/>
                <a:gd name="connsiteX33" fmla="*/ 2364 w 2768590"/>
                <a:gd name="connsiteY33" fmla="*/ 1886737 h 2922189"/>
                <a:gd name="connsiteX34" fmla="*/ 142732 w 2768590"/>
                <a:gd name="connsiteY34" fmla="*/ 964316 h 2922189"/>
                <a:gd name="connsiteX35" fmla="*/ 571859 w 2768590"/>
                <a:gd name="connsiteY35" fmla="*/ 318622 h 2922189"/>
                <a:gd name="connsiteX36" fmla="*/ 1410059 w 2768590"/>
                <a:gd name="connsiteY36" fmla="*/ 9811 h 2922189"/>
                <a:gd name="connsiteX37" fmla="*/ 1654628 w 2768590"/>
                <a:gd name="connsiteY37" fmla="*/ 488 h 2922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68590" h="2922189">
                  <a:moveTo>
                    <a:pt x="1396324" y="908170"/>
                  </a:moveTo>
                  <a:cubicBezTo>
                    <a:pt x="1175078" y="896738"/>
                    <a:pt x="1046052" y="1139204"/>
                    <a:pt x="1003801" y="1300693"/>
                  </a:cubicBezTo>
                  <a:cubicBezTo>
                    <a:pt x="953302" y="1493708"/>
                    <a:pt x="861224" y="1778428"/>
                    <a:pt x="1043945" y="1893938"/>
                  </a:cubicBezTo>
                  <a:cubicBezTo>
                    <a:pt x="1226666" y="2009448"/>
                    <a:pt x="1493939" y="1764834"/>
                    <a:pt x="1601506" y="1648611"/>
                  </a:cubicBezTo>
                  <a:lnTo>
                    <a:pt x="1688335" y="1154972"/>
                  </a:lnTo>
                  <a:cubicBezTo>
                    <a:pt x="1632218" y="1040959"/>
                    <a:pt x="1512814" y="914189"/>
                    <a:pt x="1396324" y="908170"/>
                  </a:cubicBezTo>
                  <a:close/>
                  <a:moveTo>
                    <a:pt x="1654628" y="488"/>
                  </a:moveTo>
                  <a:cubicBezTo>
                    <a:pt x="1899198" y="6071"/>
                    <a:pt x="2142461" y="60283"/>
                    <a:pt x="2372585" y="198306"/>
                  </a:cubicBezTo>
                  <a:cubicBezTo>
                    <a:pt x="2644513" y="361402"/>
                    <a:pt x="2791741" y="720165"/>
                    <a:pt x="2765617" y="1064580"/>
                  </a:cubicBezTo>
                  <a:cubicBezTo>
                    <a:pt x="2743908" y="1350784"/>
                    <a:pt x="2713398" y="1668363"/>
                    <a:pt x="2537017" y="1894758"/>
                  </a:cubicBezTo>
                  <a:cubicBezTo>
                    <a:pt x="2402831" y="2066994"/>
                    <a:pt x="2214392" y="2161745"/>
                    <a:pt x="2047732" y="2159453"/>
                  </a:cubicBezTo>
                  <a:cubicBezTo>
                    <a:pt x="1881072" y="2157161"/>
                    <a:pt x="1821409" y="2134325"/>
                    <a:pt x="1750953" y="2087264"/>
                  </a:cubicBezTo>
                  <a:cubicBezTo>
                    <a:pt x="1680497" y="2040203"/>
                    <a:pt x="1653490" y="1959846"/>
                    <a:pt x="1624998" y="1877087"/>
                  </a:cubicBezTo>
                  <a:cubicBezTo>
                    <a:pt x="1553373" y="1995078"/>
                    <a:pt x="1264053" y="2188204"/>
                    <a:pt x="1000985" y="2155443"/>
                  </a:cubicBezTo>
                  <a:cubicBezTo>
                    <a:pt x="843655" y="2135850"/>
                    <a:pt x="710563" y="2029781"/>
                    <a:pt x="675241" y="1823396"/>
                  </a:cubicBezTo>
                  <a:cubicBezTo>
                    <a:pt x="615762" y="1475859"/>
                    <a:pt x="756884" y="1078531"/>
                    <a:pt x="888690" y="904158"/>
                  </a:cubicBezTo>
                  <a:cubicBezTo>
                    <a:pt x="1020496" y="729785"/>
                    <a:pt x="1153703" y="691027"/>
                    <a:pt x="1335450" y="675558"/>
                  </a:cubicBezTo>
                  <a:cubicBezTo>
                    <a:pt x="1517197" y="660089"/>
                    <a:pt x="1689267" y="775248"/>
                    <a:pt x="1766995" y="912180"/>
                  </a:cubicBezTo>
                  <a:cubicBezTo>
                    <a:pt x="1795472" y="833116"/>
                    <a:pt x="1778963" y="742879"/>
                    <a:pt x="1825625" y="714009"/>
                  </a:cubicBezTo>
                  <a:cubicBezTo>
                    <a:pt x="1872287" y="685140"/>
                    <a:pt x="2046618" y="670147"/>
                    <a:pt x="2046968" y="738963"/>
                  </a:cubicBezTo>
                  <a:lnTo>
                    <a:pt x="1873688" y="1634902"/>
                  </a:lnTo>
                  <a:cubicBezTo>
                    <a:pt x="1861115" y="1829540"/>
                    <a:pt x="1901291" y="1880077"/>
                    <a:pt x="1971532" y="1904371"/>
                  </a:cubicBezTo>
                  <a:cubicBezTo>
                    <a:pt x="2090065" y="1945367"/>
                    <a:pt x="2231257" y="1880061"/>
                    <a:pt x="2276332" y="1826580"/>
                  </a:cubicBezTo>
                  <a:cubicBezTo>
                    <a:pt x="2452271" y="1617830"/>
                    <a:pt x="2460463" y="1305006"/>
                    <a:pt x="2476859" y="1032495"/>
                  </a:cubicBezTo>
                  <a:cubicBezTo>
                    <a:pt x="2497484" y="689691"/>
                    <a:pt x="2309917" y="433454"/>
                    <a:pt x="2059764" y="330653"/>
                  </a:cubicBezTo>
                  <a:cubicBezTo>
                    <a:pt x="1781328" y="216229"/>
                    <a:pt x="1421837" y="214249"/>
                    <a:pt x="1157395" y="294558"/>
                  </a:cubicBezTo>
                  <a:cubicBezTo>
                    <a:pt x="761973" y="414645"/>
                    <a:pt x="491471" y="648358"/>
                    <a:pt x="347269" y="1233022"/>
                  </a:cubicBezTo>
                  <a:cubicBezTo>
                    <a:pt x="241955" y="1660015"/>
                    <a:pt x="242093" y="2289100"/>
                    <a:pt x="636027" y="2520401"/>
                  </a:cubicBezTo>
                  <a:cubicBezTo>
                    <a:pt x="951249" y="2705486"/>
                    <a:pt x="1508608" y="2678781"/>
                    <a:pt x="1726890" y="2632695"/>
                  </a:cubicBezTo>
                  <a:cubicBezTo>
                    <a:pt x="1920616" y="2591794"/>
                    <a:pt x="1930021" y="2533447"/>
                    <a:pt x="1972551" y="2594308"/>
                  </a:cubicBezTo>
                  <a:cubicBezTo>
                    <a:pt x="2012120" y="2650932"/>
                    <a:pt x="2005480" y="2766030"/>
                    <a:pt x="1959501" y="2801137"/>
                  </a:cubicBezTo>
                  <a:cubicBezTo>
                    <a:pt x="1904945" y="2842793"/>
                    <a:pt x="1816902" y="2853310"/>
                    <a:pt x="1742932" y="2869316"/>
                  </a:cubicBezTo>
                  <a:cubicBezTo>
                    <a:pt x="1291333" y="2967032"/>
                    <a:pt x="889110" y="2923770"/>
                    <a:pt x="547795" y="2785095"/>
                  </a:cubicBezTo>
                  <a:cubicBezTo>
                    <a:pt x="250439" y="2664280"/>
                    <a:pt x="17394" y="2305645"/>
                    <a:pt x="2364" y="1886737"/>
                  </a:cubicBezTo>
                  <a:cubicBezTo>
                    <a:pt x="-8788" y="1575923"/>
                    <a:pt x="16546" y="1322523"/>
                    <a:pt x="142732" y="964316"/>
                  </a:cubicBezTo>
                  <a:cubicBezTo>
                    <a:pt x="228597" y="720569"/>
                    <a:pt x="324648" y="556943"/>
                    <a:pt x="571859" y="318622"/>
                  </a:cubicBezTo>
                  <a:cubicBezTo>
                    <a:pt x="778803" y="126250"/>
                    <a:pt x="1117851" y="37253"/>
                    <a:pt x="1410059" y="9811"/>
                  </a:cubicBezTo>
                  <a:cubicBezTo>
                    <a:pt x="1491435" y="2169"/>
                    <a:pt x="1573104" y="-1374"/>
                    <a:pt x="1654628" y="4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421227" y="1065313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92" name="Овал 91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8689760" y="1065313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95" name="Овал 94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6" name="Полилиния 95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8958293" y="1065313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98" name="Овал 97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176087" y="2714402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101" name="Овал 100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7642513" y="2979804"/>
            <a:ext cx="602793" cy="456042"/>
            <a:chOff x="8820320" y="971002"/>
            <a:chExt cx="698372" cy="528352"/>
          </a:xfrm>
        </p:grpSpPr>
        <p:grpSp>
          <p:nvGrpSpPr>
            <p:cNvPr id="104" name="Группа 103"/>
            <p:cNvGrpSpPr/>
            <p:nvPr/>
          </p:nvGrpSpPr>
          <p:grpSpPr>
            <a:xfrm>
              <a:off x="8820320" y="971002"/>
              <a:ext cx="698372" cy="528352"/>
              <a:chOff x="8219136" y="5104387"/>
              <a:chExt cx="1396743" cy="1056703"/>
            </a:xfrm>
          </p:grpSpPr>
          <p:grpSp>
            <p:nvGrpSpPr>
              <p:cNvPr id="106" name="Группа 105"/>
              <p:cNvGrpSpPr/>
              <p:nvPr/>
            </p:nvGrpSpPr>
            <p:grpSpPr>
              <a:xfrm>
                <a:off x="8219136" y="5104387"/>
                <a:ext cx="1396743" cy="836043"/>
                <a:chOff x="5650300" y="5143500"/>
                <a:chExt cx="1323313" cy="792088"/>
              </a:xfrm>
            </p:grpSpPr>
            <p:sp>
              <p:nvSpPr>
                <p:cNvPr id="109" name="Скругленный прямоугольник 108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Скругленный прямоугольник 109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7" name="Прямоугольник 106"/>
              <p:cNvSpPr/>
              <p:nvPr/>
            </p:nvSpPr>
            <p:spPr>
              <a:xfrm>
                <a:off x="8651089" y="5947888"/>
                <a:ext cx="504735" cy="153357"/>
              </a:xfrm>
              <a:prstGeom prst="rect">
                <a:avLst/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Прямоугольник с двумя скругленными соседними углами 107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5" name="Полилиния 104"/>
            <p:cNvSpPr/>
            <p:nvPr/>
          </p:nvSpPr>
          <p:spPr>
            <a:xfrm>
              <a:off x="9320167" y="978194"/>
              <a:ext cx="182457" cy="192578"/>
            </a:xfrm>
            <a:custGeom>
              <a:avLst/>
              <a:gdLst>
                <a:gd name="connsiteX0" fmla="*/ 1396324 w 2768590"/>
                <a:gd name="connsiteY0" fmla="*/ 908170 h 2922748"/>
                <a:gd name="connsiteX1" fmla="*/ 1003801 w 2768590"/>
                <a:gd name="connsiteY1" fmla="*/ 1300693 h 2922748"/>
                <a:gd name="connsiteX2" fmla="*/ 1043945 w 2768590"/>
                <a:gd name="connsiteY2" fmla="*/ 1893938 h 2922748"/>
                <a:gd name="connsiteX3" fmla="*/ 1601506 w 2768590"/>
                <a:gd name="connsiteY3" fmla="*/ 1648611 h 2922748"/>
                <a:gd name="connsiteX4" fmla="*/ 1688335 w 2768590"/>
                <a:gd name="connsiteY4" fmla="*/ 1154972 h 2922748"/>
                <a:gd name="connsiteX5" fmla="*/ 1396324 w 2768590"/>
                <a:gd name="connsiteY5" fmla="*/ 908170 h 2922748"/>
                <a:gd name="connsiteX6" fmla="*/ 1654628 w 2768590"/>
                <a:gd name="connsiteY6" fmla="*/ 488 h 2922748"/>
                <a:gd name="connsiteX7" fmla="*/ 2372585 w 2768590"/>
                <a:gd name="connsiteY7" fmla="*/ 198306 h 2922748"/>
                <a:gd name="connsiteX8" fmla="*/ 2765617 w 2768590"/>
                <a:gd name="connsiteY8" fmla="*/ 1064580 h 2922748"/>
                <a:gd name="connsiteX9" fmla="*/ 2537017 w 2768590"/>
                <a:gd name="connsiteY9" fmla="*/ 1894758 h 2922748"/>
                <a:gd name="connsiteX10" fmla="*/ 2047732 w 2768590"/>
                <a:gd name="connsiteY10" fmla="*/ 2159453 h 2922748"/>
                <a:gd name="connsiteX11" fmla="*/ 1750953 w 2768590"/>
                <a:gd name="connsiteY11" fmla="*/ 2087264 h 2922748"/>
                <a:gd name="connsiteX12" fmla="*/ 1624998 w 2768590"/>
                <a:gd name="connsiteY12" fmla="*/ 1877087 h 2922748"/>
                <a:gd name="connsiteX13" fmla="*/ 1000985 w 2768590"/>
                <a:gd name="connsiteY13" fmla="*/ 2155443 h 2922748"/>
                <a:gd name="connsiteX14" fmla="*/ 675241 w 2768590"/>
                <a:gd name="connsiteY14" fmla="*/ 1823396 h 2922748"/>
                <a:gd name="connsiteX15" fmla="*/ 888690 w 2768590"/>
                <a:gd name="connsiteY15" fmla="*/ 904158 h 2922748"/>
                <a:gd name="connsiteX16" fmla="*/ 1335450 w 2768590"/>
                <a:gd name="connsiteY16" fmla="*/ 675558 h 2922748"/>
                <a:gd name="connsiteX17" fmla="*/ 1766995 w 2768590"/>
                <a:gd name="connsiteY17" fmla="*/ 912180 h 2922748"/>
                <a:gd name="connsiteX18" fmla="*/ 1825625 w 2768590"/>
                <a:gd name="connsiteY18" fmla="*/ 714009 h 2922748"/>
                <a:gd name="connsiteX19" fmla="*/ 2046968 w 2768590"/>
                <a:gd name="connsiteY19" fmla="*/ 738963 h 2922748"/>
                <a:gd name="connsiteX20" fmla="*/ 1873688 w 2768590"/>
                <a:gd name="connsiteY20" fmla="*/ 1634902 h 2922748"/>
                <a:gd name="connsiteX21" fmla="*/ 1971532 w 2768590"/>
                <a:gd name="connsiteY21" fmla="*/ 1904371 h 2922748"/>
                <a:gd name="connsiteX22" fmla="*/ 2276332 w 2768590"/>
                <a:gd name="connsiteY22" fmla="*/ 1826580 h 2922748"/>
                <a:gd name="connsiteX23" fmla="*/ 2476859 w 2768590"/>
                <a:gd name="connsiteY23" fmla="*/ 1032495 h 2922748"/>
                <a:gd name="connsiteX24" fmla="*/ 2059764 w 2768590"/>
                <a:gd name="connsiteY24" fmla="*/ 330653 h 2922748"/>
                <a:gd name="connsiteX25" fmla="*/ 1157395 w 2768590"/>
                <a:gd name="connsiteY25" fmla="*/ 294558 h 2922748"/>
                <a:gd name="connsiteX26" fmla="*/ 347269 w 2768590"/>
                <a:gd name="connsiteY26" fmla="*/ 1233022 h 2922748"/>
                <a:gd name="connsiteX27" fmla="*/ 636027 w 2768590"/>
                <a:gd name="connsiteY27" fmla="*/ 2520401 h 2922748"/>
                <a:gd name="connsiteX28" fmla="*/ 1726890 w 2768590"/>
                <a:gd name="connsiteY28" fmla="*/ 2632695 h 2922748"/>
                <a:gd name="connsiteX29" fmla="*/ 1972551 w 2768590"/>
                <a:gd name="connsiteY29" fmla="*/ 2594308 h 2922748"/>
                <a:gd name="connsiteX30" fmla="*/ 1959501 w 2768590"/>
                <a:gd name="connsiteY30" fmla="*/ 2801137 h 2922748"/>
                <a:gd name="connsiteX31" fmla="*/ 1742932 w 2768590"/>
                <a:gd name="connsiteY31" fmla="*/ 2869316 h 2922748"/>
                <a:gd name="connsiteX32" fmla="*/ 547795 w 2768590"/>
                <a:gd name="connsiteY32" fmla="*/ 2785095 h 2922748"/>
                <a:gd name="connsiteX33" fmla="*/ 2364 w 2768590"/>
                <a:gd name="connsiteY33" fmla="*/ 1886737 h 2922748"/>
                <a:gd name="connsiteX34" fmla="*/ 142732 w 2768590"/>
                <a:gd name="connsiteY34" fmla="*/ 964316 h 2922748"/>
                <a:gd name="connsiteX35" fmla="*/ 571859 w 2768590"/>
                <a:gd name="connsiteY35" fmla="*/ 318622 h 2922748"/>
                <a:gd name="connsiteX36" fmla="*/ 1410059 w 2768590"/>
                <a:gd name="connsiteY36" fmla="*/ 9811 h 2922748"/>
                <a:gd name="connsiteX37" fmla="*/ 1654628 w 2768590"/>
                <a:gd name="connsiteY37" fmla="*/ 488 h 2922748"/>
                <a:gd name="connsiteX0" fmla="*/ 1396324 w 2768590"/>
                <a:gd name="connsiteY0" fmla="*/ 908170 h 2922748"/>
                <a:gd name="connsiteX1" fmla="*/ 1003801 w 2768590"/>
                <a:gd name="connsiteY1" fmla="*/ 1300693 h 2922748"/>
                <a:gd name="connsiteX2" fmla="*/ 1043945 w 2768590"/>
                <a:gd name="connsiteY2" fmla="*/ 1893938 h 2922748"/>
                <a:gd name="connsiteX3" fmla="*/ 1601506 w 2768590"/>
                <a:gd name="connsiteY3" fmla="*/ 1648611 h 2922748"/>
                <a:gd name="connsiteX4" fmla="*/ 1688335 w 2768590"/>
                <a:gd name="connsiteY4" fmla="*/ 1154972 h 2922748"/>
                <a:gd name="connsiteX5" fmla="*/ 1396324 w 2768590"/>
                <a:gd name="connsiteY5" fmla="*/ 908170 h 2922748"/>
                <a:gd name="connsiteX6" fmla="*/ 1654628 w 2768590"/>
                <a:gd name="connsiteY6" fmla="*/ 488 h 2922748"/>
                <a:gd name="connsiteX7" fmla="*/ 2372585 w 2768590"/>
                <a:gd name="connsiteY7" fmla="*/ 198306 h 2922748"/>
                <a:gd name="connsiteX8" fmla="*/ 2765617 w 2768590"/>
                <a:gd name="connsiteY8" fmla="*/ 1064580 h 2922748"/>
                <a:gd name="connsiteX9" fmla="*/ 2537017 w 2768590"/>
                <a:gd name="connsiteY9" fmla="*/ 1894758 h 2922748"/>
                <a:gd name="connsiteX10" fmla="*/ 2047732 w 2768590"/>
                <a:gd name="connsiteY10" fmla="*/ 2159453 h 2922748"/>
                <a:gd name="connsiteX11" fmla="*/ 1750953 w 2768590"/>
                <a:gd name="connsiteY11" fmla="*/ 2087264 h 2922748"/>
                <a:gd name="connsiteX12" fmla="*/ 1624998 w 2768590"/>
                <a:gd name="connsiteY12" fmla="*/ 1877087 h 2922748"/>
                <a:gd name="connsiteX13" fmla="*/ 1000985 w 2768590"/>
                <a:gd name="connsiteY13" fmla="*/ 2155443 h 2922748"/>
                <a:gd name="connsiteX14" fmla="*/ 675241 w 2768590"/>
                <a:gd name="connsiteY14" fmla="*/ 1823396 h 2922748"/>
                <a:gd name="connsiteX15" fmla="*/ 888690 w 2768590"/>
                <a:gd name="connsiteY15" fmla="*/ 904158 h 2922748"/>
                <a:gd name="connsiteX16" fmla="*/ 1335450 w 2768590"/>
                <a:gd name="connsiteY16" fmla="*/ 675558 h 2922748"/>
                <a:gd name="connsiteX17" fmla="*/ 1766995 w 2768590"/>
                <a:gd name="connsiteY17" fmla="*/ 912180 h 2922748"/>
                <a:gd name="connsiteX18" fmla="*/ 1825625 w 2768590"/>
                <a:gd name="connsiteY18" fmla="*/ 714009 h 2922748"/>
                <a:gd name="connsiteX19" fmla="*/ 2046968 w 2768590"/>
                <a:gd name="connsiteY19" fmla="*/ 738963 h 2922748"/>
                <a:gd name="connsiteX20" fmla="*/ 1873688 w 2768590"/>
                <a:gd name="connsiteY20" fmla="*/ 1634902 h 2922748"/>
                <a:gd name="connsiteX21" fmla="*/ 1971532 w 2768590"/>
                <a:gd name="connsiteY21" fmla="*/ 1904371 h 2922748"/>
                <a:gd name="connsiteX22" fmla="*/ 2276332 w 2768590"/>
                <a:gd name="connsiteY22" fmla="*/ 1826580 h 2922748"/>
                <a:gd name="connsiteX23" fmla="*/ 2476859 w 2768590"/>
                <a:gd name="connsiteY23" fmla="*/ 1032495 h 2922748"/>
                <a:gd name="connsiteX24" fmla="*/ 2059764 w 2768590"/>
                <a:gd name="connsiteY24" fmla="*/ 330653 h 2922748"/>
                <a:gd name="connsiteX25" fmla="*/ 1157395 w 2768590"/>
                <a:gd name="connsiteY25" fmla="*/ 294558 h 2922748"/>
                <a:gd name="connsiteX26" fmla="*/ 347269 w 2768590"/>
                <a:gd name="connsiteY26" fmla="*/ 1233022 h 2922748"/>
                <a:gd name="connsiteX27" fmla="*/ 636027 w 2768590"/>
                <a:gd name="connsiteY27" fmla="*/ 2520401 h 2922748"/>
                <a:gd name="connsiteX28" fmla="*/ 1726890 w 2768590"/>
                <a:gd name="connsiteY28" fmla="*/ 2632695 h 2922748"/>
                <a:gd name="connsiteX29" fmla="*/ 1972551 w 2768590"/>
                <a:gd name="connsiteY29" fmla="*/ 2594308 h 2922748"/>
                <a:gd name="connsiteX30" fmla="*/ 1959501 w 2768590"/>
                <a:gd name="connsiteY30" fmla="*/ 2801137 h 2922748"/>
                <a:gd name="connsiteX31" fmla="*/ 1742932 w 2768590"/>
                <a:gd name="connsiteY31" fmla="*/ 2869316 h 2922748"/>
                <a:gd name="connsiteX32" fmla="*/ 547795 w 2768590"/>
                <a:gd name="connsiteY32" fmla="*/ 2785095 h 2922748"/>
                <a:gd name="connsiteX33" fmla="*/ 2364 w 2768590"/>
                <a:gd name="connsiteY33" fmla="*/ 1886737 h 2922748"/>
                <a:gd name="connsiteX34" fmla="*/ 142732 w 2768590"/>
                <a:gd name="connsiteY34" fmla="*/ 964316 h 2922748"/>
                <a:gd name="connsiteX35" fmla="*/ 571859 w 2768590"/>
                <a:gd name="connsiteY35" fmla="*/ 318622 h 2922748"/>
                <a:gd name="connsiteX36" fmla="*/ 1410059 w 2768590"/>
                <a:gd name="connsiteY36" fmla="*/ 9811 h 2922748"/>
                <a:gd name="connsiteX37" fmla="*/ 1654628 w 2768590"/>
                <a:gd name="connsiteY37" fmla="*/ 488 h 2922748"/>
                <a:gd name="connsiteX0" fmla="*/ 1396324 w 2768590"/>
                <a:gd name="connsiteY0" fmla="*/ 908170 h 2922189"/>
                <a:gd name="connsiteX1" fmla="*/ 1003801 w 2768590"/>
                <a:gd name="connsiteY1" fmla="*/ 1300693 h 2922189"/>
                <a:gd name="connsiteX2" fmla="*/ 1043945 w 2768590"/>
                <a:gd name="connsiteY2" fmla="*/ 1893938 h 2922189"/>
                <a:gd name="connsiteX3" fmla="*/ 1601506 w 2768590"/>
                <a:gd name="connsiteY3" fmla="*/ 1648611 h 2922189"/>
                <a:gd name="connsiteX4" fmla="*/ 1688335 w 2768590"/>
                <a:gd name="connsiteY4" fmla="*/ 1154972 h 2922189"/>
                <a:gd name="connsiteX5" fmla="*/ 1396324 w 2768590"/>
                <a:gd name="connsiteY5" fmla="*/ 908170 h 2922189"/>
                <a:gd name="connsiteX6" fmla="*/ 1654628 w 2768590"/>
                <a:gd name="connsiteY6" fmla="*/ 488 h 2922189"/>
                <a:gd name="connsiteX7" fmla="*/ 2372585 w 2768590"/>
                <a:gd name="connsiteY7" fmla="*/ 198306 h 2922189"/>
                <a:gd name="connsiteX8" fmla="*/ 2765617 w 2768590"/>
                <a:gd name="connsiteY8" fmla="*/ 1064580 h 2922189"/>
                <a:gd name="connsiteX9" fmla="*/ 2537017 w 2768590"/>
                <a:gd name="connsiteY9" fmla="*/ 1894758 h 2922189"/>
                <a:gd name="connsiteX10" fmla="*/ 2047732 w 2768590"/>
                <a:gd name="connsiteY10" fmla="*/ 2159453 h 2922189"/>
                <a:gd name="connsiteX11" fmla="*/ 1750953 w 2768590"/>
                <a:gd name="connsiteY11" fmla="*/ 2087264 h 2922189"/>
                <a:gd name="connsiteX12" fmla="*/ 1624998 w 2768590"/>
                <a:gd name="connsiteY12" fmla="*/ 1877087 h 2922189"/>
                <a:gd name="connsiteX13" fmla="*/ 1000985 w 2768590"/>
                <a:gd name="connsiteY13" fmla="*/ 2155443 h 2922189"/>
                <a:gd name="connsiteX14" fmla="*/ 675241 w 2768590"/>
                <a:gd name="connsiteY14" fmla="*/ 1823396 h 2922189"/>
                <a:gd name="connsiteX15" fmla="*/ 888690 w 2768590"/>
                <a:gd name="connsiteY15" fmla="*/ 904158 h 2922189"/>
                <a:gd name="connsiteX16" fmla="*/ 1335450 w 2768590"/>
                <a:gd name="connsiteY16" fmla="*/ 675558 h 2922189"/>
                <a:gd name="connsiteX17" fmla="*/ 1766995 w 2768590"/>
                <a:gd name="connsiteY17" fmla="*/ 912180 h 2922189"/>
                <a:gd name="connsiteX18" fmla="*/ 1825625 w 2768590"/>
                <a:gd name="connsiteY18" fmla="*/ 714009 h 2922189"/>
                <a:gd name="connsiteX19" fmla="*/ 2046968 w 2768590"/>
                <a:gd name="connsiteY19" fmla="*/ 738963 h 2922189"/>
                <a:gd name="connsiteX20" fmla="*/ 1873688 w 2768590"/>
                <a:gd name="connsiteY20" fmla="*/ 1634902 h 2922189"/>
                <a:gd name="connsiteX21" fmla="*/ 1971532 w 2768590"/>
                <a:gd name="connsiteY21" fmla="*/ 1904371 h 2922189"/>
                <a:gd name="connsiteX22" fmla="*/ 2276332 w 2768590"/>
                <a:gd name="connsiteY22" fmla="*/ 1826580 h 2922189"/>
                <a:gd name="connsiteX23" fmla="*/ 2476859 w 2768590"/>
                <a:gd name="connsiteY23" fmla="*/ 1032495 h 2922189"/>
                <a:gd name="connsiteX24" fmla="*/ 2059764 w 2768590"/>
                <a:gd name="connsiteY24" fmla="*/ 330653 h 2922189"/>
                <a:gd name="connsiteX25" fmla="*/ 1157395 w 2768590"/>
                <a:gd name="connsiteY25" fmla="*/ 294558 h 2922189"/>
                <a:gd name="connsiteX26" fmla="*/ 347269 w 2768590"/>
                <a:gd name="connsiteY26" fmla="*/ 1233022 h 2922189"/>
                <a:gd name="connsiteX27" fmla="*/ 636027 w 2768590"/>
                <a:gd name="connsiteY27" fmla="*/ 2520401 h 2922189"/>
                <a:gd name="connsiteX28" fmla="*/ 1726890 w 2768590"/>
                <a:gd name="connsiteY28" fmla="*/ 2632695 h 2922189"/>
                <a:gd name="connsiteX29" fmla="*/ 1972551 w 2768590"/>
                <a:gd name="connsiteY29" fmla="*/ 2594308 h 2922189"/>
                <a:gd name="connsiteX30" fmla="*/ 1959501 w 2768590"/>
                <a:gd name="connsiteY30" fmla="*/ 2801137 h 2922189"/>
                <a:gd name="connsiteX31" fmla="*/ 1742932 w 2768590"/>
                <a:gd name="connsiteY31" fmla="*/ 2869316 h 2922189"/>
                <a:gd name="connsiteX32" fmla="*/ 547795 w 2768590"/>
                <a:gd name="connsiteY32" fmla="*/ 2785095 h 2922189"/>
                <a:gd name="connsiteX33" fmla="*/ 2364 w 2768590"/>
                <a:gd name="connsiteY33" fmla="*/ 1886737 h 2922189"/>
                <a:gd name="connsiteX34" fmla="*/ 142732 w 2768590"/>
                <a:gd name="connsiteY34" fmla="*/ 964316 h 2922189"/>
                <a:gd name="connsiteX35" fmla="*/ 571859 w 2768590"/>
                <a:gd name="connsiteY35" fmla="*/ 318622 h 2922189"/>
                <a:gd name="connsiteX36" fmla="*/ 1410059 w 2768590"/>
                <a:gd name="connsiteY36" fmla="*/ 9811 h 2922189"/>
                <a:gd name="connsiteX37" fmla="*/ 1654628 w 2768590"/>
                <a:gd name="connsiteY37" fmla="*/ 488 h 2922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68590" h="2922189">
                  <a:moveTo>
                    <a:pt x="1396324" y="908170"/>
                  </a:moveTo>
                  <a:cubicBezTo>
                    <a:pt x="1175078" y="896738"/>
                    <a:pt x="1046052" y="1139204"/>
                    <a:pt x="1003801" y="1300693"/>
                  </a:cubicBezTo>
                  <a:cubicBezTo>
                    <a:pt x="953302" y="1493708"/>
                    <a:pt x="861224" y="1778428"/>
                    <a:pt x="1043945" y="1893938"/>
                  </a:cubicBezTo>
                  <a:cubicBezTo>
                    <a:pt x="1226666" y="2009448"/>
                    <a:pt x="1493939" y="1764834"/>
                    <a:pt x="1601506" y="1648611"/>
                  </a:cubicBezTo>
                  <a:lnTo>
                    <a:pt x="1688335" y="1154972"/>
                  </a:lnTo>
                  <a:cubicBezTo>
                    <a:pt x="1632218" y="1040959"/>
                    <a:pt x="1512814" y="914189"/>
                    <a:pt x="1396324" y="908170"/>
                  </a:cubicBezTo>
                  <a:close/>
                  <a:moveTo>
                    <a:pt x="1654628" y="488"/>
                  </a:moveTo>
                  <a:cubicBezTo>
                    <a:pt x="1899198" y="6071"/>
                    <a:pt x="2142461" y="60283"/>
                    <a:pt x="2372585" y="198306"/>
                  </a:cubicBezTo>
                  <a:cubicBezTo>
                    <a:pt x="2644513" y="361402"/>
                    <a:pt x="2791741" y="720165"/>
                    <a:pt x="2765617" y="1064580"/>
                  </a:cubicBezTo>
                  <a:cubicBezTo>
                    <a:pt x="2743908" y="1350784"/>
                    <a:pt x="2713398" y="1668363"/>
                    <a:pt x="2537017" y="1894758"/>
                  </a:cubicBezTo>
                  <a:cubicBezTo>
                    <a:pt x="2402831" y="2066994"/>
                    <a:pt x="2214392" y="2161745"/>
                    <a:pt x="2047732" y="2159453"/>
                  </a:cubicBezTo>
                  <a:cubicBezTo>
                    <a:pt x="1881072" y="2157161"/>
                    <a:pt x="1821409" y="2134325"/>
                    <a:pt x="1750953" y="2087264"/>
                  </a:cubicBezTo>
                  <a:cubicBezTo>
                    <a:pt x="1680497" y="2040203"/>
                    <a:pt x="1653490" y="1959846"/>
                    <a:pt x="1624998" y="1877087"/>
                  </a:cubicBezTo>
                  <a:cubicBezTo>
                    <a:pt x="1553373" y="1995078"/>
                    <a:pt x="1264053" y="2188204"/>
                    <a:pt x="1000985" y="2155443"/>
                  </a:cubicBezTo>
                  <a:cubicBezTo>
                    <a:pt x="843655" y="2135850"/>
                    <a:pt x="710563" y="2029781"/>
                    <a:pt x="675241" y="1823396"/>
                  </a:cubicBezTo>
                  <a:cubicBezTo>
                    <a:pt x="615762" y="1475859"/>
                    <a:pt x="756884" y="1078531"/>
                    <a:pt x="888690" y="904158"/>
                  </a:cubicBezTo>
                  <a:cubicBezTo>
                    <a:pt x="1020496" y="729785"/>
                    <a:pt x="1153703" y="691027"/>
                    <a:pt x="1335450" y="675558"/>
                  </a:cubicBezTo>
                  <a:cubicBezTo>
                    <a:pt x="1517197" y="660089"/>
                    <a:pt x="1689267" y="775248"/>
                    <a:pt x="1766995" y="912180"/>
                  </a:cubicBezTo>
                  <a:cubicBezTo>
                    <a:pt x="1795472" y="833116"/>
                    <a:pt x="1778963" y="742879"/>
                    <a:pt x="1825625" y="714009"/>
                  </a:cubicBezTo>
                  <a:cubicBezTo>
                    <a:pt x="1872287" y="685140"/>
                    <a:pt x="2046618" y="670147"/>
                    <a:pt x="2046968" y="738963"/>
                  </a:cubicBezTo>
                  <a:lnTo>
                    <a:pt x="1873688" y="1634902"/>
                  </a:lnTo>
                  <a:cubicBezTo>
                    <a:pt x="1861115" y="1829540"/>
                    <a:pt x="1901291" y="1880077"/>
                    <a:pt x="1971532" y="1904371"/>
                  </a:cubicBezTo>
                  <a:cubicBezTo>
                    <a:pt x="2090065" y="1945367"/>
                    <a:pt x="2231257" y="1880061"/>
                    <a:pt x="2276332" y="1826580"/>
                  </a:cubicBezTo>
                  <a:cubicBezTo>
                    <a:pt x="2452271" y="1617830"/>
                    <a:pt x="2460463" y="1305006"/>
                    <a:pt x="2476859" y="1032495"/>
                  </a:cubicBezTo>
                  <a:cubicBezTo>
                    <a:pt x="2497484" y="689691"/>
                    <a:pt x="2309917" y="433454"/>
                    <a:pt x="2059764" y="330653"/>
                  </a:cubicBezTo>
                  <a:cubicBezTo>
                    <a:pt x="1781328" y="216229"/>
                    <a:pt x="1421837" y="214249"/>
                    <a:pt x="1157395" y="294558"/>
                  </a:cubicBezTo>
                  <a:cubicBezTo>
                    <a:pt x="761973" y="414645"/>
                    <a:pt x="491471" y="648358"/>
                    <a:pt x="347269" y="1233022"/>
                  </a:cubicBezTo>
                  <a:cubicBezTo>
                    <a:pt x="241955" y="1660015"/>
                    <a:pt x="242093" y="2289100"/>
                    <a:pt x="636027" y="2520401"/>
                  </a:cubicBezTo>
                  <a:cubicBezTo>
                    <a:pt x="951249" y="2705486"/>
                    <a:pt x="1508608" y="2678781"/>
                    <a:pt x="1726890" y="2632695"/>
                  </a:cubicBezTo>
                  <a:cubicBezTo>
                    <a:pt x="1920616" y="2591794"/>
                    <a:pt x="1930021" y="2533447"/>
                    <a:pt x="1972551" y="2594308"/>
                  </a:cubicBezTo>
                  <a:cubicBezTo>
                    <a:pt x="2012120" y="2650932"/>
                    <a:pt x="2005480" y="2766030"/>
                    <a:pt x="1959501" y="2801137"/>
                  </a:cubicBezTo>
                  <a:cubicBezTo>
                    <a:pt x="1904945" y="2842793"/>
                    <a:pt x="1816902" y="2853310"/>
                    <a:pt x="1742932" y="2869316"/>
                  </a:cubicBezTo>
                  <a:cubicBezTo>
                    <a:pt x="1291333" y="2967032"/>
                    <a:pt x="889110" y="2923770"/>
                    <a:pt x="547795" y="2785095"/>
                  </a:cubicBezTo>
                  <a:cubicBezTo>
                    <a:pt x="250439" y="2664280"/>
                    <a:pt x="17394" y="2305645"/>
                    <a:pt x="2364" y="1886737"/>
                  </a:cubicBezTo>
                  <a:cubicBezTo>
                    <a:pt x="-8788" y="1575923"/>
                    <a:pt x="16546" y="1322523"/>
                    <a:pt x="142732" y="964316"/>
                  </a:cubicBezTo>
                  <a:cubicBezTo>
                    <a:pt x="228597" y="720569"/>
                    <a:pt x="324648" y="556943"/>
                    <a:pt x="571859" y="318622"/>
                  </a:cubicBezTo>
                  <a:cubicBezTo>
                    <a:pt x="778803" y="126250"/>
                    <a:pt x="1117851" y="37253"/>
                    <a:pt x="1410059" y="9811"/>
                  </a:cubicBezTo>
                  <a:cubicBezTo>
                    <a:pt x="1491435" y="2169"/>
                    <a:pt x="1573104" y="-1374"/>
                    <a:pt x="1654628" y="4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444620" y="2714402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8713153" y="2714402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115" name="Овал 114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8981686" y="2714402"/>
            <a:ext cx="234830" cy="642341"/>
            <a:chOff x="2892372" y="1986379"/>
            <a:chExt cx="327112" cy="894764"/>
          </a:xfrm>
          <a:solidFill>
            <a:schemeClr val="bg1">
              <a:lumMod val="50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2933204" y="1986379"/>
              <a:ext cx="244772" cy="2447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9" name="Полилиния 118"/>
            <p:cNvSpPr/>
            <p:nvPr/>
          </p:nvSpPr>
          <p:spPr>
            <a:xfrm>
              <a:off x="2892372" y="2263661"/>
              <a:ext cx="327112" cy="617482"/>
            </a:xfrm>
            <a:custGeom>
              <a:avLst/>
              <a:gdLst/>
              <a:ahLst/>
              <a:cxnLst/>
              <a:rect l="l" t="t" r="r" b="b"/>
              <a:pathLst>
                <a:path w="591148" h="1088922">
                  <a:moveTo>
                    <a:pt x="295574" y="0"/>
                  </a:moveTo>
                  <a:cubicBezTo>
                    <a:pt x="439049" y="1326"/>
                    <a:pt x="563464" y="58648"/>
                    <a:pt x="574694" y="87845"/>
                  </a:cubicBezTo>
                  <a:cubicBezTo>
                    <a:pt x="608179" y="162586"/>
                    <a:pt x="585655" y="528611"/>
                    <a:pt x="550878" y="598103"/>
                  </a:cubicBezTo>
                  <a:lnTo>
                    <a:pt x="502556" y="642708"/>
                  </a:lnTo>
                  <a:cubicBezTo>
                    <a:pt x="473009" y="651336"/>
                    <a:pt x="474159" y="1064299"/>
                    <a:pt x="399168" y="1088922"/>
                  </a:cubicBezTo>
                  <a:lnTo>
                    <a:pt x="295574" y="1088842"/>
                  </a:lnTo>
                  <a:lnTo>
                    <a:pt x="191980" y="1088922"/>
                  </a:lnTo>
                  <a:cubicBezTo>
                    <a:pt x="116989" y="1064299"/>
                    <a:pt x="118139" y="651336"/>
                    <a:pt x="88592" y="642708"/>
                  </a:cubicBezTo>
                  <a:lnTo>
                    <a:pt x="40270" y="598103"/>
                  </a:lnTo>
                  <a:cubicBezTo>
                    <a:pt x="5493" y="528611"/>
                    <a:pt x="-17031" y="162586"/>
                    <a:pt x="16454" y="87845"/>
                  </a:cubicBezTo>
                  <a:cubicBezTo>
                    <a:pt x="27684" y="58648"/>
                    <a:pt x="152099" y="1326"/>
                    <a:pt x="2955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7812360" y="3035663"/>
            <a:ext cx="248514" cy="248514"/>
            <a:chOff x="1550657" y="1601892"/>
            <a:chExt cx="3090356" cy="3090358"/>
          </a:xfrm>
        </p:grpSpPr>
        <p:sp>
          <p:nvSpPr>
            <p:cNvPr id="121" name="Арка 120"/>
            <p:cNvSpPr/>
            <p:nvPr/>
          </p:nvSpPr>
          <p:spPr>
            <a:xfrm>
              <a:off x="1550658" y="1601895"/>
              <a:ext cx="3090355" cy="3090355"/>
            </a:xfrm>
            <a:prstGeom prst="blockArc">
              <a:avLst>
                <a:gd name="adj1" fmla="val 15866354"/>
                <a:gd name="adj2" fmla="val 11382072"/>
                <a:gd name="adj3" fmla="val 1234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2" name="Арка 121"/>
            <p:cNvSpPr/>
            <p:nvPr/>
          </p:nvSpPr>
          <p:spPr>
            <a:xfrm>
              <a:off x="1550658" y="1601894"/>
              <a:ext cx="3090355" cy="3090355"/>
            </a:xfrm>
            <a:prstGeom prst="blockArc">
              <a:avLst>
                <a:gd name="adj1" fmla="val 14521881"/>
                <a:gd name="adj2" fmla="val 15502232"/>
                <a:gd name="adj3" fmla="val 11866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3" name="Арка 122"/>
            <p:cNvSpPr/>
            <p:nvPr/>
          </p:nvSpPr>
          <p:spPr>
            <a:xfrm>
              <a:off x="1550657" y="1601893"/>
              <a:ext cx="3090355" cy="3090355"/>
            </a:xfrm>
            <a:prstGeom prst="blockArc">
              <a:avLst>
                <a:gd name="adj1" fmla="val 13119285"/>
                <a:gd name="adj2" fmla="val 14143459"/>
                <a:gd name="adj3" fmla="val 12037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4" name="Арка 123"/>
            <p:cNvSpPr/>
            <p:nvPr/>
          </p:nvSpPr>
          <p:spPr>
            <a:xfrm>
              <a:off x="1550658" y="1601892"/>
              <a:ext cx="3090355" cy="3090355"/>
            </a:xfrm>
            <a:prstGeom prst="blockArc">
              <a:avLst>
                <a:gd name="adj1" fmla="val 11771316"/>
                <a:gd name="adj2" fmla="val 12778678"/>
                <a:gd name="adj3" fmla="val 1231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25" name="Группа 124"/>
            <p:cNvGrpSpPr/>
            <p:nvPr/>
          </p:nvGrpSpPr>
          <p:grpSpPr>
            <a:xfrm>
              <a:off x="2123728" y="2144653"/>
              <a:ext cx="1856916" cy="1847546"/>
              <a:chOff x="2106838" y="2132636"/>
              <a:chExt cx="1856916" cy="1847546"/>
            </a:xfrm>
          </p:grpSpPr>
          <p:sp>
            <p:nvSpPr>
              <p:cNvPr id="126" name="Полилиния 125"/>
              <p:cNvSpPr/>
              <p:nvPr/>
            </p:nvSpPr>
            <p:spPr>
              <a:xfrm>
                <a:off x="2254723" y="2334852"/>
                <a:ext cx="1709031" cy="1645330"/>
              </a:xfrm>
              <a:custGeom>
                <a:avLst/>
                <a:gdLst>
                  <a:gd name="connsiteX0" fmla="*/ 0 w 1668966"/>
                  <a:gd name="connsiteY0" fmla="*/ 494370 h 1483112"/>
                  <a:gd name="connsiteX1" fmla="*/ 118946 w 1668966"/>
                  <a:gd name="connsiteY1" fmla="*/ 817756 h 1483112"/>
                  <a:gd name="connsiteX2" fmla="*/ 620751 w 1668966"/>
                  <a:gd name="connsiteY2" fmla="*/ 1471961 h 1483112"/>
                  <a:gd name="connsiteX3" fmla="*/ 1419922 w 1668966"/>
                  <a:gd name="connsiteY3" fmla="*/ 1483112 h 1483112"/>
                  <a:gd name="connsiteX4" fmla="*/ 1668966 w 1668966"/>
                  <a:gd name="connsiteY4" fmla="*/ 802887 h 1483112"/>
                  <a:gd name="connsiteX5" fmla="*/ 1174595 w 1668966"/>
                  <a:gd name="connsiteY5" fmla="*/ 22302 h 1483112"/>
                  <a:gd name="connsiteX6" fmla="*/ 988741 w 1668966"/>
                  <a:gd name="connsiteY6" fmla="*/ 0 h 1483112"/>
                  <a:gd name="connsiteX7" fmla="*/ 999892 w 1668966"/>
                  <a:gd name="connsiteY7" fmla="*/ 189570 h 1483112"/>
                  <a:gd name="connsiteX8" fmla="*/ 1353014 w 1668966"/>
                  <a:gd name="connsiteY8" fmla="*/ 695092 h 1483112"/>
                  <a:gd name="connsiteX9" fmla="*/ 1401336 w 1668966"/>
                  <a:gd name="connsiteY9" fmla="*/ 1081668 h 1483112"/>
                  <a:gd name="connsiteX10" fmla="*/ 1074234 w 1668966"/>
                  <a:gd name="connsiteY10" fmla="*/ 1319561 h 1483112"/>
                  <a:gd name="connsiteX11" fmla="*/ 561278 w 1668966"/>
                  <a:gd name="connsiteY11" fmla="*/ 999892 h 1483112"/>
                  <a:gd name="connsiteX12" fmla="*/ 256478 w 1668966"/>
                  <a:gd name="connsiteY12" fmla="*/ 594731 h 1483112"/>
                  <a:gd name="connsiteX13" fmla="*/ 0 w 1668966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494370 h 1483112"/>
                  <a:gd name="connsiteX1" fmla="*/ 136680 w 1686700"/>
                  <a:gd name="connsiteY1" fmla="*/ 817756 h 1483112"/>
                  <a:gd name="connsiteX2" fmla="*/ 638485 w 1686700"/>
                  <a:gd name="connsiteY2" fmla="*/ 1471961 h 1483112"/>
                  <a:gd name="connsiteX3" fmla="*/ 1437656 w 1686700"/>
                  <a:gd name="connsiteY3" fmla="*/ 1483112 h 1483112"/>
                  <a:gd name="connsiteX4" fmla="*/ 1686700 w 1686700"/>
                  <a:gd name="connsiteY4" fmla="*/ 802887 h 1483112"/>
                  <a:gd name="connsiteX5" fmla="*/ 1192329 w 1686700"/>
                  <a:gd name="connsiteY5" fmla="*/ 22302 h 1483112"/>
                  <a:gd name="connsiteX6" fmla="*/ 1006475 w 1686700"/>
                  <a:gd name="connsiteY6" fmla="*/ 0 h 1483112"/>
                  <a:gd name="connsiteX7" fmla="*/ 1017626 w 1686700"/>
                  <a:gd name="connsiteY7" fmla="*/ 189570 h 1483112"/>
                  <a:gd name="connsiteX8" fmla="*/ 1370748 w 1686700"/>
                  <a:gd name="connsiteY8" fmla="*/ 695092 h 1483112"/>
                  <a:gd name="connsiteX9" fmla="*/ 1419070 w 1686700"/>
                  <a:gd name="connsiteY9" fmla="*/ 1081668 h 1483112"/>
                  <a:gd name="connsiteX10" fmla="*/ 1091968 w 1686700"/>
                  <a:gd name="connsiteY10" fmla="*/ 1319561 h 1483112"/>
                  <a:gd name="connsiteX11" fmla="*/ 579012 w 1686700"/>
                  <a:gd name="connsiteY11" fmla="*/ 999892 h 1483112"/>
                  <a:gd name="connsiteX12" fmla="*/ 274212 w 1686700"/>
                  <a:gd name="connsiteY12" fmla="*/ 594731 h 1483112"/>
                  <a:gd name="connsiteX13" fmla="*/ 17734 w 1686700"/>
                  <a:gd name="connsiteY13" fmla="*/ 494370 h 1483112"/>
                  <a:gd name="connsiteX0" fmla="*/ 17734 w 1686700"/>
                  <a:gd name="connsiteY0" fmla="*/ 506044 h 1494786"/>
                  <a:gd name="connsiteX1" fmla="*/ 136680 w 1686700"/>
                  <a:gd name="connsiteY1" fmla="*/ 829430 h 1494786"/>
                  <a:gd name="connsiteX2" fmla="*/ 638485 w 1686700"/>
                  <a:gd name="connsiteY2" fmla="*/ 1483635 h 1494786"/>
                  <a:gd name="connsiteX3" fmla="*/ 1437656 w 1686700"/>
                  <a:gd name="connsiteY3" fmla="*/ 1494786 h 1494786"/>
                  <a:gd name="connsiteX4" fmla="*/ 1686700 w 1686700"/>
                  <a:gd name="connsiteY4" fmla="*/ 814561 h 1494786"/>
                  <a:gd name="connsiteX5" fmla="*/ 1192329 w 1686700"/>
                  <a:gd name="connsiteY5" fmla="*/ 33976 h 1494786"/>
                  <a:gd name="connsiteX6" fmla="*/ 1006475 w 1686700"/>
                  <a:gd name="connsiteY6" fmla="*/ 11674 h 1494786"/>
                  <a:gd name="connsiteX7" fmla="*/ 1017626 w 1686700"/>
                  <a:gd name="connsiteY7" fmla="*/ 201244 h 1494786"/>
                  <a:gd name="connsiteX8" fmla="*/ 1370748 w 1686700"/>
                  <a:gd name="connsiteY8" fmla="*/ 706766 h 1494786"/>
                  <a:gd name="connsiteX9" fmla="*/ 1419070 w 1686700"/>
                  <a:gd name="connsiteY9" fmla="*/ 1093342 h 1494786"/>
                  <a:gd name="connsiteX10" fmla="*/ 1091968 w 1686700"/>
                  <a:gd name="connsiteY10" fmla="*/ 1331235 h 1494786"/>
                  <a:gd name="connsiteX11" fmla="*/ 579012 w 1686700"/>
                  <a:gd name="connsiteY11" fmla="*/ 1011566 h 1494786"/>
                  <a:gd name="connsiteX12" fmla="*/ 274212 w 1686700"/>
                  <a:gd name="connsiteY12" fmla="*/ 606405 h 1494786"/>
                  <a:gd name="connsiteX13" fmla="*/ 17734 w 1686700"/>
                  <a:gd name="connsiteY13" fmla="*/ 506044 h 1494786"/>
                  <a:gd name="connsiteX0" fmla="*/ 17734 w 1686700"/>
                  <a:gd name="connsiteY0" fmla="*/ 515642 h 1504384"/>
                  <a:gd name="connsiteX1" fmla="*/ 136680 w 1686700"/>
                  <a:gd name="connsiteY1" fmla="*/ 839028 h 1504384"/>
                  <a:gd name="connsiteX2" fmla="*/ 638485 w 1686700"/>
                  <a:gd name="connsiteY2" fmla="*/ 1493233 h 1504384"/>
                  <a:gd name="connsiteX3" fmla="*/ 1437656 w 1686700"/>
                  <a:gd name="connsiteY3" fmla="*/ 1504384 h 1504384"/>
                  <a:gd name="connsiteX4" fmla="*/ 1686700 w 1686700"/>
                  <a:gd name="connsiteY4" fmla="*/ 824159 h 1504384"/>
                  <a:gd name="connsiteX5" fmla="*/ 1192329 w 1686700"/>
                  <a:gd name="connsiteY5" fmla="*/ 43574 h 1504384"/>
                  <a:gd name="connsiteX6" fmla="*/ 1006475 w 1686700"/>
                  <a:gd name="connsiteY6" fmla="*/ 21272 h 1504384"/>
                  <a:gd name="connsiteX7" fmla="*/ 1017626 w 1686700"/>
                  <a:gd name="connsiteY7" fmla="*/ 210842 h 1504384"/>
                  <a:gd name="connsiteX8" fmla="*/ 1370748 w 1686700"/>
                  <a:gd name="connsiteY8" fmla="*/ 716364 h 1504384"/>
                  <a:gd name="connsiteX9" fmla="*/ 1419070 w 1686700"/>
                  <a:gd name="connsiteY9" fmla="*/ 1102940 h 1504384"/>
                  <a:gd name="connsiteX10" fmla="*/ 1091968 w 1686700"/>
                  <a:gd name="connsiteY10" fmla="*/ 1340833 h 1504384"/>
                  <a:gd name="connsiteX11" fmla="*/ 579012 w 1686700"/>
                  <a:gd name="connsiteY11" fmla="*/ 1021164 h 1504384"/>
                  <a:gd name="connsiteX12" fmla="*/ 274212 w 1686700"/>
                  <a:gd name="connsiteY12" fmla="*/ 616003 h 1504384"/>
                  <a:gd name="connsiteX13" fmla="*/ 17734 w 1686700"/>
                  <a:gd name="connsiteY13" fmla="*/ 515642 h 1504384"/>
                  <a:gd name="connsiteX0" fmla="*/ 17734 w 1686700"/>
                  <a:gd name="connsiteY0" fmla="*/ 523577 h 1512319"/>
                  <a:gd name="connsiteX1" fmla="*/ 136680 w 1686700"/>
                  <a:gd name="connsiteY1" fmla="*/ 846963 h 1512319"/>
                  <a:gd name="connsiteX2" fmla="*/ 638485 w 1686700"/>
                  <a:gd name="connsiteY2" fmla="*/ 1501168 h 1512319"/>
                  <a:gd name="connsiteX3" fmla="*/ 1437656 w 1686700"/>
                  <a:gd name="connsiteY3" fmla="*/ 1512319 h 1512319"/>
                  <a:gd name="connsiteX4" fmla="*/ 1686700 w 1686700"/>
                  <a:gd name="connsiteY4" fmla="*/ 832094 h 1512319"/>
                  <a:gd name="connsiteX5" fmla="*/ 1192329 w 1686700"/>
                  <a:gd name="connsiteY5" fmla="*/ 51509 h 1512319"/>
                  <a:gd name="connsiteX6" fmla="*/ 1006475 w 1686700"/>
                  <a:gd name="connsiteY6" fmla="*/ 29207 h 1512319"/>
                  <a:gd name="connsiteX7" fmla="*/ 1017626 w 1686700"/>
                  <a:gd name="connsiteY7" fmla="*/ 218777 h 1512319"/>
                  <a:gd name="connsiteX8" fmla="*/ 1370748 w 1686700"/>
                  <a:gd name="connsiteY8" fmla="*/ 724299 h 1512319"/>
                  <a:gd name="connsiteX9" fmla="*/ 1419070 w 1686700"/>
                  <a:gd name="connsiteY9" fmla="*/ 1110875 h 1512319"/>
                  <a:gd name="connsiteX10" fmla="*/ 1091968 w 1686700"/>
                  <a:gd name="connsiteY10" fmla="*/ 1348768 h 1512319"/>
                  <a:gd name="connsiteX11" fmla="*/ 579012 w 1686700"/>
                  <a:gd name="connsiteY11" fmla="*/ 1029099 h 1512319"/>
                  <a:gd name="connsiteX12" fmla="*/ 274212 w 1686700"/>
                  <a:gd name="connsiteY12" fmla="*/ 623938 h 1512319"/>
                  <a:gd name="connsiteX13" fmla="*/ 17734 w 1686700"/>
                  <a:gd name="connsiteY13" fmla="*/ 523577 h 1512319"/>
                  <a:gd name="connsiteX0" fmla="*/ 17734 w 1686700"/>
                  <a:gd name="connsiteY0" fmla="*/ 523577 h 1512319"/>
                  <a:gd name="connsiteX1" fmla="*/ 136680 w 1686700"/>
                  <a:gd name="connsiteY1" fmla="*/ 846963 h 1512319"/>
                  <a:gd name="connsiteX2" fmla="*/ 638485 w 1686700"/>
                  <a:gd name="connsiteY2" fmla="*/ 1501168 h 1512319"/>
                  <a:gd name="connsiteX3" fmla="*/ 1437656 w 1686700"/>
                  <a:gd name="connsiteY3" fmla="*/ 1512319 h 1512319"/>
                  <a:gd name="connsiteX4" fmla="*/ 1686700 w 1686700"/>
                  <a:gd name="connsiteY4" fmla="*/ 832094 h 1512319"/>
                  <a:gd name="connsiteX5" fmla="*/ 1192329 w 1686700"/>
                  <a:gd name="connsiteY5" fmla="*/ 51509 h 1512319"/>
                  <a:gd name="connsiteX6" fmla="*/ 1006475 w 1686700"/>
                  <a:gd name="connsiteY6" fmla="*/ 29207 h 1512319"/>
                  <a:gd name="connsiteX7" fmla="*/ 1017626 w 1686700"/>
                  <a:gd name="connsiteY7" fmla="*/ 218777 h 1512319"/>
                  <a:gd name="connsiteX8" fmla="*/ 1370748 w 1686700"/>
                  <a:gd name="connsiteY8" fmla="*/ 724299 h 1512319"/>
                  <a:gd name="connsiteX9" fmla="*/ 1419070 w 1686700"/>
                  <a:gd name="connsiteY9" fmla="*/ 1110875 h 1512319"/>
                  <a:gd name="connsiteX10" fmla="*/ 1091968 w 1686700"/>
                  <a:gd name="connsiteY10" fmla="*/ 1348768 h 1512319"/>
                  <a:gd name="connsiteX11" fmla="*/ 579012 w 1686700"/>
                  <a:gd name="connsiteY11" fmla="*/ 1029099 h 1512319"/>
                  <a:gd name="connsiteX12" fmla="*/ 274212 w 1686700"/>
                  <a:gd name="connsiteY12" fmla="*/ 623938 h 1512319"/>
                  <a:gd name="connsiteX13" fmla="*/ 17734 w 1686700"/>
                  <a:gd name="connsiteY13" fmla="*/ 523577 h 1512319"/>
                  <a:gd name="connsiteX0" fmla="*/ 17734 w 1686700"/>
                  <a:gd name="connsiteY0" fmla="*/ 523577 h 1512319"/>
                  <a:gd name="connsiteX1" fmla="*/ 136680 w 1686700"/>
                  <a:gd name="connsiteY1" fmla="*/ 846963 h 1512319"/>
                  <a:gd name="connsiteX2" fmla="*/ 638485 w 1686700"/>
                  <a:gd name="connsiteY2" fmla="*/ 1501168 h 1512319"/>
                  <a:gd name="connsiteX3" fmla="*/ 1437656 w 1686700"/>
                  <a:gd name="connsiteY3" fmla="*/ 1512319 h 1512319"/>
                  <a:gd name="connsiteX4" fmla="*/ 1686700 w 1686700"/>
                  <a:gd name="connsiteY4" fmla="*/ 832094 h 1512319"/>
                  <a:gd name="connsiteX5" fmla="*/ 1192329 w 1686700"/>
                  <a:gd name="connsiteY5" fmla="*/ 51509 h 1512319"/>
                  <a:gd name="connsiteX6" fmla="*/ 1006475 w 1686700"/>
                  <a:gd name="connsiteY6" fmla="*/ 29207 h 1512319"/>
                  <a:gd name="connsiteX7" fmla="*/ 1017626 w 1686700"/>
                  <a:gd name="connsiteY7" fmla="*/ 218777 h 1512319"/>
                  <a:gd name="connsiteX8" fmla="*/ 1370748 w 1686700"/>
                  <a:gd name="connsiteY8" fmla="*/ 724299 h 1512319"/>
                  <a:gd name="connsiteX9" fmla="*/ 1419070 w 1686700"/>
                  <a:gd name="connsiteY9" fmla="*/ 1110875 h 1512319"/>
                  <a:gd name="connsiteX10" fmla="*/ 1091968 w 1686700"/>
                  <a:gd name="connsiteY10" fmla="*/ 1348768 h 1512319"/>
                  <a:gd name="connsiteX11" fmla="*/ 579012 w 1686700"/>
                  <a:gd name="connsiteY11" fmla="*/ 1029099 h 1512319"/>
                  <a:gd name="connsiteX12" fmla="*/ 274212 w 1686700"/>
                  <a:gd name="connsiteY12" fmla="*/ 623938 h 1512319"/>
                  <a:gd name="connsiteX13" fmla="*/ 17734 w 1686700"/>
                  <a:gd name="connsiteY13" fmla="*/ 523577 h 1512319"/>
                  <a:gd name="connsiteX0" fmla="*/ 17734 w 1702643"/>
                  <a:gd name="connsiteY0" fmla="*/ 523577 h 1512319"/>
                  <a:gd name="connsiteX1" fmla="*/ 136680 w 1702643"/>
                  <a:gd name="connsiteY1" fmla="*/ 846963 h 1512319"/>
                  <a:gd name="connsiteX2" fmla="*/ 638485 w 1702643"/>
                  <a:gd name="connsiteY2" fmla="*/ 1501168 h 1512319"/>
                  <a:gd name="connsiteX3" fmla="*/ 1437656 w 1702643"/>
                  <a:gd name="connsiteY3" fmla="*/ 1512319 h 1512319"/>
                  <a:gd name="connsiteX4" fmla="*/ 1686700 w 1702643"/>
                  <a:gd name="connsiteY4" fmla="*/ 832094 h 1512319"/>
                  <a:gd name="connsiteX5" fmla="*/ 1192329 w 1702643"/>
                  <a:gd name="connsiteY5" fmla="*/ 51509 h 1512319"/>
                  <a:gd name="connsiteX6" fmla="*/ 1006475 w 1702643"/>
                  <a:gd name="connsiteY6" fmla="*/ 29207 h 1512319"/>
                  <a:gd name="connsiteX7" fmla="*/ 1017626 w 1702643"/>
                  <a:gd name="connsiteY7" fmla="*/ 218777 h 1512319"/>
                  <a:gd name="connsiteX8" fmla="*/ 1370748 w 1702643"/>
                  <a:gd name="connsiteY8" fmla="*/ 724299 h 1512319"/>
                  <a:gd name="connsiteX9" fmla="*/ 1419070 w 1702643"/>
                  <a:gd name="connsiteY9" fmla="*/ 1110875 h 1512319"/>
                  <a:gd name="connsiteX10" fmla="*/ 1091968 w 1702643"/>
                  <a:gd name="connsiteY10" fmla="*/ 1348768 h 1512319"/>
                  <a:gd name="connsiteX11" fmla="*/ 579012 w 1702643"/>
                  <a:gd name="connsiteY11" fmla="*/ 1029099 h 1512319"/>
                  <a:gd name="connsiteX12" fmla="*/ 274212 w 1702643"/>
                  <a:gd name="connsiteY12" fmla="*/ 623938 h 1512319"/>
                  <a:gd name="connsiteX13" fmla="*/ 17734 w 1702643"/>
                  <a:gd name="connsiteY13" fmla="*/ 523577 h 1512319"/>
                  <a:gd name="connsiteX0" fmla="*/ 17734 w 1705363"/>
                  <a:gd name="connsiteY0" fmla="*/ 523577 h 1512319"/>
                  <a:gd name="connsiteX1" fmla="*/ 136680 w 1705363"/>
                  <a:gd name="connsiteY1" fmla="*/ 846963 h 1512319"/>
                  <a:gd name="connsiteX2" fmla="*/ 638485 w 1705363"/>
                  <a:gd name="connsiteY2" fmla="*/ 1501168 h 1512319"/>
                  <a:gd name="connsiteX3" fmla="*/ 1437656 w 1705363"/>
                  <a:gd name="connsiteY3" fmla="*/ 1512319 h 1512319"/>
                  <a:gd name="connsiteX4" fmla="*/ 1686700 w 1705363"/>
                  <a:gd name="connsiteY4" fmla="*/ 832094 h 1512319"/>
                  <a:gd name="connsiteX5" fmla="*/ 1192329 w 1705363"/>
                  <a:gd name="connsiteY5" fmla="*/ 51509 h 1512319"/>
                  <a:gd name="connsiteX6" fmla="*/ 1006475 w 1705363"/>
                  <a:gd name="connsiteY6" fmla="*/ 29207 h 1512319"/>
                  <a:gd name="connsiteX7" fmla="*/ 1017626 w 1705363"/>
                  <a:gd name="connsiteY7" fmla="*/ 218777 h 1512319"/>
                  <a:gd name="connsiteX8" fmla="*/ 1370748 w 1705363"/>
                  <a:gd name="connsiteY8" fmla="*/ 724299 h 1512319"/>
                  <a:gd name="connsiteX9" fmla="*/ 1419070 w 1705363"/>
                  <a:gd name="connsiteY9" fmla="*/ 1110875 h 1512319"/>
                  <a:gd name="connsiteX10" fmla="*/ 1091968 w 1705363"/>
                  <a:gd name="connsiteY10" fmla="*/ 1348768 h 1512319"/>
                  <a:gd name="connsiteX11" fmla="*/ 579012 w 1705363"/>
                  <a:gd name="connsiteY11" fmla="*/ 1029099 h 1512319"/>
                  <a:gd name="connsiteX12" fmla="*/ 274212 w 1705363"/>
                  <a:gd name="connsiteY12" fmla="*/ 623938 h 1512319"/>
                  <a:gd name="connsiteX13" fmla="*/ 17734 w 1705363"/>
                  <a:gd name="connsiteY13" fmla="*/ 523577 h 1512319"/>
                  <a:gd name="connsiteX0" fmla="*/ 17734 w 1705363"/>
                  <a:gd name="connsiteY0" fmla="*/ 523577 h 1596211"/>
                  <a:gd name="connsiteX1" fmla="*/ 136680 w 1705363"/>
                  <a:gd name="connsiteY1" fmla="*/ 846963 h 1596211"/>
                  <a:gd name="connsiteX2" fmla="*/ 638485 w 1705363"/>
                  <a:gd name="connsiteY2" fmla="*/ 1501168 h 1596211"/>
                  <a:gd name="connsiteX3" fmla="*/ 1437656 w 1705363"/>
                  <a:gd name="connsiteY3" fmla="*/ 1512319 h 1596211"/>
                  <a:gd name="connsiteX4" fmla="*/ 1686700 w 1705363"/>
                  <a:gd name="connsiteY4" fmla="*/ 832094 h 1596211"/>
                  <a:gd name="connsiteX5" fmla="*/ 1192329 w 1705363"/>
                  <a:gd name="connsiteY5" fmla="*/ 51509 h 1596211"/>
                  <a:gd name="connsiteX6" fmla="*/ 1006475 w 1705363"/>
                  <a:gd name="connsiteY6" fmla="*/ 29207 h 1596211"/>
                  <a:gd name="connsiteX7" fmla="*/ 1017626 w 1705363"/>
                  <a:gd name="connsiteY7" fmla="*/ 218777 h 1596211"/>
                  <a:gd name="connsiteX8" fmla="*/ 1370748 w 1705363"/>
                  <a:gd name="connsiteY8" fmla="*/ 724299 h 1596211"/>
                  <a:gd name="connsiteX9" fmla="*/ 1419070 w 1705363"/>
                  <a:gd name="connsiteY9" fmla="*/ 1110875 h 1596211"/>
                  <a:gd name="connsiteX10" fmla="*/ 1091968 w 1705363"/>
                  <a:gd name="connsiteY10" fmla="*/ 1348768 h 1596211"/>
                  <a:gd name="connsiteX11" fmla="*/ 579012 w 1705363"/>
                  <a:gd name="connsiteY11" fmla="*/ 1029099 h 1596211"/>
                  <a:gd name="connsiteX12" fmla="*/ 274212 w 1705363"/>
                  <a:gd name="connsiteY12" fmla="*/ 623938 h 1596211"/>
                  <a:gd name="connsiteX13" fmla="*/ 17734 w 1705363"/>
                  <a:gd name="connsiteY13" fmla="*/ 523577 h 1596211"/>
                  <a:gd name="connsiteX0" fmla="*/ 17734 w 1705363"/>
                  <a:gd name="connsiteY0" fmla="*/ 523577 h 1637445"/>
                  <a:gd name="connsiteX1" fmla="*/ 136680 w 1705363"/>
                  <a:gd name="connsiteY1" fmla="*/ 846963 h 1637445"/>
                  <a:gd name="connsiteX2" fmla="*/ 638485 w 1705363"/>
                  <a:gd name="connsiteY2" fmla="*/ 1501168 h 1637445"/>
                  <a:gd name="connsiteX3" fmla="*/ 1437656 w 1705363"/>
                  <a:gd name="connsiteY3" fmla="*/ 1512319 h 1637445"/>
                  <a:gd name="connsiteX4" fmla="*/ 1686700 w 1705363"/>
                  <a:gd name="connsiteY4" fmla="*/ 832094 h 1637445"/>
                  <a:gd name="connsiteX5" fmla="*/ 1192329 w 1705363"/>
                  <a:gd name="connsiteY5" fmla="*/ 51509 h 1637445"/>
                  <a:gd name="connsiteX6" fmla="*/ 1006475 w 1705363"/>
                  <a:gd name="connsiteY6" fmla="*/ 29207 h 1637445"/>
                  <a:gd name="connsiteX7" fmla="*/ 1017626 w 1705363"/>
                  <a:gd name="connsiteY7" fmla="*/ 218777 h 1637445"/>
                  <a:gd name="connsiteX8" fmla="*/ 1370748 w 1705363"/>
                  <a:gd name="connsiteY8" fmla="*/ 724299 h 1637445"/>
                  <a:gd name="connsiteX9" fmla="*/ 1419070 w 1705363"/>
                  <a:gd name="connsiteY9" fmla="*/ 1110875 h 1637445"/>
                  <a:gd name="connsiteX10" fmla="*/ 1091968 w 1705363"/>
                  <a:gd name="connsiteY10" fmla="*/ 1348768 h 1637445"/>
                  <a:gd name="connsiteX11" fmla="*/ 579012 w 1705363"/>
                  <a:gd name="connsiteY11" fmla="*/ 1029099 h 1637445"/>
                  <a:gd name="connsiteX12" fmla="*/ 274212 w 1705363"/>
                  <a:gd name="connsiteY12" fmla="*/ 623938 h 1637445"/>
                  <a:gd name="connsiteX13" fmla="*/ 17734 w 1705363"/>
                  <a:gd name="connsiteY13" fmla="*/ 523577 h 1637445"/>
                  <a:gd name="connsiteX0" fmla="*/ 17734 w 1705363"/>
                  <a:gd name="connsiteY0" fmla="*/ 523577 h 1637445"/>
                  <a:gd name="connsiteX1" fmla="*/ 136680 w 1705363"/>
                  <a:gd name="connsiteY1" fmla="*/ 846963 h 1637445"/>
                  <a:gd name="connsiteX2" fmla="*/ 638485 w 1705363"/>
                  <a:gd name="connsiteY2" fmla="*/ 1501168 h 1637445"/>
                  <a:gd name="connsiteX3" fmla="*/ 1437656 w 1705363"/>
                  <a:gd name="connsiteY3" fmla="*/ 1512319 h 1637445"/>
                  <a:gd name="connsiteX4" fmla="*/ 1686700 w 1705363"/>
                  <a:gd name="connsiteY4" fmla="*/ 832094 h 1637445"/>
                  <a:gd name="connsiteX5" fmla="*/ 1192329 w 1705363"/>
                  <a:gd name="connsiteY5" fmla="*/ 51509 h 1637445"/>
                  <a:gd name="connsiteX6" fmla="*/ 1006475 w 1705363"/>
                  <a:gd name="connsiteY6" fmla="*/ 29207 h 1637445"/>
                  <a:gd name="connsiteX7" fmla="*/ 1017626 w 1705363"/>
                  <a:gd name="connsiteY7" fmla="*/ 218777 h 1637445"/>
                  <a:gd name="connsiteX8" fmla="*/ 1370748 w 1705363"/>
                  <a:gd name="connsiteY8" fmla="*/ 724299 h 1637445"/>
                  <a:gd name="connsiteX9" fmla="*/ 1419070 w 1705363"/>
                  <a:gd name="connsiteY9" fmla="*/ 1110875 h 1637445"/>
                  <a:gd name="connsiteX10" fmla="*/ 1091968 w 1705363"/>
                  <a:gd name="connsiteY10" fmla="*/ 1348768 h 1637445"/>
                  <a:gd name="connsiteX11" fmla="*/ 579012 w 1705363"/>
                  <a:gd name="connsiteY11" fmla="*/ 1029099 h 1637445"/>
                  <a:gd name="connsiteX12" fmla="*/ 274212 w 1705363"/>
                  <a:gd name="connsiteY12" fmla="*/ 623938 h 1637445"/>
                  <a:gd name="connsiteX13" fmla="*/ 17734 w 1705363"/>
                  <a:gd name="connsiteY13" fmla="*/ 523577 h 1637445"/>
                  <a:gd name="connsiteX0" fmla="*/ 20126 w 1707755"/>
                  <a:gd name="connsiteY0" fmla="*/ 523577 h 1637445"/>
                  <a:gd name="connsiteX1" fmla="*/ 139072 w 1707755"/>
                  <a:gd name="connsiteY1" fmla="*/ 846963 h 1637445"/>
                  <a:gd name="connsiteX2" fmla="*/ 640877 w 1707755"/>
                  <a:gd name="connsiteY2" fmla="*/ 1501168 h 1637445"/>
                  <a:gd name="connsiteX3" fmla="*/ 1440048 w 1707755"/>
                  <a:gd name="connsiteY3" fmla="*/ 1512319 h 1637445"/>
                  <a:gd name="connsiteX4" fmla="*/ 1689092 w 1707755"/>
                  <a:gd name="connsiteY4" fmla="*/ 832094 h 1637445"/>
                  <a:gd name="connsiteX5" fmla="*/ 1194721 w 1707755"/>
                  <a:gd name="connsiteY5" fmla="*/ 51509 h 1637445"/>
                  <a:gd name="connsiteX6" fmla="*/ 1008867 w 1707755"/>
                  <a:gd name="connsiteY6" fmla="*/ 29207 h 1637445"/>
                  <a:gd name="connsiteX7" fmla="*/ 1020018 w 1707755"/>
                  <a:gd name="connsiteY7" fmla="*/ 218777 h 1637445"/>
                  <a:gd name="connsiteX8" fmla="*/ 1373140 w 1707755"/>
                  <a:gd name="connsiteY8" fmla="*/ 724299 h 1637445"/>
                  <a:gd name="connsiteX9" fmla="*/ 1421462 w 1707755"/>
                  <a:gd name="connsiteY9" fmla="*/ 1110875 h 1637445"/>
                  <a:gd name="connsiteX10" fmla="*/ 1094360 w 1707755"/>
                  <a:gd name="connsiteY10" fmla="*/ 1348768 h 1637445"/>
                  <a:gd name="connsiteX11" fmla="*/ 581404 w 1707755"/>
                  <a:gd name="connsiteY11" fmla="*/ 1029099 h 1637445"/>
                  <a:gd name="connsiteX12" fmla="*/ 276604 w 1707755"/>
                  <a:gd name="connsiteY12" fmla="*/ 623938 h 1637445"/>
                  <a:gd name="connsiteX13" fmla="*/ 20126 w 1707755"/>
                  <a:gd name="connsiteY13" fmla="*/ 523577 h 1637445"/>
                  <a:gd name="connsiteX0" fmla="*/ 20126 w 1707755"/>
                  <a:gd name="connsiteY0" fmla="*/ 523577 h 1637445"/>
                  <a:gd name="connsiteX1" fmla="*/ 139072 w 1707755"/>
                  <a:gd name="connsiteY1" fmla="*/ 846963 h 1637445"/>
                  <a:gd name="connsiteX2" fmla="*/ 640877 w 1707755"/>
                  <a:gd name="connsiteY2" fmla="*/ 1501168 h 1637445"/>
                  <a:gd name="connsiteX3" fmla="*/ 1440048 w 1707755"/>
                  <a:gd name="connsiteY3" fmla="*/ 1512319 h 1637445"/>
                  <a:gd name="connsiteX4" fmla="*/ 1689092 w 1707755"/>
                  <a:gd name="connsiteY4" fmla="*/ 832094 h 1637445"/>
                  <a:gd name="connsiteX5" fmla="*/ 1194721 w 1707755"/>
                  <a:gd name="connsiteY5" fmla="*/ 51509 h 1637445"/>
                  <a:gd name="connsiteX6" fmla="*/ 1008867 w 1707755"/>
                  <a:gd name="connsiteY6" fmla="*/ 29207 h 1637445"/>
                  <a:gd name="connsiteX7" fmla="*/ 1020018 w 1707755"/>
                  <a:gd name="connsiteY7" fmla="*/ 218777 h 1637445"/>
                  <a:gd name="connsiteX8" fmla="*/ 1373140 w 1707755"/>
                  <a:gd name="connsiteY8" fmla="*/ 724299 h 1637445"/>
                  <a:gd name="connsiteX9" fmla="*/ 1421462 w 1707755"/>
                  <a:gd name="connsiteY9" fmla="*/ 1110875 h 1637445"/>
                  <a:gd name="connsiteX10" fmla="*/ 1094360 w 1707755"/>
                  <a:gd name="connsiteY10" fmla="*/ 1348768 h 1637445"/>
                  <a:gd name="connsiteX11" fmla="*/ 581404 w 1707755"/>
                  <a:gd name="connsiteY11" fmla="*/ 1029099 h 1637445"/>
                  <a:gd name="connsiteX12" fmla="*/ 276604 w 1707755"/>
                  <a:gd name="connsiteY12" fmla="*/ 623938 h 1637445"/>
                  <a:gd name="connsiteX13" fmla="*/ 20126 w 1707755"/>
                  <a:gd name="connsiteY13" fmla="*/ 523577 h 1637445"/>
                  <a:gd name="connsiteX0" fmla="*/ 20126 w 1707755"/>
                  <a:gd name="connsiteY0" fmla="*/ 523577 h 1643854"/>
                  <a:gd name="connsiteX1" fmla="*/ 139072 w 1707755"/>
                  <a:gd name="connsiteY1" fmla="*/ 846963 h 1643854"/>
                  <a:gd name="connsiteX2" fmla="*/ 640877 w 1707755"/>
                  <a:gd name="connsiteY2" fmla="*/ 1501168 h 1643854"/>
                  <a:gd name="connsiteX3" fmla="*/ 1440048 w 1707755"/>
                  <a:gd name="connsiteY3" fmla="*/ 1512319 h 1643854"/>
                  <a:gd name="connsiteX4" fmla="*/ 1689092 w 1707755"/>
                  <a:gd name="connsiteY4" fmla="*/ 832094 h 1643854"/>
                  <a:gd name="connsiteX5" fmla="*/ 1194721 w 1707755"/>
                  <a:gd name="connsiteY5" fmla="*/ 51509 h 1643854"/>
                  <a:gd name="connsiteX6" fmla="*/ 1008867 w 1707755"/>
                  <a:gd name="connsiteY6" fmla="*/ 29207 h 1643854"/>
                  <a:gd name="connsiteX7" fmla="*/ 1020018 w 1707755"/>
                  <a:gd name="connsiteY7" fmla="*/ 218777 h 1643854"/>
                  <a:gd name="connsiteX8" fmla="*/ 1373140 w 1707755"/>
                  <a:gd name="connsiteY8" fmla="*/ 724299 h 1643854"/>
                  <a:gd name="connsiteX9" fmla="*/ 1421462 w 1707755"/>
                  <a:gd name="connsiteY9" fmla="*/ 1110875 h 1643854"/>
                  <a:gd name="connsiteX10" fmla="*/ 1094360 w 1707755"/>
                  <a:gd name="connsiteY10" fmla="*/ 1348768 h 1643854"/>
                  <a:gd name="connsiteX11" fmla="*/ 581404 w 1707755"/>
                  <a:gd name="connsiteY11" fmla="*/ 1029099 h 1643854"/>
                  <a:gd name="connsiteX12" fmla="*/ 276604 w 1707755"/>
                  <a:gd name="connsiteY12" fmla="*/ 623938 h 1643854"/>
                  <a:gd name="connsiteX13" fmla="*/ 20126 w 1707755"/>
                  <a:gd name="connsiteY13" fmla="*/ 523577 h 1643854"/>
                  <a:gd name="connsiteX0" fmla="*/ 20126 w 1707755"/>
                  <a:gd name="connsiteY0" fmla="*/ 523577 h 1643854"/>
                  <a:gd name="connsiteX1" fmla="*/ 139072 w 1707755"/>
                  <a:gd name="connsiteY1" fmla="*/ 846963 h 1643854"/>
                  <a:gd name="connsiteX2" fmla="*/ 640877 w 1707755"/>
                  <a:gd name="connsiteY2" fmla="*/ 1501168 h 1643854"/>
                  <a:gd name="connsiteX3" fmla="*/ 1440048 w 1707755"/>
                  <a:gd name="connsiteY3" fmla="*/ 1512319 h 1643854"/>
                  <a:gd name="connsiteX4" fmla="*/ 1689092 w 1707755"/>
                  <a:gd name="connsiteY4" fmla="*/ 832094 h 1643854"/>
                  <a:gd name="connsiteX5" fmla="*/ 1194721 w 1707755"/>
                  <a:gd name="connsiteY5" fmla="*/ 51509 h 1643854"/>
                  <a:gd name="connsiteX6" fmla="*/ 1008867 w 1707755"/>
                  <a:gd name="connsiteY6" fmla="*/ 29207 h 1643854"/>
                  <a:gd name="connsiteX7" fmla="*/ 1020018 w 1707755"/>
                  <a:gd name="connsiteY7" fmla="*/ 218777 h 1643854"/>
                  <a:gd name="connsiteX8" fmla="*/ 1373140 w 1707755"/>
                  <a:gd name="connsiteY8" fmla="*/ 724299 h 1643854"/>
                  <a:gd name="connsiteX9" fmla="*/ 1432614 w 1707755"/>
                  <a:gd name="connsiteY9" fmla="*/ 1110875 h 1643854"/>
                  <a:gd name="connsiteX10" fmla="*/ 1094360 w 1707755"/>
                  <a:gd name="connsiteY10" fmla="*/ 1348768 h 1643854"/>
                  <a:gd name="connsiteX11" fmla="*/ 581404 w 1707755"/>
                  <a:gd name="connsiteY11" fmla="*/ 1029099 h 1643854"/>
                  <a:gd name="connsiteX12" fmla="*/ 276604 w 1707755"/>
                  <a:gd name="connsiteY12" fmla="*/ 623938 h 1643854"/>
                  <a:gd name="connsiteX13" fmla="*/ 20126 w 1707755"/>
                  <a:gd name="connsiteY13" fmla="*/ 523577 h 1643854"/>
                  <a:gd name="connsiteX0" fmla="*/ 20126 w 1707755"/>
                  <a:gd name="connsiteY0" fmla="*/ 523577 h 1645330"/>
                  <a:gd name="connsiteX1" fmla="*/ 139072 w 1707755"/>
                  <a:gd name="connsiteY1" fmla="*/ 846963 h 1645330"/>
                  <a:gd name="connsiteX2" fmla="*/ 640877 w 1707755"/>
                  <a:gd name="connsiteY2" fmla="*/ 1501168 h 1645330"/>
                  <a:gd name="connsiteX3" fmla="*/ 1440048 w 1707755"/>
                  <a:gd name="connsiteY3" fmla="*/ 1512319 h 1645330"/>
                  <a:gd name="connsiteX4" fmla="*/ 1689092 w 1707755"/>
                  <a:gd name="connsiteY4" fmla="*/ 832094 h 1645330"/>
                  <a:gd name="connsiteX5" fmla="*/ 1194721 w 1707755"/>
                  <a:gd name="connsiteY5" fmla="*/ 51509 h 1645330"/>
                  <a:gd name="connsiteX6" fmla="*/ 1008867 w 1707755"/>
                  <a:gd name="connsiteY6" fmla="*/ 29207 h 1645330"/>
                  <a:gd name="connsiteX7" fmla="*/ 1020018 w 1707755"/>
                  <a:gd name="connsiteY7" fmla="*/ 218777 h 1645330"/>
                  <a:gd name="connsiteX8" fmla="*/ 1373140 w 1707755"/>
                  <a:gd name="connsiteY8" fmla="*/ 724299 h 1645330"/>
                  <a:gd name="connsiteX9" fmla="*/ 1432614 w 1707755"/>
                  <a:gd name="connsiteY9" fmla="*/ 1110875 h 1645330"/>
                  <a:gd name="connsiteX10" fmla="*/ 1094360 w 1707755"/>
                  <a:gd name="connsiteY10" fmla="*/ 1348768 h 1645330"/>
                  <a:gd name="connsiteX11" fmla="*/ 581404 w 1707755"/>
                  <a:gd name="connsiteY11" fmla="*/ 1029099 h 1645330"/>
                  <a:gd name="connsiteX12" fmla="*/ 276604 w 1707755"/>
                  <a:gd name="connsiteY12" fmla="*/ 623938 h 1645330"/>
                  <a:gd name="connsiteX13" fmla="*/ 20126 w 1707755"/>
                  <a:gd name="connsiteY13" fmla="*/ 523577 h 1645330"/>
                  <a:gd name="connsiteX0" fmla="*/ 20126 w 1709031"/>
                  <a:gd name="connsiteY0" fmla="*/ 523577 h 1645330"/>
                  <a:gd name="connsiteX1" fmla="*/ 139072 w 1709031"/>
                  <a:gd name="connsiteY1" fmla="*/ 846963 h 1645330"/>
                  <a:gd name="connsiteX2" fmla="*/ 640877 w 1709031"/>
                  <a:gd name="connsiteY2" fmla="*/ 1501168 h 1645330"/>
                  <a:gd name="connsiteX3" fmla="*/ 1440048 w 1709031"/>
                  <a:gd name="connsiteY3" fmla="*/ 1512319 h 1645330"/>
                  <a:gd name="connsiteX4" fmla="*/ 1689092 w 1709031"/>
                  <a:gd name="connsiteY4" fmla="*/ 832094 h 1645330"/>
                  <a:gd name="connsiteX5" fmla="*/ 1194721 w 1709031"/>
                  <a:gd name="connsiteY5" fmla="*/ 51509 h 1645330"/>
                  <a:gd name="connsiteX6" fmla="*/ 1008867 w 1709031"/>
                  <a:gd name="connsiteY6" fmla="*/ 29207 h 1645330"/>
                  <a:gd name="connsiteX7" fmla="*/ 1020018 w 1709031"/>
                  <a:gd name="connsiteY7" fmla="*/ 218777 h 1645330"/>
                  <a:gd name="connsiteX8" fmla="*/ 1373140 w 1709031"/>
                  <a:gd name="connsiteY8" fmla="*/ 724299 h 1645330"/>
                  <a:gd name="connsiteX9" fmla="*/ 1432614 w 1709031"/>
                  <a:gd name="connsiteY9" fmla="*/ 1110875 h 1645330"/>
                  <a:gd name="connsiteX10" fmla="*/ 1094360 w 1709031"/>
                  <a:gd name="connsiteY10" fmla="*/ 1348768 h 1645330"/>
                  <a:gd name="connsiteX11" fmla="*/ 581404 w 1709031"/>
                  <a:gd name="connsiteY11" fmla="*/ 1029099 h 1645330"/>
                  <a:gd name="connsiteX12" fmla="*/ 276604 w 1709031"/>
                  <a:gd name="connsiteY12" fmla="*/ 623938 h 1645330"/>
                  <a:gd name="connsiteX13" fmla="*/ 20126 w 1709031"/>
                  <a:gd name="connsiteY13" fmla="*/ 523577 h 1645330"/>
                  <a:gd name="connsiteX0" fmla="*/ 20126 w 1709031"/>
                  <a:gd name="connsiteY0" fmla="*/ 523577 h 1645330"/>
                  <a:gd name="connsiteX1" fmla="*/ 139072 w 1709031"/>
                  <a:gd name="connsiteY1" fmla="*/ 846963 h 1645330"/>
                  <a:gd name="connsiteX2" fmla="*/ 640877 w 1709031"/>
                  <a:gd name="connsiteY2" fmla="*/ 1501168 h 1645330"/>
                  <a:gd name="connsiteX3" fmla="*/ 1440048 w 1709031"/>
                  <a:gd name="connsiteY3" fmla="*/ 1512319 h 1645330"/>
                  <a:gd name="connsiteX4" fmla="*/ 1689092 w 1709031"/>
                  <a:gd name="connsiteY4" fmla="*/ 832094 h 1645330"/>
                  <a:gd name="connsiteX5" fmla="*/ 1194721 w 1709031"/>
                  <a:gd name="connsiteY5" fmla="*/ 51509 h 1645330"/>
                  <a:gd name="connsiteX6" fmla="*/ 1008867 w 1709031"/>
                  <a:gd name="connsiteY6" fmla="*/ 29207 h 1645330"/>
                  <a:gd name="connsiteX7" fmla="*/ 1020018 w 1709031"/>
                  <a:gd name="connsiteY7" fmla="*/ 218777 h 1645330"/>
                  <a:gd name="connsiteX8" fmla="*/ 1373140 w 1709031"/>
                  <a:gd name="connsiteY8" fmla="*/ 724299 h 1645330"/>
                  <a:gd name="connsiteX9" fmla="*/ 1432614 w 1709031"/>
                  <a:gd name="connsiteY9" fmla="*/ 1110875 h 1645330"/>
                  <a:gd name="connsiteX10" fmla="*/ 1094360 w 1709031"/>
                  <a:gd name="connsiteY10" fmla="*/ 1348768 h 1645330"/>
                  <a:gd name="connsiteX11" fmla="*/ 581404 w 1709031"/>
                  <a:gd name="connsiteY11" fmla="*/ 1029099 h 1645330"/>
                  <a:gd name="connsiteX12" fmla="*/ 276604 w 1709031"/>
                  <a:gd name="connsiteY12" fmla="*/ 623938 h 1645330"/>
                  <a:gd name="connsiteX13" fmla="*/ 20126 w 1709031"/>
                  <a:gd name="connsiteY13" fmla="*/ 523577 h 164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09031" h="1645330">
                    <a:moveTo>
                      <a:pt x="20126" y="523577"/>
                    </a:moveTo>
                    <a:cubicBezTo>
                      <a:pt x="-48021" y="579333"/>
                      <a:pt x="73404" y="746603"/>
                      <a:pt x="139072" y="846963"/>
                    </a:cubicBezTo>
                    <a:cubicBezTo>
                      <a:pt x="295189" y="1079899"/>
                      <a:pt x="447590" y="1320271"/>
                      <a:pt x="640877" y="1501168"/>
                    </a:cubicBezTo>
                    <a:cubicBezTo>
                      <a:pt x="907266" y="1672152"/>
                      <a:pt x="1140205" y="1709323"/>
                      <a:pt x="1440048" y="1512319"/>
                    </a:cubicBezTo>
                    <a:cubicBezTo>
                      <a:pt x="1589970" y="1389655"/>
                      <a:pt x="1769628" y="1285577"/>
                      <a:pt x="1689092" y="832094"/>
                    </a:cubicBezTo>
                    <a:cubicBezTo>
                      <a:pt x="1654400" y="675977"/>
                      <a:pt x="1389248" y="304270"/>
                      <a:pt x="1194721" y="51509"/>
                    </a:cubicBezTo>
                    <a:cubicBezTo>
                      <a:pt x="1140204" y="6904"/>
                      <a:pt x="1096837" y="-26550"/>
                      <a:pt x="1008867" y="29207"/>
                    </a:cubicBezTo>
                    <a:cubicBezTo>
                      <a:pt x="975413" y="66377"/>
                      <a:pt x="938243" y="99831"/>
                      <a:pt x="1020018" y="218777"/>
                    </a:cubicBezTo>
                    <a:lnTo>
                      <a:pt x="1373140" y="724299"/>
                    </a:lnTo>
                    <a:cubicBezTo>
                      <a:pt x="1463588" y="886611"/>
                      <a:pt x="1461112" y="974582"/>
                      <a:pt x="1432614" y="1110875"/>
                    </a:cubicBezTo>
                    <a:cubicBezTo>
                      <a:pt x="1383053" y="1245929"/>
                      <a:pt x="1285170" y="1306641"/>
                      <a:pt x="1094360" y="1348768"/>
                    </a:cubicBezTo>
                    <a:cubicBezTo>
                      <a:pt x="949394" y="1350007"/>
                      <a:pt x="800711" y="1317792"/>
                      <a:pt x="581404" y="1029099"/>
                    </a:cubicBezTo>
                    <a:lnTo>
                      <a:pt x="276604" y="623938"/>
                    </a:lnTo>
                    <a:cubicBezTo>
                      <a:pt x="224565" y="579333"/>
                      <a:pt x="150224" y="486406"/>
                      <a:pt x="20126" y="52357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>
                <a:off x="2106838" y="2132636"/>
                <a:ext cx="816545" cy="1067567"/>
              </a:xfrm>
              <a:custGeom>
                <a:avLst/>
                <a:gdLst>
                  <a:gd name="connsiteX0" fmla="*/ 0 w 758283"/>
                  <a:gd name="connsiteY0" fmla="*/ 0 h 1025913"/>
                  <a:gd name="connsiteX1" fmla="*/ 22303 w 758283"/>
                  <a:gd name="connsiteY1" fmla="*/ 234176 h 1025913"/>
                  <a:gd name="connsiteX2" fmla="*/ 576147 w 758283"/>
                  <a:gd name="connsiteY2" fmla="*/ 1007327 h 1025913"/>
                  <a:gd name="connsiteX3" fmla="*/ 728547 w 758283"/>
                  <a:gd name="connsiteY3" fmla="*/ 1025913 h 1025913"/>
                  <a:gd name="connsiteX4" fmla="*/ 758283 w 758283"/>
                  <a:gd name="connsiteY4" fmla="*/ 866078 h 1025913"/>
                  <a:gd name="connsiteX5" fmla="*/ 197005 w 758283"/>
                  <a:gd name="connsiteY5" fmla="*/ 70625 h 1025913"/>
                  <a:gd name="connsiteX6" fmla="*/ 0 w 758283"/>
                  <a:gd name="connsiteY6" fmla="*/ 0 h 1025913"/>
                  <a:gd name="connsiteX0" fmla="*/ 32661 w 790944"/>
                  <a:gd name="connsiteY0" fmla="*/ 0 h 1025913"/>
                  <a:gd name="connsiteX1" fmla="*/ 54964 w 790944"/>
                  <a:gd name="connsiteY1" fmla="*/ 234176 h 1025913"/>
                  <a:gd name="connsiteX2" fmla="*/ 608808 w 790944"/>
                  <a:gd name="connsiteY2" fmla="*/ 1007327 h 1025913"/>
                  <a:gd name="connsiteX3" fmla="*/ 761208 w 790944"/>
                  <a:gd name="connsiteY3" fmla="*/ 1025913 h 1025913"/>
                  <a:gd name="connsiteX4" fmla="*/ 790944 w 790944"/>
                  <a:gd name="connsiteY4" fmla="*/ 866078 h 1025913"/>
                  <a:gd name="connsiteX5" fmla="*/ 229666 w 790944"/>
                  <a:gd name="connsiteY5" fmla="*/ 70625 h 1025913"/>
                  <a:gd name="connsiteX6" fmla="*/ 32661 w 790944"/>
                  <a:gd name="connsiteY6" fmla="*/ 0 h 1025913"/>
                  <a:gd name="connsiteX0" fmla="*/ 32661 w 790944"/>
                  <a:gd name="connsiteY0" fmla="*/ 14422 h 1040335"/>
                  <a:gd name="connsiteX1" fmla="*/ 54964 w 790944"/>
                  <a:gd name="connsiteY1" fmla="*/ 248598 h 1040335"/>
                  <a:gd name="connsiteX2" fmla="*/ 608808 w 790944"/>
                  <a:gd name="connsiteY2" fmla="*/ 1021749 h 1040335"/>
                  <a:gd name="connsiteX3" fmla="*/ 761208 w 790944"/>
                  <a:gd name="connsiteY3" fmla="*/ 1040335 h 1040335"/>
                  <a:gd name="connsiteX4" fmla="*/ 790944 w 790944"/>
                  <a:gd name="connsiteY4" fmla="*/ 880500 h 1040335"/>
                  <a:gd name="connsiteX5" fmla="*/ 229666 w 790944"/>
                  <a:gd name="connsiteY5" fmla="*/ 85047 h 1040335"/>
                  <a:gd name="connsiteX6" fmla="*/ 32661 w 790944"/>
                  <a:gd name="connsiteY6" fmla="*/ 14422 h 1040335"/>
                  <a:gd name="connsiteX0" fmla="*/ 37170 w 795453"/>
                  <a:gd name="connsiteY0" fmla="*/ 14422 h 1040335"/>
                  <a:gd name="connsiteX1" fmla="*/ 59473 w 795453"/>
                  <a:gd name="connsiteY1" fmla="*/ 248598 h 1040335"/>
                  <a:gd name="connsiteX2" fmla="*/ 613317 w 795453"/>
                  <a:gd name="connsiteY2" fmla="*/ 1021749 h 1040335"/>
                  <a:gd name="connsiteX3" fmla="*/ 765717 w 795453"/>
                  <a:gd name="connsiteY3" fmla="*/ 1040335 h 1040335"/>
                  <a:gd name="connsiteX4" fmla="*/ 795453 w 795453"/>
                  <a:gd name="connsiteY4" fmla="*/ 880500 h 1040335"/>
                  <a:gd name="connsiteX5" fmla="*/ 234175 w 795453"/>
                  <a:gd name="connsiteY5" fmla="*/ 85047 h 1040335"/>
                  <a:gd name="connsiteX6" fmla="*/ 37170 w 795453"/>
                  <a:gd name="connsiteY6" fmla="*/ 14422 h 1040335"/>
                  <a:gd name="connsiteX0" fmla="*/ 37170 w 795453"/>
                  <a:gd name="connsiteY0" fmla="*/ 17889 h 1043802"/>
                  <a:gd name="connsiteX1" fmla="*/ 59473 w 795453"/>
                  <a:gd name="connsiteY1" fmla="*/ 252065 h 1043802"/>
                  <a:gd name="connsiteX2" fmla="*/ 613317 w 795453"/>
                  <a:gd name="connsiteY2" fmla="*/ 1025216 h 1043802"/>
                  <a:gd name="connsiteX3" fmla="*/ 765717 w 795453"/>
                  <a:gd name="connsiteY3" fmla="*/ 1043802 h 1043802"/>
                  <a:gd name="connsiteX4" fmla="*/ 795453 w 795453"/>
                  <a:gd name="connsiteY4" fmla="*/ 883967 h 1043802"/>
                  <a:gd name="connsiteX5" fmla="*/ 234175 w 795453"/>
                  <a:gd name="connsiteY5" fmla="*/ 88514 h 1043802"/>
                  <a:gd name="connsiteX6" fmla="*/ 37170 w 795453"/>
                  <a:gd name="connsiteY6" fmla="*/ 17889 h 1043802"/>
                  <a:gd name="connsiteX0" fmla="*/ 37170 w 795453"/>
                  <a:gd name="connsiteY0" fmla="*/ 17889 h 1054846"/>
                  <a:gd name="connsiteX1" fmla="*/ 59473 w 795453"/>
                  <a:gd name="connsiteY1" fmla="*/ 252065 h 1054846"/>
                  <a:gd name="connsiteX2" fmla="*/ 613317 w 795453"/>
                  <a:gd name="connsiteY2" fmla="*/ 1025216 h 1054846"/>
                  <a:gd name="connsiteX3" fmla="*/ 765717 w 795453"/>
                  <a:gd name="connsiteY3" fmla="*/ 1043802 h 1054846"/>
                  <a:gd name="connsiteX4" fmla="*/ 795453 w 795453"/>
                  <a:gd name="connsiteY4" fmla="*/ 883967 h 1054846"/>
                  <a:gd name="connsiteX5" fmla="*/ 234175 w 795453"/>
                  <a:gd name="connsiteY5" fmla="*/ 88514 h 1054846"/>
                  <a:gd name="connsiteX6" fmla="*/ 37170 w 795453"/>
                  <a:gd name="connsiteY6" fmla="*/ 17889 h 1054846"/>
                  <a:gd name="connsiteX0" fmla="*/ 37170 w 795453"/>
                  <a:gd name="connsiteY0" fmla="*/ 17889 h 1061016"/>
                  <a:gd name="connsiteX1" fmla="*/ 59473 w 795453"/>
                  <a:gd name="connsiteY1" fmla="*/ 252065 h 1061016"/>
                  <a:gd name="connsiteX2" fmla="*/ 613317 w 795453"/>
                  <a:gd name="connsiteY2" fmla="*/ 1025216 h 1061016"/>
                  <a:gd name="connsiteX3" fmla="*/ 765717 w 795453"/>
                  <a:gd name="connsiteY3" fmla="*/ 1043802 h 1061016"/>
                  <a:gd name="connsiteX4" fmla="*/ 795453 w 795453"/>
                  <a:gd name="connsiteY4" fmla="*/ 883967 h 1061016"/>
                  <a:gd name="connsiteX5" fmla="*/ 234175 w 795453"/>
                  <a:gd name="connsiteY5" fmla="*/ 88514 h 1061016"/>
                  <a:gd name="connsiteX6" fmla="*/ 37170 w 795453"/>
                  <a:gd name="connsiteY6" fmla="*/ 17889 h 1061016"/>
                  <a:gd name="connsiteX0" fmla="*/ 37170 w 805341"/>
                  <a:gd name="connsiteY0" fmla="*/ 17889 h 1061016"/>
                  <a:gd name="connsiteX1" fmla="*/ 59473 w 805341"/>
                  <a:gd name="connsiteY1" fmla="*/ 252065 h 1061016"/>
                  <a:gd name="connsiteX2" fmla="*/ 613317 w 805341"/>
                  <a:gd name="connsiteY2" fmla="*/ 1025216 h 1061016"/>
                  <a:gd name="connsiteX3" fmla="*/ 765717 w 805341"/>
                  <a:gd name="connsiteY3" fmla="*/ 1043802 h 1061016"/>
                  <a:gd name="connsiteX4" fmla="*/ 795453 w 805341"/>
                  <a:gd name="connsiteY4" fmla="*/ 883967 h 1061016"/>
                  <a:gd name="connsiteX5" fmla="*/ 234175 w 805341"/>
                  <a:gd name="connsiteY5" fmla="*/ 88514 h 1061016"/>
                  <a:gd name="connsiteX6" fmla="*/ 37170 w 805341"/>
                  <a:gd name="connsiteY6" fmla="*/ 17889 h 1061016"/>
                  <a:gd name="connsiteX0" fmla="*/ 37170 w 812086"/>
                  <a:gd name="connsiteY0" fmla="*/ 17889 h 1061016"/>
                  <a:gd name="connsiteX1" fmla="*/ 59473 w 812086"/>
                  <a:gd name="connsiteY1" fmla="*/ 252065 h 1061016"/>
                  <a:gd name="connsiteX2" fmla="*/ 613317 w 812086"/>
                  <a:gd name="connsiteY2" fmla="*/ 1025216 h 1061016"/>
                  <a:gd name="connsiteX3" fmla="*/ 765717 w 812086"/>
                  <a:gd name="connsiteY3" fmla="*/ 1043802 h 1061016"/>
                  <a:gd name="connsiteX4" fmla="*/ 795453 w 812086"/>
                  <a:gd name="connsiteY4" fmla="*/ 883967 h 1061016"/>
                  <a:gd name="connsiteX5" fmla="*/ 234175 w 812086"/>
                  <a:gd name="connsiteY5" fmla="*/ 88514 h 1061016"/>
                  <a:gd name="connsiteX6" fmla="*/ 37170 w 812086"/>
                  <a:gd name="connsiteY6" fmla="*/ 17889 h 1061016"/>
                  <a:gd name="connsiteX0" fmla="*/ 37170 w 812086"/>
                  <a:gd name="connsiteY0" fmla="*/ 17889 h 1061016"/>
                  <a:gd name="connsiteX1" fmla="*/ 59473 w 812086"/>
                  <a:gd name="connsiteY1" fmla="*/ 252065 h 1061016"/>
                  <a:gd name="connsiteX2" fmla="*/ 613317 w 812086"/>
                  <a:gd name="connsiteY2" fmla="*/ 1025216 h 1061016"/>
                  <a:gd name="connsiteX3" fmla="*/ 765717 w 812086"/>
                  <a:gd name="connsiteY3" fmla="*/ 1043802 h 1061016"/>
                  <a:gd name="connsiteX4" fmla="*/ 795453 w 812086"/>
                  <a:gd name="connsiteY4" fmla="*/ 883967 h 1061016"/>
                  <a:gd name="connsiteX5" fmla="*/ 234175 w 812086"/>
                  <a:gd name="connsiteY5" fmla="*/ 88514 h 1061016"/>
                  <a:gd name="connsiteX6" fmla="*/ 37170 w 812086"/>
                  <a:gd name="connsiteY6" fmla="*/ 17889 h 1061016"/>
                  <a:gd name="connsiteX0" fmla="*/ 37170 w 812086"/>
                  <a:gd name="connsiteY0" fmla="*/ 17889 h 1065908"/>
                  <a:gd name="connsiteX1" fmla="*/ 59473 w 812086"/>
                  <a:gd name="connsiteY1" fmla="*/ 252065 h 1065908"/>
                  <a:gd name="connsiteX2" fmla="*/ 613317 w 812086"/>
                  <a:gd name="connsiteY2" fmla="*/ 1025216 h 1065908"/>
                  <a:gd name="connsiteX3" fmla="*/ 765717 w 812086"/>
                  <a:gd name="connsiteY3" fmla="*/ 1043802 h 1065908"/>
                  <a:gd name="connsiteX4" fmla="*/ 795453 w 812086"/>
                  <a:gd name="connsiteY4" fmla="*/ 883967 h 1065908"/>
                  <a:gd name="connsiteX5" fmla="*/ 234175 w 812086"/>
                  <a:gd name="connsiteY5" fmla="*/ 88514 h 1065908"/>
                  <a:gd name="connsiteX6" fmla="*/ 37170 w 812086"/>
                  <a:gd name="connsiteY6" fmla="*/ 17889 h 1065908"/>
                  <a:gd name="connsiteX0" fmla="*/ 41629 w 816545"/>
                  <a:gd name="connsiteY0" fmla="*/ 17889 h 1065908"/>
                  <a:gd name="connsiteX1" fmla="*/ 63932 w 816545"/>
                  <a:gd name="connsiteY1" fmla="*/ 252065 h 1065908"/>
                  <a:gd name="connsiteX2" fmla="*/ 617776 w 816545"/>
                  <a:gd name="connsiteY2" fmla="*/ 1025216 h 1065908"/>
                  <a:gd name="connsiteX3" fmla="*/ 770176 w 816545"/>
                  <a:gd name="connsiteY3" fmla="*/ 1043802 h 1065908"/>
                  <a:gd name="connsiteX4" fmla="*/ 799912 w 816545"/>
                  <a:gd name="connsiteY4" fmla="*/ 883967 h 1065908"/>
                  <a:gd name="connsiteX5" fmla="*/ 238634 w 816545"/>
                  <a:gd name="connsiteY5" fmla="*/ 88514 h 1065908"/>
                  <a:gd name="connsiteX6" fmla="*/ 41629 w 816545"/>
                  <a:gd name="connsiteY6" fmla="*/ 17889 h 1065908"/>
                  <a:gd name="connsiteX0" fmla="*/ 41629 w 816545"/>
                  <a:gd name="connsiteY0" fmla="*/ 19548 h 1067567"/>
                  <a:gd name="connsiteX1" fmla="*/ 63932 w 816545"/>
                  <a:gd name="connsiteY1" fmla="*/ 253724 h 1067567"/>
                  <a:gd name="connsiteX2" fmla="*/ 617776 w 816545"/>
                  <a:gd name="connsiteY2" fmla="*/ 1026875 h 1067567"/>
                  <a:gd name="connsiteX3" fmla="*/ 770176 w 816545"/>
                  <a:gd name="connsiteY3" fmla="*/ 1045461 h 1067567"/>
                  <a:gd name="connsiteX4" fmla="*/ 799912 w 816545"/>
                  <a:gd name="connsiteY4" fmla="*/ 885626 h 1067567"/>
                  <a:gd name="connsiteX5" fmla="*/ 238634 w 816545"/>
                  <a:gd name="connsiteY5" fmla="*/ 90173 h 1067567"/>
                  <a:gd name="connsiteX6" fmla="*/ 41629 w 816545"/>
                  <a:gd name="connsiteY6" fmla="*/ 19548 h 1067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545" h="1067567">
                    <a:moveTo>
                      <a:pt x="41629" y="19548"/>
                    </a:moveTo>
                    <a:cubicBezTo>
                      <a:pt x="-40146" y="71587"/>
                      <a:pt x="15610" y="186817"/>
                      <a:pt x="63932" y="253724"/>
                    </a:cubicBezTo>
                    <a:lnTo>
                      <a:pt x="617776" y="1026875"/>
                    </a:lnTo>
                    <a:cubicBezTo>
                      <a:pt x="668576" y="1062807"/>
                      <a:pt x="693357" y="1087587"/>
                      <a:pt x="770176" y="1045461"/>
                    </a:cubicBezTo>
                    <a:cubicBezTo>
                      <a:pt x="817258" y="1007052"/>
                      <a:pt x="830888" y="972358"/>
                      <a:pt x="799912" y="885626"/>
                    </a:cubicBezTo>
                    <a:lnTo>
                      <a:pt x="238634" y="90173"/>
                    </a:lnTo>
                    <a:cubicBezTo>
                      <a:pt x="191551" y="25743"/>
                      <a:pt x="129599" y="-31252"/>
                      <a:pt x="41629" y="195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Полилиния 127"/>
              <p:cNvSpPr/>
              <p:nvPr/>
            </p:nvSpPr>
            <p:spPr>
              <a:xfrm>
                <a:off x="2547011" y="2311194"/>
                <a:ext cx="660148" cy="820359"/>
              </a:xfrm>
              <a:custGeom>
                <a:avLst/>
                <a:gdLst>
                  <a:gd name="connsiteX0" fmla="*/ 18585 w 628185"/>
                  <a:gd name="connsiteY0" fmla="*/ 0 h 784302"/>
                  <a:gd name="connsiteX1" fmla="*/ 0 w 628185"/>
                  <a:gd name="connsiteY1" fmla="*/ 133815 h 784302"/>
                  <a:gd name="connsiteX2" fmla="*/ 446048 w 628185"/>
                  <a:gd name="connsiteY2" fmla="*/ 769434 h 784302"/>
                  <a:gd name="connsiteX3" fmla="*/ 587297 w 628185"/>
                  <a:gd name="connsiteY3" fmla="*/ 784302 h 784302"/>
                  <a:gd name="connsiteX4" fmla="*/ 628185 w 628185"/>
                  <a:gd name="connsiteY4" fmla="*/ 643054 h 784302"/>
                  <a:gd name="connsiteX5" fmla="*/ 200722 w 628185"/>
                  <a:gd name="connsiteY5" fmla="*/ 33454 h 784302"/>
                  <a:gd name="connsiteX6" fmla="*/ 18585 w 628185"/>
                  <a:gd name="connsiteY6" fmla="*/ 0 h 784302"/>
                  <a:gd name="connsiteX0" fmla="*/ 28312 w 637912"/>
                  <a:gd name="connsiteY0" fmla="*/ 0 h 784302"/>
                  <a:gd name="connsiteX1" fmla="*/ 9727 w 637912"/>
                  <a:gd name="connsiteY1" fmla="*/ 133815 h 784302"/>
                  <a:gd name="connsiteX2" fmla="*/ 455775 w 637912"/>
                  <a:gd name="connsiteY2" fmla="*/ 769434 h 784302"/>
                  <a:gd name="connsiteX3" fmla="*/ 597024 w 637912"/>
                  <a:gd name="connsiteY3" fmla="*/ 784302 h 784302"/>
                  <a:gd name="connsiteX4" fmla="*/ 637912 w 637912"/>
                  <a:gd name="connsiteY4" fmla="*/ 643054 h 784302"/>
                  <a:gd name="connsiteX5" fmla="*/ 210449 w 637912"/>
                  <a:gd name="connsiteY5" fmla="*/ 33454 h 784302"/>
                  <a:gd name="connsiteX6" fmla="*/ 28312 w 637912"/>
                  <a:gd name="connsiteY6" fmla="*/ 0 h 784302"/>
                  <a:gd name="connsiteX0" fmla="*/ 28312 w 637912"/>
                  <a:gd name="connsiteY0" fmla="*/ 13612 h 797914"/>
                  <a:gd name="connsiteX1" fmla="*/ 9727 w 637912"/>
                  <a:gd name="connsiteY1" fmla="*/ 147427 h 797914"/>
                  <a:gd name="connsiteX2" fmla="*/ 455775 w 637912"/>
                  <a:gd name="connsiteY2" fmla="*/ 783046 h 797914"/>
                  <a:gd name="connsiteX3" fmla="*/ 597024 w 637912"/>
                  <a:gd name="connsiteY3" fmla="*/ 797914 h 797914"/>
                  <a:gd name="connsiteX4" fmla="*/ 637912 w 637912"/>
                  <a:gd name="connsiteY4" fmla="*/ 656666 h 797914"/>
                  <a:gd name="connsiteX5" fmla="*/ 210449 w 637912"/>
                  <a:gd name="connsiteY5" fmla="*/ 47066 h 797914"/>
                  <a:gd name="connsiteX6" fmla="*/ 28312 w 637912"/>
                  <a:gd name="connsiteY6" fmla="*/ 13612 h 797914"/>
                  <a:gd name="connsiteX0" fmla="*/ 28312 w 637912"/>
                  <a:gd name="connsiteY0" fmla="*/ 19411 h 803713"/>
                  <a:gd name="connsiteX1" fmla="*/ 9727 w 637912"/>
                  <a:gd name="connsiteY1" fmla="*/ 153226 h 803713"/>
                  <a:gd name="connsiteX2" fmla="*/ 455775 w 637912"/>
                  <a:gd name="connsiteY2" fmla="*/ 788845 h 803713"/>
                  <a:gd name="connsiteX3" fmla="*/ 597024 w 637912"/>
                  <a:gd name="connsiteY3" fmla="*/ 803713 h 803713"/>
                  <a:gd name="connsiteX4" fmla="*/ 637912 w 637912"/>
                  <a:gd name="connsiteY4" fmla="*/ 662465 h 803713"/>
                  <a:gd name="connsiteX5" fmla="*/ 210449 w 637912"/>
                  <a:gd name="connsiteY5" fmla="*/ 52865 h 803713"/>
                  <a:gd name="connsiteX6" fmla="*/ 28312 w 637912"/>
                  <a:gd name="connsiteY6" fmla="*/ 19411 h 803713"/>
                  <a:gd name="connsiteX0" fmla="*/ 40072 w 649672"/>
                  <a:gd name="connsiteY0" fmla="*/ 19411 h 803713"/>
                  <a:gd name="connsiteX1" fmla="*/ 21487 w 649672"/>
                  <a:gd name="connsiteY1" fmla="*/ 153226 h 803713"/>
                  <a:gd name="connsiteX2" fmla="*/ 467535 w 649672"/>
                  <a:gd name="connsiteY2" fmla="*/ 788845 h 803713"/>
                  <a:gd name="connsiteX3" fmla="*/ 608784 w 649672"/>
                  <a:gd name="connsiteY3" fmla="*/ 803713 h 803713"/>
                  <a:gd name="connsiteX4" fmla="*/ 649672 w 649672"/>
                  <a:gd name="connsiteY4" fmla="*/ 662465 h 803713"/>
                  <a:gd name="connsiteX5" fmla="*/ 222209 w 649672"/>
                  <a:gd name="connsiteY5" fmla="*/ 52865 h 803713"/>
                  <a:gd name="connsiteX6" fmla="*/ 40072 w 649672"/>
                  <a:gd name="connsiteY6" fmla="*/ 19411 h 803713"/>
                  <a:gd name="connsiteX0" fmla="*/ 40072 w 649672"/>
                  <a:gd name="connsiteY0" fmla="*/ 19411 h 803713"/>
                  <a:gd name="connsiteX1" fmla="*/ 21487 w 649672"/>
                  <a:gd name="connsiteY1" fmla="*/ 153226 h 803713"/>
                  <a:gd name="connsiteX2" fmla="*/ 467535 w 649672"/>
                  <a:gd name="connsiteY2" fmla="*/ 788845 h 803713"/>
                  <a:gd name="connsiteX3" fmla="*/ 608784 w 649672"/>
                  <a:gd name="connsiteY3" fmla="*/ 803713 h 803713"/>
                  <a:gd name="connsiteX4" fmla="*/ 649672 w 649672"/>
                  <a:gd name="connsiteY4" fmla="*/ 662465 h 803713"/>
                  <a:gd name="connsiteX5" fmla="*/ 222209 w 649672"/>
                  <a:gd name="connsiteY5" fmla="*/ 52865 h 803713"/>
                  <a:gd name="connsiteX6" fmla="*/ 40072 w 649672"/>
                  <a:gd name="connsiteY6" fmla="*/ 19411 h 803713"/>
                  <a:gd name="connsiteX0" fmla="*/ 40072 w 649672"/>
                  <a:gd name="connsiteY0" fmla="*/ 19411 h 815744"/>
                  <a:gd name="connsiteX1" fmla="*/ 21487 w 649672"/>
                  <a:gd name="connsiteY1" fmla="*/ 153226 h 815744"/>
                  <a:gd name="connsiteX2" fmla="*/ 467535 w 649672"/>
                  <a:gd name="connsiteY2" fmla="*/ 788845 h 815744"/>
                  <a:gd name="connsiteX3" fmla="*/ 608784 w 649672"/>
                  <a:gd name="connsiteY3" fmla="*/ 803713 h 815744"/>
                  <a:gd name="connsiteX4" fmla="*/ 649672 w 649672"/>
                  <a:gd name="connsiteY4" fmla="*/ 662465 h 815744"/>
                  <a:gd name="connsiteX5" fmla="*/ 222209 w 649672"/>
                  <a:gd name="connsiteY5" fmla="*/ 52865 h 815744"/>
                  <a:gd name="connsiteX6" fmla="*/ 40072 w 649672"/>
                  <a:gd name="connsiteY6" fmla="*/ 19411 h 815744"/>
                  <a:gd name="connsiteX0" fmla="*/ 40072 w 649672"/>
                  <a:gd name="connsiteY0" fmla="*/ 19411 h 820359"/>
                  <a:gd name="connsiteX1" fmla="*/ 21487 w 649672"/>
                  <a:gd name="connsiteY1" fmla="*/ 153226 h 820359"/>
                  <a:gd name="connsiteX2" fmla="*/ 467535 w 649672"/>
                  <a:gd name="connsiteY2" fmla="*/ 788845 h 820359"/>
                  <a:gd name="connsiteX3" fmla="*/ 608784 w 649672"/>
                  <a:gd name="connsiteY3" fmla="*/ 803713 h 820359"/>
                  <a:gd name="connsiteX4" fmla="*/ 649672 w 649672"/>
                  <a:gd name="connsiteY4" fmla="*/ 662465 h 820359"/>
                  <a:gd name="connsiteX5" fmla="*/ 222209 w 649672"/>
                  <a:gd name="connsiteY5" fmla="*/ 52865 h 820359"/>
                  <a:gd name="connsiteX6" fmla="*/ 40072 w 649672"/>
                  <a:gd name="connsiteY6" fmla="*/ 19411 h 820359"/>
                  <a:gd name="connsiteX0" fmla="*/ 40072 w 660148"/>
                  <a:gd name="connsiteY0" fmla="*/ 19411 h 820359"/>
                  <a:gd name="connsiteX1" fmla="*/ 21487 w 660148"/>
                  <a:gd name="connsiteY1" fmla="*/ 153226 h 820359"/>
                  <a:gd name="connsiteX2" fmla="*/ 467535 w 660148"/>
                  <a:gd name="connsiteY2" fmla="*/ 788845 h 820359"/>
                  <a:gd name="connsiteX3" fmla="*/ 608784 w 660148"/>
                  <a:gd name="connsiteY3" fmla="*/ 803713 h 820359"/>
                  <a:gd name="connsiteX4" fmla="*/ 649672 w 660148"/>
                  <a:gd name="connsiteY4" fmla="*/ 662465 h 820359"/>
                  <a:gd name="connsiteX5" fmla="*/ 222209 w 660148"/>
                  <a:gd name="connsiteY5" fmla="*/ 52865 h 820359"/>
                  <a:gd name="connsiteX6" fmla="*/ 40072 w 660148"/>
                  <a:gd name="connsiteY6" fmla="*/ 19411 h 820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0148" h="820359">
                    <a:moveTo>
                      <a:pt x="40072" y="19411"/>
                    </a:moveTo>
                    <a:cubicBezTo>
                      <a:pt x="-14445" y="56582"/>
                      <a:pt x="-5771" y="112338"/>
                      <a:pt x="21487" y="153226"/>
                    </a:cubicBezTo>
                    <a:lnTo>
                      <a:pt x="467535" y="788845"/>
                    </a:lnTo>
                    <a:cubicBezTo>
                      <a:pt x="510901" y="816104"/>
                      <a:pt x="557984" y="835928"/>
                      <a:pt x="608784" y="803713"/>
                    </a:cubicBezTo>
                    <a:cubicBezTo>
                      <a:pt x="670735" y="764065"/>
                      <a:pt x="665779" y="724417"/>
                      <a:pt x="649672" y="662465"/>
                    </a:cubicBezTo>
                    <a:lnTo>
                      <a:pt x="222209" y="52865"/>
                    </a:lnTo>
                    <a:cubicBezTo>
                      <a:pt x="172649" y="8261"/>
                      <a:pt x="119369" y="-21477"/>
                      <a:pt x="40072" y="194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олилиния 128"/>
              <p:cNvSpPr/>
              <p:nvPr/>
            </p:nvSpPr>
            <p:spPr>
              <a:xfrm>
                <a:off x="2857894" y="2282697"/>
                <a:ext cx="607504" cy="756780"/>
              </a:xfrm>
              <a:custGeom>
                <a:avLst/>
                <a:gdLst>
                  <a:gd name="connsiteX0" fmla="*/ 37171 w 583581"/>
                  <a:gd name="connsiteY0" fmla="*/ 0 h 728547"/>
                  <a:gd name="connsiteX1" fmla="*/ 204439 w 583581"/>
                  <a:gd name="connsiteY1" fmla="*/ 29737 h 728547"/>
                  <a:gd name="connsiteX2" fmla="*/ 583581 w 583581"/>
                  <a:gd name="connsiteY2" fmla="*/ 564995 h 728547"/>
                  <a:gd name="connsiteX3" fmla="*/ 557561 w 583581"/>
                  <a:gd name="connsiteY3" fmla="*/ 728547 h 728547"/>
                  <a:gd name="connsiteX4" fmla="*/ 371708 w 583581"/>
                  <a:gd name="connsiteY4" fmla="*/ 669073 h 728547"/>
                  <a:gd name="connsiteX5" fmla="*/ 0 w 583581"/>
                  <a:gd name="connsiteY5" fmla="*/ 126381 h 728547"/>
                  <a:gd name="connsiteX6" fmla="*/ 37171 w 583581"/>
                  <a:gd name="connsiteY6" fmla="*/ 0 h 728547"/>
                  <a:gd name="connsiteX0" fmla="*/ 37171 w 583581"/>
                  <a:gd name="connsiteY0" fmla="*/ 12960 h 741507"/>
                  <a:gd name="connsiteX1" fmla="*/ 204439 w 583581"/>
                  <a:gd name="connsiteY1" fmla="*/ 42697 h 741507"/>
                  <a:gd name="connsiteX2" fmla="*/ 583581 w 583581"/>
                  <a:gd name="connsiteY2" fmla="*/ 577955 h 741507"/>
                  <a:gd name="connsiteX3" fmla="*/ 557561 w 583581"/>
                  <a:gd name="connsiteY3" fmla="*/ 741507 h 741507"/>
                  <a:gd name="connsiteX4" fmla="*/ 371708 w 583581"/>
                  <a:gd name="connsiteY4" fmla="*/ 682033 h 741507"/>
                  <a:gd name="connsiteX5" fmla="*/ 0 w 583581"/>
                  <a:gd name="connsiteY5" fmla="*/ 139341 h 741507"/>
                  <a:gd name="connsiteX6" fmla="*/ 37171 w 583581"/>
                  <a:gd name="connsiteY6" fmla="*/ 12960 h 741507"/>
                  <a:gd name="connsiteX0" fmla="*/ 37171 w 583581"/>
                  <a:gd name="connsiteY0" fmla="*/ 12960 h 741507"/>
                  <a:gd name="connsiteX1" fmla="*/ 204439 w 583581"/>
                  <a:gd name="connsiteY1" fmla="*/ 42697 h 741507"/>
                  <a:gd name="connsiteX2" fmla="*/ 583581 w 583581"/>
                  <a:gd name="connsiteY2" fmla="*/ 577955 h 741507"/>
                  <a:gd name="connsiteX3" fmla="*/ 557561 w 583581"/>
                  <a:gd name="connsiteY3" fmla="*/ 741507 h 741507"/>
                  <a:gd name="connsiteX4" fmla="*/ 371708 w 583581"/>
                  <a:gd name="connsiteY4" fmla="*/ 682033 h 741507"/>
                  <a:gd name="connsiteX5" fmla="*/ 0 w 583581"/>
                  <a:gd name="connsiteY5" fmla="*/ 139341 h 741507"/>
                  <a:gd name="connsiteX6" fmla="*/ 37171 w 583581"/>
                  <a:gd name="connsiteY6" fmla="*/ 12960 h 741507"/>
                  <a:gd name="connsiteX0" fmla="*/ 37171 w 583581"/>
                  <a:gd name="connsiteY0" fmla="*/ 18172 h 746719"/>
                  <a:gd name="connsiteX1" fmla="*/ 204439 w 583581"/>
                  <a:gd name="connsiteY1" fmla="*/ 47909 h 746719"/>
                  <a:gd name="connsiteX2" fmla="*/ 583581 w 583581"/>
                  <a:gd name="connsiteY2" fmla="*/ 583167 h 746719"/>
                  <a:gd name="connsiteX3" fmla="*/ 557561 w 583581"/>
                  <a:gd name="connsiteY3" fmla="*/ 746719 h 746719"/>
                  <a:gd name="connsiteX4" fmla="*/ 371708 w 583581"/>
                  <a:gd name="connsiteY4" fmla="*/ 687245 h 746719"/>
                  <a:gd name="connsiteX5" fmla="*/ 0 w 583581"/>
                  <a:gd name="connsiteY5" fmla="*/ 144553 h 746719"/>
                  <a:gd name="connsiteX6" fmla="*/ 37171 w 583581"/>
                  <a:gd name="connsiteY6" fmla="*/ 18172 h 746719"/>
                  <a:gd name="connsiteX0" fmla="*/ 49672 w 596082"/>
                  <a:gd name="connsiteY0" fmla="*/ 18172 h 746719"/>
                  <a:gd name="connsiteX1" fmla="*/ 216940 w 596082"/>
                  <a:gd name="connsiteY1" fmla="*/ 47909 h 746719"/>
                  <a:gd name="connsiteX2" fmla="*/ 596082 w 596082"/>
                  <a:gd name="connsiteY2" fmla="*/ 583167 h 746719"/>
                  <a:gd name="connsiteX3" fmla="*/ 570062 w 596082"/>
                  <a:gd name="connsiteY3" fmla="*/ 746719 h 746719"/>
                  <a:gd name="connsiteX4" fmla="*/ 384209 w 596082"/>
                  <a:gd name="connsiteY4" fmla="*/ 687245 h 746719"/>
                  <a:gd name="connsiteX5" fmla="*/ 12501 w 596082"/>
                  <a:gd name="connsiteY5" fmla="*/ 144553 h 746719"/>
                  <a:gd name="connsiteX6" fmla="*/ 49672 w 596082"/>
                  <a:gd name="connsiteY6" fmla="*/ 18172 h 746719"/>
                  <a:gd name="connsiteX0" fmla="*/ 41425 w 587835"/>
                  <a:gd name="connsiteY0" fmla="*/ 18172 h 746719"/>
                  <a:gd name="connsiteX1" fmla="*/ 208693 w 587835"/>
                  <a:gd name="connsiteY1" fmla="*/ 47909 h 746719"/>
                  <a:gd name="connsiteX2" fmla="*/ 587835 w 587835"/>
                  <a:gd name="connsiteY2" fmla="*/ 583167 h 746719"/>
                  <a:gd name="connsiteX3" fmla="*/ 561815 w 587835"/>
                  <a:gd name="connsiteY3" fmla="*/ 746719 h 746719"/>
                  <a:gd name="connsiteX4" fmla="*/ 375962 w 587835"/>
                  <a:gd name="connsiteY4" fmla="*/ 687245 h 746719"/>
                  <a:gd name="connsiteX5" fmla="*/ 15406 w 587835"/>
                  <a:gd name="connsiteY5" fmla="*/ 159421 h 746719"/>
                  <a:gd name="connsiteX6" fmla="*/ 41425 w 587835"/>
                  <a:gd name="connsiteY6" fmla="*/ 18172 h 746719"/>
                  <a:gd name="connsiteX0" fmla="*/ 41425 w 587835"/>
                  <a:gd name="connsiteY0" fmla="*/ 18172 h 746719"/>
                  <a:gd name="connsiteX1" fmla="*/ 208693 w 587835"/>
                  <a:gd name="connsiteY1" fmla="*/ 47909 h 746719"/>
                  <a:gd name="connsiteX2" fmla="*/ 587835 w 587835"/>
                  <a:gd name="connsiteY2" fmla="*/ 583167 h 746719"/>
                  <a:gd name="connsiteX3" fmla="*/ 561815 w 587835"/>
                  <a:gd name="connsiteY3" fmla="*/ 746719 h 746719"/>
                  <a:gd name="connsiteX4" fmla="*/ 375962 w 587835"/>
                  <a:gd name="connsiteY4" fmla="*/ 687245 h 746719"/>
                  <a:gd name="connsiteX5" fmla="*/ 15406 w 587835"/>
                  <a:gd name="connsiteY5" fmla="*/ 159421 h 746719"/>
                  <a:gd name="connsiteX6" fmla="*/ 41425 w 587835"/>
                  <a:gd name="connsiteY6" fmla="*/ 18172 h 746719"/>
                  <a:gd name="connsiteX0" fmla="*/ 41425 w 587835"/>
                  <a:gd name="connsiteY0" fmla="*/ 18172 h 760401"/>
                  <a:gd name="connsiteX1" fmla="*/ 208693 w 587835"/>
                  <a:gd name="connsiteY1" fmla="*/ 47909 h 760401"/>
                  <a:gd name="connsiteX2" fmla="*/ 587835 w 587835"/>
                  <a:gd name="connsiteY2" fmla="*/ 583167 h 760401"/>
                  <a:gd name="connsiteX3" fmla="*/ 561815 w 587835"/>
                  <a:gd name="connsiteY3" fmla="*/ 746719 h 760401"/>
                  <a:gd name="connsiteX4" fmla="*/ 375962 w 587835"/>
                  <a:gd name="connsiteY4" fmla="*/ 687245 h 760401"/>
                  <a:gd name="connsiteX5" fmla="*/ 15406 w 587835"/>
                  <a:gd name="connsiteY5" fmla="*/ 159421 h 760401"/>
                  <a:gd name="connsiteX6" fmla="*/ 41425 w 587835"/>
                  <a:gd name="connsiteY6" fmla="*/ 18172 h 760401"/>
                  <a:gd name="connsiteX0" fmla="*/ 41425 w 593266"/>
                  <a:gd name="connsiteY0" fmla="*/ 18172 h 760401"/>
                  <a:gd name="connsiteX1" fmla="*/ 208693 w 593266"/>
                  <a:gd name="connsiteY1" fmla="*/ 47909 h 760401"/>
                  <a:gd name="connsiteX2" fmla="*/ 587835 w 593266"/>
                  <a:gd name="connsiteY2" fmla="*/ 583167 h 760401"/>
                  <a:gd name="connsiteX3" fmla="*/ 561815 w 593266"/>
                  <a:gd name="connsiteY3" fmla="*/ 746719 h 760401"/>
                  <a:gd name="connsiteX4" fmla="*/ 375962 w 593266"/>
                  <a:gd name="connsiteY4" fmla="*/ 687245 h 760401"/>
                  <a:gd name="connsiteX5" fmla="*/ 15406 w 593266"/>
                  <a:gd name="connsiteY5" fmla="*/ 159421 h 760401"/>
                  <a:gd name="connsiteX6" fmla="*/ 41425 w 593266"/>
                  <a:gd name="connsiteY6" fmla="*/ 18172 h 760401"/>
                  <a:gd name="connsiteX0" fmla="*/ 41425 w 602901"/>
                  <a:gd name="connsiteY0" fmla="*/ 18172 h 760401"/>
                  <a:gd name="connsiteX1" fmla="*/ 208693 w 602901"/>
                  <a:gd name="connsiteY1" fmla="*/ 47909 h 760401"/>
                  <a:gd name="connsiteX2" fmla="*/ 587835 w 602901"/>
                  <a:gd name="connsiteY2" fmla="*/ 583167 h 760401"/>
                  <a:gd name="connsiteX3" fmla="*/ 561815 w 602901"/>
                  <a:gd name="connsiteY3" fmla="*/ 746719 h 760401"/>
                  <a:gd name="connsiteX4" fmla="*/ 375962 w 602901"/>
                  <a:gd name="connsiteY4" fmla="*/ 687245 h 760401"/>
                  <a:gd name="connsiteX5" fmla="*/ 15406 w 602901"/>
                  <a:gd name="connsiteY5" fmla="*/ 159421 h 760401"/>
                  <a:gd name="connsiteX6" fmla="*/ 41425 w 602901"/>
                  <a:gd name="connsiteY6" fmla="*/ 18172 h 760401"/>
                  <a:gd name="connsiteX0" fmla="*/ 41425 w 607504"/>
                  <a:gd name="connsiteY0" fmla="*/ 18172 h 760401"/>
                  <a:gd name="connsiteX1" fmla="*/ 208693 w 607504"/>
                  <a:gd name="connsiteY1" fmla="*/ 47909 h 760401"/>
                  <a:gd name="connsiteX2" fmla="*/ 587835 w 607504"/>
                  <a:gd name="connsiteY2" fmla="*/ 583167 h 760401"/>
                  <a:gd name="connsiteX3" fmla="*/ 561815 w 607504"/>
                  <a:gd name="connsiteY3" fmla="*/ 746719 h 760401"/>
                  <a:gd name="connsiteX4" fmla="*/ 375962 w 607504"/>
                  <a:gd name="connsiteY4" fmla="*/ 687245 h 760401"/>
                  <a:gd name="connsiteX5" fmla="*/ 15406 w 607504"/>
                  <a:gd name="connsiteY5" fmla="*/ 159421 h 760401"/>
                  <a:gd name="connsiteX6" fmla="*/ 41425 w 607504"/>
                  <a:gd name="connsiteY6" fmla="*/ 18172 h 760401"/>
                  <a:gd name="connsiteX0" fmla="*/ 41425 w 607504"/>
                  <a:gd name="connsiteY0" fmla="*/ 18172 h 755309"/>
                  <a:gd name="connsiteX1" fmla="*/ 208693 w 607504"/>
                  <a:gd name="connsiteY1" fmla="*/ 47909 h 755309"/>
                  <a:gd name="connsiteX2" fmla="*/ 587835 w 607504"/>
                  <a:gd name="connsiteY2" fmla="*/ 583167 h 755309"/>
                  <a:gd name="connsiteX3" fmla="*/ 561815 w 607504"/>
                  <a:gd name="connsiteY3" fmla="*/ 746719 h 755309"/>
                  <a:gd name="connsiteX4" fmla="*/ 357376 w 607504"/>
                  <a:gd name="connsiteY4" fmla="*/ 668660 h 755309"/>
                  <a:gd name="connsiteX5" fmla="*/ 15406 w 607504"/>
                  <a:gd name="connsiteY5" fmla="*/ 159421 h 755309"/>
                  <a:gd name="connsiteX6" fmla="*/ 41425 w 607504"/>
                  <a:gd name="connsiteY6" fmla="*/ 18172 h 755309"/>
                  <a:gd name="connsiteX0" fmla="*/ 41425 w 607504"/>
                  <a:gd name="connsiteY0" fmla="*/ 18172 h 756780"/>
                  <a:gd name="connsiteX1" fmla="*/ 208693 w 607504"/>
                  <a:gd name="connsiteY1" fmla="*/ 47909 h 756780"/>
                  <a:gd name="connsiteX2" fmla="*/ 587835 w 607504"/>
                  <a:gd name="connsiteY2" fmla="*/ 583167 h 756780"/>
                  <a:gd name="connsiteX3" fmla="*/ 561815 w 607504"/>
                  <a:gd name="connsiteY3" fmla="*/ 746719 h 756780"/>
                  <a:gd name="connsiteX4" fmla="*/ 357376 w 607504"/>
                  <a:gd name="connsiteY4" fmla="*/ 668660 h 756780"/>
                  <a:gd name="connsiteX5" fmla="*/ 15406 w 607504"/>
                  <a:gd name="connsiteY5" fmla="*/ 159421 h 756780"/>
                  <a:gd name="connsiteX6" fmla="*/ 41425 w 607504"/>
                  <a:gd name="connsiteY6" fmla="*/ 18172 h 75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7504" h="756780">
                    <a:moveTo>
                      <a:pt x="41425" y="18172"/>
                    </a:moveTo>
                    <a:cubicBezTo>
                      <a:pt x="130635" y="-20238"/>
                      <a:pt x="167806" y="8260"/>
                      <a:pt x="208693" y="47909"/>
                    </a:cubicBezTo>
                    <a:lnTo>
                      <a:pt x="587835" y="583167"/>
                    </a:lnTo>
                    <a:cubicBezTo>
                      <a:pt x="616333" y="641401"/>
                      <a:pt x="618810" y="703354"/>
                      <a:pt x="561815" y="746719"/>
                    </a:cubicBezTo>
                    <a:cubicBezTo>
                      <a:pt x="511015" y="764065"/>
                      <a:pt x="452781" y="770260"/>
                      <a:pt x="357376" y="668660"/>
                    </a:cubicBezTo>
                    <a:lnTo>
                      <a:pt x="15406" y="159421"/>
                    </a:lnTo>
                    <a:cubicBezTo>
                      <a:pt x="-13091" y="109860"/>
                      <a:pt x="-702" y="45431"/>
                      <a:pt x="41425" y="1817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3" name="Прямоугольник 142"/>
          <p:cNvSpPr/>
          <p:nvPr/>
        </p:nvSpPr>
        <p:spPr>
          <a:xfrm>
            <a:off x="4319972" y="184237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8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7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156684" cy="535914"/>
          </a:xfrm>
        </p:spPr>
        <p:txBody>
          <a:bodyPr/>
          <a:lstStyle/>
          <a:p>
            <a:r>
              <a:rPr lang="ru-R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Каждый гражданин должен знать о преимуществах электронных </a:t>
            </a:r>
            <a:r>
              <a:rPr lang="ru-R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госуслуг</a:t>
            </a:r>
            <a:endParaRPr lang="ru-RU" sz="2200" dirty="0"/>
          </a:p>
        </p:txBody>
      </p:sp>
      <p:sp>
        <p:nvSpPr>
          <p:cNvPr id="72" name="TextBox 71"/>
          <p:cNvSpPr txBox="1"/>
          <p:nvPr/>
        </p:nvSpPr>
        <p:spPr>
          <a:xfrm>
            <a:off x="35496" y="484000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/>
                </a:solidFill>
              </a:rPr>
              <a:t>* план, </a:t>
            </a:r>
            <a:r>
              <a:rPr lang="ru-RU" sz="1400" dirty="0" smtClean="0">
                <a:solidFill>
                  <a:schemeClr val="accent4"/>
                </a:solidFill>
              </a:rPr>
              <a:t>разработанный </a:t>
            </a:r>
            <a:r>
              <a:rPr lang="ru-RU" sz="1400" dirty="0" err="1" smtClean="0">
                <a:solidFill>
                  <a:schemeClr val="accent4"/>
                </a:solidFill>
              </a:rPr>
              <a:t>Минкомсвязью</a:t>
            </a:r>
            <a:endParaRPr lang="ru-RU" sz="1400" dirty="0" smtClean="0">
              <a:solidFill>
                <a:schemeClr val="accent4"/>
              </a:solidFill>
            </a:endParaRP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21760"/>
              </p:ext>
            </p:extLst>
          </p:nvPr>
        </p:nvGraphicFramePr>
        <p:xfrm>
          <a:off x="-6411" y="771525"/>
          <a:ext cx="7026263" cy="404559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246263"/>
                <a:gridCol w="1260000"/>
                <a:gridCol w="1260000"/>
                <a:gridCol w="1260000"/>
              </a:tblGrid>
              <a:tr h="362024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Мероприятия*</a:t>
                      </a:r>
                      <a:endParaRPr lang="ru-RU" sz="1900" dirty="0"/>
                    </a:p>
                  </a:txBody>
                  <a:tcPr marL="144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Минкомсвязь</a:t>
                      </a:r>
                      <a:endParaRPr lang="ru-RU" sz="14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ФОИВ</a:t>
                      </a:r>
                      <a:endParaRPr lang="ru-RU" sz="14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Субъекты</a:t>
                      </a:r>
                      <a:endParaRPr lang="ru-RU" sz="14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8546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Методологическая поддержка и макеты агитационной продукции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Размещение плакатов и стендов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8546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Продвижение</a:t>
                      </a:r>
                      <a:r>
                        <a:rPr lang="ru-RU" sz="1600" baseline="0" dirty="0" smtClean="0">
                          <a:solidFill>
                            <a:schemeClr val="accent4"/>
                          </a:solidFill>
                        </a:rPr>
                        <a:t> сотрудниками органов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8546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err="1" smtClean="0">
                          <a:solidFill>
                            <a:schemeClr val="accent4"/>
                          </a:solidFill>
                        </a:rPr>
                        <a:t>Проактивное</a:t>
                      </a:r>
                      <a:r>
                        <a:rPr lang="ru-RU" sz="1600" baseline="0" dirty="0" smtClean="0">
                          <a:solidFill>
                            <a:schemeClr val="accent4"/>
                          </a:solidFill>
                        </a:rPr>
                        <a:t> информирование (</a:t>
                      </a:r>
                      <a:r>
                        <a:rPr lang="en-US" sz="1600" baseline="0" dirty="0" err="1" smtClean="0">
                          <a:solidFill>
                            <a:schemeClr val="accent4"/>
                          </a:solidFill>
                        </a:rPr>
                        <a:t>sms</a:t>
                      </a:r>
                      <a:r>
                        <a:rPr lang="en-US" sz="1600" baseline="0" dirty="0" smtClean="0">
                          <a:solidFill>
                            <a:schemeClr val="accent4"/>
                          </a:solidFill>
                        </a:rPr>
                        <a:t>, e-mail</a:t>
                      </a:r>
                      <a:r>
                        <a:rPr lang="ru-RU" sz="1600" baseline="0" dirty="0" smtClean="0">
                          <a:solidFill>
                            <a:schemeClr val="accent4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8546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Продвижение на государственных информационных ресурсах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693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Обучение работе с электронными услугами в рамках школьной программы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dirty="0" smtClean="0">
                          <a:solidFill>
                            <a:schemeClr val="accent4"/>
                          </a:solidFill>
                        </a:rPr>
                        <a:t>Информационные кампании</a:t>
                      </a:r>
                      <a:endParaRPr lang="ru-RU" sz="1600" dirty="0">
                        <a:solidFill>
                          <a:schemeClr val="accent4"/>
                        </a:solidFill>
                      </a:endParaRPr>
                    </a:p>
                  </a:txBody>
                  <a:tcPr marL="144000" marT="36000" marB="36000"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marT="36000" marB="36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9540552" y="861525"/>
            <a:ext cx="259228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Реперные точки</a:t>
            </a:r>
          </a:p>
          <a:p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Методические рекомендации по продвижению электронных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– </a:t>
            </a:r>
            <a:r>
              <a:rPr lang="en-US" sz="1400" dirty="0" smtClean="0"/>
              <a:t>I </a:t>
            </a:r>
            <a:r>
              <a:rPr lang="ru-RU" sz="1400" dirty="0" smtClean="0"/>
              <a:t>квартал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Шаблоны и макеты агитационной продукции </a:t>
            </a:r>
            <a:r>
              <a:rPr lang="ru-RU" sz="1400" dirty="0"/>
              <a:t>– </a:t>
            </a:r>
            <a:r>
              <a:rPr lang="en-US" sz="1400" dirty="0" smtClean="0"/>
              <a:t>I </a:t>
            </a:r>
            <a:r>
              <a:rPr lang="ru-RU" sz="1400" dirty="0" smtClean="0"/>
              <a:t> квартал </a:t>
            </a:r>
            <a:r>
              <a:rPr lang="ru-RU" sz="1400" dirty="0"/>
              <a:t>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/>
          </a:p>
        </p:txBody>
      </p:sp>
      <p:sp>
        <p:nvSpPr>
          <p:cNvPr id="76" name="Прямоугольник 75"/>
          <p:cNvSpPr/>
          <p:nvPr/>
        </p:nvSpPr>
        <p:spPr>
          <a:xfrm>
            <a:off x="7445308" y="951591"/>
            <a:ext cx="432000" cy="216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4"/>
                </a:solidFill>
              </a:rPr>
              <a:t>I 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877308" y="951592"/>
            <a:ext cx="432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I</a:t>
            </a:r>
            <a:r>
              <a:rPr lang="en-US" sz="1600" b="1" dirty="0" smtClean="0">
                <a:solidFill>
                  <a:schemeClr val="accent4"/>
                </a:solidFill>
              </a:rPr>
              <a:t>I 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316512" y="951593"/>
            <a:ext cx="432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4"/>
                </a:solidFill>
              </a:rPr>
              <a:t>III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748512" y="951594"/>
            <a:ext cx="432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4"/>
                </a:solidFill>
              </a:rPr>
              <a:t>IV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771525"/>
            <a:ext cx="1691680" cy="1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2015 г.</a:t>
            </a:r>
            <a:endParaRPr lang="ru-RU" sz="16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692680" y="131152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6" idx="2"/>
          </p:cNvCxnSpPr>
          <p:nvPr/>
        </p:nvCxnSpPr>
        <p:spPr>
          <a:xfrm>
            <a:off x="7661308" y="1167591"/>
            <a:ext cx="0" cy="222676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7020272" y="3399842"/>
            <a:ext cx="64103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4470420" y="1445496"/>
            <a:ext cx="319152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661308" y="3179172"/>
            <a:ext cx="1375867" cy="4413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chemeClr val="accent4"/>
                </a:solidFill>
              </a:rPr>
              <a:t>Методические рекомендации </a:t>
            </a: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6200000">
            <a:off x="7529096" y="3349352"/>
            <a:ext cx="175690" cy="9001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7668344" y="1230311"/>
            <a:ext cx="1375867" cy="4413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chemeClr val="accent4"/>
                </a:solidFill>
              </a:rPr>
              <a:t>Шаблоны </a:t>
            </a:r>
            <a:endParaRPr lang="ru-RU" sz="1400" dirty="0" smtClean="0">
              <a:solidFill>
                <a:schemeClr val="accent4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chemeClr val="accent4"/>
                </a:solidFill>
              </a:rPr>
              <a:t>и </a:t>
            </a:r>
            <a:r>
              <a:rPr lang="ru-RU" sz="1400" dirty="0">
                <a:solidFill>
                  <a:schemeClr val="accent4"/>
                </a:solidFill>
              </a:rPr>
              <a:t>макеты </a:t>
            </a:r>
          </a:p>
        </p:txBody>
      </p:sp>
      <p:sp>
        <p:nvSpPr>
          <p:cNvPr id="133" name="Равнобедренный треугольник 132"/>
          <p:cNvSpPr/>
          <p:nvPr/>
        </p:nvSpPr>
        <p:spPr>
          <a:xfrm rot="16200000">
            <a:off x="7529095" y="1400491"/>
            <a:ext cx="175690" cy="9001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8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516724" cy="535914"/>
          </a:xfrm>
        </p:spPr>
        <p:txBody>
          <a:bodyPr/>
          <a:lstStyle/>
          <a:p>
            <a:r>
              <a:rPr lang="ru-RU" sz="1800" dirty="0">
                <a:solidFill>
                  <a:schemeClr val="bg1">
                    <a:lumMod val="75000"/>
                  </a:schemeClr>
                </a:solidFill>
              </a:rPr>
              <a:t>Приложение 1. </a:t>
            </a:r>
            <a:r>
              <a:rPr lang="ru-RU" sz="22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Нормативно-правовая </a:t>
            </a:r>
            <a:r>
              <a:rPr lang="ru-R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основа </a:t>
            </a:r>
            <a:br>
              <a:rPr lang="ru-R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ru-R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использования ЕСИА</a:t>
            </a:r>
            <a:endParaRPr lang="ru-RU" sz="2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692680" y="131152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66400"/>
              </p:ext>
            </p:extLst>
          </p:nvPr>
        </p:nvGraphicFramePr>
        <p:xfrm>
          <a:off x="-508" y="760429"/>
          <a:ext cx="9144508" cy="4403609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7272808"/>
                <a:gridCol w="1871700"/>
              </a:tblGrid>
              <a:tr h="500674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ПУНКТ 2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4"/>
                          </a:solidFill>
                        </a:rPr>
                        <a:t>Постановления Правительства РФ </a:t>
                      </a:r>
                    </a:p>
                    <a:p>
                      <a:pPr marL="7200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4"/>
                          </a:solidFill>
                        </a:rPr>
                        <a:t>от 10 июля 2013 г. </a:t>
                      </a:r>
                      <a:r>
                        <a:rPr lang="ru-RU" sz="1800" b="1" dirty="0" smtClean="0">
                          <a:solidFill>
                            <a:schemeClr val="accent4"/>
                          </a:solidFill>
                        </a:rPr>
                        <a:t>№ 584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30806">
                <a:tc>
                  <a:txBody>
                    <a:bodyPr/>
                    <a:lstStyle/>
                    <a:p>
                      <a:pPr marL="72000"/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«…. доступ с использованием информационно-телекоммуникационной сети «Интернет»  к  информации, содержащейся в государственных и муниципальных информационных системах, </a:t>
                      </a:r>
                      <a:r>
                        <a:rPr lang="ru-RU" sz="1200" b="1" dirty="0" smtClean="0">
                          <a:solidFill>
                            <a:schemeClr val="accent4"/>
                          </a:solidFill>
                        </a:rPr>
                        <a:t>предоставляется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4"/>
                          </a:solidFill>
                        </a:rPr>
                        <a:t>исключительно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4"/>
                          </a:solidFill>
                        </a:rPr>
                        <a:t>пользователям информации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, </a:t>
                      </a:r>
                      <a:r>
                        <a:rPr lang="ru-RU" sz="1200" b="1" dirty="0" smtClean="0">
                          <a:solidFill>
                            <a:schemeClr val="accent4"/>
                          </a:solidFill>
                        </a:rPr>
                        <a:t>прошедшим авторизацию в федеральной государственной информационной системе 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«Единая система идентификации и аутентификации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форме….» </a:t>
                      </a:r>
                      <a:endParaRPr lang="ru-RU" sz="12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/>
                          </a:solidFill>
                        </a:rPr>
                        <a:t>Вступает в действие: 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10 июля 2013 г.</a:t>
                      </a:r>
                    </a:p>
                    <a:p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674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ПУНКТ 5</a:t>
                      </a:r>
                      <a:r>
                        <a:rPr lang="ru-RU" sz="1400" b="1" dirty="0" smtClean="0">
                          <a:solidFill>
                            <a:schemeClr val="accent4"/>
                          </a:solidFill>
                        </a:rPr>
                        <a:t> Постановления Правительства РФ </a:t>
                      </a:r>
                    </a:p>
                    <a:p>
                      <a:pPr marL="7200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4"/>
                          </a:solidFill>
                        </a:rPr>
                        <a:t>от  28  ноября  2011 г. </a:t>
                      </a:r>
                      <a:r>
                        <a:rPr lang="ru-RU" sz="1800" b="1" dirty="0" smtClean="0">
                          <a:solidFill>
                            <a:schemeClr val="accent4"/>
                          </a:solidFill>
                        </a:rPr>
                        <a:t>№ 977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60867">
                <a:tc>
                  <a:txBody>
                    <a:bodyPr/>
                    <a:lstStyle/>
                    <a:p>
                      <a:pPr marL="72000"/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«Федеральным органам исполнительной власти и органам государственных внебюджетных фондов идентификацию, аутентификацию, авторизацию и регистрацию физических и юридических лиц в целях предоставления государственных услуг, в том числе предоставляемых государственными и муниципальными учреждениями и другими организациями, в которых размещается государственное (муниципальное) задание (заказ), а также в целях межведомственного электронного взаимодействия, исполнения государственных функций и формирования базовых государственных информационных ресурсов, определяемых Правительством Российской Федерации, осуществлять с 15 апреля 2012 г. </a:t>
                      </a:r>
                      <a:r>
                        <a:rPr lang="ru-RU" sz="1200" b="1" dirty="0" smtClean="0">
                          <a:solidFill>
                            <a:schemeClr val="accent4"/>
                          </a:solidFill>
                        </a:rPr>
                        <a:t>путем использования единой системы идентификации и аутентификации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</a:rPr>
                        <a:t>.»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/>
                          </a:solidFill>
                        </a:rPr>
                        <a:t>Вступает в действие: 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15 апреля 2012 г.</a:t>
                      </a:r>
                    </a:p>
                    <a:p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u-RU" smtClean="0"/>
              <a:t> </a:t>
            </a:r>
            <a:fld id="{D2BBE019-575F-4C4C-ACBF-D10E1C5309A4}" type="slidenum">
              <a:rPr lang="ru-RU" spc="-256" smtClean="0"/>
              <a:pPr/>
              <a:t>9</a:t>
            </a:fld>
            <a:endParaRPr lang="ru-RU" spc="-256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7604" y="87474"/>
            <a:ext cx="6516724" cy="535914"/>
          </a:xfrm>
        </p:spPr>
        <p:txBody>
          <a:bodyPr/>
          <a:lstStyle/>
          <a:p>
            <a:r>
              <a:rPr lang="ru-RU" sz="1800" dirty="0">
                <a:solidFill>
                  <a:schemeClr val="bg1">
                    <a:lumMod val="75000"/>
                  </a:schemeClr>
                </a:solidFill>
              </a:rPr>
              <a:t>Приложение 2. </a:t>
            </a:r>
            <a:r>
              <a:rPr lang="ru-RU" sz="2200" dirty="0" smtClean="0"/>
              <a:t>Субъекты </a:t>
            </a:r>
            <a:r>
              <a:rPr lang="ru-RU" sz="2200" dirty="0"/>
              <a:t>РФ, </a:t>
            </a:r>
            <a:br>
              <a:rPr lang="ru-RU" sz="2200" dirty="0"/>
            </a:br>
            <a:r>
              <a:rPr lang="ru-RU" sz="2200" dirty="0">
                <a:solidFill>
                  <a:srgbClr val="63BE7B"/>
                </a:solidFill>
              </a:rPr>
              <a:t>использующие</a:t>
            </a:r>
            <a:r>
              <a:rPr lang="ru-RU" sz="2200" dirty="0"/>
              <a:t> ЕСИА для авторизации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692680" y="131152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06297"/>
              </p:ext>
            </p:extLst>
          </p:nvPr>
        </p:nvGraphicFramePr>
        <p:xfrm>
          <a:off x="107504" y="771550"/>
          <a:ext cx="4345730" cy="4068452"/>
        </p:xfrm>
        <a:graphic>
          <a:graphicData uri="http://schemas.openxmlformats.org/drawingml/2006/table">
            <a:tbl>
              <a:tblPr/>
              <a:tblGrid>
                <a:gridCol w="241730"/>
                <a:gridCol w="2412000"/>
                <a:gridCol w="1692000"/>
              </a:tblGrid>
              <a:tr h="350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4"/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22.gosuslugi.ru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Амурская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gu.amurobl.ru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Архангельская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gosuslugi29.ru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Астраханская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gosuslugi.astrobl.ru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gosuslugi31.ru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Брянская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32.gosuslugi.ru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33.gosuslugi.ru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Вологодская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gosuslugi35.ru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pgu.govvrn.ru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pgu.eao.ru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pgu.e-zab.ru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pgu.ivanovoobl.ru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38.gosuslugi.ru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07.gosuslugi.ru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Калужская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gosuslugi.admoblkaluga.ru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Камчатский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pgu.kamgov.ru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09.gosuslugi.ru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42694"/>
              </p:ext>
            </p:extLst>
          </p:nvPr>
        </p:nvGraphicFramePr>
        <p:xfrm>
          <a:off x="4721111" y="771550"/>
          <a:ext cx="4345200" cy="4095366"/>
        </p:xfrm>
        <a:graphic>
          <a:graphicData uri="http://schemas.openxmlformats.org/drawingml/2006/table">
            <a:tbl>
              <a:tblPr/>
              <a:tblGrid>
                <a:gridCol w="241200"/>
                <a:gridCol w="2412000"/>
                <a:gridCol w="1692000"/>
              </a:tblGrid>
              <a:tr h="363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Субъект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Российской Федерации</a:t>
                      </a:r>
                      <a:endParaRPr lang="ru-RU" sz="12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Адрес в Интернет</a:t>
                      </a:r>
                    </a:p>
                  </a:txBody>
                  <a:tcPr marL="7781" marR="7781" marT="778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42.gosuslugi.ru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Костромская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44.gosuslugi.ru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Курганская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45.gosuslugi.ru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Курская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pgu.rkursk.ru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Ленинградская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pgu2.lenreg.ru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pgu.admlr.lipetsk.ru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Магаданская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49.gosuslugi.ru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Мурманская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51.gosuslugi.ru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pgu.adm-nao.ru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Нижегородская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gu.nnov.ru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uslugi.novreg.ru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54.gosuslugi.ru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56.gosuslugi.ru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Орловская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57.gosuslugi.ru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gosuslugi.permkrai.ru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25.gosuslugi.ru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Дагестан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05.gosuslugi.ru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Республика Коми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pgu.rkomi.ru</a:t>
                      </a:r>
                      <a:endParaRPr lang="en-US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16х9">
  <a:themeElements>
    <a:clrScheme name="ЭП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FFC000"/>
      </a:accent2>
      <a:accent3>
        <a:srgbClr val="FFDF79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8A69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П">
  <a:themeElements>
    <a:clrScheme name="ЭП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FFC000"/>
      </a:accent2>
      <a:accent3>
        <a:srgbClr val="FFDF79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8A69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Связь">
  <a:themeElements>
    <a:clrScheme name="Связь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0066FF"/>
      </a:accent2>
      <a:accent3>
        <a:srgbClr val="579BFF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00337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ИТ">
  <a:themeElements>
    <a:clrScheme name="ИТ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FF0000"/>
      </a:accent2>
      <a:accent3>
        <a:srgbClr val="FF6161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82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Медиа">
  <a:themeElements>
    <a:clrScheme name="Медиа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CC3399"/>
      </a:accent2>
      <a:accent3>
        <a:srgbClr val="EAADD6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Почта">
  <a:themeElements>
    <a:clrScheme name="Почта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7030A0"/>
      </a:accent2>
      <a:accent3>
        <a:srgbClr val="B17ED8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55257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законодательство">
  <a:themeElements>
    <a:clrScheme name="Информатизация госорганов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92D050"/>
      </a:accent2>
      <a:accent3>
        <a:srgbClr val="B8E08C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5F91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другое">
  <a:themeElements>
    <a:clrScheme name="общее">
      <a:dk1>
        <a:srgbClr val="363636"/>
      </a:dk1>
      <a:lt1>
        <a:srgbClr val="FFFFFF"/>
      </a:lt1>
      <a:dk2>
        <a:srgbClr val="D8D8D8"/>
      </a:dk2>
      <a:lt2>
        <a:srgbClr val="FFFFFF"/>
      </a:lt2>
      <a:accent1>
        <a:srgbClr val="D8D8D8"/>
      </a:accent1>
      <a:accent2>
        <a:srgbClr val="00B0F0"/>
      </a:accent2>
      <a:accent3>
        <a:srgbClr val="8BE1FF"/>
      </a:accent3>
      <a:accent4>
        <a:srgbClr val="6C6C6C"/>
      </a:accent4>
      <a:accent5>
        <a:srgbClr val="151515"/>
      </a:accent5>
      <a:accent6>
        <a:srgbClr val="FFFFFF"/>
      </a:accent6>
      <a:hlink>
        <a:srgbClr val="363636"/>
      </a:hlink>
      <a:folHlink>
        <a:srgbClr val="00759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Шаблон_16х9</Template>
  <TotalTime>364</TotalTime>
  <Words>1177</Words>
  <Application>Microsoft Office PowerPoint</Application>
  <PresentationFormat>Экран (16:9)</PresentationFormat>
  <Paragraphs>469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Arial Unicode MS</vt:lpstr>
      <vt:lpstr>Arial</vt:lpstr>
      <vt:lpstr>Calibri</vt:lpstr>
      <vt:lpstr>Trebuchet MS</vt:lpstr>
      <vt:lpstr>Wingdings</vt:lpstr>
      <vt:lpstr>Шаблон_16х9</vt:lpstr>
      <vt:lpstr>ЭП</vt:lpstr>
      <vt:lpstr>Связь</vt:lpstr>
      <vt:lpstr>ИТ</vt:lpstr>
      <vt:lpstr>Медиа</vt:lpstr>
      <vt:lpstr>Почта</vt:lpstr>
      <vt:lpstr>законодательство</vt:lpstr>
      <vt:lpstr>другое</vt:lpstr>
      <vt:lpstr>Презентация PowerPoint</vt:lpstr>
      <vt:lpstr>Электронное правительство растет</vt:lpstr>
      <vt:lpstr>Многие услуги переведены  в электронный вид некачественно</vt:lpstr>
      <vt:lpstr>Требуется работа над ошибками</vt:lpstr>
      <vt:lpstr>Один логин и пароль для любых государственных сервисов</vt:lpstr>
      <vt:lpstr>Доля граждан рассчитывается  на основе соцопроса</vt:lpstr>
      <vt:lpstr>Каждый гражданин должен знать о преимуществах электронных госуслуг</vt:lpstr>
      <vt:lpstr>Приложение 1. Нормативно-правовая основа  использования ЕСИА</vt:lpstr>
      <vt:lpstr>Приложение 2. Субъекты РФ,  использующие ЕСИА для авторизации</vt:lpstr>
      <vt:lpstr>Приложение 2. Субъекты РФ,  использующие ЕСИА для авторизации (продолжение)</vt:lpstr>
      <vt:lpstr>Приложение 3. Субъекты РФ,  не использующие ЕСИА для авторизации</vt:lpstr>
      <vt:lpstr>Презентация PowerPoint</vt:lpstr>
    </vt:vector>
  </TitlesOfParts>
  <Company>minsvyaz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Лёткина</dc:creator>
  <dc:description>Севастополь</dc:description>
  <cp:lastModifiedBy>Фадюшина Елена Алексеевна</cp:lastModifiedBy>
  <cp:revision>29</cp:revision>
  <cp:lastPrinted>2014-08-05T10:25:33Z</cp:lastPrinted>
  <dcterms:created xsi:type="dcterms:W3CDTF">2014-09-09T05:51:31Z</dcterms:created>
  <dcterms:modified xsi:type="dcterms:W3CDTF">2014-09-11T11:10:49Z</dcterms:modified>
  <cp:contentStatus>финал</cp:contentStatus>
</cp:coreProperties>
</file>