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81" r:id="rId4"/>
    <p:sldId id="282" r:id="rId5"/>
    <p:sldId id="283" r:id="rId6"/>
    <p:sldId id="284" r:id="rId7"/>
    <p:sldId id="285" r:id="rId8"/>
    <p:sldId id="288" r:id="rId9"/>
    <p:sldId id="287" r:id="rId10"/>
    <p:sldId id="289" r:id="rId11"/>
    <p:sldId id="29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5239B-D3EC-49D5-8A58-83617BF8968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EFB23-0302-4446-8E2A-DECB8D867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4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3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0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2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1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1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2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1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1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8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E0F5-11FE-4B93-963B-99C55E95830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F9831-E9F9-427F-A8AC-F7704FF32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4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169" y="1340768"/>
            <a:ext cx="7973658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400" dirty="0" smtClean="0">
              <a:latin typeface="Calibri Light" panose="020F0302020204030204" pitchFamily="34" charset="0"/>
            </a:endParaRPr>
          </a:p>
          <a:p>
            <a:pPr algn="ctr"/>
            <a:r>
              <a:rPr lang="ru-RU" sz="4800" dirty="0" smtClean="0">
                <a:latin typeface="Calibri Light" panose="020F0302020204030204" pitchFamily="34" charset="0"/>
              </a:rPr>
              <a:t>Есть ли Жизнь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за пределами</a:t>
            </a:r>
          </a:p>
          <a:p>
            <a:pPr algn="ctr"/>
            <a:r>
              <a:rPr lang="ru-RU" sz="4800" dirty="0" smtClean="0">
                <a:latin typeface="Calibri Light" panose="020F0302020204030204" pitchFamily="34" charset="0"/>
              </a:rPr>
              <a:t>Электронного правительства?</a:t>
            </a:r>
            <a:endParaRPr lang="ru-RU" sz="4800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5229200"/>
            <a:ext cx="7419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Руслан </a:t>
            </a:r>
            <a:r>
              <a:rPr lang="ru-RU" sz="2800" b="1" dirty="0" err="1" smtClean="0">
                <a:solidFill>
                  <a:srgbClr val="92D050"/>
                </a:solidFill>
                <a:latin typeface="Calibri Light" panose="020F0302020204030204" pitchFamily="34" charset="0"/>
              </a:rPr>
              <a:t>Гаттаров</a:t>
            </a:r>
            <a:endParaRPr lang="ru-RU" sz="2800" b="1" dirty="0" smtClean="0">
              <a:solidFill>
                <a:srgbClr val="92D050"/>
              </a:solidFill>
              <a:latin typeface="Calibri Light" panose="020F0302020204030204" pitchFamily="34" charset="0"/>
            </a:endParaRPr>
          </a:p>
          <a:p>
            <a:r>
              <a:rPr lang="ru-RU" sz="2800" dirty="0" smtClean="0">
                <a:latin typeface="Calibri Light" panose="020F0302020204030204" pitchFamily="34" charset="0"/>
              </a:rPr>
              <a:t>Заместитель Губернатора Челябинской области</a:t>
            </a:r>
            <a:endParaRPr lang="ru-RU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3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3001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32"/>
          <a:stretch>
            <a:fillRect/>
          </a:stretch>
        </p:blipFill>
        <p:spPr bwMode="auto">
          <a:xfrm>
            <a:off x="4499992" y="4407763"/>
            <a:ext cx="4657625" cy="243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9484" y="1124743"/>
            <a:ext cx="78709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Совет региональных </a:t>
            </a:r>
            <a:r>
              <a:rPr lang="en-US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IT-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лидеров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dirty="0">
                <a:latin typeface="Calibri Light" panose="020F0302020204030204" pitchFamily="34" charset="0"/>
              </a:rPr>
              <a:t>Основная работа Совета будет организована на онлайн-площадке, представляющей собой </a:t>
            </a:r>
            <a:r>
              <a:rPr lang="ru-RU" sz="2800" b="1" dirty="0">
                <a:solidFill>
                  <a:srgbClr val="92D050"/>
                </a:solidFill>
                <a:latin typeface="Calibri Light" panose="020F0302020204030204" pitchFamily="34" charset="0"/>
              </a:rPr>
              <a:t>социальную </a:t>
            </a: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сеть</a:t>
            </a:r>
            <a:r>
              <a:rPr lang="ru-RU" sz="2800" dirty="0" smtClean="0">
                <a:latin typeface="Calibri Light" panose="020F0302020204030204" pitchFamily="34" charset="0"/>
              </a:rPr>
              <a:t>. Возможны закрытые, полу-закрытые и отрытые обсуждения.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Calibri Light" panose="020F0302020204030204" pitchFamily="34" charset="0"/>
              </a:rPr>
              <a:t>Совет будет тесно </a:t>
            </a: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взаимодействовать с Комиссией СФ</a:t>
            </a:r>
            <a:r>
              <a:rPr lang="ru-RU" sz="2800" dirty="0" smtClean="0">
                <a:latin typeface="Calibri Light" panose="020F0302020204030204" pitchFamily="34" charset="0"/>
              </a:rPr>
              <a:t> по развитию информационного общества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59126" y="-15190"/>
            <a:ext cx="3284874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Новый формат</a:t>
            </a:r>
          </a:p>
        </p:txBody>
      </p:sp>
    </p:spTree>
    <p:extLst>
      <p:ext uri="{BB962C8B-B14F-4D97-AF65-F5344CB8AC3E}">
        <p14:creationId xmlns:p14="http://schemas.microsoft.com/office/powerpoint/2010/main" val="150135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169" y="404664"/>
            <a:ext cx="7973658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400" dirty="0" smtClean="0">
              <a:latin typeface="Calibri Light" panose="020F0302020204030204" pitchFamily="34" charset="0"/>
            </a:endParaRPr>
          </a:p>
          <a:p>
            <a:pPr algn="ctr"/>
            <a:r>
              <a:rPr lang="ru-RU" sz="4800" dirty="0" smtClean="0">
                <a:latin typeface="Calibri Light" panose="020F0302020204030204" pitchFamily="34" charset="0"/>
              </a:rPr>
              <a:t>Так есть ли Жизнь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за пределами</a:t>
            </a:r>
          </a:p>
          <a:p>
            <a:pPr algn="ctr"/>
            <a:r>
              <a:rPr lang="ru-RU" sz="4800" dirty="0" smtClean="0">
                <a:latin typeface="Calibri Light" panose="020F0302020204030204" pitchFamily="34" charset="0"/>
              </a:rPr>
              <a:t>Электронного правительства?</a:t>
            </a:r>
          </a:p>
          <a:p>
            <a:pPr algn="ctr"/>
            <a:endParaRPr lang="ru-RU" sz="4800" dirty="0">
              <a:latin typeface="Calibri Light" panose="020F0302020204030204" pitchFamily="34" charset="0"/>
            </a:endParaRPr>
          </a:p>
          <a:p>
            <a:pPr algn="ctr"/>
            <a:r>
              <a:rPr lang="ru-RU" sz="4800" dirty="0" smtClean="0">
                <a:latin typeface="Calibri Light" panose="020F0302020204030204" pitchFamily="34" charset="0"/>
              </a:rPr>
              <a:t>Спасибо!</a:t>
            </a:r>
            <a:endParaRPr lang="ru-RU" sz="4800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5229200"/>
            <a:ext cx="7419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Руслан </a:t>
            </a:r>
            <a:r>
              <a:rPr lang="ru-RU" sz="2800" b="1" dirty="0" err="1" smtClean="0">
                <a:solidFill>
                  <a:srgbClr val="92D050"/>
                </a:solidFill>
                <a:latin typeface="Calibri Light" panose="020F0302020204030204" pitchFamily="34" charset="0"/>
              </a:rPr>
              <a:t>Гаттаров</a:t>
            </a:r>
            <a:endParaRPr lang="ru-RU" sz="2800" b="1" dirty="0" smtClean="0">
              <a:solidFill>
                <a:srgbClr val="92D050"/>
              </a:solidFill>
              <a:latin typeface="Calibri Light" panose="020F0302020204030204" pitchFamily="34" charset="0"/>
            </a:endParaRPr>
          </a:p>
          <a:p>
            <a:r>
              <a:rPr lang="ru-RU" sz="2800" dirty="0" smtClean="0">
                <a:latin typeface="Calibri Light" panose="020F0302020204030204" pitchFamily="34" charset="0"/>
              </a:rPr>
              <a:t>Заместитель Губернатора Челябинской области</a:t>
            </a:r>
            <a:endParaRPr lang="ru-RU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9484" y="1340768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 smtClean="0">
                <a:latin typeface="Calibri Light" panose="020F0302020204030204" pitchFamily="34" charset="0"/>
              </a:rPr>
              <a:t>Масштабный </a:t>
            </a:r>
            <a:r>
              <a:rPr lang="ru-RU" sz="3600" dirty="0">
                <a:latin typeface="Calibri Light" panose="020F0302020204030204" pitchFamily="34" charset="0"/>
              </a:rPr>
              <a:t>проект региональной информатизации питался энергией </a:t>
            </a:r>
            <a:r>
              <a:rPr lang="ru-RU" sz="3600" dirty="0">
                <a:solidFill>
                  <a:srgbClr val="C00000"/>
                </a:solidFill>
                <a:latin typeface="Calibri Light" panose="020F0302020204030204" pitchFamily="34" charset="0"/>
              </a:rPr>
              <a:t>яркого драйвера </a:t>
            </a:r>
            <a:r>
              <a:rPr lang="ru-RU" sz="3600" dirty="0">
                <a:latin typeface="Calibri Light" panose="020F0302020204030204" pitchFamily="34" charset="0"/>
              </a:rPr>
              <a:t>– </a:t>
            </a:r>
            <a:r>
              <a:rPr lang="ru-RU" sz="3600" dirty="0">
                <a:solidFill>
                  <a:srgbClr val="92D050"/>
                </a:solidFill>
                <a:latin typeface="Calibri Light" panose="020F0302020204030204" pitchFamily="34" charset="0"/>
              </a:rPr>
              <a:t>Электронного </a:t>
            </a:r>
            <a:r>
              <a:rPr lang="ru-RU" sz="3600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правительства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-15190"/>
            <a:ext cx="3475631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ЭП как драйвер</a:t>
            </a:r>
          </a:p>
        </p:txBody>
      </p:sp>
      <p:pic>
        <p:nvPicPr>
          <p:cNvPr id="1026" name="Picture 2" descr="C:\Users\Andrey\Documents\Гаттаров\Совет Федерации ФС РФ\ЭП, межвед, информатизация и пр\Выступление в Нижнем Н. 15.04.14\шестеренк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99544">
            <a:off x="6019139" y="3748626"/>
            <a:ext cx="2169641" cy="28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93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084270"/>
            <a:ext cx="59046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Calibri Light" panose="020F0302020204030204" pitchFamily="34" charset="0"/>
              </a:rPr>
              <a:t>В 2002 г. была утверждена ФЦП «</a:t>
            </a:r>
            <a:r>
              <a:rPr lang="ru-RU" sz="2800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Электронная Россия</a:t>
            </a:r>
            <a:r>
              <a:rPr lang="ru-RU" sz="2800" dirty="0" smtClean="0">
                <a:latin typeface="Calibri Light" panose="020F0302020204030204" pitchFamily="34" charset="0"/>
              </a:rPr>
              <a:t>». Без ориентации на гражданина.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Calibri Light" panose="020F0302020204030204" pitchFamily="34" charset="0"/>
              </a:rPr>
              <a:t>В Госпрограмме 2011 г. «</a:t>
            </a:r>
            <a:r>
              <a:rPr lang="ru-RU" sz="2800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Информационное общество</a:t>
            </a:r>
            <a:r>
              <a:rPr lang="ru-RU" sz="2800" dirty="0" smtClean="0">
                <a:latin typeface="Calibri Light" panose="020F0302020204030204" pitchFamily="34" charset="0"/>
              </a:rPr>
              <a:t>» ошибка исправлена - целью указано 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получение</a:t>
            </a:r>
            <a:r>
              <a:rPr lang="ru-RU" sz="2800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 </a:t>
            </a:r>
            <a:r>
              <a:rPr lang="ru-RU" sz="2800" dirty="0" smtClean="0">
                <a:latin typeface="Calibri Light" panose="020F0302020204030204" pitchFamily="34" charset="0"/>
              </a:rPr>
              <a:t>гражданами и организациями 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преимуществ от применения ИКТ</a:t>
            </a:r>
            <a:r>
              <a:rPr lang="ru-RU" sz="2800" dirty="0" smtClean="0">
                <a:latin typeface="Calibri Light" panose="020F030202020403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55033" y="-15190"/>
            <a:ext cx="4188967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Цель – гражданин!</a:t>
            </a:r>
          </a:p>
        </p:txBody>
      </p:sp>
      <p:pic>
        <p:nvPicPr>
          <p:cNvPr id="6" name="Picture 2" descr="C:\Users\Andrey\Downloads\1331304228490894562family silhouette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14378"/>
            <a:ext cx="2611506" cy="257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17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5" y="1084270"/>
            <a:ext cx="612068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Calibri Light" panose="020F0302020204030204" pitchFamily="34" charset="0"/>
              </a:rPr>
              <a:t>ФЗ-210 (2010 г.): </a:t>
            </a:r>
            <a:r>
              <a:rPr lang="ru-RU" sz="2800" dirty="0">
                <a:latin typeface="Calibri Light" panose="020F0302020204030204" pitchFamily="34" charset="0"/>
              </a:rPr>
              <a:t>закреплено право граждан на получение </a:t>
            </a:r>
            <a:r>
              <a:rPr lang="ru-RU" sz="2800" dirty="0" err="1" smtClean="0">
                <a:latin typeface="Calibri Light" panose="020F0302020204030204" pitchFamily="34" charset="0"/>
              </a:rPr>
              <a:t>госуслуг</a:t>
            </a:r>
            <a:r>
              <a:rPr lang="ru-RU" sz="2800" dirty="0" smtClean="0">
                <a:latin typeface="Calibri Light" panose="020F0302020204030204" pitchFamily="34" charset="0"/>
              </a:rPr>
              <a:t> </a:t>
            </a:r>
            <a:r>
              <a:rPr lang="ru-RU" sz="2800" dirty="0">
                <a:latin typeface="Calibri Light" panose="020F0302020204030204" pitchFamily="34" charset="0"/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эл. </a:t>
            </a:r>
            <a:r>
              <a:rPr lang="ru-RU" sz="2800" b="1" dirty="0">
                <a:solidFill>
                  <a:srgbClr val="C00000"/>
                </a:solidFill>
                <a:latin typeface="Calibri Light" panose="020F0302020204030204" pitchFamily="34" charset="0"/>
              </a:rPr>
              <a:t>виде</a:t>
            </a:r>
            <a:r>
              <a:rPr lang="ru-RU" sz="2800" dirty="0">
                <a:latin typeface="Calibri Light" panose="020F0302020204030204" pitchFamily="34" charset="0"/>
              </a:rPr>
              <a:t>, </a:t>
            </a:r>
            <a:r>
              <a:rPr lang="ru-RU" sz="2800" dirty="0" smtClean="0">
                <a:latin typeface="Calibri Light" panose="020F0302020204030204" pitchFamily="34" charset="0"/>
              </a:rPr>
              <a:t>предусмотрено </a:t>
            </a:r>
            <a:r>
              <a:rPr lang="ru-RU" sz="2800" dirty="0">
                <a:latin typeface="Calibri Light" panose="020F0302020204030204" pitchFamily="34" charset="0"/>
              </a:rPr>
              <a:t>открытие </a:t>
            </a: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МФЦ</a:t>
            </a:r>
            <a:r>
              <a:rPr lang="ru-RU" sz="2800" dirty="0" smtClean="0">
                <a:latin typeface="Calibri Light" panose="020F0302020204030204" pitchFamily="34" charset="0"/>
              </a:rPr>
              <a:t>, обозначена необходимость создания 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ЕПГУ</a:t>
            </a:r>
            <a:r>
              <a:rPr lang="ru-RU" sz="2800" dirty="0" smtClean="0">
                <a:latin typeface="Calibri Light" panose="020F0302020204030204" pitchFamily="34" charset="0"/>
              </a:rPr>
              <a:t>, утверждено намерение перехода на </a:t>
            </a: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УЭК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Calibri Light" panose="020F0302020204030204" pitchFamily="34" charset="0"/>
              </a:rPr>
              <a:t>1993-Р (2009 г.): определен перечень 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первоочередных</a:t>
            </a:r>
            <a:r>
              <a:rPr lang="ru-RU" sz="2800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 </a:t>
            </a:r>
            <a:r>
              <a:rPr lang="ru-RU" sz="2800" dirty="0" err="1" smtClean="0">
                <a:latin typeface="Calibri Light" panose="020F0302020204030204" pitchFamily="34" charset="0"/>
              </a:rPr>
              <a:t>госуслуг</a:t>
            </a:r>
            <a:r>
              <a:rPr lang="ru-RU" sz="2800" dirty="0" smtClean="0">
                <a:latin typeface="Calibri Light" panose="020F0302020204030204" pitchFamily="34" charset="0"/>
              </a:rPr>
              <a:t>, предоставляемых в 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эл. виде</a:t>
            </a:r>
            <a:r>
              <a:rPr lang="ru-RU" sz="2800" dirty="0" smtClean="0">
                <a:latin typeface="Calibri Light" panose="020F0302020204030204" pitchFamily="34" charset="0"/>
              </a:rPr>
              <a:t>, введены </a:t>
            </a:r>
            <a:r>
              <a:rPr lang="en-US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V </a:t>
            </a: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этапов</a:t>
            </a:r>
            <a:r>
              <a:rPr lang="ru-RU" sz="2800" dirty="0" smtClean="0">
                <a:latin typeface="Calibri Light" panose="020F0302020204030204" pitchFamily="34" charset="0"/>
              </a:rPr>
              <a:t>, срок финиша – 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1 января 2014 года</a:t>
            </a:r>
            <a:r>
              <a:rPr lang="ru-RU" sz="2800" dirty="0" smtClean="0">
                <a:latin typeface="Calibri Light" panose="020F0302020204030204" pitchFamily="34" charset="0"/>
              </a:rPr>
              <a:t>. (</a:t>
            </a:r>
            <a:r>
              <a:rPr lang="ru-RU" sz="2800" b="1" strike="sngStrike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сегодня 15 апреля</a:t>
            </a:r>
            <a:r>
              <a:rPr lang="ru-RU" sz="2800" dirty="0" smtClean="0">
                <a:latin typeface="Calibri Light" panose="020F0302020204030204" pitchFamily="34" charset="0"/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36922" y="-15190"/>
            <a:ext cx="3607078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210-ФЗ и 1993-Р</a:t>
            </a:r>
          </a:p>
        </p:txBody>
      </p:sp>
      <p:pic>
        <p:nvPicPr>
          <p:cNvPr id="3074" name="Picture 2" descr="C:\Users\Andrey\Documents\Гаттаров\Совет Федерации ФС РФ\ЭП, межвед, информатизация и пр\Выступление в Нижнем Н. 15.04.14\checkbox_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481" y="5373216"/>
            <a:ext cx="1187197" cy="118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ndrey\Documents\Гаттаров\Совет Федерации ФС РФ\ЭП, межвед, информатизация и пр\Выступление в Нижнем Н. 15.04.14\checkbox_yes_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40" y="4427743"/>
            <a:ext cx="1181841" cy="94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21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07043" y="-15190"/>
            <a:ext cx="5517857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Планы </a:t>
            </a:r>
            <a:r>
              <a:rPr lang="en-US" sz="4000" b="1" dirty="0" smtClean="0">
                <a:latin typeface="Calibri Light" panose="020F0302020204030204" pitchFamily="34" charset="0"/>
              </a:rPr>
              <a:t>&lt;-</a:t>
            </a:r>
            <a:r>
              <a:rPr lang="ru-RU" sz="4000" b="1" dirty="0" smtClean="0">
                <a:latin typeface="Calibri Light" panose="020F0302020204030204" pitchFamily="34" charset="0"/>
              </a:rPr>
              <a:t>-?-</a:t>
            </a:r>
            <a:r>
              <a:rPr lang="en-US" sz="4000" b="1" dirty="0" smtClean="0">
                <a:latin typeface="Calibri Light" panose="020F0302020204030204" pitchFamily="34" charset="0"/>
              </a:rPr>
              <a:t>-&gt; </a:t>
            </a:r>
            <a:r>
              <a:rPr lang="ru-RU" sz="4000" b="1" dirty="0" smtClean="0">
                <a:latin typeface="Calibri Light" panose="020F0302020204030204" pitchFamily="34" charset="0"/>
              </a:rPr>
              <a:t>Результаты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9"/>
          <a:stretch/>
        </p:blipFill>
        <p:spPr>
          <a:xfrm>
            <a:off x="6300193" y="4042260"/>
            <a:ext cx="2777114" cy="2815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484" y="1340768"/>
            <a:ext cx="59046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>
                <a:latin typeface="Calibri Light" panose="020F0302020204030204" pitchFamily="34" charset="0"/>
              </a:rPr>
              <a:t>Развитие проекта региональной информатизации </a:t>
            </a:r>
            <a:r>
              <a:rPr lang="ru-RU" sz="3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потеряло</a:t>
            </a:r>
            <a:r>
              <a:rPr lang="ru-RU" sz="3600" dirty="0">
                <a:latin typeface="Calibri Light" panose="020F0302020204030204" pitchFamily="34" charset="0"/>
              </a:rPr>
              <a:t> свою былую </a:t>
            </a:r>
            <a:r>
              <a:rPr lang="ru-RU" sz="36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интенсивность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>
                <a:latin typeface="Calibri Light" panose="020F0302020204030204" pitchFamily="34" charset="0"/>
              </a:rPr>
              <a:t>Все сосредоточились на каких-то </a:t>
            </a:r>
            <a:r>
              <a:rPr lang="ru-RU" sz="3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технических вещах</a:t>
            </a:r>
            <a:r>
              <a:rPr lang="ru-RU" sz="3600" dirty="0" smtClean="0">
                <a:latin typeface="Calibri Light" panose="020F0302020204030204" pitchFamily="34" charset="0"/>
              </a:rPr>
              <a:t>,  а </a:t>
            </a:r>
            <a:r>
              <a:rPr lang="ru-RU" sz="3600" b="1" dirty="0">
                <a:solidFill>
                  <a:srgbClr val="92D050"/>
                </a:solidFill>
                <a:latin typeface="Calibri Light" panose="020F0302020204030204" pitchFamily="34" charset="0"/>
              </a:rPr>
              <a:t>гражданин потерян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61716" y="5518973"/>
            <a:ext cx="394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?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5531127"/>
            <a:ext cx="394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?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88424" y="5671372"/>
            <a:ext cx="394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?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95506" y="421179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57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ndrey\Documents\Гаттаров\Совет Федерации ФС РФ\ЭП, межвед, информатизация и пр\Выступление в Нижнем Н. 15.04.14\fis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9" t="19475" r="10952"/>
          <a:stretch/>
        </p:blipFill>
        <p:spPr bwMode="auto">
          <a:xfrm>
            <a:off x="5149155" y="4276303"/>
            <a:ext cx="3743325" cy="23930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Прямоугольник 7"/>
          <p:cNvSpPr/>
          <p:nvPr/>
        </p:nvSpPr>
        <p:spPr>
          <a:xfrm>
            <a:off x="4374746" y="-15190"/>
            <a:ext cx="4769254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Выход за пределы ЭП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484" y="1340768"/>
            <a:ext cx="59046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 smtClean="0">
                <a:latin typeface="Calibri Light" panose="020F0302020204030204" pitchFamily="34" charset="0"/>
              </a:rPr>
              <a:t>Нужны </a:t>
            </a:r>
            <a:r>
              <a:rPr lang="ru-RU" sz="36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новые</a:t>
            </a:r>
            <a:r>
              <a:rPr lang="ru-RU" sz="3600" dirty="0" smtClean="0">
                <a:latin typeface="Calibri Light" panose="020F0302020204030204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драйверы</a:t>
            </a:r>
            <a:r>
              <a:rPr lang="ru-RU" sz="3600" dirty="0" smtClean="0">
                <a:latin typeface="Calibri Light" panose="020F0302020204030204" pitchFamily="34" charset="0"/>
              </a:rPr>
              <a:t> региональной информатизации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>
                <a:latin typeface="Calibri Light" panose="020F0302020204030204" pitchFamily="34" charset="0"/>
              </a:rPr>
              <a:t>Новые точки роста может дать именно </a:t>
            </a:r>
            <a:r>
              <a:rPr lang="ru-RU" sz="3600" dirty="0" smtClean="0">
                <a:latin typeface="Calibri Light" panose="020F0302020204030204" pitchFamily="34" charset="0"/>
              </a:rPr>
              <a:t>            </a:t>
            </a:r>
            <a:r>
              <a:rPr lang="ru-RU" sz="3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отраслевая     </a:t>
            </a:r>
            <a:r>
              <a:rPr lang="ru-RU" sz="36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информатизация</a:t>
            </a:r>
          </a:p>
        </p:txBody>
      </p:sp>
    </p:spTree>
    <p:extLst>
      <p:ext uri="{BB962C8B-B14F-4D97-AF65-F5344CB8AC3E}">
        <p14:creationId xmlns:p14="http://schemas.microsoft.com/office/powerpoint/2010/main" val="83535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76774" y="-15190"/>
            <a:ext cx="3789820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Новые драйверы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484" y="980728"/>
            <a:ext cx="60707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Здравоохранение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latin typeface="Calibri Light" panose="020F0302020204030204" pitchFamily="34" charset="0"/>
              </a:rPr>
              <a:t>На информатизацию здравоохранения суммарно истрачено более 30 млрд руб. Но пациенты и врачи пока не смогли оценить полноценно.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ЖКХ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latin typeface="Calibri Light" panose="020F0302020204030204" pitchFamily="34" charset="0"/>
              </a:rPr>
              <a:t>Необходимо создание интеллектуальных систем управления ЖКХ. А у нас пока нет даже «ГИС ЖКХ».</a:t>
            </a:r>
            <a:endParaRPr lang="ru-RU" sz="2800" dirty="0">
              <a:latin typeface="Calibri Light" panose="020F0302020204030204" pitchFamily="34" charset="0"/>
            </a:endParaRPr>
          </a:p>
        </p:txBody>
      </p:sp>
      <p:pic>
        <p:nvPicPr>
          <p:cNvPr id="7" name="Picture 2" descr="C:\Users\Andrey\Downloads\дворн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93096"/>
            <a:ext cx="1292940" cy="247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ndrey\Downloads\doctor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55437" y="1412776"/>
            <a:ext cx="1511157" cy="226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86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9484" y="980728"/>
            <a:ext cx="59046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Образование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latin typeface="Calibri Light" panose="020F0302020204030204" pitchFamily="34" charset="0"/>
              </a:rPr>
              <a:t>Информатизация образования – это не только интерактивные доски.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Информационная безопасность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latin typeface="Calibri Light" panose="020F0302020204030204" pitchFamily="34" charset="0"/>
              </a:rPr>
              <a:t>Наши данные не всегда находятся в безопасности. Такую безопасность следует обеспечить.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Что ещё?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 Обсудим сегодня и здесь </a:t>
            </a:r>
            <a:r>
              <a:rPr lang="ru-RU" sz="2800" b="1" dirty="0" smtClean="0">
                <a:latin typeface="Calibri Light" panose="020F0302020204030204" pitchFamily="34" charset="0"/>
              </a:rPr>
              <a:t>на выездном заседании Комиссии СФ  по развитию информационного общества</a:t>
            </a:r>
          </a:p>
        </p:txBody>
      </p:sp>
      <p:pic>
        <p:nvPicPr>
          <p:cNvPr id="9" name="Picture 2" descr="C:\Users\Andrey\Downloads\образовани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8952" y="1333922"/>
            <a:ext cx="1148042" cy="193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ndrey\Downloads\Data-Accept-database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013" y="3796883"/>
            <a:ext cx="1033406" cy="103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172400" y="5373215"/>
            <a:ext cx="441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?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76774" y="-15190"/>
            <a:ext cx="3789820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Новые драйверы</a:t>
            </a:r>
          </a:p>
        </p:txBody>
      </p:sp>
    </p:spTree>
    <p:extLst>
      <p:ext uri="{BB962C8B-B14F-4D97-AF65-F5344CB8AC3E}">
        <p14:creationId xmlns:p14="http://schemas.microsoft.com/office/powerpoint/2010/main" val="81592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3001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32"/>
          <a:stretch>
            <a:fillRect/>
          </a:stretch>
        </p:blipFill>
        <p:spPr bwMode="auto">
          <a:xfrm>
            <a:off x="4499992" y="4407763"/>
            <a:ext cx="4657625" cy="243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9484" y="1124743"/>
            <a:ext cx="78709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Совет региональных </a:t>
            </a:r>
            <a:r>
              <a:rPr lang="en-US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IT-</a:t>
            </a:r>
            <a:r>
              <a:rPr lang="ru-RU" sz="2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лидеров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Calibri Light" panose="020F0302020204030204" pitchFamily="34" charset="0"/>
              </a:rPr>
              <a:t>Неформальная переговорная </a:t>
            </a:r>
            <a:r>
              <a:rPr lang="ru-RU" sz="2800" dirty="0">
                <a:latin typeface="Calibri Light" panose="020F0302020204030204" pitchFamily="34" charset="0"/>
              </a:rPr>
              <a:t>и </a:t>
            </a:r>
            <a:r>
              <a:rPr lang="ru-RU" sz="2800" dirty="0" smtClean="0">
                <a:latin typeface="Calibri Light" panose="020F0302020204030204" pitchFamily="34" charset="0"/>
              </a:rPr>
              <a:t>экспертная площадка</a:t>
            </a:r>
            <a:r>
              <a:rPr lang="ru-RU" sz="2800" dirty="0">
                <a:latin typeface="Calibri Light" panose="020F0302020204030204" pitchFamily="34" charset="0"/>
              </a:rPr>
              <a:t>,</a:t>
            </a:r>
            <a:r>
              <a:rPr lang="ru-RU" sz="2800" dirty="0" smtClean="0">
                <a:latin typeface="Calibri Light" panose="020F0302020204030204" pitchFamily="34" charset="0"/>
              </a:rPr>
              <a:t> позволяющая </a:t>
            </a:r>
            <a:r>
              <a:rPr lang="ru-RU" sz="2800" dirty="0">
                <a:latin typeface="Calibri Light" panose="020F0302020204030204" pitchFamily="34" charset="0"/>
              </a:rPr>
              <a:t>IT-лидерам выработать </a:t>
            </a:r>
            <a:r>
              <a:rPr lang="ru-RU" sz="2800" b="1" dirty="0">
                <a:solidFill>
                  <a:srgbClr val="92D050"/>
                </a:solidFill>
                <a:latin typeface="Calibri Light" panose="020F0302020204030204" pitchFamily="34" charset="0"/>
              </a:rPr>
              <a:t>единое мнение </a:t>
            </a:r>
            <a:r>
              <a:rPr lang="ru-RU" sz="2800" dirty="0">
                <a:latin typeface="Calibri Light" panose="020F0302020204030204" pitchFamily="34" charset="0"/>
              </a:rPr>
              <a:t>по вопросам реализации региональных проектов по развитию информационного </a:t>
            </a:r>
            <a:r>
              <a:rPr lang="ru-RU" sz="2800" dirty="0" smtClean="0">
                <a:latin typeface="Calibri Light" panose="020F0302020204030204" pitchFamily="34" charset="0"/>
              </a:rPr>
              <a:t>общества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59126" y="-15190"/>
            <a:ext cx="3284874" cy="70788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 Light" panose="020F0302020204030204" pitchFamily="34" charset="0"/>
              </a:rPr>
              <a:t>Новый формат</a:t>
            </a:r>
          </a:p>
        </p:txBody>
      </p:sp>
    </p:spTree>
    <p:extLst>
      <p:ext uri="{BB962C8B-B14F-4D97-AF65-F5344CB8AC3E}">
        <p14:creationId xmlns:p14="http://schemas.microsoft.com/office/powerpoint/2010/main" val="3829870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347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Lycanthe</dc:creator>
  <cp:lastModifiedBy>Andrey Pysin</cp:lastModifiedBy>
  <cp:revision>208</cp:revision>
  <dcterms:created xsi:type="dcterms:W3CDTF">2013-10-01T17:57:33Z</dcterms:created>
  <dcterms:modified xsi:type="dcterms:W3CDTF">2014-04-14T21:59:04Z</dcterms:modified>
</cp:coreProperties>
</file>