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339" r:id="rId3"/>
    <p:sldId id="340" r:id="rId4"/>
    <p:sldId id="341" r:id="rId5"/>
    <p:sldId id="342" r:id="rId6"/>
    <p:sldId id="355" r:id="rId7"/>
    <p:sldId id="358" r:id="rId8"/>
    <p:sldId id="336" r:id="rId9"/>
    <p:sldId id="335" r:id="rId10"/>
    <p:sldId id="337" r:id="rId11"/>
    <p:sldId id="356" r:id="rId12"/>
    <p:sldId id="357" r:id="rId13"/>
    <p:sldId id="338" r:id="rId14"/>
    <p:sldId id="344" r:id="rId15"/>
    <p:sldId id="345" r:id="rId16"/>
    <p:sldId id="346" r:id="rId17"/>
    <p:sldId id="347" r:id="rId18"/>
    <p:sldId id="349" r:id="rId19"/>
    <p:sldId id="351" r:id="rId20"/>
    <p:sldId id="350" r:id="rId21"/>
    <p:sldId id="352" r:id="rId22"/>
    <p:sldId id="353" r:id="rId23"/>
    <p:sldId id="354" r:id="rId24"/>
    <p:sldId id="30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FF"/>
    <a:srgbClr val="B7DBFF"/>
    <a:srgbClr val="3F9FFF"/>
    <a:srgbClr val="00CCFF"/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9" autoAdjust="0"/>
    <p:restoredTop sz="99003" autoAdjust="0"/>
  </p:normalViewPr>
  <p:slideViewPr>
    <p:cSldViewPr>
      <p:cViewPr>
        <p:scale>
          <a:sx n="100" d="100"/>
          <a:sy n="100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4E717B-54D4-4874-9657-BB4D1447781D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43A227-883A-47E3-99C5-C77BB5E1A1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62A07C-EDBD-45D5-B0D1-017D376592EC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F7EE21-37A0-4A0F-A8F1-7BD920686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22A601-0172-4816-9D5B-A1A5CAEE114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263EFD-4768-40CF-B669-E47F4F4F4D2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18"/>
            <a:ext cx="6400800" cy="500066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None/>
              <a:defRPr lang="ru-RU" sz="2400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714488"/>
            <a:ext cx="6643735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ru-RU" sz="4400" b="1" kern="0" spc="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6FB4-6D2E-4749-8ACD-1829417D8D37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5884-B2CC-4CA7-B3B6-0056A904EB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</p:spTree>
  </p:cSld>
  <p:clrMapOvr>
    <a:masterClrMapping/>
  </p:clrMapOvr>
  <p:transition spd="slow">
    <p:fade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4" descr="Orel_mincomsvyaz_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02"/>
            <a:ext cx="8858250" cy="500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400" b="0" kern="0" spc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3750-D4D8-49BB-94EB-E38F0A9F4660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8A5E-42F6-44CD-9FDC-5CB1DE1FCA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571480"/>
            <a:ext cx="8858250" cy="57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400" b="0" kern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874A-F5B0-4024-A17B-DDC150DE3F13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D5CB-C7DD-4A75-AA86-77BFB615C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18"/>
            <a:ext cx="8858250" cy="500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400" b="0" kern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33C0-9C03-45B3-A4E7-351737646DCF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606E-59FB-4521-8111-DB9956E94D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5820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000" b="0" kern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4983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60AF-3719-47ED-9EFB-E894438B4803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0A390-FA23-43C7-A18D-67928BEB3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2400" b="1" kern="0" spc="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B557-EE0B-455C-97A4-45AC32944BBF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32B5-9AF9-4AB0-B2F6-8042F2FBCA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18"/>
            <a:ext cx="8858250" cy="500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000" b="0" kern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875" y="1285875"/>
            <a:ext cx="8858250" cy="521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AB9C-C5A6-461A-A917-9684EF0E71BE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8C13E-EE1E-4CE8-9C76-ACDEC5DEB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29586" y="1142984"/>
            <a:ext cx="1114404" cy="4983179"/>
          </a:xfrm>
          <a:prstGeom prst="rect">
            <a:avLst/>
          </a:prstGeom>
        </p:spPr>
        <p:txBody>
          <a:bodyPr vert="vert" lIns="91440" tIns="45720" rIns="91440" bIns="45720" rtlCol="0" anchor="ctr">
            <a:normAutofit/>
          </a:bodyPr>
          <a:lstStyle>
            <a:lvl1pPr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2800" b="1" kern="0" spc="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7472386" cy="4983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B674-FFFC-4131-A91F-9B624FB7D036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B037-B0FD-4180-ACD9-8560F18BEA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283C99-DFDB-40F5-8559-F42725D409F3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102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85750" y="0"/>
            <a:ext cx="8572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FBFB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Департамент информационных технологий</a:t>
            </a:r>
            <a:r>
              <a:rPr lang="en-US"/>
              <a:t> </a:t>
            </a:r>
            <a:r>
              <a:rPr lang="ru-RU"/>
              <a:t>администрации Губернатора Архангельской области</a:t>
            </a:r>
            <a:r>
              <a:rPr lang="en-US"/>
              <a:t> </a:t>
            </a:r>
            <a:r>
              <a:rPr lang="ru-RU"/>
              <a:t>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D8B27B-AA2D-44D4-9B35-96EA619C8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1" name="Рисунок 16" descr="rusflag2t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7" descr="rusflag2t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6" descr="rusflag2t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7" descr="rusflag2t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Untitled-2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61434" y="50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C:\Users\Алексей\Documents\герб ао пнг.png"/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211960" y="116632"/>
            <a:ext cx="731114" cy="864096"/>
          </a:xfrm>
          <a:prstGeom prst="rect">
            <a:avLst/>
          </a:prstGeom>
          <a:noFill/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8.emf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4213" y="21336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Информатизация в сфере социальной поддержки на территории Архангельской области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339975" y="4857750"/>
            <a:ext cx="6400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Font typeface="Wingdings" pitchFamily="2" charset="2"/>
              <a:buNone/>
            </a:pPr>
            <a:r>
              <a:rPr lang="ru-RU" sz="1600">
                <a:solidFill>
                  <a:srgbClr val="404040"/>
                </a:solidFill>
                <a:latin typeface="Calibri" pitchFamily="34" charset="0"/>
              </a:rPr>
              <a:t>Администрация Губернатора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Font typeface="Wingdings" pitchFamily="2" charset="2"/>
              <a:buNone/>
            </a:pPr>
            <a:r>
              <a:rPr lang="ru-RU" sz="1600">
                <a:solidFill>
                  <a:srgbClr val="404040"/>
                </a:solidFill>
                <a:latin typeface="Calibri" pitchFamily="34" charset="0"/>
              </a:rPr>
              <a:t>Архангельской области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Font typeface="Wingdings" pitchFamily="2" charset="2"/>
              <a:buNone/>
            </a:pPr>
            <a:r>
              <a:rPr lang="ru-RU" sz="1600">
                <a:solidFill>
                  <a:srgbClr val="404040"/>
                </a:solidFill>
                <a:latin typeface="Calibri" pitchFamily="34" charset="0"/>
              </a:rPr>
              <a:t>и Правительства Архангельской области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500313" y="6072188"/>
            <a:ext cx="412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Архангельск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2013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2286000" y="1500188"/>
            <a:ext cx="5214938" cy="4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C89803-D269-4946-9563-2D912BAA8617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7245-7360-4D02-A964-37E2F3A59EA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3571875" y="1214438"/>
            <a:ext cx="1143000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grpSp>
        <p:nvGrpSpPr>
          <p:cNvPr id="2" name="Группа 113"/>
          <p:cNvGrpSpPr>
            <a:grpSpLocks/>
          </p:cNvGrpSpPr>
          <p:nvPr/>
        </p:nvGrpSpPr>
        <p:grpSpPr bwMode="auto">
          <a:xfrm>
            <a:off x="1357313" y="5857875"/>
            <a:ext cx="7670800" cy="642938"/>
            <a:chOff x="1357290" y="5857892"/>
            <a:chExt cx="7670156" cy="642941"/>
          </a:xfrm>
        </p:grpSpPr>
        <p:sp>
          <p:nvSpPr>
            <p:cNvPr id="170" name="Прямоугольник 169"/>
            <p:cNvSpPr/>
            <p:nvPr/>
          </p:nvSpPr>
          <p:spPr>
            <a:xfrm>
              <a:off x="1357290" y="5857892"/>
              <a:ext cx="7643866" cy="64294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8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284394" y="5949967"/>
              <a:ext cx="4743052" cy="4603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Система исполнения регламентов</a:t>
              </a:r>
            </a:p>
          </p:txBody>
        </p:sp>
      </p:grpSp>
      <p:cxnSp>
        <p:nvCxnSpPr>
          <p:cNvPr id="240" name="Прямая со стрелкой 239"/>
          <p:cNvCxnSpPr/>
          <p:nvPr/>
        </p:nvCxnSpPr>
        <p:spPr>
          <a:xfrm rot="5400000">
            <a:off x="4179887" y="3392488"/>
            <a:ext cx="785813" cy="158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06"/>
          <p:cNvGrpSpPr>
            <a:grpSpLocks/>
          </p:cNvGrpSpPr>
          <p:nvPr/>
        </p:nvGrpSpPr>
        <p:grpSpPr bwMode="auto">
          <a:xfrm>
            <a:off x="1000125" y="3500438"/>
            <a:ext cx="1357313" cy="1881187"/>
            <a:chOff x="4500531" y="2143116"/>
            <a:chExt cx="1692562" cy="2171166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4500562" y="2143116"/>
              <a:ext cx="1692531" cy="21431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00531" y="3462306"/>
              <a:ext cx="1692562" cy="8519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Портал услуг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и личный кабинет</a:t>
              </a:r>
            </a:p>
          </p:txBody>
        </p:sp>
        <p:pic>
          <p:nvPicPr>
            <p:cNvPr id="195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2500306"/>
              <a:ext cx="1284964" cy="960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8" name="Прямая со стрелкой 187"/>
          <p:cNvCxnSpPr/>
          <p:nvPr/>
        </p:nvCxnSpPr>
        <p:spPr>
          <a:xfrm rot="5400000">
            <a:off x="3856831" y="5144294"/>
            <a:ext cx="1430338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20"/>
          <p:cNvGrpSpPr>
            <a:grpSpLocks/>
          </p:cNvGrpSpPr>
          <p:nvPr/>
        </p:nvGrpSpPr>
        <p:grpSpPr bwMode="auto">
          <a:xfrm>
            <a:off x="2987675" y="2420938"/>
            <a:ext cx="5964238" cy="571500"/>
            <a:chOff x="2987824" y="2420888"/>
            <a:chExt cx="5964113" cy="571500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987824" y="2420888"/>
              <a:ext cx="5964113" cy="5715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800" dirty="0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3059261" y="2492325"/>
              <a:ext cx="5833940" cy="461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Единая система взаимодействия</a:t>
              </a:r>
            </a:p>
          </p:txBody>
        </p:sp>
      </p:grpSp>
      <p:sp>
        <p:nvSpPr>
          <p:cNvPr id="63" name="Овал 62"/>
          <p:cNvSpPr/>
          <p:nvPr/>
        </p:nvSpPr>
        <p:spPr>
          <a:xfrm>
            <a:off x="7245350" y="4954588"/>
            <a:ext cx="1143000" cy="785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00" dirty="0"/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 rot="5400000" flipH="1" flipV="1">
            <a:off x="1395412" y="5676901"/>
            <a:ext cx="638175" cy="0"/>
          </a:xfrm>
          <a:prstGeom prst="bentConnector3">
            <a:avLst>
              <a:gd name="adj1" fmla="val 50000"/>
            </a:avLst>
          </a:prstGeom>
          <a:ln w="63500"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57"/>
          <p:cNvGrpSpPr>
            <a:grpSpLocks/>
          </p:cNvGrpSpPr>
          <p:nvPr/>
        </p:nvGrpSpPr>
        <p:grpSpPr bwMode="auto">
          <a:xfrm>
            <a:off x="1214438" y="2286000"/>
            <a:ext cx="288925" cy="398463"/>
            <a:chOff x="1343025" y="3643313"/>
            <a:chExt cx="1014413" cy="1357312"/>
          </a:xfrm>
        </p:grpSpPr>
        <p:sp>
          <p:nvSpPr>
            <p:cNvPr id="328" name="Скругленный прямоугольник 327"/>
            <p:cNvSpPr/>
            <p:nvPr/>
          </p:nvSpPr>
          <p:spPr>
            <a:xfrm>
              <a:off x="1343025" y="3643313"/>
              <a:ext cx="1014413" cy="135731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526" name="Рисунок 328" descr="116278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2888" y="3945325"/>
              <a:ext cx="857257" cy="67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83"/>
          <p:cNvGrpSpPr>
            <a:grpSpLocks/>
          </p:cNvGrpSpPr>
          <p:nvPr/>
        </p:nvGrpSpPr>
        <p:grpSpPr bwMode="auto">
          <a:xfrm>
            <a:off x="1928813" y="2286000"/>
            <a:ext cx="285750" cy="398463"/>
            <a:chOff x="7715272" y="2714620"/>
            <a:chExt cx="562587" cy="714380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7715272" y="2714620"/>
              <a:ext cx="562587" cy="7143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32" name="Picture 4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7770340" y="2872841"/>
              <a:ext cx="468145" cy="397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" name="Группа 188"/>
          <p:cNvGrpSpPr>
            <a:grpSpLocks/>
          </p:cNvGrpSpPr>
          <p:nvPr/>
        </p:nvGrpSpPr>
        <p:grpSpPr bwMode="auto">
          <a:xfrm>
            <a:off x="857250" y="2286000"/>
            <a:ext cx="293688" cy="398463"/>
            <a:chOff x="2571750" y="1714500"/>
            <a:chExt cx="1303294" cy="3214688"/>
          </a:xfrm>
        </p:grpSpPr>
        <p:sp>
          <p:nvSpPr>
            <p:cNvPr id="337" name="Скругленный прямоугольник 336"/>
            <p:cNvSpPr/>
            <p:nvPr/>
          </p:nvSpPr>
          <p:spPr>
            <a:xfrm>
              <a:off x="2571750" y="1714500"/>
              <a:ext cx="1289204" cy="321468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522" name="Picture 3" descr="C:\Documents and Settings\администратор\Мои документы\Работа\Проекты\Минкомсвязь\Единый портал государственных услуг\Дизайн\Портал государственных услуг-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1543" y="2313032"/>
              <a:ext cx="1283501" cy="197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146"/>
          <p:cNvGrpSpPr>
            <a:grpSpLocks/>
          </p:cNvGrpSpPr>
          <p:nvPr/>
        </p:nvGrpSpPr>
        <p:grpSpPr bwMode="auto">
          <a:xfrm>
            <a:off x="1571625" y="2286000"/>
            <a:ext cx="285750" cy="398463"/>
            <a:chOff x="1357313" y="2119313"/>
            <a:chExt cx="1000125" cy="1381125"/>
          </a:xfrm>
        </p:grpSpPr>
        <p:sp>
          <p:nvSpPr>
            <p:cNvPr id="340" name="Скругленный прямоугольник 339"/>
            <p:cNvSpPr/>
            <p:nvPr/>
          </p:nvSpPr>
          <p:spPr>
            <a:xfrm>
              <a:off x="1357313" y="2119313"/>
              <a:ext cx="1000125" cy="138112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520" name="Рисунок 54" descr="14102008-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7693" y="2185898"/>
              <a:ext cx="654784" cy="1223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42" name="Прямая со стрелкой 341"/>
          <p:cNvCxnSpPr>
            <a:stCxn id="337" idx="2"/>
          </p:cNvCxnSpPr>
          <p:nvPr/>
        </p:nvCxnSpPr>
        <p:spPr>
          <a:xfrm rot="16200000" flipH="1">
            <a:off x="736600" y="2951163"/>
            <a:ext cx="815975" cy="28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Прямая со стрелкой 342"/>
          <p:cNvCxnSpPr>
            <a:stCxn id="328" idx="2"/>
          </p:cNvCxnSpPr>
          <p:nvPr/>
        </p:nvCxnSpPr>
        <p:spPr>
          <a:xfrm rot="16200000" flipH="1">
            <a:off x="1021556" y="3021807"/>
            <a:ext cx="815975" cy="14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 стрелкой 343"/>
          <p:cNvCxnSpPr>
            <a:stCxn id="340" idx="2"/>
          </p:cNvCxnSpPr>
          <p:nvPr/>
        </p:nvCxnSpPr>
        <p:spPr>
          <a:xfrm rot="5400000">
            <a:off x="1306512" y="3092451"/>
            <a:ext cx="815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Прямая со стрелкой 344"/>
          <p:cNvCxnSpPr>
            <a:stCxn id="331" idx="2"/>
          </p:cNvCxnSpPr>
          <p:nvPr/>
        </p:nvCxnSpPr>
        <p:spPr>
          <a:xfrm rot="5400000">
            <a:off x="1592263" y="3021013"/>
            <a:ext cx="815975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 стрелкой 345"/>
          <p:cNvCxnSpPr>
            <a:stCxn id="334" idx="2"/>
          </p:cNvCxnSpPr>
          <p:nvPr/>
        </p:nvCxnSpPr>
        <p:spPr>
          <a:xfrm rot="5400000">
            <a:off x="1879600" y="2947988"/>
            <a:ext cx="815975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/>
          <p:cNvSpPr txBox="1"/>
          <p:nvPr/>
        </p:nvSpPr>
        <p:spPr>
          <a:xfrm>
            <a:off x="1071563" y="1428750"/>
            <a:ext cx="1357312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70C0"/>
                </a:solidFill>
              </a:rPr>
              <a:t>Жители Архангельской области</a:t>
            </a:r>
          </a:p>
        </p:txBody>
      </p:sp>
      <p:cxnSp>
        <p:nvCxnSpPr>
          <p:cNvPr id="377" name="Прямая соединительная линия 376"/>
          <p:cNvCxnSpPr>
            <a:stCxn id="337" idx="0"/>
          </p:cNvCxnSpPr>
          <p:nvPr/>
        </p:nvCxnSpPr>
        <p:spPr>
          <a:xfrm rot="5400000" flipH="1" flipV="1">
            <a:off x="1000920" y="2072481"/>
            <a:ext cx="214312" cy="21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Прямая соединительная линия 378"/>
          <p:cNvCxnSpPr>
            <a:stCxn id="328" idx="0"/>
          </p:cNvCxnSpPr>
          <p:nvPr/>
        </p:nvCxnSpPr>
        <p:spPr>
          <a:xfrm rot="5400000" flipH="1" flipV="1">
            <a:off x="1286669" y="2143919"/>
            <a:ext cx="214312" cy="69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Прямая соединительная линия 381"/>
          <p:cNvCxnSpPr>
            <a:stCxn id="340" idx="0"/>
          </p:cNvCxnSpPr>
          <p:nvPr/>
        </p:nvCxnSpPr>
        <p:spPr>
          <a:xfrm rot="5400000" flipH="1" flipV="1">
            <a:off x="1607344" y="2178844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 rot="16200000" flipV="1">
            <a:off x="1893095" y="2107406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Прямая соединительная линия 386"/>
          <p:cNvCxnSpPr/>
          <p:nvPr/>
        </p:nvCxnSpPr>
        <p:spPr>
          <a:xfrm rot="10800000">
            <a:off x="2143125" y="2071688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0" y="6429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Архитектура системы</a:t>
            </a:r>
          </a:p>
        </p:txBody>
      </p:sp>
      <p:grpSp>
        <p:nvGrpSpPr>
          <p:cNvPr id="12" name="Группа 118"/>
          <p:cNvGrpSpPr>
            <a:grpSpLocks/>
          </p:cNvGrpSpPr>
          <p:nvPr/>
        </p:nvGrpSpPr>
        <p:grpSpPr bwMode="auto">
          <a:xfrm>
            <a:off x="2987675" y="3786188"/>
            <a:ext cx="6048375" cy="642937"/>
            <a:chOff x="2987824" y="3786192"/>
            <a:chExt cx="6048672" cy="642942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3000364" y="3786192"/>
              <a:ext cx="6000792" cy="64294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sz="2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987824" y="3860805"/>
              <a:ext cx="6048672" cy="461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Региональная система взаимодействия</a:t>
              </a:r>
            </a:p>
          </p:txBody>
        </p:sp>
      </p:grpSp>
      <p:grpSp>
        <p:nvGrpSpPr>
          <p:cNvPr id="13" name="Группа 113"/>
          <p:cNvGrpSpPr>
            <a:grpSpLocks/>
          </p:cNvGrpSpPr>
          <p:nvPr/>
        </p:nvGrpSpPr>
        <p:grpSpPr bwMode="auto">
          <a:xfrm>
            <a:off x="2286000" y="2286000"/>
            <a:ext cx="290513" cy="398463"/>
            <a:chOff x="2285984" y="2286000"/>
            <a:chExt cx="290529" cy="398463"/>
          </a:xfrm>
        </p:grpSpPr>
        <p:sp>
          <p:nvSpPr>
            <p:cNvPr id="334" name="Скругленный прямоугольник 333"/>
            <p:cNvSpPr/>
            <p:nvPr/>
          </p:nvSpPr>
          <p:spPr bwMode="auto">
            <a:xfrm>
              <a:off x="2285984" y="2286000"/>
              <a:ext cx="290529" cy="3984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514" name="Picture 119" descr="C:\Users\Admin\Desktop\Выступление на Правительстве РФ\office_women_glasse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357430"/>
              <a:ext cx="2857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5" name="Прямая со стрелкой 124"/>
          <p:cNvCxnSpPr/>
          <p:nvPr/>
        </p:nvCxnSpPr>
        <p:spPr>
          <a:xfrm rot="5400000">
            <a:off x="4321969" y="2178844"/>
            <a:ext cx="500062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5214958" y="5000636"/>
            <a:ext cx="1143008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/>
              <a:t>ИОГВ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5429272" y="5000636"/>
            <a:ext cx="1143008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/>
              <a:t>ИОГВ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5643586" y="5000636"/>
            <a:ext cx="1143008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/>
              <a:t>ИОГВ</a:t>
            </a:r>
          </a:p>
          <a:p>
            <a:pPr algn="ctr">
              <a:defRPr/>
            </a:pPr>
            <a:endParaRPr lang="ru-RU" sz="1900" dirty="0"/>
          </a:p>
        </p:txBody>
      </p:sp>
      <p:cxnSp>
        <p:nvCxnSpPr>
          <p:cNvPr id="129" name="Прямая со стрелкой 128"/>
          <p:cNvCxnSpPr/>
          <p:nvPr/>
        </p:nvCxnSpPr>
        <p:spPr>
          <a:xfrm rot="5400000">
            <a:off x="6001544" y="4714081"/>
            <a:ext cx="571500" cy="158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394" name="Picture 78"/>
          <p:cNvPicPr>
            <a:picLocks noChangeAspect="1" noChangeArrowheads="1"/>
          </p:cNvPicPr>
          <p:nvPr/>
        </p:nvPicPr>
        <p:blipFill>
          <a:blip r:embed="rId9" cstate="print"/>
          <a:srcRect l="32874" t="57520" r="62520" b="35286"/>
          <a:stretch>
            <a:fillRect/>
          </a:stretch>
        </p:blipFill>
        <p:spPr bwMode="auto">
          <a:xfrm>
            <a:off x="6000750" y="5357813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20716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00" y="45720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Овал 139"/>
          <p:cNvSpPr/>
          <p:nvPr/>
        </p:nvSpPr>
        <p:spPr>
          <a:xfrm>
            <a:off x="7031038" y="4954588"/>
            <a:ext cx="1143000" cy="785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00" dirty="0"/>
          </a:p>
        </p:txBody>
      </p:sp>
      <p:sp>
        <p:nvSpPr>
          <p:cNvPr id="141" name="Овал 140"/>
          <p:cNvSpPr/>
          <p:nvPr/>
        </p:nvSpPr>
        <p:spPr>
          <a:xfrm>
            <a:off x="6816725" y="4954588"/>
            <a:ext cx="1143000" cy="785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00" dirty="0"/>
          </a:p>
        </p:txBody>
      </p:sp>
      <p:pic>
        <p:nvPicPr>
          <p:cNvPr id="13399" name="Picture 119" descr="C:\Users\Admin\Desktop\Выступление на Правительстве РФ\office_women_glass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73913" y="5311775"/>
            <a:ext cx="3952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Прямоугольник 119"/>
          <p:cNvSpPr/>
          <p:nvPr/>
        </p:nvSpPr>
        <p:spPr>
          <a:xfrm>
            <a:off x="6794500" y="5059363"/>
            <a:ext cx="121443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Организации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401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2861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9291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Овал 145"/>
          <p:cNvSpPr/>
          <p:nvPr/>
        </p:nvSpPr>
        <p:spPr>
          <a:xfrm>
            <a:off x="3857625" y="1214438"/>
            <a:ext cx="1143000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65" name="Овал 64"/>
          <p:cNvSpPr/>
          <p:nvPr/>
        </p:nvSpPr>
        <p:spPr>
          <a:xfrm>
            <a:off x="4143375" y="1214438"/>
            <a:ext cx="1149350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ФОИВ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13408" name="Picture 78"/>
          <p:cNvPicPr>
            <a:picLocks noChangeAspect="1" noChangeArrowheads="1"/>
          </p:cNvPicPr>
          <p:nvPr/>
        </p:nvPicPr>
        <p:blipFill>
          <a:blip r:embed="rId9" cstate="print"/>
          <a:srcRect l="32874" t="57520" r="62520" b="35286"/>
          <a:stretch>
            <a:fillRect/>
          </a:stretch>
        </p:blipFill>
        <p:spPr bwMode="auto">
          <a:xfrm>
            <a:off x="4500563" y="1571625"/>
            <a:ext cx="3603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" name="Прямая со стрелкой 209"/>
          <p:cNvCxnSpPr/>
          <p:nvPr/>
        </p:nvCxnSpPr>
        <p:spPr>
          <a:xfrm rot="5400000">
            <a:off x="7081837" y="4700588"/>
            <a:ext cx="569913" cy="158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412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12038" y="45434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1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347" grpId="0" animBg="1"/>
      <p:bldP spid="140" grpId="0" animBg="1"/>
      <p:bldP spid="141" grpId="0" animBg="1"/>
      <p:bldP spid="120" grpId="0"/>
      <p:bldP spid="146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24075" y="1557338"/>
            <a:ext cx="5256213" cy="431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Архангельский региональный портал государственных и муниципальных услуг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2DC453-F37A-4F32-BBA5-C47B7A2A366A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2D19B-27EA-453B-B986-8AE79045CE8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857375"/>
            <a:ext cx="46434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9029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928813"/>
            <a:ext cx="30575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1928813"/>
            <a:ext cx="56483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1214438"/>
            <a:ext cx="8786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Просмотр информации по услуге и начало оформления заявки:</a:t>
            </a: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1214438"/>
            <a:ext cx="8786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Заполнение электронных форм: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0" y="1214438"/>
            <a:ext cx="8786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Прикрепление электронных форм документов:</a:t>
            </a: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0" y="1214438"/>
            <a:ext cx="8786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Мониторинг процесса предоставление услуги и получение результата в электронной форме: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24075" y="1557338"/>
            <a:ext cx="5256213" cy="431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Архангельская региональная система исполнения регламентов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2DC453-F37A-4F32-BBA5-C47B7A2A366A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F422B-97B2-4C59-803F-1A23617C708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8786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4313" y="1214438"/>
            <a:ext cx="878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Список обращений в работе с указанием первичной информации по заявке:</a:t>
            </a:r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643063"/>
            <a:ext cx="8786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643063"/>
            <a:ext cx="87741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4313" y="1214438"/>
            <a:ext cx="878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Один из шагов предоставления услуги в электронной форме:</a:t>
            </a: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4313" y="1214438"/>
            <a:ext cx="878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Личный кабинет исполнителя с указанием сведений по учетной записи: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555875" y="1773238"/>
            <a:ext cx="4248150" cy="410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Программирование услуги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C89803-D269-4946-9563-2D912BAA8617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7F88-2D61-4296-88CD-344728DBEE4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25" y="266700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270510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274637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78130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1" name="Рисунок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636838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ttp://t3.gstatic.com/images?q=tbn:ANd9GcR4raeWZPprg1rvKgYlhR6aC3gU4Jwz7Nhdwbt0c2g4VLZJSQJMzMVCrqu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5085184"/>
            <a:ext cx="1790700" cy="1314451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69" name="Пятиугольник 68"/>
          <p:cNvSpPr/>
          <p:nvPr/>
        </p:nvSpPr>
        <p:spPr>
          <a:xfrm>
            <a:off x="611560" y="1700808"/>
            <a:ext cx="2232248" cy="857256"/>
          </a:xfrm>
          <a:prstGeom prst="homePlate">
            <a:avLst>
              <a:gd name="adj" fmla="val 18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Анализ НПА</a:t>
            </a:r>
          </a:p>
        </p:txBody>
      </p:sp>
      <p:sp>
        <p:nvSpPr>
          <p:cNvPr id="76" name="Нашивка 75"/>
          <p:cNvSpPr/>
          <p:nvPr/>
        </p:nvSpPr>
        <p:spPr>
          <a:xfrm>
            <a:off x="3419872" y="1700808"/>
            <a:ext cx="2232248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Составление электронного регламента</a:t>
            </a:r>
          </a:p>
        </p:txBody>
      </p:sp>
      <p:sp>
        <p:nvSpPr>
          <p:cNvPr id="77" name="Нашивка 76"/>
          <p:cNvSpPr/>
          <p:nvPr/>
        </p:nvSpPr>
        <p:spPr>
          <a:xfrm>
            <a:off x="6228184" y="1700808"/>
            <a:ext cx="2232250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Программирование услуги</a:t>
            </a:r>
          </a:p>
        </p:txBody>
      </p:sp>
      <p:sp>
        <p:nvSpPr>
          <p:cNvPr id="78" name="Нашивка 77"/>
          <p:cNvSpPr/>
          <p:nvPr/>
        </p:nvSpPr>
        <p:spPr>
          <a:xfrm>
            <a:off x="611560" y="4005064"/>
            <a:ext cx="2232248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Тестирование услуги в учреждении</a:t>
            </a:r>
          </a:p>
        </p:txBody>
      </p:sp>
      <p:sp>
        <p:nvSpPr>
          <p:cNvPr id="79" name="Нашивка 78"/>
          <p:cNvSpPr/>
          <p:nvPr/>
        </p:nvSpPr>
        <p:spPr>
          <a:xfrm>
            <a:off x="3419872" y="4005064"/>
            <a:ext cx="2304256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Устранение замечаний</a:t>
            </a:r>
          </a:p>
        </p:txBody>
      </p:sp>
      <p:sp>
        <p:nvSpPr>
          <p:cNvPr id="80" name="Нашивка 79"/>
          <p:cNvSpPr/>
          <p:nvPr/>
        </p:nvSpPr>
        <p:spPr>
          <a:xfrm>
            <a:off x="6228184" y="4005064"/>
            <a:ext cx="2304256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Перенос услуги на боевой стенд</a:t>
            </a: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4356100" y="4868863"/>
            <a:ext cx="484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dirty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  <a:endParaRPr lang="ru-RU" sz="3000" b="1" dirty="0">
              <a:solidFill>
                <a:srgbClr val="66FF6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pic>
        <p:nvPicPr>
          <p:cNvPr id="58" name="Рисунок 57" descr="X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229225"/>
            <a:ext cx="6477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0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5373688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4356100" y="5732463"/>
            <a:ext cx="484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dirty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  <a:endParaRPr lang="ru-RU" sz="3000" b="1" dirty="0">
              <a:solidFill>
                <a:srgbClr val="66FF6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67" name="Rectangle 48"/>
          <p:cNvSpPr>
            <a:spLocks noChangeArrowheads="1"/>
          </p:cNvSpPr>
          <p:nvPr/>
        </p:nvSpPr>
        <p:spPr bwMode="auto">
          <a:xfrm>
            <a:off x="4356100" y="5300663"/>
            <a:ext cx="484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dirty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  <a:endParaRPr lang="ru-RU" sz="3000" b="1" dirty="0">
              <a:solidFill>
                <a:srgbClr val="66FF6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pic>
        <p:nvPicPr>
          <p:cNvPr id="19495" name="Picture 39" descr="http://amoseo.ru/uploads/posts/images3/semnatura_electronica_228179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2636838"/>
            <a:ext cx="18716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66" grpId="0"/>
      <p:bldP spid="66" grpId="1"/>
      <p:bldP spid="67" grpId="0"/>
      <p:bldP spid="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Организация межведомственного взаимодействия – Внутрирегиональное взаимодействие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B3285-06A9-406F-AD29-2AF2050DA3A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3559" name="Picture 9" descr="http://planetolog.ru/maps/russia-oblast/Arhangelskaya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5715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6156325" y="1557338"/>
            <a:ext cx="2881313" cy="3671887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Справки из органов опеки и попечительства;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Справки из органов ЗАГС;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Справки из органа государственной службы занятости населения;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Справки из органа социальной защиты. </a:t>
            </a:r>
          </a:p>
        </p:txBody>
      </p:sp>
      <p:pic>
        <p:nvPicPr>
          <p:cNvPr id="23561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643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1714500" y="3214688"/>
            <a:ext cx="928688" cy="214312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536031" y="2250282"/>
            <a:ext cx="1071563" cy="85725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2643188" y="2928938"/>
            <a:ext cx="857250" cy="28575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2643188" y="3214688"/>
            <a:ext cx="1500187" cy="357187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1857375" y="3714751"/>
            <a:ext cx="1285875" cy="28575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1143001" y="3643312"/>
            <a:ext cx="1928812" cy="107156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2071688" y="3786188"/>
            <a:ext cx="1571625" cy="428625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V="1">
            <a:off x="1571626" y="4286250"/>
            <a:ext cx="2214562" cy="71437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V="1">
            <a:off x="2428876" y="3429000"/>
            <a:ext cx="1714500" cy="1285875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2643188" y="3214688"/>
            <a:ext cx="2428875" cy="1500187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>
            <a:off x="2643188" y="3214688"/>
            <a:ext cx="2214562" cy="2071687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3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7148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457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52863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492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071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286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5003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714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5005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43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428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Организация межведомственного взаимодействия – </a:t>
            </a:r>
            <a:br>
              <a:rPr smtClean="0"/>
            </a:br>
            <a:r>
              <a:rPr smtClean="0"/>
              <a:t>Получение сведений от ФОИВ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A58AD-9664-4937-B743-AE9514FE4F6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14438"/>
          <a:ext cx="9144000" cy="5429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4"/>
                <a:gridCol w="3857652"/>
                <a:gridCol w="3071834"/>
                <a:gridCol w="1714480"/>
              </a:tblGrid>
              <a:tr h="68136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сведений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ФОИВ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Готовность</a:t>
                      </a:r>
                      <a:endParaRPr lang="ru-RU" sz="2000" dirty="0"/>
                    </a:p>
                  </a:txBody>
                  <a:tcPr/>
                </a:tc>
              </a:tr>
              <a:tr h="7592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Сведения о  доходах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ФНС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7592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Запрос СНИЛС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ПФР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7592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Отсутствие (наличие) судимости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МВД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8554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Размер пенсии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ФСКН, ФСИН, ФСБ, МВД, Минобороны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8554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Подтверждение трудной жизненной ситуации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МЧС, МВД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7592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Подтверждение</a:t>
                      </a:r>
                      <a:r>
                        <a:rPr lang="ru-RU" sz="2000" baseline="0" dirty="0" smtClean="0"/>
                        <a:t> статуса ИП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ФНС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Организация межведомственного взаимодействия – Предоставление  сведений ФОИВ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21E64-2AC8-42FF-840E-DEB9922D026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38163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Сведения о неполучении ежемесячного пособия по уходу за ребенком в органах социальной защиты населения по месту жительства отца, матери ребенка (для одного из родителей в соответствующих случаях, а также для лиц, фактически осуществляющих уход за ребенком вместо матери (отца, обоих родителей) ребенка) в случае, если отец (мать, оба родителя) ребенка не работает (не служит) либо обучается по очной форме обучения в образовательных учреждениях начального профессионального, среднего профессионального и высшего профессионального образования и учреждениях послевузовского профессионального образования;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Сведения о получении социальных выплат;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Сведения из направления на медико-социальную экспертизу, выданного органом социальной защиты населения.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611560" y="5229200"/>
            <a:ext cx="2232248" cy="857256"/>
          </a:xfrm>
          <a:prstGeom prst="homePlate">
            <a:avLst>
              <a:gd name="adj" fmla="val 18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Регистрация на тестовом стенде СМЭВ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3419872" y="5229200"/>
            <a:ext cx="2232248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Тестирование сервисов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6228184" y="5229200"/>
            <a:ext cx="2232250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Регистрация на промышленном стенде СМЭВ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err="1" smtClean="0"/>
              <a:t>Технологическая</a:t>
            </a:r>
            <a:r>
              <a:rPr smtClean="0"/>
              <a:t> </a:t>
            </a:r>
            <a:r>
              <a:rPr err="1" smtClean="0"/>
              <a:t>готовность</a:t>
            </a:r>
            <a:r>
              <a:rPr smtClean="0"/>
              <a:t>, </a:t>
            </a:r>
            <a:r>
              <a:rPr err="1" smtClean="0"/>
              <a:t>защита</a:t>
            </a:r>
            <a:r>
              <a:rPr smtClean="0"/>
              <a:t> </a:t>
            </a:r>
            <a:r>
              <a:rPr err="1" smtClean="0"/>
              <a:t>каналов</a:t>
            </a:r>
            <a:r>
              <a:rPr smtClean="0"/>
              <a:t> </a:t>
            </a:r>
            <a:r>
              <a:rPr err="1" smtClean="0"/>
              <a:t>связи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B4F85-C653-4B2A-AF41-19AE89575A0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6631" name="Picture 8" descr="http://proxerox700.ru/wp-content/uploads/2012/03/Xerox-Workcentre5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196975"/>
            <a:ext cx="2124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http://byfly.ws/uploads/posts/2010-12/1292172403_server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268413"/>
            <a:ext cx="20891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 b="14841"/>
          <a:stretch>
            <a:fillRect/>
          </a:stretch>
        </p:blipFill>
        <p:spPr bwMode="auto">
          <a:xfrm>
            <a:off x="3132138" y="981075"/>
            <a:ext cx="2247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59113" y="3068638"/>
            <a:ext cx="2952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175 автоматизированных рабочих мест</a:t>
            </a:r>
          </a:p>
        </p:txBody>
      </p:sp>
      <p:pic>
        <p:nvPicPr>
          <p:cNvPr id="26635" name="Picture 15" descr="http://www.goodmarkt.ru/images/Foto/news/ghby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3860800"/>
            <a:ext cx="23034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191250" y="3068638"/>
            <a:ext cx="2952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6 многофункциональных устройств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3068638"/>
            <a:ext cx="27368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16 единиц серверного оборудования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08175" y="6092825"/>
            <a:ext cx="1720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10 принтеров </a:t>
            </a:r>
          </a:p>
        </p:txBody>
      </p:sp>
      <p:pic>
        <p:nvPicPr>
          <p:cNvPr id="26639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221163"/>
            <a:ext cx="37528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219700" y="5805488"/>
            <a:ext cx="33131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Поставка и настройка криптографических шлюзов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55875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Организационная готовность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7E68-C31B-4711-963B-87B87261D71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7655" name="Picture 12" descr="http://www.jobprofy.ru/images/vibor_trening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363" y="1643063"/>
            <a:ext cx="263207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43500" y="3357563"/>
            <a:ext cx="3571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Онлайн-обучение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сотрудников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3" y="3357563"/>
            <a:ext cx="3857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Личное обучение сотрудников</a:t>
            </a:r>
          </a:p>
        </p:txBody>
      </p:sp>
      <p:pic>
        <p:nvPicPr>
          <p:cNvPr id="27658" name="Picture 16" descr="http://www.admtroitsk.ru/webfiles/8843_%D1%81%D0%BE%D0%B2%D0%B5%D1%89%D0%B0%D0%BD%D0%B8%D0%B5(250x20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4286250"/>
            <a:ext cx="2813050" cy="1717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51500" y="6021388"/>
            <a:ext cx="2786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Внутренние совещания</a:t>
            </a:r>
          </a:p>
        </p:txBody>
      </p:sp>
      <p:pic>
        <p:nvPicPr>
          <p:cNvPr id="27660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714500"/>
            <a:ext cx="26876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55650" y="6021388"/>
            <a:ext cx="3168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Инструкции и руководства</a:t>
            </a:r>
          </a:p>
        </p:txBody>
      </p:sp>
      <p:pic>
        <p:nvPicPr>
          <p:cNvPr id="27662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357688"/>
            <a:ext cx="17954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00338" y="1773238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Организационная готовность – поездки по области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A8A88-F9E6-4A4C-99AB-F91F3884720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1052513"/>
            <a:ext cx="5149850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Осуществлены выезды специалистов во </a:t>
            </a:r>
            <a:r>
              <a:rPr lang="ru-RU" sz="2800" u="sng" dirty="0">
                <a:solidFill>
                  <a:srgbClr val="254061"/>
                </a:solidFill>
                <a:latin typeface="+mj-lt"/>
                <a:cs typeface="Tahoma" pitchFamily="34" charset="0"/>
              </a:rPr>
              <a:t>все</a:t>
            </a:r>
            <a:r>
              <a:rPr lang="ru-RU" sz="28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муниципальные образования Архангельской области в целях выявления и устранения имеющихся недостатков в вопросах технологического и организационно-методического обеспечения деятельности по предоставлению государственных услуг в сфере социальной поддержки населения.</a:t>
            </a:r>
          </a:p>
        </p:txBody>
      </p:sp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2038350"/>
            <a:ext cx="3724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err="1" smtClean="0"/>
              <a:t>Общая</a:t>
            </a:r>
            <a:r>
              <a:rPr smtClean="0"/>
              <a:t> </a:t>
            </a:r>
            <a:r>
              <a:rPr err="1" smtClean="0"/>
              <a:t>ситуация</a:t>
            </a:r>
            <a:r>
              <a:rPr smtClean="0"/>
              <a:t> в </a:t>
            </a:r>
            <a:r>
              <a:rPr err="1" smtClean="0"/>
              <a:t>Архангельской</a:t>
            </a:r>
            <a:r>
              <a:rPr smtClean="0"/>
              <a:t> </a:t>
            </a:r>
            <a:r>
              <a:rPr err="1" smtClean="0"/>
              <a:t>области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B860-ACAA-4973-857A-7075EF3D0F7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5500687"/>
          </a:xfrm>
        </p:spPr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25 000</a:t>
            </a:r>
            <a:r>
              <a:rPr lang="ru-RU" sz="32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семей-льготников на территории области;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57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 учреждений в сфере социальной защиты;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377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 сотрудников учреждений;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12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 предоставляемых услуг;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118 052</a:t>
            </a:r>
            <a:r>
              <a:rPr lang="ru-RU" sz="32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обращения в год.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4625" y="1714500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Помощь пользователям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627-35A4-4791-90A3-635B648BB18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7655" name="Picture 15" descr="https://encrypted-tbn1.gstatic.com/images?q=tbn:ANd9GcT1Sh5czccz4s9jIGGOno0RZmjC1DKBRi_Ll-CrwnHvqqrE9MB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26841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714625"/>
            <a:ext cx="1649412" cy="1651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572250" y="2786063"/>
            <a:ext cx="22510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Служба технической </a:t>
            </a:r>
          </a:p>
          <a:p>
            <a:pPr>
              <a:defRPr/>
            </a:pPr>
            <a:r>
              <a:rPr lang="ru-RU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поддержки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875" y="2786063"/>
            <a:ext cx="26289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Министерство труда, </a:t>
            </a:r>
          </a:p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занятости и социального развития</a:t>
            </a:r>
          </a:p>
        </p:txBody>
      </p:sp>
      <p:pic>
        <p:nvPicPr>
          <p:cNvPr id="2766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500563"/>
            <a:ext cx="2254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643688" y="5929313"/>
            <a:ext cx="23288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Тестовый стенд для отработки навыков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86125" y="4286250"/>
            <a:ext cx="2857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Учреждения социальной поддержки населения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2875" y="6072188"/>
            <a:ext cx="23288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Онлайн видеокурс</a:t>
            </a:r>
          </a:p>
        </p:txBody>
      </p:sp>
      <p:sp>
        <p:nvSpPr>
          <p:cNvPr id="29711" name="AutoShape 19" descr="data:image/jpeg;base64,/9j/4AAQSkZJRgABAQAAAQABAAD/2wCEAAkGBhMGERAOBwgREA4PEBAPEA4NDRoPDxgSGRIWFBMSEhIbJyYfFxsjGRQSIDsgIyg1MC4sFR4xNTAqNSYtMSkBCQoKDQwMGg8MGSkcHCQpLDUsLCkpKSkpLCspKSkpLCwsKTUsKSkpNSkpKSksKTUpLC4pLC4pKTIpLCwpKSkpKf/AABEIAMIBAwMBIgACEQEDEQH/xAAbAAEAAgMBAQAAAAAAAAAAAAAAAQYDBAcFAv/EAD0QAAIBAwEDCAgDBwUBAAAAAAABAgMEESEFEjEGExZBUVVhkhQiMmJxgZGhM1OyQlJyc4LB0SNDk7PCFf/EABcBAQEBAQAAAAAAAAAAAAAAAAABAgP/xAAcEQEBAQEAAgMAAAAAAAAAAAAAEQESApEEEyH/2gAMAwEAAhEDEQA/AOGgAAAAAAAAAAAAAAAAAAAAAAAAAAAAAAAAAAAAAAAAAAAAAAAAAAAAAAAAAAAAAAAAAAAAAAAAAAAAAAAAAAAAAAAAAAAAAAAAAAAAAAAAAAAAAAAAAAAAAAAAAAAAAAAAAAAAAAAAAAAAAAAAAAAAAAAAAADattmVLpb8IJU84dSpJQp+Z6P4Iy+g0qf420ot9lGlKp93uoDQBvq1oS9naE1/HbYX2k39g9jyqa2dWFfrxSl6/wDxyxL6IDQBMo7uklhrRpkAAAAAAAAAAAAAAAAAAAAAAAAAAAAAAAAAAAAPSVGGykndU1UrtJqjL2ILqdXtfufXsI2fFWcHc1IpuL3KMXqnUxlya61FYfxcTQnN1G5Tk222228tvrbYGW6vJ3j3rio5NaLPBLsiuCXgjATGO9pFZb0SXENbujQEEp7uqfAgAejDaEb71Np5b4RuEs1Y9m/+ZH469j6jVu7OVlLdqYeilGUXmMovhKL60zAelYS9Ph6NU9rWVu+yfF0/hL9WO1geaCWQAAAAAAAAAAAAAAAAAAAAAAAAAAAAAAAD6px3mk+tpfcDe2u+ZdOguFGnFNe/Jb839ZY/pR55u7ae9cV8/nVF9JtI0gNrZn41H+bT/Wjqe2OTFDbWXcUd2p+bT9Wfz6pfM5Zsz8aj/Np/rR2lgcw2xyFr7OzK2XP01rmmvXS8Yf4yVxrHFHcTytr8maG2su4o7tR/7tP1Z/Pql8wORH1Tm6TUoPDTTTXFNapnqcodhLYU9yN5Tq56ovFRfxx6vqeSBvbZglV34LEa0YVklw9dZkl8Jby+Rom/tHWnat8eZkvkq1TBoAAAAAAAAAAAAAAAAAAAAAAAAAAAAAAAlPHAgAb+3FmvOceFXdrL4Tip/wDpmgejUXp1CMlrO39Sa6+abzCXyk3H+qJ5wG1sz8aj/Np/rR2lnErSt6PUhOSyoTjJpcdJJ/2Pe2zy5r7TzG3fMU3+zTfrte9Pj9MAXja/KihsbKr1t6p+VT9afz6o/Mo22OXFfaWY275im/2ab9dr3p8fpgrreeJAEt54kA29mWquZ5rfhU1zlV+4uK+L0ivGSAybW/0+Zp9dOhDK8ZN1X/2I0DNd3LvJzqVOM5OTS4LPUvBGEAAAAAAAAAAAAAAAAAAAAAAAAAAAAAAAADPZ3bspKcEnxUoy9mUXpKMl2NGe9sUlz1m3Kg3jXWUJfuVP7Pg/qlome1vJWb3qE8ZWGmsxa64yi9GvBgYAei3QvdZZt5+CdSg/l7UPufP/AMaU/wACtRqL3K8U/LJp/YDQBvvYlWPtqEV2zuKcV92SrKlba3d6pP8ALtlvv5zeIr4rIGra2sryShQhlvXsSXW5Pgku1mzeV40Iej2kt6OVKrUWm/NcMe4tcduW+zHzcbS3483a01SpPjGLzKXjUnxl8OHgaQAAAAAAAAAAAAAAAAAAAAAAAAAAAAAAAAAAAAAAAAAAAAAAAAAAAAAAAAAAAAAAAAAAAAAAAAAAAAAAAAAAAAAAAAAAAAAAAAAAAAAAAAAAAAAAAAAAAAAAAAAAAAAAAAAAAAAAAAAAAAAAAAAAAAAAAAAAATgYOx7J2gtqx3qtSNNLe1UM6pZSaWuv9z7pbThi6Vxe0qU6FHfpRqU03Unuye4utvKisLX189TNcsZ5uM4GC89PrnuqHkY6fXPdUPIyRqqNgYLz0+ue6oeRjp9c91Q8jEKo2BgvPT657qh5GOn1z3VT8jEKo2BgvPT657qp+Rjp9c91Q8jEKo2BgvPT657qh5GOn1z3VDyMQqjYGC89Prnuqn5GOn1z3VDyMQqjYGC89PrnuqHkY6fXPdUPIxCqNgYLz0+ue6oeRjp9c91U/IxCqNgYLz0+ue6qfkY6fXPdUPIxCqNgYLz0+ue6oeRjp9c91Q8jEKo2BgvPT657qh5GZ7PlzWrSaudnQhHDeVDr7NRCuf4GDtFtdOvFSlVispPG5DsXh8foffPaZ56Oezch/g39euG/I8c2fvpxTAwd2nCEcbt7F5eqxSX72NcaZxHV8N/D4M0NtXy2Wt6hWjVWn7ENcyx1LTTDwZ5de8cYwMHVrnlMqVu61GpTnXyl6NzW7JLEnlyaw9Ulp2mLktyoltivzW1+Zs6XNylz06ejksYjl6LRt+O7hatEi1y7AwX6HLqvv7stnU9zexvqm1pn2sNadupbLPasL22hKNJq4c5Ze7Hm9xNpLHbwLyb5RxXBB1KXKtwbXMR0bXsLqeAInePBta0qLfNVJRytd2TRhk97VvV8WwDbmJENABQnAAUwQABOBgACCUgBgjAx4AAQTgABgAAAwAiUhgABgNAAEvAY8ACid3wIa8ACAGAAwOccdIyaXgwAJ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65" name="Picture 23" descr="http://direct-media.ru/ck_file/images/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286250"/>
            <a:ext cx="19383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9" descr="http://upload.wikimedia.org/wikipedia/commons/thumb/c/c9/Coat_of_Arms_of_Arkhangelsk_oblast.svg/200px-Coat_of_Arms_of_Arkhangelsk_oblast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196975"/>
            <a:ext cx="1473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углом 20"/>
          <p:cNvSpPr/>
          <p:nvPr/>
        </p:nvSpPr>
        <p:spPr>
          <a:xfrm rot="5400000">
            <a:off x="3096419" y="1448594"/>
            <a:ext cx="574675" cy="1944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6200000">
            <a:off x="5472113" y="4184650"/>
            <a:ext cx="576262" cy="19446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6200000" flipV="1">
            <a:off x="3095626" y="4184650"/>
            <a:ext cx="576262" cy="1944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 углом 30"/>
          <p:cNvSpPr/>
          <p:nvPr/>
        </p:nvSpPr>
        <p:spPr>
          <a:xfrm rot="5400000" flipV="1">
            <a:off x="5472906" y="1448594"/>
            <a:ext cx="574675" cy="19446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Мониторинг качества предоставления услуг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DB0C7-D838-4ABF-8CF5-AF9353B7161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000250"/>
            <a:ext cx="49752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42875" y="1214438"/>
            <a:ext cx="8929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Мониторинг предоставления исполнительными органами государственной власти и органами местного самоуправления Архангельской области услуг в электронной форме.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42875" y="3357563"/>
            <a:ext cx="37861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Сведения в мониторинге: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Организационная готовность;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Технологическая готовность;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Число электронных заявок;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Число межведомственных запросов;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Число фактов нарушения сроков;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Число жалоб;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Активность пользователей.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2214563"/>
            <a:ext cx="378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Особенности мониторинга: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Доступность;</a:t>
            </a:r>
            <a:endParaRPr lang="ru-RU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Актуальность.</a:t>
            </a:r>
            <a:endParaRPr lang="ru-RU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Результаты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F36E-6E1B-4A90-87B0-A88E5563CF29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285875"/>
            <a:ext cx="8643937" cy="50165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12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услуг доступны для подачи заявки в электронной форме;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57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учреждений оснащены техникой и подключены к защищенной сети;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377</a:t>
            </a:r>
            <a:r>
              <a:rPr lang="ru-RU" sz="3200" dirty="0">
                <a:solidFill>
                  <a:srgbClr val="254061"/>
                </a:solidFill>
                <a:cs typeface="Tahoma" pitchFamily="34" charset="0"/>
              </a:rPr>
              <a:t> 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сотрудников учреждений обучено;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236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заявок было подано с Портала;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10377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личных обращений зарегистрировали сотрудники в ИС;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994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МВ запроса в адрес ФОИВ обработано;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1566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МВ запросов обработано внутри региона.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Перспективы развития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6071-054B-434D-B45E-A432EBE902B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285875"/>
            <a:ext cx="87153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Интеграция ведомственной информационной системы с РСМЭВ</a:t>
            </a:r>
          </a:p>
        </p:txBody>
      </p:sp>
      <p:pic>
        <p:nvPicPr>
          <p:cNvPr id="32776" name="Picture 9" descr="http://banks43.ru/netcat_files/111/147/elektronnyy-dokumentoobo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4286250"/>
            <a:ext cx="27146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313" y="3643313"/>
            <a:ext cx="65722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Организаций предоставления услуг по </a:t>
            </a:r>
            <a:r>
              <a:rPr lang="en-US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V </a:t>
            </a: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этапу</a:t>
            </a:r>
            <a:endParaRPr lang="ru-RU" sz="32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14313" y="2357438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Подключение ВИС «Адресная социальная помощь» к РСМЭВ;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Перенаправление поступающих с Портала заявок в ВИС;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Получение информации из ВИС в рамках межведомственного взаимодействия.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85750" y="4714875"/>
            <a:ext cx="5857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Обеспечение возможности получения результатов </a:t>
            </a:r>
            <a:b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</a:b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предоставления услуги в электронном виде на </a:t>
            </a:r>
            <a:b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</a:b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Архангельском региональном портале государственных и муниципальных </a:t>
            </a:r>
            <a:b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</a:b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услуг (функций), если это не запрещено </a:t>
            </a:r>
            <a:b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</a:b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федеральным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законом.</a:t>
            </a:r>
            <a:endParaRPr lang="ru-RU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4348" y="292893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err="1" smtClean="0"/>
              <a:t>Основные</a:t>
            </a:r>
            <a:r>
              <a:rPr smtClean="0"/>
              <a:t> </a:t>
            </a:r>
            <a:r>
              <a:rPr err="1" smtClean="0"/>
              <a:t>проблемы</a:t>
            </a:r>
            <a:r>
              <a:rPr smtClean="0"/>
              <a:t> перед </a:t>
            </a:r>
            <a:r>
              <a:rPr err="1" smtClean="0"/>
              <a:t>началом</a:t>
            </a:r>
            <a:r>
              <a:rPr smtClean="0"/>
              <a:t> </a:t>
            </a:r>
            <a:r>
              <a:rPr err="1" smtClean="0"/>
              <a:t>проекта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43BC-74A1-4CE7-B258-89BD76AA6CD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8858250" cy="5214937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Отсутствие возможности предоставлять услуги в электронной форме;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Отсутствие межведомственного взаимодействия;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Слабое техническое оснащение учреждений;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Отсутствие у сотрудников навыков работы с информационными системами;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Низкое финансирование;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Отсутствие контроля качества предоставления услуг.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Основные цели проекта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657D1-982E-4BC5-8803-7B118BB7BF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79388" y="1268413"/>
            <a:ext cx="8858250" cy="5214937"/>
          </a:xfrm>
        </p:spPr>
        <p:txBody>
          <a:bodyPr anchor="ctr"/>
          <a:lstStyle/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Обеспечить исполнение требований 210-ФЗ;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Улучшить материально-техническую базу;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Обеспечить мониторинг качества предоставления услуг;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Создать перспективы для дальнейшего развития.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Основные задачи проекта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287F4-9960-4418-887A-20B9D286B9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Содержимое 2"/>
          <p:cNvSpPr>
            <a:spLocks noGrp="1"/>
          </p:cNvSpPr>
          <p:nvPr>
            <p:ph idx="1"/>
          </p:nvPr>
        </p:nvSpPr>
        <p:spPr bwMode="auto">
          <a:xfrm>
            <a:off x="179388" y="1143000"/>
            <a:ext cx="8858250" cy="5500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Подготовка нормативной базы;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Перевод услуг с сфере социальной защиты в электронную форму;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Организация межведомственного взаимодействия в электронной форме;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Закупка серверов, ПК и МФУ;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Организация защищенных каналов связи;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Обучение сотрудников работе с информационными системами;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Обеспечение поддержки пользователей;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Создание инструмента для мониторинга услуг.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188" y="1928813"/>
            <a:ext cx="4500562" cy="414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Регламентация проекта – Электронная Архангельская область</a:t>
            </a:r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0D252-AC06-437F-BEEC-DE02AFC7AAC4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9ECAA-ADD3-413F-BA9F-A00413FE828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4303713"/>
            <a:ext cx="8215313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Мероприятия:</a:t>
            </a:r>
            <a:endParaRPr lang="en-US" sz="2000" dirty="0">
              <a:solidFill>
                <a:srgbClr val="632523"/>
              </a:solidFill>
              <a:latin typeface="+mj-lt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Формирование электронного правительства;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Использование информационно-коммуникационных технологий в системе социальной защиты населения;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Формирование региональной телекоммуникационной инфраструктуры и обеспечение доступности населению</a:t>
            </a: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современных </a:t>
            </a:r>
            <a:r>
              <a:rPr lang="ru-RU" sz="2000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инфокоммуникационных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услуг.</a:t>
            </a:r>
          </a:p>
          <a:p>
            <a:pPr>
              <a:defRPr/>
            </a:pPr>
            <a:endParaRPr lang="en-US" sz="2000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3714750"/>
            <a:ext cx="3073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Срок реализации: 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2011-2013 годы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1214438"/>
            <a:ext cx="8286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Название долгосрочной целевой программы:</a:t>
            </a:r>
            <a:endParaRPr lang="en-US" sz="2000" dirty="0">
              <a:solidFill>
                <a:srgbClr val="632523"/>
              </a:solidFill>
              <a:latin typeface="+mj-lt"/>
              <a:cs typeface="Tahoma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«Электронная Архангельская область» 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1857375"/>
            <a:ext cx="95011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Нормативно-правовой акт: 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Постановление Правительства Архангельской области от 19 октября 2010</a:t>
            </a: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 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года №</a:t>
            </a: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 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328-пп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2786063"/>
            <a:ext cx="90011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Государственный заказчик-координатор: 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188" y="1928813"/>
            <a:ext cx="4500562" cy="414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Регламентация проекта – НПА</a:t>
            </a:r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0D252-AC06-437F-BEEC-DE02AFC7AAC4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C23B3-B217-4ADC-8607-7F1247E69A5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8125" y="2860675"/>
            <a:ext cx="88217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Постановление Правительства Архангельской области от 5 апреля 2011 года № 102-пп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4250" y="3568700"/>
            <a:ext cx="87122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 создании государственной информационной системы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Архангельской области «Архангельская региональная система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межведомственного электронного взаимодействия»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550" y="1844675"/>
            <a:ext cx="87137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 создании государственной информационной системы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Архангельской области «Архангельская региональная система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межведомственного электронного взаимодействия»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5900" y="1222375"/>
            <a:ext cx="88217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Постановление Правительства Архангельской области от 28 декабря 2010 года № 408-пп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8288" y="4695825"/>
            <a:ext cx="8821737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Постановление Правительства Архангельской области от 08 ноября 2011 года № 427-пп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550" y="5402263"/>
            <a:ext cx="72755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 создании государственной информационной системы Архангельской области «Архангельская региональная система исполнения регламентов»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Регламентация проекта – Нормативные документы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C89803-D269-4946-9563-2D912BAA8617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CD3A4-09EB-49A4-AB93-BAB76B0BC56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1625" y="3071813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12 услуг</a:t>
            </a:r>
          </a:p>
        </p:txBody>
      </p:sp>
      <p:cxnSp>
        <p:nvCxnSpPr>
          <p:cNvPr id="19" name="Shape 18"/>
          <p:cNvCxnSpPr/>
          <p:nvPr/>
        </p:nvCxnSpPr>
        <p:spPr bwMode="auto">
          <a:xfrm rot="16200000" flipH="1">
            <a:off x="1367632" y="3032918"/>
            <a:ext cx="285750" cy="214313"/>
          </a:xfrm>
          <a:prstGeom prst="bentConnector3">
            <a:avLst>
              <a:gd name="adj1" fmla="val 10236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320357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3" y="324167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313" y="328295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888" y="331787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3359150"/>
            <a:ext cx="12573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 descr="http://t1.gstatic.com/images?q=tbn:ANd9GcTwr4BS0doo3d7iVkV0EvK9ycQAJ3bvYn9jh4lgeWtfjlUSxNk&amp;t=1&amp;usg=__jFMFPjVxETLfWmy_xr7V_dv-ZPA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571875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441642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445452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0" y="449580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075" y="453072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572000"/>
            <a:ext cx="12573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www.pgraph.ru/wyswyg/Image/gerbov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150" y="5781675"/>
            <a:ext cx="555625" cy="571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3" name="Группа 81"/>
          <p:cNvGrpSpPr>
            <a:grpSpLocks/>
          </p:cNvGrpSpPr>
          <p:nvPr/>
        </p:nvGrpSpPr>
        <p:grpSpPr bwMode="auto">
          <a:xfrm>
            <a:off x="6215063" y="3143250"/>
            <a:ext cx="1571625" cy="2008188"/>
            <a:chOff x="6215073" y="3143248"/>
            <a:chExt cx="1571635" cy="2007697"/>
          </a:xfrm>
        </p:grpSpPr>
        <p:pic>
          <p:nvPicPr>
            <p:cNvPr id="57" name="Picture 3" descr="C:\Users\Admin\Dropbox\Департамент ИТ\Илья\9-е августа\Для Перезентации\Схема После-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15073" y="4428809"/>
              <a:ext cx="1571635" cy="722136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grpSp>
          <p:nvGrpSpPr>
            <p:cNvPr id="17458" name="Группа 68"/>
            <p:cNvGrpSpPr>
              <a:grpSpLocks/>
            </p:cNvGrpSpPr>
            <p:nvPr/>
          </p:nvGrpSpPr>
          <p:grpSpPr bwMode="auto">
            <a:xfrm>
              <a:off x="6215073" y="3143248"/>
              <a:ext cx="1500198" cy="1000132"/>
              <a:chOff x="4000496" y="3643314"/>
              <a:chExt cx="2229326" cy="1575765"/>
            </a:xfrm>
          </p:grpSpPr>
          <p:pic>
            <p:nvPicPr>
              <p:cNvPr id="17462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68558" y="4464148"/>
                <a:ext cx="2127994" cy="754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6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00496" y="3643314"/>
                <a:ext cx="2229326" cy="808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" name="Стрелка вниз 69"/>
            <p:cNvSpPr/>
            <p:nvPr/>
          </p:nvSpPr>
          <p:spPr>
            <a:xfrm>
              <a:off x="6916204" y="4181567"/>
              <a:ext cx="142876" cy="21431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9" name="Пятиугольник 68"/>
          <p:cNvSpPr/>
          <p:nvPr/>
        </p:nvSpPr>
        <p:spPr>
          <a:xfrm>
            <a:off x="1285851" y="2143116"/>
            <a:ext cx="1643074" cy="857256"/>
          </a:xfrm>
          <a:prstGeom prst="homePlate">
            <a:avLst>
              <a:gd name="adj" fmla="val 18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Формирование перечня услуг</a:t>
            </a:r>
          </a:p>
        </p:txBody>
      </p:sp>
      <p:sp>
        <p:nvSpPr>
          <p:cNvPr id="76" name="Нашивка 75"/>
          <p:cNvSpPr/>
          <p:nvPr/>
        </p:nvSpPr>
        <p:spPr>
          <a:xfrm>
            <a:off x="2928925" y="2143116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Регламент </a:t>
            </a:r>
          </a:p>
          <a:p>
            <a:pPr algn="ctr">
              <a:defRPr/>
            </a:pPr>
            <a:r>
              <a:rPr lang="ru-RU" sz="1400" b="1" dirty="0"/>
              <a:t>оказания</a:t>
            </a:r>
          </a:p>
          <a:p>
            <a:pPr algn="ctr">
              <a:defRPr/>
            </a:pPr>
            <a:r>
              <a:rPr lang="ru-RU" sz="1400" b="1" dirty="0"/>
              <a:t>услуги</a:t>
            </a:r>
          </a:p>
        </p:txBody>
      </p:sp>
      <p:sp>
        <p:nvSpPr>
          <p:cNvPr id="77" name="Нашивка 76"/>
          <p:cNvSpPr/>
          <p:nvPr/>
        </p:nvSpPr>
        <p:spPr>
          <a:xfrm>
            <a:off x="4571999" y="2143116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Экспертиза </a:t>
            </a:r>
          </a:p>
          <a:p>
            <a:pPr algn="ctr">
              <a:defRPr/>
            </a:pPr>
            <a:r>
              <a:rPr lang="ru-RU" sz="1400" b="1" dirty="0"/>
              <a:t>проекта </a:t>
            </a:r>
          </a:p>
          <a:p>
            <a:pPr algn="ctr">
              <a:defRPr/>
            </a:pPr>
            <a:r>
              <a:rPr lang="ru-RU" sz="1400" b="1" dirty="0"/>
              <a:t>регламента</a:t>
            </a:r>
          </a:p>
        </p:txBody>
      </p:sp>
      <p:sp>
        <p:nvSpPr>
          <p:cNvPr id="78" name="Нашивка 77"/>
          <p:cNvSpPr/>
          <p:nvPr/>
        </p:nvSpPr>
        <p:spPr>
          <a:xfrm>
            <a:off x="6215073" y="2143116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Оптимизация регламента</a:t>
            </a:r>
          </a:p>
        </p:txBody>
      </p:sp>
      <p:sp>
        <p:nvSpPr>
          <p:cNvPr id="79" name="Нашивка 78"/>
          <p:cNvSpPr/>
          <p:nvPr/>
        </p:nvSpPr>
        <p:spPr>
          <a:xfrm>
            <a:off x="2071669" y="3498319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Доработка и утверждение регламента</a:t>
            </a:r>
          </a:p>
        </p:txBody>
      </p:sp>
      <p:sp>
        <p:nvSpPr>
          <p:cNvPr id="80" name="Нашивка 79"/>
          <p:cNvSpPr/>
          <p:nvPr/>
        </p:nvSpPr>
        <p:spPr>
          <a:xfrm>
            <a:off x="3714743" y="3500438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Составление ТКМВ</a:t>
            </a:r>
          </a:p>
        </p:txBody>
      </p:sp>
      <p:sp>
        <p:nvSpPr>
          <p:cNvPr id="81" name="Нашивка 80"/>
          <p:cNvSpPr/>
          <p:nvPr/>
        </p:nvSpPr>
        <p:spPr>
          <a:xfrm>
            <a:off x="5357817" y="3500438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Изменение должностных инструкций</a:t>
            </a: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150" y="442595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0" y="446405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450532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575" y="454025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581525"/>
            <a:ext cx="12573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0" name="Picture 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4581525"/>
            <a:ext cx="16446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C89803-D269-4946-9563-2D912BAA8617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B0935-667A-439E-AEBE-442A33CDDE5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2" name="TextBox 151"/>
          <p:cNvSpPr txBox="1"/>
          <p:nvPr/>
        </p:nvSpPr>
        <p:spPr>
          <a:xfrm>
            <a:off x="4392613" y="5572125"/>
            <a:ext cx="78581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Инфоматы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 bwMode="auto">
          <a:xfrm>
            <a:off x="4500563" y="2214563"/>
            <a:ext cx="569912" cy="571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b"/>
          <a:lstStyle/>
          <a:p>
            <a:pPr algn="ctr">
              <a:lnSpc>
                <a:spcPct val="80000"/>
              </a:lnSpc>
              <a:defRPr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286250" y="2754313"/>
            <a:ext cx="1000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Центры общественного доступа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071938" y="3714750"/>
            <a:ext cx="14287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МФЦ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0" y="2143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endParaRPr lang="ru-RU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7050" y="6357938"/>
            <a:ext cx="86201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ОИВ или ОМСУ</a:t>
            </a:r>
          </a:p>
        </p:txBody>
      </p:sp>
      <p:grpSp>
        <p:nvGrpSpPr>
          <p:cNvPr id="2" name="Группа 106"/>
          <p:cNvGrpSpPr>
            <a:grpSpLocks/>
          </p:cNvGrpSpPr>
          <p:nvPr/>
        </p:nvGrpSpPr>
        <p:grpSpPr bwMode="auto">
          <a:xfrm>
            <a:off x="6858000" y="2786063"/>
            <a:ext cx="1571625" cy="2187575"/>
            <a:chOff x="4500562" y="2143116"/>
            <a:chExt cx="1692531" cy="2188324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4500562" y="2143116"/>
              <a:ext cx="1692531" cy="21431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00562" y="3500893"/>
              <a:ext cx="1692531" cy="830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Портал услуг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и личный кабинет</a:t>
              </a:r>
            </a:p>
          </p:txBody>
        </p:sp>
        <p:pic>
          <p:nvPicPr>
            <p:cNvPr id="1850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2500306"/>
              <a:ext cx="1284964" cy="960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8"/>
          <p:cNvGrpSpPr>
            <a:grpSpLocks/>
          </p:cNvGrpSpPr>
          <p:nvPr/>
        </p:nvGrpSpPr>
        <p:grpSpPr bwMode="auto">
          <a:xfrm>
            <a:off x="4500563" y="1357313"/>
            <a:ext cx="579437" cy="571500"/>
            <a:chOff x="2552522" y="1714500"/>
            <a:chExt cx="1305103" cy="2571750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2570399" y="1714500"/>
              <a:ext cx="1287226" cy="257175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496" name="Picture 3" descr="C:\Documents and Settings\администратор\Мои документы\Работа\Проекты\Минкомсвязь\Единый портал государственных услуг\Дизайн\Портал государственных услуг-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2522" y="1959060"/>
              <a:ext cx="1283501" cy="197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9" name="Прямая со стрелкой 88"/>
          <p:cNvCxnSpPr/>
          <p:nvPr/>
        </p:nvCxnSpPr>
        <p:spPr>
          <a:xfrm flipV="1">
            <a:off x="638175" y="1630363"/>
            <a:ext cx="3862388" cy="534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132" idx="1"/>
          </p:cNvCxnSpPr>
          <p:nvPr/>
        </p:nvCxnSpPr>
        <p:spPr>
          <a:xfrm flipV="1">
            <a:off x="1643063" y="2500313"/>
            <a:ext cx="2857500" cy="1000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endCxn id="135" idx="1"/>
          </p:cNvCxnSpPr>
          <p:nvPr/>
        </p:nvCxnSpPr>
        <p:spPr>
          <a:xfrm>
            <a:off x="1428750" y="4929188"/>
            <a:ext cx="3071813" cy="357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120" idx="1"/>
          </p:cNvCxnSpPr>
          <p:nvPr/>
        </p:nvCxnSpPr>
        <p:spPr>
          <a:xfrm flipV="1">
            <a:off x="1285875" y="3463925"/>
            <a:ext cx="3214688" cy="536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endCxn id="94" idx="1"/>
          </p:cNvCxnSpPr>
          <p:nvPr/>
        </p:nvCxnSpPr>
        <p:spPr>
          <a:xfrm>
            <a:off x="719138" y="5921375"/>
            <a:ext cx="3781425" cy="198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123" idx="3"/>
          </p:cNvCxnSpPr>
          <p:nvPr/>
        </p:nvCxnSpPr>
        <p:spPr>
          <a:xfrm>
            <a:off x="5080000" y="1643063"/>
            <a:ext cx="1652588" cy="1354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132" idx="3"/>
          </p:cNvCxnSpPr>
          <p:nvPr/>
        </p:nvCxnSpPr>
        <p:spPr>
          <a:xfrm>
            <a:off x="5070475" y="2500313"/>
            <a:ext cx="1662113" cy="784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135" idx="3"/>
          </p:cNvCxnSpPr>
          <p:nvPr/>
        </p:nvCxnSpPr>
        <p:spPr>
          <a:xfrm flipV="1">
            <a:off x="5062538" y="4221163"/>
            <a:ext cx="1670050" cy="1065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120" idx="3"/>
          </p:cNvCxnSpPr>
          <p:nvPr/>
        </p:nvCxnSpPr>
        <p:spPr>
          <a:xfrm>
            <a:off x="5062538" y="3465513"/>
            <a:ext cx="1670050" cy="179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94" idx="3"/>
          </p:cNvCxnSpPr>
          <p:nvPr/>
        </p:nvCxnSpPr>
        <p:spPr>
          <a:xfrm flipV="1">
            <a:off x="5072063" y="4652963"/>
            <a:ext cx="1660525" cy="1466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4429125" y="1908175"/>
            <a:ext cx="7858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Домашний компьютер</a:t>
            </a:r>
          </a:p>
        </p:txBody>
      </p:sp>
      <p:grpSp>
        <p:nvGrpSpPr>
          <p:cNvPr id="7" name="Группа 146"/>
          <p:cNvGrpSpPr>
            <a:grpSpLocks/>
          </p:cNvGrpSpPr>
          <p:nvPr/>
        </p:nvGrpSpPr>
        <p:grpSpPr bwMode="auto">
          <a:xfrm>
            <a:off x="4500563" y="5000625"/>
            <a:ext cx="561975" cy="571500"/>
            <a:chOff x="1357313" y="2119313"/>
            <a:chExt cx="1000125" cy="1104900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1357313" y="2119313"/>
              <a:ext cx="1000125" cy="11049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494" name="Рисунок 54" descr="14102008-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1690" y="2257426"/>
              <a:ext cx="424172" cy="79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83"/>
          <p:cNvGrpSpPr>
            <a:grpSpLocks/>
          </p:cNvGrpSpPr>
          <p:nvPr/>
        </p:nvGrpSpPr>
        <p:grpSpPr bwMode="auto">
          <a:xfrm>
            <a:off x="4500563" y="3214688"/>
            <a:ext cx="561975" cy="500062"/>
            <a:chOff x="7715272" y="2714620"/>
            <a:chExt cx="562587" cy="500066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715272" y="2714620"/>
              <a:ext cx="562587" cy="50006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21" name="Picture 4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7769670" y="2755595"/>
              <a:ext cx="468145" cy="397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9" name="Группа 188"/>
          <p:cNvGrpSpPr>
            <a:grpSpLocks/>
          </p:cNvGrpSpPr>
          <p:nvPr/>
        </p:nvGrpSpPr>
        <p:grpSpPr bwMode="auto">
          <a:xfrm>
            <a:off x="4500563" y="5857875"/>
            <a:ext cx="571500" cy="523875"/>
            <a:chOff x="2571750" y="2572644"/>
            <a:chExt cx="1285875" cy="2356544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2571750" y="2572644"/>
              <a:ext cx="1285875" cy="235654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5" name="Picture 3" descr="C:\Documents and Settings\администратор\Мои документы\Работа\Проекты\Минкомсвязь\Единый портал государственных услуг\Дизайн\Портал государственных услуг-2.jpg"/>
            <p:cNvPicPr>
              <a:picLocks noChangeAspect="1" noChangeArrowheads="1"/>
            </p:cNvPicPr>
            <p:nvPr/>
          </p:nvPicPr>
          <p:blipFill>
            <a:blip r:embed="rId7" cstate="email"/>
            <a:stretch>
              <a:fillRect/>
            </a:stretch>
          </p:blipFill>
          <p:spPr bwMode="auto">
            <a:xfrm>
              <a:off x="2721441" y="2808605"/>
              <a:ext cx="993010" cy="197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10" name="Группа 188"/>
          <p:cNvGrpSpPr>
            <a:grpSpLocks/>
          </p:cNvGrpSpPr>
          <p:nvPr/>
        </p:nvGrpSpPr>
        <p:grpSpPr bwMode="auto">
          <a:xfrm>
            <a:off x="4500563" y="4071938"/>
            <a:ext cx="571500" cy="500062"/>
            <a:chOff x="2571750" y="1714500"/>
            <a:chExt cx="1285875" cy="2812852"/>
          </a:xfrm>
        </p:grpSpPr>
        <p:sp>
          <p:nvSpPr>
            <p:cNvPr id="180" name="Скругленный прямоугольник 179"/>
            <p:cNvSpPr/>
            <p:nvPr/>
          </p:nvSpPr>
          <p:spPr>
            <a:xfrm>
              <a:off x="2571750" y="1714500"/>
              <a:ext cx="1285875" cy="28128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1" name="Picture 3" descr="C:\Documents and Settings\администратор\Мои документы\Работа\Проекты\Минкомсвязь\Единый портал государственных услуг\Дизайн\Портал государственных услуг-2.jpg"/>
            <p:cNvPicPr>
              <a:picLocks noChangeAspect="1" noChangeArrowheads="1"/>
            </p:cNvPicPr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2730979" y="2222187"/>
              <a:ext cx="993010" cy="179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cxnSp>
        <p:nvCxnSpPr>
          <p:cNvPr id="200" name="Прямая со стрелкой 199"/>
          <p:cNvCxnSpPr>
            <a:stCxn id="180" idx="3"/>
          </p:cNvCxnSpPr>
          <p:nvPr/>
        </p:nvCxnSpPr>
        <p:spPr>
          <a:xfrm flipV="1">
            <a:off x="5072063" y="3933825"/>
            <a:ext cx="1660525" cy="388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4049713" y="4643438"/>
            <a:ext cx="123348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Мобильные МФЦ </a:t>
            </a:r>
          </a:p>
        </p:txBody>
      </p:sp>
      <p:cxnSp>
        <p:nvCxnSpPr>
          <p:cNvPr id="220" name="Прямая со стрелкой 219"/>
          <p:cNvCxnSpPr>
            <a:endCxn id="180" idx="1"/>
          </p:cNvCxnSpPr>
          <p:nvPr/>
        </p:nvCxnSpPr>
        <p:spPr>
          <a:xfrm>
            <a:off x="2357438" y="4214813"/>
            <a:ext cx="2143125" cy="107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Хорда 85"/>
          <p:cNvSpPr/>
          <p:nvPr/>
        </p:nvSpPr>
        <p:spPr>
          <a:xfrm rot="10800000">
            <a:off x="-2500330" y="1571612"/>
            <a:ext cx="5000660" cy="4857784"/>
          </a:xfrm>
          <a:prstGeom prst="chord">
            <a:avLst>
              <a:gd name="adj1" fmla="val 5377422"/>
              <a:gd name="adj2" fmla="val 1620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90" name="Пирог 389"/>
          <p:cNvSpPr/>
          <p:nvPr/>
        </p:nvSpPr>
        <p:spPr>
          <a:xfrm rot="10800000">
            <a:off x="-2492375" y="1571625"/>
            <a:ext cx="4984750" cy="4857750"/>
          </a:xfrm>
          <a:prstGeom prst="pie">
            <a:avLst>
              <a:gd name="adj1" fmla="val 5377556"/>
              <a:gd name="adj2" fmla="val 915808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1" name="TextBox 390"/>
          <p:cNvSpPr txBox="1">
            <a:spLocks noChangeArrowheads="1"/>
          </p:cNvSpPr>
          <p:nvPr/>
        </p:nvSpPr>
        <p:spPr bwMode="auto">
          <a:xfrm>
            <a:off x="357188" y="2428875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35%</a:t>
            </a:r>
          </a:p>
        </p:txBody>
      </p:sp>
      <p:sp>
        <p:nvSpPr>
          <p:cNvPr id="392" name="TextBox 391"/>
          <p:cNvSpPr txBox="1">
            <a:spLocks noChangeArrowheads="1"/>
          </p:cNvSpPr>
          <p:nvPr/>
        </p:nvSpPr>
        <p:spPr bwMode="auto">
          <a:xfrm>
            <a:off x="357188" y="5072063"/>
            <a:ext cx="69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65%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0" y="3429000"/>
            <a:ext cx="2500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Жители Архангельской области</a:t>
            </a:r>
          </a:p>
        </p:txBody>
      </p:sp>
      <p:grpSp>
        <p:nvGrpSpPr>
          <p:cNvPr id="11" name="Группа 68"/>
          <p:cNvGrpSpPr>
            <a:grpSpLocks/>
          </p:cNvGrpSpPr>
          <p:nvPr/>
        </p:nvGrpSpPr>
        <p:grpSpPr bwMode="auto">
          <a:xfrm>
            <a:off x="3071813" y="3071813"/>
            <a:ext cx="714375" cy="714375"/>
            <a:chOff x="3436938" y="3143248"/>
            <a:chExt cx="571500" cy="571500"/>
          </a:xfrm>
        </p:grpSpPr>
        <p:sp>
          <p:nvSpPr>
            <p:cNvPr id="63" name="Скругленный прямоугольник 62"/>
            <p:cNvSpPr/>
            <p:nvPr/>
          </p:nvSpPr>
          <p:spPr bwMode="auto">
            <a:xfrm>
              <a:off x="3436938" y="3143248"/>
              <a:ext cx="571500" cy="5715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 Почта России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240   ПКД</a:t>
              </a:r>
              <a:endPara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486" name="Picture 6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0224" y="3184071"/>
              <a:ext cx="285751" cy="28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69"/>
          <p:cNvGrpSpPr>
            <a:grpSpLocks/>
          </p:cNvGrpSpPr>
          <p:nvPr/>
        </p:nvGrpSpPr>
        <p:grpSpPr bwMode="auto">
          <a:xfrm>
            <a:off x="3929063" y="3071813"/>
            <a:ext cx="714375" cy="714375"/>
            <a:chOff x="4143375" y="3214688"/>
            <a:chExt cx="571500" cy="571500"/>
          </a:xfrm>
        </p:grpSpPr>
        <p:sp>
          <p:nvSpPr>
            <p:cNvPr id="64" name="Скругленный прямоугольник 63"/>
            <p:cNvSpPr/>
            <p:nvPr/>
          </p:nvSpPr>
          <p:spPr bwMode="auto">
            <a:xfrm>
              <a:off x="4143375" y="3214688"/>
              <a:ext cx="571500" cy="5715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Библиотеки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150 ЦОД</a:t>
              </a:r>
              <a:endPara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484" name="Picture 71" descr="http://www.library.saransk.ru/b/biblioteka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06661" y="3286126"/>
              <a:ext cx="214311" cy="21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70"/>
          <p:cNvGrpSpPr>
            <a:grpSpLocks/>
          </p:cNvGrpSpPr>
          <p:nvPr/>
        </p:nvGrpSpPr>
        <p:grpSpPr bwMode="auto">
          <a:xfrm>
            <a:off x="4714875" y="3071813"/>
            <a:ext cx="928688" cy="938212"/>
            <a:chOff x="4714876" y="2857496"/>
            <a:chExt cx="857257" cy="693135"/>
          </a:xfrm>
        </p:grpSpPr>
        <p:sp>
          <p:nvSpPr>
            <p:cNvPr id="67" name="Скругленный прямоугольник 66"/>
            <p:cNvSpPr/>
            <p:nvPr/>
          </p:nvSpPr>
          <p:spPr bwMode="auto">
            <a:xfrm>
              <a:off x="4786681" y="2857496"/>
              <a:ext cx="735629" cy="52776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14876" y="2857496"/>
              <a:ext cx="857257" cy="693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ГУ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ОСЗН - 25 ЦЗ - 22 КЦСО - 22</a:t>
              </a:r>
            </a:p>
            <a:p>
              <a:pPr algn="ctr">
                <a:defRPr/>
              </a:pPr>
              <a:endParaRPr lang="ru-RU" sz="11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Группа 71"/>
          <p:cNvGrpSpPr>
            <a:grpSpLocks/>
          </p:cNvGrpSpPr>
          <p:nvPr/>
        </p:nvGrpSpPr>
        <p:grpSpPr bwMode="auto">
          <a:xfrm>
            <a:off x="5786438" y="3071813"/>
            <a:ext cx="857250" cy="714375"/>
            <a:chOff x="5300581" y="3208337"/>
            <a:chExt cx="330869" cy="419100"/>
          </a:xfrm>
        </p:grpSpPr>
        <p:sp>
          <p:nvSpPr>
            <p:cNvPr id="105" name="Скругленный прямоугольник 104"/>
            <p:cNvSpPr/>
            <p:nvPr/>
          </p:nvSpPr>
          <p:spPr bwMode="auto">
            <a:xfrm>
              <a:off x="5300581" y="3208337"/>
              <a:ext cx="330869" cy="4191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Местные администрации 203</a:t>
              </a:r>
            </a:p>
          </p:txBody>
        </p:sp>
        <p:pic>
          <p:nvPicPr>
            <p:cNvPr id="18480" name="Picture 74" descr="C:\Users\Admin\Desktop\Hom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60739" y="3208337"/>
              <a:ext cx="240632" cy="24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75" name="AutoShape 75" descr="data:image/jpeg;base64,/9j/4AAQSkZJRgABAQAAAQABAAD/2wCEAAkGBhQSEBQUEhIWFBUWFxwYFxUYGBcXHBcYFxcXFxgXFxccHSYeGxojGRgXHy8gIycpLCwsGB8xNTAqNScrLCkBCQoKDgwOGg8PGiwkHCQpLSwpLCksKSwsKSwpKiwsLCkpKSkqLCksLCwsLCkpLCkpKSwpLCwpKSksLCkpKSwsLP/AABEIALMBGgMBIgACEQEDEQH/xAAbAAABBQEBAAAAAAAAAAAAAAAFAAIDBAYBB//EAEgQAAIBAgMFBAYGBwYFBQEAAAECEQMhABIxBAUiQVETMmFxBlKBkaHwFCNCYnKxFTNjgpKy0RckNJPB4QdTc8LDFkNUovHi/8QAGgEAAwEBAQEAAAAAAAAAAAAAAAECAwQFBv/EADMRAAICAAQDBQcDBQEAAAAAAAABAhEDEjFRBBMhFEFSgfAiMlNUYXGRBSWhM0Kx4fEj/9oADAMBAAIRAxEAPwD2LeG8MgIGsSTyW8Anw19xwtybQ1TZ6TuZZlBJ0vgdtx4n8z/2i3U6WvovU4uejf8AhKP4BjNv2vIqugUwsNLRitsG9KVYMaThwrZSVuMwAJAOh1GmLItaFo4yA3vWy7We0PBVqKunCFiBp4415xhKd027/r1tBEWFj1PjioiloTjfFbN+tPejl/zI6dMWd270qs6hqhPCTy1y0T06s3vwNA4v3v8Ay4n3UfrF/Af5NnxpRnbL25N6VXFXM5MVnUaGFEQNMEPpj+sfh/TAL0d7tfT/ABFTQRHd16nx54rrvaqalRDlmmlRmsL8QFLyHf8APLhB1NJ9Mf1j8Mc+mv6x+GM1T36zIzKysF7C4gjjntTItaD5Rhw36WQOroqtXyBnUz2Zph1AUEEubR56WwWiqZo/pr+sfhjo21/WPwxnTvZydnBqU6XaorFWXM7MSnAgzCLHWDE+GH0d7t9INNjTPE8IveWmiAhnhjGZiBcDXngtCph47c/rH4Y4dvcfaPwwC2PelQUDWrBSOzR1ySCSwkrlJMQSoF7684wqm3v2FJhlzs9NGkEiS4R7Ajo0YOgqYYbeT+sfhho3lU9c/D+mAWy70/Vdo6DPRz9CWDLJHgAcI7yIr9nmX9aFy2LBDQLyRNpcHXEuhpM0A3jU9c/DC+n1PXPw/pgBQ3szfSMqz2fcHrZcyHS8dopw/cu3tUz5nR8pUZkEKZQExc8z1xBdMNneNT1z8P6YX6QqesfhjP0N5VPpPZuad85yLJKBQCuZjqWEnQRMcsUaPpBVKV2Jp8CykrAH1lROKWvZQZkYBo136Qqeufhjg3hU9c/D+mM1W32aaI3a06oYVTmC5Q5VXKKgkk8QixMxiw9WuGoJ2iS8Zj2d+FC7xxRciBa3jhjD36Qqeufh/THf0g/rn4f0xnqG92NdkJptepwL3kSmFys5zHvE8wNfDDKe9anYuzGmGFGnVDRlUdoXkEMTYBdSb+3CCjS/T6nrn4f0x07dU9c/D+mASbz4gS6Cmdp7PMSACnZgqFM3JYjS/sw2hvduy2YnvVQrMYgBZVWPheonuOFYGiXa6nrH4YlTaX9Y4AbTvGotdUzIFL01CRxsGJzvrZQYAge3li1vneZoBGlQvHIMS2Wk7qq8ySVGmAAytdvWOHdu3XAOvvR6Q2VXOZ6mXtDAAA4Fcxy4qixiKpvmoNs7HMl3yKkS4Xs2Zqp4pyqQBcDzvhgaHt264727DnjNfpWulPaXd1bsmFJFWnlmoVpkMeIzLPGXw54Obu2jtKNN+bICfMji+M4YBChtEmDrixigmo88X8AGf21uJ9Lk/wDaI8LEXtqPVw7decbHQKahBI/2w3bSc1SJ8fhr92M0a/bxc9G/8JR/AMc2Phc24W101X3NE6Vnn+89u2reO3NsYqClTUmQJAIWJLc2N+7YYn23e53HUSktNquzuoZ3NmNQkhsjd3uheA+/nijtO9xsG+ataujhGZgCBqHiHHrARyxo/SzflTaNlH0OnS2ijVEM1mIuBHZNGki50kWGuKgnGNN20eTFr2sR3mTf4+wf9HvSrZ9tpltnqBojMhsyE8mU3GhvoYtjPUwcm26/r6usaW08PDDP+G/o2dkWo9R6Y7QKAisrZcrGZYGJlgIHPElAfV7doPr6uk68OvjjeHU64ycoW1TIyOL97/y4m3X+sX8B/k2fETji/e/8uJd1j6xfwH+TZ8agO9Hpy1pn/EVNf3dPDDl3QfryagL1hlzZICqAQoyzeJJJm5PLEfo73a8R/iKmn7uvj4YLThDYHq+j+ZHQ1LOKSnh+xSXKV732hN+QPPDn3M4HBUVT2rVQTTJCyuRQBnGizcyD0wWnHC2CkFsGUt1PTNPs6igIi0+JCzFVIJ4s4UTHqmJxLs2xdmKnECajsxYKBGaABEmYAHn4Ytl8NJwxNsFJuupkyGtC8CwgZAtOn9hDnLKzc3k2sOWEN1tCg1eFajVIyasSzJJLEwpaSPtHmMFMNbCpBmYGfcrFETtQFFNabHJxMAwZoOeFBKjkSL3xL+jT2mfOP1pqRl/ZCkqzm5C5PPwwSjHSMQzRNgijuV0DRWOZqbKWIZuJmzFwC/CBeFFhOLO7d3CjmCmQcuURGVUQIBPM21+GLZGEThFWD03ZU7TOawOUOKcpOU1CLvxcQAEADLqcQJ6NZUdRUnMiLLLN1YuzGGE5ixsIjBpRh4GAAXX3S1TKalQEqKgMJAPaAqLZjGUHrJ64np7uOagWeeyBnh75KZJ1tqTF8XsuJFTCGUdj3dkWoCwJqO7Fgsd42ESZjx+GKiej7mm6tUEsqUxCQFp0iSAAWJLGTxE9LWwfVMSKmJbGCKe52zh+0Eis1aMnNkyKve5C5PPwxF/6WY0lTtjwURTSAwAa2aoyhwG0EA6RqcaFUxKqYVgBn3AzVu1NQT2lNoy6JSDFUBzes7MTHsxa27dXaPTOaAgfhyzmLoUF5FhOnPqMEMOjDAz+1ejDVECtXMpRFNYDAZrZqjKHhjCgAHTW5wT2Ld3Z1K1QsGNVge7GUBQuWZveTy8sXYx04aEBK3o4WDqapCvtHbPlBUlQqgUwwaV7glh42GLu6d3mjSFMvnyloMRZmLAanSYmcXIw7DA4ouMXMVVF8WsMDPbb3n8z014TbqYAEeC+ti76Nf4Sj+AYo7w1qe3SZMZTAjQ6CT1X1cXPRioDstIA91cp8x8g+RGM37/kV/aWN67mo7TTNOvTWop5HkeoOoPiMBN3egtOgqIjkotU1IYSSCqjsyZErmRW0vlHnjUThTi6MnCLdtGZp+hwD9oavFnz2UhZzUWiCxkfVCxJuZEQMD6Hc27X9fV5R006+eNqcYvZx9Xt/wD16vOfV93lhx6CcUl0IWHF+9/5cSbq/WL+A/ybPhrLxfvf+XEu6l+sX8B/k2fGhBz0f7tbU/3h9RFuH3jxwTnA30eThra/4ipzn1fd5YJPgGzhbDCcJjjgwCOTOO5cOGO4AoYThRhxGEfka4BpDcMZsRs7l8oW/IGQWEXMjui9jBmDpY4i2bahUErIuVIOoZWysDEix6SDqDjNSTfQ0yskm+ET8+XPyw1aoLOo1Rih6SsTHvxHvWTQyjRmIaNZI4fjMeMReCE5UrBK3RECBtRqSAh2dCXzws9rUUAzYgyxA0Uq3rYLLcAi8iRHMHmD0xnthfJTAazdkCR0jt6kToDxqY8IFxYhuGlkWooEIKhCryEKoYAaAZpsOc4iMrNGgjiVBivUrhSoP23yjzyu1/CEPzOJdr25KK5n52ECb3P5AmdLYpklpFxMowG2Lf4NdqVVezsGpueEMDqpnRwTbkw00ODoGJuxnQMOwhjowgFGOxhAY7ihHMcy4dGO4YDQuO5cdOOThgIC4xZxXBvixgAAbV32nrz0iR3vu5puL9/wwOfd7Bi1Oq9InUQIn7w1EtMAE87DBLaT9Y34uV4uo0+0ZHd8B62ItAP9CDGgtEZtPZ5HCcU9RptFNqO0X/vbz4oBE6Te0nTrbDTS2j/5dSfwD2AidTBjrK6YA719LnTahSo5MoYIxPFcmGhrCBJEx+WNRtVUIjEzAnSDrmgDk0/DN4YU8OMFbNpQnGr7ysaVf/5b/wAC89Br3iBYfeW+IBupwHArkZmJYdkvEx1zXu5Anxlb4E1vSCsSYgCSAIBgEtN+feN8J9/1x6vuFgZ8PE4858dgJ119eZfJxPX/AALfol5/XmZ/5a6zmjXvRxRPjOOpuuoDauQdLU1n7Mrr3soBj7utsB//AFBXAklfAQOcWjTWThy7+r6SvIAwOUcojkPjhduwNn68x8jE+nryC1DdlRJC1ypZixApgS2rWDCXiJv9lr4fR290cJWvmPC40JtY9DJAI1B6gkrR3Tvt2fs6gBJgAiB0gHloouBy0ucW9/N/dn6hSZsdFHu8G5wI1Jx1QxYzjnw3oYyi1LLIIsL6R86YaoxIolVPUA/DCZb47U7OShkYco+f9ccMcsRbbtBp08ygM0qoBMAlmVZJAJiTyGCykgeNvqLX+stSd2RDAgMpyiTrLHrzKxzwXpuoMtoDPhbx9vzbA/aN4U32aoGVp/8AepG1RVIOZkGpYBTUBGuQxewbu/aWqU2pVHBdQAxAEVEcHJWVdCrqJ6Bgw5YxzZk0zWqplLtaj0XABaoj8RFi6/rVdIvxI6GOUsOWEFI2OabQxWcy34mBeV1mWkf74ubFsxpISzZmJLsZJvECOcBFVR5dZOO7XtbUimRaeVyVzmYFTMQVbLAksIzTczoQA0y9lDXVghqrrDI/G9VM6wIdmKq5g8ypFxpk53wbr1xTBBBJYQEHeaeYGttR58tQza8krotVe7lMhWC8YJYEcIfMQASFJYTfA/cG1OzVBUb6yYycBtzIcAO4k3mI6XkqDvoOSS6l+nsrFTZFLHOUmeLMbZtC2SOLTMOkYfunaRlWky9nUQQyGbxq6T3lOvhNwMWc2B2/YISauXKJyhVJ1swzQQSJuCLK3IHFtZdBJ5irtO1OdoOeciPKC3A4WpTJHMmHIJNrriw6tW2OatzLqGsCyiVzWgBjLpbr4xjK7XvAiqBUh0YqO0AaWVg2UQHWC2ThmxHEbCcEN2elY2Z0oV6fahGGareaOZlRMymVMGNMpAIF2zYhAwt6T7eV3fS7RAa7osK1oYBDUYnkAJJHjg16K08uyovaLUIuSsQpbiywO7rpynD9+bq7YJpmSorAm4gGKikcw1MupHiMCPSbea7LSFHZkVatY5UUQoBA4qjfdRRmJPQYoku7u9Ju1296AgoKeYEDQhoMnxB08B1ONFjy30V25dlp19rbiNQ9nQBPeRSAXboGqR7jE8/TNl2jPTR4jOqtHTMoMfHDQycY6R1wwHDsMB045OOE44cACLY4ThpbDZwASKbjFzFBDceeL+GIA7SfrGtq3t1QcM6G4M6d3pgN6Rb3+j7OWEZmGWnrrAEqDcBRxe7Brae+/nfpFu8eS5c17/b6Y839Odoc7TlaQqquSYEgqCWIHObeyMa4auR0cNhrExEmA9i/W07/AG1v+8Ncepb8P1NTTXx9Y2HMXB15z1x5bsX62n+Nf5hj1XfAPZVIve9om983S2XkbZcRx/TCf2Z28X/UgZWhQJBIUann4mfjjlNGzEZNANCOc8jHTF3ZwwWyA3P2vE20x3Zyc75gFMLzm3HfT2R4Y+FeJqbUUuwcAWm1wIkXt8LezDKYYzw6GNekeGC+XFOmrccLIztfNHSbR1/LCji2mDQzYEbt1sNUOpPNsF9+H+7VfwHnyhdeoMi2vdnSw/ZAe2BgTK2nS7eHn7sX9/H+7VNIymJt9m0dW70j8UTj6D9Od4M/XccHEf1IhmgwyLf7I/IYU/NvnTEVB+BPwj8hjvaflfX5Ax7S0OCjp1+fnriLaakADsy+abDwGbU6G1vEYeW+f6YclZg6hVsR3pkA8gyxOU6TNjHXBJ9CorqDd9bXnZGCvRqJo5XiW4MsgP11Dm2QykZrRIp0EJr0acdkQlTIBxBcyqwRWFqmznKzKRpGUhSFxd3lWzNfKcsF6cl1BGjKyjtaDixz5cse8Qbt2dSHqK5NKDUp1GKK1JwFFnusEKCHAysCxM2ZuWzeifZd4LUWRAcao172JH3gVaQwsQR1xEmykEjskFMkjiio7Agku7GQFnReIkkEkcqOzUZeqCIqFc1MqMp7TiYhdQrHibJ3HlspKlgt7du8S3A4AqATYEK6Ex2iTcDNIKm6HhM2J1Tzamemhaq0WM9n3oFjeXS1Mq2oeLaxyMTIC1ACgVCoJYsjG2VgA9FnnReNaLjUKV5Cx2OvLn0+euA++6S5qjOcqrSkkW/W8OY9YqLEDQswwOKWgXYSobzHYduVaAJKfazAwaY6tn4fjjN7TtTE5qwDs0ZoIYSwlwvW6pTFjm5ADFintRM037n0gFlFiahUEUp6NXJrfhEYg3MyvtFGWzBFqDzqJ2Un+PPb7i9BgfUF0L2wehrsc1SrlJJdgJLZjYzUmxgASkREA8zYX0ban3NmoVELiUP1TcJVlYOCcwkTDAmRrzJ2jV64pb89JV2dYN3IJA0CIO9VcnRF+JhRJNnVCLG/d/Js9F3dhmAMLMksFzRGuhB8vMY8027aDWZWqtUZ6tJVaIDlQoY0aPJQ1mqVe6umoMNqVTVSa4JNR2Lggy0hGWm32jMKeyWXICFiigA9UO4MoM73eVLwBYL2a3qQDMMQi8MwZhAdLis6dragl27McORBw0qExwAC9TTpOPWt07yXaKK1EUqpkAGBZWKTblw2x5UiK4Odz2QP1pzBnqaDKWThpzYZUkxoAbn0v0X3ga2zhuxFFBC01BmUCrcDoGzKDcHLIsRikIMDCnHJxwthjOlsNLYaXwwvgGOLYbmwxmwxnwCJka48x+YwUwFpvxL5j88GsNCAW0/rG8D/AKqZAPesIyjp97Gc9MNzGvQzKOOkMwEySIGZZ+1YAjxXnmxotpH1jR63LWZQ26NoJNrp0OIxoCPCIkTYE5OQ5C/hyxadOy4TcJKSPINi/W0/xr/MMerb1ns3sZB0kesfDimfCPZjE719GqlPawaVItSLq4KglVEgsptYC+vLG72qlmVhbnGvLMZXkOczezeErjP/AEwmo96Z38RiRlKEkZzZneD9We832l6nx0w9UqF2OQKCFAlp0zclBtfEooukjIdSefMnw8D7scqM5EBSOpv7YtY64+Clh4ibWX/J0KSrUjSoWICgaEmZgQcsC17g4Sh1zTT1YmzLofODh6K2gpwVsNfCRpp/ribO3qH5jw8R7xiHhzWkR5luVdlLdtJSLreR1b+uLe/v8LVP3D4/ZEDqsQeIm8cs2G7LSY1MxWBw3Pgf/wChp1GO77P91q2+wdPFVieWXSAOq9MfSfpuHKOBJyVWefjyTxFQU2ZeBfwr/LhxHz83+Rh1BYVR90fl/th0Wt8/Plj2k+hyuJFHz/ph1NmzLERPENDBm6mY1IkHlhMvzrhqC411GkcjMX6+GE+qGkV96HNWpkorEGz8BKX1DhldPZItitsm0cG0ZotUtSQqClycwaVJz2qeBaBOLm215IOc2CnKrTKsWCmERmIYgi3qnFPZto+vYLrVGXnmp5AbEFgRMiFIUzmOOTqb9BbNSU9uvAiEooyqWDOQCwIFspETEQZIMxFRpqbZwyF2WUZiZLvUQSt+QUh2Y6sV5gnHPp3fJYqSnCYDXRhJk8JaSEDS6hmABJkYgq1Xo1KjgqsgPVF3pkKgHaBpBBMOJm4pgkXAGkdepEvoGdq2taZyu3ZlsxRiAximhdmAPDli3FqYxnadVCSxqU2AVS4NUEmnTqKyB20I7R6jtEAlhFow/fm3do4AULkp1s08TQaddBfRVmnMDXOpwC3XAp9tcli6ZJHdU9m4adWYOGEWsukyb1IRfWopBLVqZZmFRqgcQKy7N2Ijl49bYr16ikSjU81zAqKJZ3VnAeZS6U2Daqw5ycSjZ81NqCEZwy03JkrSpK1Ry8WmqFRQeRJEak4q7JSpsWVUYKJ7NmPExpFhUDesTAaBZYPkQGazdXpFSc0qaM7s9MOpYCSpTOGLCxtAtzI88DPTDd5V1r6jMildYYSFgX5ywMGCSQCYwK9GNqagtF0UEVKNJCCt2ZVoiKT2NzUuDI+rY2tN/em9DXKJqpeAisSWIDBs5GgXh6WcESQQaskD7NTPFLAN2kOCZyTJVZZ0ldSQc0mJFhibZNmB7WwqSRmqMFKPdYSmGKpAiTObuX5TboUhTpLJRSFZssFs0sY5cTxCkwbiDBxc2XZiUWSxLcd+DLnjgAgxpz1gHCEVqmRcpearDuUZWos8vq0UIB55vAHTG83HXrtSDbQoVibKBBVYAAYaAzJjkCAbg4y1RKsinTNOi7HKrsxBm1gQNb2n46Y1+w0Wp0lV37RgOJ4jMddNY5XvAEkmcUgLZOGlsRM+Gl8MokLYjLYYz4iarhDJGfEZqYhapiI1MMC3Rqca/iH5jGixlNnf6xPxD8xjV4aJYB2o/WNprz8xqeQmbi936YHV9701aC0tabdL8XMcU93nM3ti7vFiO1IJFiZnTS+l7ju8oPrYd6LUQuy0mAguodjzJPXrAsPAYmTd0ikulg599U+pJtfLE9J6Qen+uGtv2lfj8jlA0mDraJ0HQdcad6sczijtNYnmcFS3/gVx2AdTf1G/GNbWHkD1kA6C3COpwxt807ww1sYHkG1mQDppwjqcGqVInri9TSML2tw9nYy53vT68+g8p1mYtGmODfNPmw16DwBPWSBppc+GNZnOGu56nBUt/wCAqOxkhvemftAmegPgSIuSY004j0GJKGxNtDKXUrSU5riDUNjYETlkSS3kBGukznriM4lxb1ZSpaIhK/MY4fb8+eJSPn5+b4hdsWIYcREWYAhWIhSRIVuRIGO1HxGXw6sVgXbAi1mzqRTys6oZJdstFOzypGdVGQ5FzSXvGUjFCurpCsCpML2S5M/HIVCqwis5By0EtZmqswUjB3eCkAVFHHR4xGpSD2qjn3CWA0zIuKxoBe0rhs1RlIpMNKYqC7oD9pgAM3IZRpM4uLReayhWdXlHYlqdPLKNAz0yEeHi+TtezV4EO7ZRK2rNnDlQQyimruImnAZOELzCmtUheQoprfDNsRqGzoxSHdwyUxfKKMjZKTT1rN2zE6sTN8Wam7mp7Rs1BZdEXZ1bWMtJK7VWYffd0M84wJCspfSWZAxv2lGqxJFyop1EBY6yGUQD/wAw9LUdhVlovlY05phmqKFJlkQlEtMhdpXjzC7MYOmNZ6R0wEQKIJp11gDuqKUyY0AYAfvYzOzLNNkByU6VKmmbmxq8TMD3cxFKgBqFUCAxOK0ETbES4RUApmoiAiZh+zVu0JF5IqZYNiKBMw2Fu9lvmMstTKIFhKli0CwbjfiM2Yi0DDt2BAqtmVUAOdTICdnRRVbNqygpOfUFh0wR3TsmaHLQibUWb7PaVStM0i0gSTwMRzJIjTDGBt37BCUk4c60FcnMOHItJWMzZizstrxTEa3vbFSWKIXiFR3GVQAIBZCWsAQ3ZKDOorP4QW9AKKtQZWAYdnQBBuCDSz6H7zOI+55Y7tOwZtuNATlcbRcC1KnVp0ckHllq0zHTMIxVEMEUGLChUepJGYTmIy9qWpUndwJglezaoLq4BYQzYv09nlwtYMrNZCeCWE8Fu5VEdySj6pEwJdkVXq7RSYZyi9qQBIjaAV2qjGhUuvaZerdVx3Ztx1dr2BFrOaTglZYSzJTf6tzMHNYCftZZ54BHPR/Y6derVFakXNFlKO2dZDCeJZADAg8hIgx11j1MD6m/FIYhKrBSQWCyLamZxAm/UYwq1GMTAUEx78Y9ow10s6Fw2K1oEmfEfafP+2Ba79UmArkzEZbzztOO/pZc2UhkIucwCx538bYax8NukweBiRVtBB6mIXqYrHb0J76/xDwxC23J66+8f1xraOfNHcsPUwxqmK52lPXT+IY6HB0IPkQfyxSaFmT0LWy1PrE/Ev5jGzxh9kP1ifiX+YY3GGMzm9P/AHJvZv8AtHDJ72h6dyMP9HqkbHQ/6a/lhm8z+t8mn3CxgWsTfW7eriruar/daA/ZrjP+/wAjRe55hKtXwymhJviKmJOLdPFszJqaxiScRK+EXwhkhfETHDGfDDUwDQ8nHCfm2GzhM3sxLGMd8Vaj4lqtipUa+KSE2cZsNzYaxwwvfDJJEqZSCNQbYobv+rqPs9wEh6X/AEKklB+4wan5IvXFnPfFPfJyIm0zl+j5g/MvTqxNMDmcyhgOvxTddRpWFeyBgkAkaGJjTSdNBirvXfKUAAbuVLxyVFPfduQLcKi5ZjFrkXaUETywB9JtmY1HeCirSoJ2ukN2zdwjUw6CRpmY8rpgkVd5b77SpSOiKjsyDiIWpTKBmI4QbqRe4MDvAtS2PZRT4WaplQq6qUiDTUimHJXReoANr3jD6KLmhicproHYxwK2YnKvdWGFOlmMle0ENMEanadwUTRYIoTgeIJg5gpIYzoci31GuuIoq0Zt9jC0yKlmqTzZs51cwPsh2KwYgmTFgSv0lTLU1NQipnQqAkuVADM7TkJ0kXC2Ekxgbte2DPny9+pTrOIEnInbqqA8my9sZsHKqZJONDuLc6pRUuqu7qubVlHDOVJvllmMm7FiSbwKSFYO3MvYMipUUKyIrAg8TUkyZlBAIaFi50UTpYxu70gFQ5dCU7RDeHTNlJE3DK1mU6SIJBnGd23bxTqV6SvNKnVUgzM8Wc0yTYiadWkSZsrTcXfuigRXWtBZXG0IGAPCwrIpLdFYULH8Iw1YGqVlTMVVVJuxACzAtJ8MD6G/hV7XJJNNiNO9BYAjzKm2o56jFT0g3g1Og4pSazISkLOXkD0meugE9MBts3k1JXqUgzN29Wo1OCRVQvcX0cw0EcxBkaN7AujLq03CAdk89myzA7zvJP8ACIxzZ6VSnnikSSFCyJHCQZifARgxTqhgGUypAIPUESD7sNapjg7DHXMz0O3Omsq/kD7PTcFiyMcysCREgubnp/8ApxR325gDKVEKqg6lUGp8ZwfariKoqnUA+YB84w1wUY6M5uK4mWNhyglVqjObcy5xkCgLTWcuhYoJPnmaPZixtKUuwQLkLNkMiM2jGrm5gSVAB9WcGBQX1F9w/pjv0dPVX3D+mNezvc8fsj3QF2c0uwdmyFjnmYzBuEU8o1AksxI6QemCm7ky0kHhJ8zf/XDzs6eov8Iws2NsPCyuzXCwXB2y1sbfW0/xr/MMbvGA2L9bT/Gv8w/pjf42Oozu9J+t10P5C/iIBEeB9YYCbHtnZbHTfKWhFEa3Nhg1vMfrfJvfCmR97QGfuW1wF2PaMmxUmyh+FAFsZLGJucYSdSv6Gsfd8yUb7aLinbWWI95OCWy7yzFgyFHQSVPTmQdOY94uRgVtNZgGU0qKmI1XmNRlk4hpbaaT0+zHaZU7EHQMYDEiT6qkm/PGfMafVhlvQsN6TubqgA5Zs8+FgOdumvnFvYN/Co2VhlfleQ3ipm4MHmRysbYbsW0pUphsiySQRlHIx08jgCyZar5TASspW5tmSozAeGZQ3nJwnKUUpXaKjBSdUG95ekARiqLnIjMdApOgJ5k9BfwxWo+kh1dIFrqTKz1BvrbSPHSaG51D1EzicxqVGnmQzAD8Nh7umCW9tlpnK5IpkcOlmDaqYFxIU+YHhKzTazI0yxj7Jb27fK0wscZYcIHMETN9FjmYA66SOT0kckA0xxGwBMnnAsJ56T3fLAmoozsoaQOzQHqpGeY6FoPsXpg9vHYkamykBRqCOUGQZ6iPHApSlbQNRhSZDtm+4VSi5i5IjyBY3H3QfO3XCfeI7HtCItMeItb24E7RSUCnDBw1QyeQ+reOnW3sjEQPaZEtC8iDBYkm4tYCT/uMSsWS1Fy4vQIUd7G+dcoC5gfAdfYZ8IxCd7tH6u2o8usTI5WMa+cUirVlaBJNMmDJk5gSDifZ9pylzkDgmYbLKkywBkjiN9NYt4tTk+lg4R2Lex7xLVFUoRmMDXoTz8vm+Cr5VUmoJThBET3mCqQPBiD5A4p7p3rmq0x2KqGJGZctoBtbnIiPP26ja9upBStQEgggiOREHG8LkmtTGdR66GI3LtFZQiyfqxlamQQzg2eAASvZMaarIGZWk6jGjTaM4OSmaonUwiSttTJaDzUe3AmutKiyVafHRDEVFKnMA2UMDAAM5V1kkySepij6c7LVDIhYQjEkoQqqq3J6AeF+mNY4M2m60MZY2Gmk31en1KdfcJZw4FNSWzOoBIe7FlIP2TmM9SFP2Rh+9mFaiaNE5mezEdwUyeI1KkWpxaFMtcKRJK0N4714BQ7XhRAqhrmpVbtOxp1YksEFJi4PeIGbmDBvXe6rslJVLU1OVKh1qNWqWqMebZKa1WBBgsEju4UVehcnXVlfZlzJnXtGqqvaDhBY0DWzyq6GqwalVK6EKE0OC+7NoFGmMzxTYAo6maWSJHZtqqRHC3d64qbw3lT2bbGqEEUkqrQYKNKb7KAAAOjrTxyhvenSG1Ua/wCqUZ0a89o0kmmFuAymnUJEQ7v1Aw6ZOZXVlvb9yjMjUaaoEbMsaCIgBIykESPDOxF2OLFKsQIamVM/ZEiTckR1Mn24zm3bZUXY6mzU3jM+Rx9pVJzZqIHdLqUhRlGYsFyyI09L/iZsRUENUYEAg9mbyLH24qGHKfuonExoYSubozm/9tps7KlNTVyrD1DlpsW4TqQctJUVnIEZV6i4ks20PkootMNBzlSGppCu1QgnhaWGQESxk2CmdTtvpRuyrUWpUpszKZ/VsAeYzgGHAIBAaRIB1Axc2X0+2CmuWmrIJJhaUCWMkmOZNyca9lxfCzHtuB41+Svs9FaaKiWVVCqOgAgDroMPZvHFv+0rY/2n+WcL+0nY/wBp/lnD7Ni+Fh23A8a/IMb5OGA+WC39pOx/tP8ALOOf2k7F+0/yzg7Ni+Fi7ZgeNfkG5vHHM3jgn/aXsX7T/LOOf2l7F+0/y8HZ8XwsO2YHjX5BTPiPBn+0vYv2n+Xhf2l7F+0/y8Ps+L4WHa8Dxr8g7YD9bT/Gv8wx6BjK7N/xD2R3VFz5mYKPqzqxAF/M41WM5wlD3lRth4sMTrB2ZvesfW+TD8j7LnUdT6uM/TWdiowJIFNiNO6wbX2Y0W8lntQJkg/GAJtdc2gP3vWwG3W+WlTHNFCm+kGJj2e+RqCByzVy8jdOo9NyxsTKWquVDKzypKgyAomJ0Gafjjm8VNRRlIDIwdNLMDYRp7P64VfawxuR0k6wPn55QtXvrJm14+dfmMNQSjQk3dg41mQtlPZyScjLIB+6eYGmg0GuodsWwsxBI4A2ZmYRnbQR0GWFiYiSTJOL42sT/QwPHx/LEv0oHn4i4t8jEcpd7NM72BVTZGpNK6ZyysBoW7ynw1PtNr4iqB6rDMQ5EhVAsJEZmJ8JFx9o6kDBvtx1A9oww1gftD3/ACcHKW/QrmfQE7XuoqFI4hlAbrK3zD3sIPJuUA4grbRUqAI1wYkDVh09uh11PtNdqOo941/0xKjj1viPnrgeEu5i5j70BK+xMgpsR9ss0RwyjDTS5Mxym2mL269kJDVCsEghR0B8+pj3YKU46j3jEgA6j3jCWGl3kubZk93CpTQsqEslMrEaMWGp/wBdbTi9ubc5qNnqXUmSYjOeg+6NJ6A9WxpQw9Ye8YfmHrD3jErDS1ZTxG+4y25dmYbSAUIK1HJtEKcxBtrMi58NcGd7NgiKo9Ye8Y72y9R7xiknH3WNSi37UbMBvLngRsO29hVzASCCrA3kHz8QD7MesCqvVfeMI1V6r7xis+PVcx0bxlwadvATe553Q2/Zm2WmtVS1SkACpsajLnioG9Y53DTyc9Bi1vIirQpVqlWnIrJWa5C5Vp9m1LSS6hjFhOWIvjbmsnVfeMRmuvVfeMOGZd5li8mfWMKv62vtoYn0m2ft6oQMKQr1VrccghKdCkCpUCc5ZtDzVhM4r7ft9A7SwqfWrmlQJKUstNaPGBAaoyoOuUE2Gp2NXZ6Rqdrwl4ygzoJOg6mTf+pwytWHUe8Yu5VSZlGMLuateuh5zV3hUNWq4OXOhQGxJJYP2sDhDBgMoE5Qq9L1adMKAAIAAAF7ACAPdj0arVEagYr1GHhfX3/PvxCeLF3GdfY7M/BuKjPAUvu/9GCjCjG2NS/L5v7cN7QG/PUafli+bxPxWT+3/Kx9eRi4woxuVIvp46deug8sSMRHLznpg5vE/FYft/y0fXkYKPm+EV8MbouBaR8L4YWA6YObxPxWL9u+Vj68jDFcMxuCR4fDDRl8PeMHN4j4rKv9O+ViYnCxuJHhiNqg6j4YObxHxWF/p3ysTL7l/wATQ/6tP+dce9Y8x3fVHb0h+0Xp6wx6dilLEl78rObH5Frk4agu+u8BbSfrG/FaIkGVHD97S1/s9TihV3UjGYIJ1KMQDYLIEwx5kwTp5YL7dsxDFgLGJ11kCJ+z+Lx8BimDa1wQPCdOndgX5fCcNpPUwspfohPvX6OT4cPWIk6xJwm3Un3v4z46XuBlubxfpi7m10g+yeundiPCfjhMddL6285MaCI0kT+9hZUVmZSbdSX738Z8fHujLBMGOLoMcO6af3us5z4nr3eGCfxXti6za6Rc6fik9BBGkiY+9hMddIknT8RJ6WIjLzj70YMq2Fme5Rbc6fe/j/37vKY154Yd0L1Y/veR690zAP4b3nBIt5az8ZnprbL7Y5Y4DppyI/8AqQemtss2nThjBljsFvcEHc46t/EfA9e6c1jA+ze+I/0SOrfxHw16AzawnhwbU6aRqP8A6wel57smJ+7hgAEXEDS34Y85k2kx+6MPLHYM0twGd2+LW+8R77yNbaTbDDu/xa3Vo697p1FhacHso6i3hMaDn3p11MezDTTEcrDpMWI596RfnGnPBljsGaW4BOwHqwjq0esOLoeGYto3THDsB6t0u0dRfowiY/FYwMH2ojwGo6x37X71hM30+9hGgOYA1HWJzW+9Yd7w+9OHkhsLNLcAfQSebfxdZ1ieK2nwwvoJPNh+916a8WtvEWweNAc4HL3zK8pj1tfEThdgOcDl01i3LS3GOuuDJDYM0twAuxE82v0by01lrxHitr4S7ETzblo0+qeHWTxRB6r1OD4ojnF7dPVtyi8DN4/dx0URaY5conuGOWW5iR1+7hZIbDzS3M/9DPVvY09Dw9dY92mOHYT1b2NMxfh1nx8jpjQdiPDlyie6dLZb2t1+7GOmiPA9LRMXFvs+68c9MGSGwZpbgA7CfWb2N0nTqLXvybSMcbYTfib+Lpm9hWwk+DdMaA0RfQ+zWA0eXlF455sI0hfT3axmg9dJ4Yvl55sLJHYM0twB9BOuZuvfPKR/Da58G6RhfQD6zfxHxHll8Z635Y0DUh4ddOmYT10k5YvH3px3sRPLWfzE+6+WPZecTy47Dzy3M8u7j1b+LrA/hvIM81x0buJ5tf73XKOvdvYzzXrjQLSHh85QT7vsxafuzhJTFtOumnclvy4Ytm+7hcqIZ5bmfXdvOW/jPONeg6XvK6zbo3X4t7WjWCM1xA6X5jWcH1QeE+Wk5ZMc+XD9meWXHVQeA62mJgnxby5TyjC5SDPLcAfovnxe1iI58VxFrf1w79ERzbn3nI9Y8VxBtHsbWMHoHhbwmJv+9e3h4aYRUcoGvLNHeMc83Fz8PvYXKQZ5bgI7nAnvWnVyNMxhriGtEeDdBLv0MBzb2uZtOtxx+HgcGyImI5+Md8gc817ZvD70Y6QBpHMdeZ4ZvPPi8PHC5KDPLcBruRR6x5d88vMjiPq+GmHLuRfvfxnqBa44r6eVhg0I5QeX5QvPX1viYwhHKDy6erAtMWPe8dbYOREM8twbse5lWohv3lPfYizKLXubzF/s6ScbUYE7u2Ulg3KNYibCIHxnxi8YL40jBR0E23qcOInorfhF9bC9ufXCwsWITUVvwi5vbXTXCNFfVF7mwuRF/gPdjuFgA4KK+qLmdBra/nYe7C7Fb8I1nQa2v52Hux3CwALsV9UazoNevnjgor6o1nQa9fPXHcLABwUF9UazoNb3+J9+F2K24RbSwtrp7z7zhYWABCgoiFFtLC3l7zhCioiFFtLC3lhYWABCgtuEWsLCwgaY4NnWBwjQjQadPKwx3CwALsF9UaRoNLW8sJqC+qNI0GnTywsLAAjQU6qLiNBp08sJqKmZUXEGw06fE+/HcLABw0VM8IvrYXjT88JqC+qLxNhy092O4WABvYrfhGvQctPdjoor6o1nQajQ/AYWFgAQor6o1nQagAA+eF2K+qNZ0GsRPnGFhYAF2K+qNZ0GptOEKK+qNZ0Gp1Pxx3CwAc7FZ7otJ0Gp19+EKK24Rz5Dnr78dwsACWituEWmLaTc44tFQRCgRYWFuf5ge7CwsACFFREKLCBYWHT4DCFFRoo0jQadPLCwsAC7BfVGkaDTp5Y6tIdBpGg0GgwsLABIMdwsL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341" name="Picture 77" descr="http://www.tadviser.ru/images/3/3a/%D0%A3%D0%AD%D0%9A_%D0%9C%D0%BE%D1%81%D0%BA%D0%B2%D1%8B_20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188" y="2143125"/>
            <a:ext cx="857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2" name="Picture 7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2286000"/>
            <a:ext cx="406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0" y="6429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Инфраструктура доступа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utoUpdateAnimBg="0"/>
      <p:bldP spid="132" grpId="0" animBg="1"/>
      <p:bldP spid="153" grpId="0" autoUpdateAnimBg="0"/>
      <p:bldP spid="154" grpId="0" autoUpdateAnimBg="0"/>
      <p:bldP spid="167" grpId="0" autoUpdateAnimBg="0"/>
      <p:bldP spid="96" grpId="0" autoUpdateAnimBg="0"/>
      <p:bldP spid="150" grpId="0" autoUpdateAnimBg="0"/>
      <p:bldP spid="205" grpId="0" autoUpdateAnimBg="0"/>
      <p:bldP spid="391" grpId="0" autoUpdateAnimBg="0"/>
      <p:bldP spid="392" grpId="0" autoUpdateAnimBg="0"/>
      <p:bldP spid="99" grpId="0" autoUpdateAnimBg="0"/>
    </p:bldLst>
  </p:timing>
</p:sld>
</file>

<file path=ppt/theme/theme1.xml><?xml version="1.0" encoding="utf-8"?>
<a:theme xmlns:a="http://schemas.openxmlformats.org/drawingml/2006/main" name="Тема ДИ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13931</TotalTime>
  <Words>1243</Words>
  <Application>Microsoft Office PowerPoint</Application>
  <PresentationFormat>Экран (4:3)</PresentationFormat>
  <Paragraphs>286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Times New Roman</vt:lpstr>
      <vt:lpstr>Tahoma</vt:lpstr>
      <vt:lpstr>Тема ДИТ</vt:lpstr>
      <vt:lpstr>Слайд 1</vt:lpstr>
      <vt:lpstr>Общая ситуация в Архангельской области</vt:lpstr>
      <vt:lpstr>Основные проблемы перед началом проекта</vt:lpstr>
      <vt:lpstr>Основные цели проекта</vt:lpstr>
      <vt:lpstr>Основные задачи проекта</vt:lpstr>
      <vt:lpstr>Регламентация проекта – Электронная Архангельская область</vt:lpstr>
      <vt:lpstr>Регламентация проекта – НПА</vt:lpstr>
      <vt:lpstr>Регламентация проекта – Нормативные документы</vt:lpstr>
      <vt:lpstr>Слайд 9</vt:lpstr>
      <vt:lpstr>Слайд 10</vt:lpstr>
      <vt:lpstr>Архангельский региональный портал государственных и муниципальных услуг</vt:lpstr>
      <vt:lpstr>Архангельская региональная система исполнения регламентов</vt:lpstr>
      <vt:lpstr>Программирование услуги</vt:lpstr>
      <vt:lpstr>Организация межведомственного взаимодействия – Внутрирегиональное взаимодействие</vt:lpstr>
      <vt:lpstr>Организация межведомственного взаимодействия –  Получение сведений от ФОИВ</vt:lpstr>
      <vt:lpstr>Организация межведомственного взаимодействия – Предоставление  сведений ФОИВ</vt:lpstr>
      <vt:lpstr>Технологическая готовность, защита каналов связи</vt:lpstr>
      <vt:lpstr>Организационная готовность</vt:lpstr>
      <vt:lpstr>Организационная готовность – поездки по области</vt:lpstr>
      <vt:lpstr>Помощь пользователям</vt:lpstr>
      <vt:lpstr>Мониторинг качества предоставления услуг</vt:lpstr>
      <vt:lpstr>Результаты</vt:lpstr>
      <vt:lpstr>Перспективы развития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ichiq</dc:creator>
  <cp:lastModifiedBy>Оля</cp:lastModifiedBy>
  <cp:revision>945</cp:revision>
  <dcterms:created xsi:type="dcterms:W3CDTF">2011-05-11T11:56:10Z</dcterms:created>
  <dcterms:modified xsi:type="dcterms:W3CDTF">2013-06-19T19:24:02Z</dcterms:modified>
</cp:coreProperties>
</file>