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230" r:id="rId1"/>
  </p:sldMasterIdLst>
  <p:notesMasterIdLst>
    <p:notesMasterId r:id="rId14"/>
  </p:notesMasterIdLst>
  <p:sldIdLst>
    <p:sldId id="409" r:id="rId2"/>
    <p:sldId id="410" r:id="rId3"/>
    <p:sldId id="421" r:id="rId4"/>
    <p:sldId id="424" r:id="rId5"/>
    <p:sldId id="429" r:id="rId6"/>
    <p:sldId id="431" r:id="rId7"/>
    <p:sldId id="425" r:id="rId8"/>
    <p:sldId id="426" r:id="rId9"/>
    <p:sldId id="422" r:id="rId10"/>
    <p:sldId id="434" r:id="rId11"/>
    <p:sldId id="428" r:id="rId12"/>
    <p:sldId id="435" r:id="rId13"/>
  </p:sldIdLst>
  <p:sldSz cx="9144000" cy="6858000" type="screen4x3"/>
  <p:notesSz cx="6834188" cy="99790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AB6E2"/>
    <a:srgbClr val="FFD13F"/>
    <a:srgbClr val="FF9900"/>
    <a:srgbClr val="FFCC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787" autoAdjust="0"/>
    <p:restoredTop sz="96092" autoAdjust="0"/>
  </p:normalViewPr>
  <p:slideViewPr>
    <p:cSldViewPr>
      <p:cViewPr>
        <p:scale>
          <a:sx n="90" d="100"/>
          <a:sy n="90" d="100"/>
        </p:scale>
        <p:origin x="-72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0688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71913" y="0"/>
            <a:ext cx="2960687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E2F7EBF-9441-470C-A375-9DE850B74923}" type="datetimeFigureOut">
              <a:rPr lang="ru-RU"/>
              <a:pPr>
                <a:defRPr/>
              </a:pPr>
              <a:t>12.06.2013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7713"/>
            <a:ext cx="4991100" cy="3743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4213" y="4740275"/>
            <a:ext cx="5467350" cy="44910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78963"/>
            <a:ext cx="2960688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71913" y="9478963"/>
            <a:ext cx="2960687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B31629A-6921-423D-ACF9-7C02A0C72F6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C692E8-12F8-4538-B4B5-EB9CF83D77B4}" type="slidenum">
              <a:rPr lang="ru-RU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2540F2-ED1E-476E-A296-B9AC823A7B4C}" type="slidenum">
              <a:rPr lang="ru-RU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A13323D-0AF8-4A7A-BEDA-94FE7E9E8AE4}" type="slidenum">
              <a:rPr lang="ru-RU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073E6E-FD06-4363-BF28-1E7F62465575}" type="slidenum">
              <a:rPr lang="ru-RU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2C8114-04D3-4F55-A1EF-0F1E32267F0B}" type="slidenum">
              <a:rPr lang="ru-RU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F658AE-26A8-4E99-A042-60D334AA3CF5}" type="slidenum">
              <a:rPr lang="ru-RU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248D5A-AA79-4D8D-9C31-85AB28E9098B}" type="slidenum">
              <a:rPr lang="ru-RU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E767A8-BF3B-4E30-AE57-64DA944E0344}" type="slidenum">
              <a:rPr lang="ru-RU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252295F-75CB-4AAF-AA91-51341B0E0CFE}" type="slidenum">
              <a:rPr lang="ru-RU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982183-950B-4CE4-8CF4-EFBEAE90ED20}" type="slidenum">
              <a:rPr lang="ru-RU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A3A714-349B-4864-BE9C-500A4FA7A54F}" type="slidenum">
              <a:rPr lang="ru-RU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704BCE-90F4-4A3B-A9F2-C07D08D5C356}" type="slidenum">
              <a:rPr lang="ru-RU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F1CCF-7666-4D44-83CF-B1D9081B196F}" type="datetime1">
              <a:rPr lang="en-US"/>
              <a:pPr>
                <a:defRPr/>
              </a:pPr>
              <a:t>6/12/2013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Your logo here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24752-3E69-45F6-99FE-F6E72F585C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7A3452-69DB-4EC5-A119-C126D3FC7057}" type="datetimeFigureOut">
              <a:rPr lang="ru-RU"/>
              <a:pPr>
                <a:defRPr/>
              </a:pPr>
              <a:t>12.06.2013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D2E86-EB1D-44C0-8515-0FB087AF7EA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572B7-9905-4A74-9571-10E47D46CA04}" type="datetimeFigureOut">
              <a:rPr lang="ru-RU"/>
              <a:pPr>
                <a:defRPr/>
              </a:pPr>
              <a:t>12.06.2013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161B89-0139-4DEE-853A-2DB277EAD18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DD054-7DE2-4430-99A9-8AF359CFE5E5}" type="datetimeFigureOut">
              <a:rPr lang="ru-RU"/>
              <a:pPr>
                <a:defRPr/>
              </a:pPr>
              <a:t>12.06.2013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E217B-7F26-4A34-BA4A-5EB340E4016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1FAB4-0AAC-4BA1-90CB-4F495F28B28F}" type="datetimeFigureOut">
              <a:rPr lang="en-US"/>
              <a:pPr>
                <a:defRPr/>
              </a:pPr>
              <a:t>6/12/2013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C85E9D-8748-41A1-874D-127AB3C573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22A3B-6F0D-40BA-AEA4-30126BAC9C87}" type="datetimeFigureOut">
              <a:rPr lang="ru-RU"/>
              <a:pPr>
                <a:defRPr/>
              </a:pPr>
              <a:t>12.06.2013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5ECC3-621F-41A7-89CD-09279A59776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5289D-3B73-4E67-AB00-AB062D582352}" type="datetimeFigureOut">
              <a:rPr lang="ru-RU"/>
              <a:pPr>
                <a:defRPr/>
              </a:pPr>
              <a:t>12.06.2013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FF55C-390F-422E-8EF9-0F7BDFCA3EF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74D4F-46EE-4D76-AA37-1F9A57B4C31B}" type="datetimeFigureOut">
              <a:rPr lang="ru-RU"/>
              <a:pPr>
                <a:defRPr/>
              </a:pPr>
              <a:t>12.06.2013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B1555-B6B9-489C-9FF6-4D4037A509D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67121-7AB3-44A9-B455-30D9FB40A79E}" type="datetime1">
              <a:rPr lang="en-US"/>
              <a:pPr>
                <a:defRPr/>
              </a:pPr>
              <a:t>6/12/2013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Your logo here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D1DF1-6840-4B7F-A312-EB96C9CD92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B1505-BCC4-43A3-AFB9-D6035EB4F2E8}" type="datetimeFigureOut">
              <a:rPr lang="ru-RU"/>
              <a:pPr>
                <a:defRPr/>
              </a:pPr>
              <a:t>12.06.2013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18981-BFE9-4981-96CC-C41D9EB7387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2BAB0-8A67-41BA-9BE1-3CE8D594B7AB}" type="datetimeFigureOut">
              <a:rPr lang="ru-RU"/>
              <a:pPr>
                <a:defRPr/>
              </a:pPr>
              <a:t>12.06.2013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E2B59-E259-4CE4-B49C-94944F88CEA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fld id="{EE59B262-9B5F-4868-B92F-8F3B833EDF43}" type="datetimeFigureOut">
              <a:rPr lang="ru-RU"/>
              <a:pPr>
                <a:defRPr/>
              </a:pPr>
              <a:t>12.06.2013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fld id="{3F4A5E16-CC63-46DE-A7D0-FCD935B8C57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17" r:id="rId1"/>
    <p:sldLayoutId id="2147485609" r:id="rId2"/>
    <p:sldLayoutId id="2147485618" r:id="rId3"/>
    <p:sldLayoutId id="2147485610" r:id="rId4"/>
    <p:sldLayoutId id="2147485611" r:id="rId5"/>
    <p:sldLayoutId id="2147485612" r:id="rId6"/>
    <p:sldLayoutId id="2147485619" r:id="rId7"/>
    <p:sldLayoutId id="2147485613" r:id="rId8"/>
    <p:sldLayoutId id="2147485614" r:id="rId9"/>
    <p:sldLayoutId id="2147485615" r:id="rId10"/>
    <p:sldLayoutId id="2147485616" r:id="rId11"/>
  </p:sldLayoutIdLst>
  <p:transition spd="slow">
    <p:pull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__________Microsoft_Office_Excel2.xls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__________Microsoft_Office_Excel1.xls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hyperlink" Target="http://www.admhmansy.ru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10" descr="Кинолента второй вариант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41388"/>
            <a:ext cx="9144000" cy="591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Прямоугольник 21"/>
          <p:cNvSpPr/>
          <p:nvPr/>
        </p:nvSpPr>
        <p:spPr>
          <a:xfrm>
            <a:off x="0" y="0"/>
            <a:ext cx="9144000" cy="571480"/>
          </a:xfrm>
          <a:prstGeom prst="rect">
            <a:avLst/>
          </a:prstGeom>
          <a:solidFill>
            <a:srgbClr val="0F832D"/>
          </a:solidFill>
          <a:ln>
            <a:solidFill>
              <a:srgbClr val="0F832D"/>
            </a:solidFill>
          </a:ln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1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0" y="500042"/>
            <a:ext cx="9144000" cy="214314"/>
          </a:xfrm>
          <a:prstGeom prst="rect">
            <a:avLst/>
          </a:prstGeom>
          <a:solidFill>
            <a:srgbClr val="FFFF00"/>
          </a:solidFill>
          <a:ln>
            <a:solidFill>
              <a:srgbClr val="0F832D"/>
            </a:solidFill>
          </a:ln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0" y="714356"/>
            <a:ext cx="9144000" cy="214314"/>
          </a:xfrm>
          <a:prstGeom prst="rect">
            <a:avLst/>
          </a:prstGeom>
          <a:solidFill>
            <a:srgbClr val="0070C0"/>
          </a:solidFill>
          <a:ln>
            <a:solidFill>
              <a:srgbClr val="0F832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0" name="Picture 11" descr="H:\Лого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85728"/>
            <a:ext cx="857256" cy="109424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/>
        </p:spPr>
      </p:pic>
      <p:sp>
        <p:nvSpPr>
          <p:cNvPr id="5134" name="TextBox 13"/>
          <p:cNvSpPr txBox="1">
            <a:spLocks noChangeArrowheads="1"/>
          </p:cNvSpPr>
          <p:nvPr/>
        </p:nvSpPr>
        <p:spPr bwMode="auto">
          <a:xfrm>
            <a:off x="857250" y="1455738"/>
            <a:ext cx="77152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2060"/>
                </a:solidFill>
                <a:cs typeface="Times New Roman" pitchFamily="18" charset="0"/>
              </a:rPr>
              <a:t>Система оценки качества предоставления услуг в социальной сфере</a:t>
            </a:r>
          </a:p>
        </p:txBody>
      </p:sp>
      <p:sp>
        <p:nvSpPr>
          <p:cNvPr id="5135" name="TextBox 12"/>
          <p:cNvSpPr txBox="1">
            <a:spLocks noChangeArrowheads="1"/>
          </p:cNvSpPr>
          <p:nvPr/>
        </p:nvSpPr>
        <p:spPr bwMode="auto">
          <a:xfrm>
            <a:off x="739775" y="2657475"/>
            <a:ext cx="77152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2060"/>
                </a:solidFill>
                <a:cs typeface="Times New Roman" pitchFamily="18" charset="0"/>
              </a:rPr>
              <a:t>Ханты-Мансийский автономный округ – Югра</a:t>
            </a:r>
          </a:p>
          <a:p>
            <a:pPr algn="ctr"/>
            <a:endParaRPr lang="ru-RU" sz="2400" b="1">
              <a:solidFill>
                <a:srgbClr val="002060"/>
              </a:solidFill>
              <a:cs typeface="Times New Roman" pitchFamily="18" charset="0"/>
            </a:endParaRPr>
          </a:p>
          <a:p>
            <a:pPr algn="ctr"/>
            <a:r>
              <a:rPr lang="ru-RU" sz="2400" b="1">
                <a:solidFill>
                  <a:srgbClr val="002060"/>
                </a:solidFill>
                <a:cs typeface="Times New Roman" pitchFamily="18" charset="0"/>
              </a:rPr>
              <a:t>Администрация города Ханты-Мансийска</a:t>
            </a:r>
          </a:p>
        </p:txBody>
      </p:sp>
      <p:sp>
        <p:nvSpPr>
          <p:cNvPr id="5136" name="TextBox 13"/>
          <p:cNvSpPr txBox="1">
            <a:spLocks noChangeArrowheads="1"/>
          </p:cNvSpPr>
          <p:nvPr/>
        </p:nvSpPr>
        <p:spPr bwMode="auto">
          <a:xfrm>
            <a:off x="971550" y="14288"/>
            <a:ext cx="77152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chemeClr val="bg1"/>
                </a:solidFill>
                <a:cs typeface="Times New Roman" pitchFamily="18" charset="0"/>
              </a:rPr>
              <a:t>Номинация «</a:t>
            </a:r>
            <a:r>
              <a:rPr lang="en-US" sz="2400" b="1">
                <a:solidFill>
                  <a:schemeClr val="bg1"/>
                </a:solidFill>
                <a:cs typeface="Times New Roman" pitchFamily="18" charset="0"/>
              </a:rPr>
              <a:t>IT </a:t>
            </a:r>
            <a:r>
              <a:rPr lang="ru-RU" sz="2400" b="1">
                <a:solidFill>
                  <a:schemeClr val="bg1"/>
                </a:solidFill>
                <a:cs typeface="Times New Roman" pitchFamily="18" charset="0"/>
              </a:rPr>
              <a:t>в социальной поддержке»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571480"/>
          </a:xfrm>
          <a:prstGeom prst="rect">
            <a:avLst/>
          </a:prstGeom>
          <a:solidFill>
            <a:srgbClr val="0F832D"/>
          </a:solidFill>
          <a:ln>
            <a:solidFill>
              <a:srgbClr val="0F832D"/>
            </a:solidFill>
          </a:ln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434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0" y="500042"/>
            <a:ext cx="9144000" cy="214314"/>
          </a:xfrm>
          <a:prstGeom prst="rect">
            <a:avLst/>
          </a:prstGeom>
          <a:solidFill>
            <a:srgbClr val="FFFF00"/>
          </a:solidFill>
          <a:ln>
            <a:solidFill>
              <a:srgbClr val="0F832D"/>
            </a:solidFill>
          </a:ln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0" y="714356"/>
            <a:ext cx="9144000" cy="214314"/>
          </a:xfrm>
          <a:prstGeom prst="rect">
            <a:avLst/>
          </a:prstGeom>
          <a:solidFill>
            <a:srgbClr val="0070C0"/>
          </a:solidFill>
          <a:ln>
            <a:solidFill>
              <a:srgbClr val="0F832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6167" name="Picture 11" descr="H:\Лого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85728"/>
            <a:ext cx="857256" cy="109424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/>
        </p:spPr>
      </p:pic>
      <p:sp>
        <p:nvSpPr>
          <p:cNvPr id="14349" name="TextBox 15"/>
          <p:cNvSpPr txBox="1">
            <a:spLocks noChangeArrowheads="1"/>
          </p:cNvSpPr>
          <p:nvPr/>
        </p:nvSpPr>
        <p:spPr bwMode="auto">
          <a:xfrm>
            <a:off x="428625" y="0"/>
            <a:ext cx="8429625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200">
                <a:solidFill>
                  <a:schemeClr val="bg1"/>
                </a:solidFill>
              </a:rPr>
              <a:t>Система оценки качества предоставления услуг</a:t>
            </a:r>
          </a:p>
        </p:txBody>
      </p:sp>
      <p:sp>
        <p:nvSpPr>
          <p:cNvPr id="14350" name="Прямоугольник 11"/>
          <p:cNvSpPr>
            <a:spLocks noChangeArrowheads="1"/>
          </p:cNvSpPr>
          <p:nvPr/>
        </p:nvSpPr>
        <p:spPr bwMode="auto">
          <a:xfrm>
            <a:off x="842963" y="981075"/>
            <a:ext cx="819308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2400" b="1">
                <a:solidFill>
                  <a:srgbClr val="002060"/>
                </a:solidFill>
                <a:cs typeface="Times New Roman" pitchFamily="18" charset="0"/>
              </a:rPr>
              <a:t>Ежедневно руководители отделов и управления отслеживают количество и качество оказания услуг.</a:t>
            </a:r>
          </a:p>
        </p:txBody>
      </p:sp>
      <p:pic>
        <p:nvPicPr>
          <p:cNvPr id="1435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" y="1879600"/>
            <a:ext cx="8647113" cy="486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571480"/>
          </a:xfrm>
          <a:prstGeom prst="rect">
            <a:avLst/>
          </a:prstGeom>
          <a:solidFill>
            <a:srgbClr val="0F832D"/>
          </a:solidFill>
          <a:ln>
            <a:solidFill>
              <a:srgbClr val="0F832D"/>
            </a:solidFill>
          </a:ln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536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0" y="500042"/>
            <a:ext cx="9144000" cy="214314"/>
          </a:xfrm>
          <a:prstGeom prst="rect">
            <a:avLst/>
          </a:prstGeom>
          <a:solidFill>
            <a:srgbClr val="FFFF00"/>
          </a:solidFill>
          <a:ln>
            <a:solidFill>
              <a:srgbClr val="0F832D"/>
            </a:solidFill>
          </a:ln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0" y="714356"/>
            <a:ext cx="9144000" cy="214314"/>
          </a:xfrm>
          <a:prstGeom prst="rect">
            <a:avLst/>
          </a:prstGeom>
          <a:solidFill>
            <a:srgbClr val="0070C0"/>
          </a:solidFill>
          <a:ln>
            <a:solidFill>
              <a:srgbClr val="0F832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6167" name="Picture 11" descr="H:\Лого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85728"/>
            <a:ext cx="857256" cy="109424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/>
        </p:spPr>
      </p:pic>
      <p:sp>
        <p:nvSpPr>
          <p:cNvPr id="15373" name="TextBox 15"/>
          <p:cNvSpPr txBox="1">
            <a:spLocks noChangeArrowheads="1"/>
          </p:cNvSpPr>
          <p:nvPr/>
        </p:nvSpPr>
        <p:spPr bwMode="auto">
          <a:xfrm>
            <a:off x="428625" y="0"/>
            <a:ext cx="8429625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200">
                <a:solidFill>
                  <a:schemeClr val="bg1"/>
                </a:solidFill>
              </a:rPr>
              <a:t>Итоги реализации проекта</a:t>
            </a:r>
          </a:p>
        </p:txBody>
      </p:sp>
      <p:sp>
        <p:nvSpPr>
          <p:cNvPr id="15374" name="Прямоугольник 11"/>
          <p:cNvSpPr>
            <a:spLocks noChangeArrowheads="1"/>
          </p:cNvSpPr>
          <p:nvPr/>
        </p:nvSpPr>
        <p:spPr bwMode="auto">
          <a:xfrm>
            <a:off x="323850" y="1052513"/>
            <a:ext cx="8534400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b="1">
                <a:solidFill>
                  <a:srgbClr val="002060"/>
                </a:solidFill>
                <a:cs typeface="Times New Roman" pitchFamily="18" charset="0"/>
              </a:rPr>
              <a:t>	Система установлена на </a:t>
            </a:r>
            <a:r>
              <a:rPr lang="ru-RU" sz="2400" b="1">
                <a:solidFill>
                  <a:srgbClr val="00B050"/>
                </a:solidFill>
                <a:cs typeface="Times New Roman" pitchFamily="18" charset="0"/>
              </a:rPr>
              <a:t>25 местах специалистов</a:t>
            </a:r>
            <a:r>
              <a:rPr lang="ru-RU" sz="2400" b="1">
                <a:solidFill>
                  <a:srgbClr val="002060"/>
                </a:solidFill>
                <a:cs typeface="Times New Roman" pitchFamily="18" charset="0"/>
              </a:rPr>
              <a:t>.</a:t>
            </a:r>
          </a:p>
          <a:p>
            <a:pPr algn="just"/>
            <a:r>
              <a:rPr lang="ru-RU" sz="2400" b="1">
                <a:solidFill>
                  <a:srgbClr val="002060"/>
                </a:solidFill>
                <a:cs typeface="Times New Roman" pitchFamily="18" charset="0"/>
              </a:rPr>
              <a:t>	После внедрения системы нам удалось добиться 	повышения качества предоставления чиновниками 	услуг населению </a:t>
            </a:r>
            <a:r>
              <a:rPr lang="ru-RU" sz="2400" b="1">
                <a:solidFill>
                  <a:srgbClr val="00B050"/>
                </a:solidFill>
                <a:cs typeface="Times New Roman" pitchFamily="18" charset="0"/>
              </a:rPr>
              <a:t>за первые 3 месяца  сразу на 15%.</a:t>
            </a:r>
          </a:p>
          <a:p>
            <a:pPr algn="just"/>
            <a:r>
              <a:rPr lang="ru-RU" sz="2400" b="1">
                <a:solidFill>
                  <a:srgbClr val="002060"/>
                </a:solidFill>
                <a:cs typeface="Times New Roman" pitchFamily="18" charset="0"/>
              </a:rPr>
              <a:t>Считаем данный показатель очень многообещающим!</a:t>
            </a:r>
          </a:p>
        </p:txBody>
      </p:sp>
      <p:graphicFrame>
        <p:nvGraphicFramePr>
          <p:cNvPr id="15375" name="Диаграмма 1"/>
          <p:cNvGraphicFramePr>
            <a:graphicFrameLocks/>
          </p:cNvGraphicFramePr>
          <p:nvPr/>
        </p:nvGraphicFramePr>
        <p:xfrm>
          <a:off x="-50800" y="2724150"/>
          <a:ext cx="6197600" cy="4165600"/>
        </p:xfrm>
        <a:graphic>
          <a:graphicData uri="http://schemas.openxmlformats.org/presentationml/2006/ole">
            <p:oleObj spid="_x0000_s15375" r:id="rId5" imgW="6194073" imgH="4163929" progId="Excel.Chart.8">
              <p:embed/>
            </p:oleObj>
          </a:graphicData>
        </a:graphic>
      </p:graphicFrame>
      <p:sp>
        <p:nvSpPr>
          <p:cNvPr id="15376" name="Прямоугольник 11"/>
          <p:cNvSpPr>
            <a:spLocks noChangeArrowheads="1"/>
          </p:cNvSpPr>
          <p:nvPr/>
        </p:nvSpPr>
        <p:spPr bwMode="auto">
          <a:xfrm>
            <a:off x="6102350" y="2997200"/>
            <a:ext cx="3071813" cy="347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200" b="1">
                <a:solidFill>
                  <a:srgbClr val="00B050"/>
                </a:solidFill>
                <a:cs typeface="Times New Roman" pitchFamily="18" charset="0"/>
              </a:rPr>
              <a:t>Услуга 1: </a:t>
            </a:r>
            <a:r>
              <a:rPr lang="ru-RU" sz="2200" b="1">
                <a:solidFill>
                  <a:srgbClr val="002060"/>
                </a:solidFill>
                <a:cs typeface="Times New Roman" pitchFamily="18" charset="0"/>
              </a:rPr>
              <a:t>Консультации по перечню документов.</a:t>
            </a:r>
          </a:p>
          <a:p>
            <a:pPr algn="just"/>
            <a:r>
              <a:rPr lang="ru-RU" sz="2200" b="1">
                <a:solidFill>
                  <a:srgbClr val="00B050"/>
                </a:solidFill>
                <a:cs typeface="Times New Roman" pitchFamily="18" charset="0"/>
              </a:rPr>
              <a:t>Услуга 2: </a:t>
            </a:r>
            <a:r>
              <a:rPr lang="ru-RU" sz="2200" b="1">
                <a:solidFill>
                  <a:srgbClr val="002060"/>
                </a:solidFill>
                <a:cs typeface="Times New Roman" pitchFamily="18" charset="0"/>
              </a:rPr>
              <a:t>Предоставление информации об очередности.</a:t>
            </a:r>
          </a:p>
          <a:p>
            <a:pPr algn="just"/>
            <a:r>
              <a:rPr lang="ru-RU" sz="2200" b="1">
                <a:solidFill>
                  <a:srgbClr val="00B050"/>
                </a:solidFill>
                <a:cs typeface="Times New Roman" pitchFamily="18" charset="0"/>
              </a:rPr>
              <a:t>Услуга 3:</a:t>
            </a:r>
            <a:r>
              <a:rPr lang="ru-RU" sz="2200" b="1">
                <a:solidFill>
                  <a:srgbClr val="002060"/>
                </a:solidFill>
                <a:cs typeface="Times New Roman" pitchFamily="18" charset="0"/>
              </a:rPr>
              <a:t> Бесплатное предоставление земельных участков.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571480"/>
          </a:xfrm>
          <a:prstGeom prst="rect">
            <a:avLst/>
          </a:prstGeom>
          <a:solidFill>
            <a:srgbClr val="0F832D"/>
          </a:solidFill>
          <a:ln>
            <a:solidFill>
              <a:srgbClr val="0F832D"/>
            </a:solidFill>
          </a:ln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638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0" y="500042"/>
            <a:ext cx="9144000" cy="214314"/>
          </a:xfrm>
          <a:prstGeom prst="rect">
            <a:avLst/>
          </a:prstGeom>
          <a:solidFill>
            <a:srgbClr val="FFFF00"/>
          </a:solidFill>
          <a:ln>
            <a:solidFill>
              <a:srgbClr val="0F832D"/>
            </a:solidFill>
          </a:ln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0" y="714356"/>
            <a:ext cx="9144000" cy="214314"/>
          </a:xfrm>
          <a:prstGeom prst="rect">
            <a:avLst/>
          </a:prstGeom>
          <a:solidFill>
            <a:srgbClr val="0070C0"/>
          </a:solidFill>
          <a:ln>
            <a:solidFill>
              <a:srgbClr val="0F832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6167" name="Picture 11" descr="H:\Лого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85728"/>
            <a:ext cx="857256" cy="109424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/>
        </p:spPr>
      </p:pic>
      <p:sp>
        <p:nvSpPr>
          <p:cNvPr id="16397" name="TextBox 15"/>
          <p:cNvSpPr txBox="1">
            <a:spLocks noChangeArrowheads="1"/>
          </p:cNvSpPr>
          <p:nvPr/>
        </p:nvSpPr>
        <p:spPr bwMode="auto">
          <a:xfrm>
            <a:off x="428625" y="0"/>
            <a:ext cx="8429625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200">
                <a:solidFill>
                  <a:schemeClr val="bg1"/>
                </a:solidFill>
              </a:rPr>
              <a:t>Система оценки качества предоставления услуг</a:t>
            </a:r>
          </a:p>
        </p:txBody>
      </p:sp>
      <p:pic>
        <p:nvPicPr>
          <p:cNvPr id="16398" name="Picture 2" descr="C:\Users\tsiporinpi.ADM\Documents\конкурсы\Систем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13" y="1700213"/>
            <a:ext cx="9097962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571480"/>
          </a:xfrm>
          <a:prstGeom prst="rect">
            <a:avLst/>
          </a:prstGeom>
          <a:solidFill>
            <a:srgbClr val="0F832D"/>
          </a:solidFill>
          <a:ln>
            <a:solidFill>
              <a:srgbClr val="0F832D"/>
            </a:solidFill>
          </a:ln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14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0" y="500042"/>
            <a:ext cx="9144000" cy="214314"/>
          </a:xfrm>
          <a:prstGeom prst="rect">
            <a:avLst/>
          </a:prstGeom>
          <a:solidFill>
            <a:srgbClr val="FFFF00"/>
          </a:solidFill>
          <a:ln>
            <a:solidFill>
              <a:srgbClr val="0F832D"/>
            </a:solidFill>
          </a:ln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0" y="714356"/>
            <a:ext cx="9144000" cy="214314"/>
          </a:xfrm>
          <a:prstGeom prst="rect">
            <a:avLst/>
          </a:prstGeom>
          <a:solidFill>
            <a:srgbClr val="0070C0"/>
          </a:solidFill>
          <a:ln>
            <a:solidFill>
              <a:srgbClr val="0F832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6167" name="Picture 11" descr="H:\Лого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85728"/>
            <a:ext cx="857256" cy="109424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/>
        </p:spPr>
      </p:pic>
      <p:sp>
        <p:nvSpPr>
          <p:cNvPr id="16" name="TextBox 15"/>
          <p:cNvSpPr txBox="1"/>
          <p:nvPr/>
        </p:nvSpPr>
        <p:spPr>
          <a:xfrm>
            <a:off x="428625" y="0"/>
            <a:ext cx="8429625" cy="430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200" dirty="0">
                <a:solidFill>
                  <a:schemeClr val="bg1"/>
                </a:solidFill>
                <a:latin typeface="+mn-lt"/>
              </a:rPr>
              <a:t>История возникновения проекта</a:t>
            </a:r>
          </a:p>
        </p:txBody>
      </p:sp>
      <p:sp>
        <p:nvSpPr>
          <p:cNvPr id="6158" name="Прямоугольник 11"/>
          <p:cNvSpPr>
            <a:spLocks noChangeArrowheads="1"/>
          </p:cNvSpPr>
          <p:nvPr/>
        </p:nvSpPr>
        <p:spPr bwMode="auto">
          <a:xfrm>
            <a:off x="4502150" y="2420938"/>
            <a:ext cx="4556125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2400" b="1">
                <a:solidFill>
                  <a:srgbClr val="002060"/>
                </a:solidFill>
                <a:cs typeface="Times New Roman" pitchFamily="18" charset="0"/>
              </a:rPr>
              <a:t>Опрос показал, что уровень удовлетворенности варьируется </a:t>
            </a:r>
            <a:r>
              <a:rPr lang="ru-RU" sz="2400" b="1">
                <a:solidFill>
                  <a:srgbClr val="00B050"/>
                </a:solidFill>
                <a:cs typeface="Times New Roman" pitchFamily="18" charset="0"/>
              </a:rPr>
              <a:t>от 45% </a:t>
            </a:r>
            <a:r>
              <a:rPr lang="ru-RU" sz="2400" b="1">
                <a:solidFill>
                  <a:srgbClr val="002060"/>
                </a:solidFill>
                <a:cs typeface="Times New Roman" pitchFamily="18" charset="0"/>
              </a:rPr>
              <a:t>в сфере земельных отношений, </a:t>
            </a:r>
            <a:r>
              <a:rPr lang="ru-RU" sz="2400" b="1">
                <a:solidFill>
                  <a:srgbClr val="00B050"/>
                </a:solidFill>
                <a:cs typeface="Times New Roman" pitchFamily="18" charset="0"/>
              </a:rPr>
              <a:t>до 82% </a:t>
            </a:r>
            <a:r>
              <a:rPr lang="ru-RU" sz="2400" b="1">
                <a:solidFill>
                  <a:srgbClr val="002060"/>
                </a:solidFill>
                <a:cs typeface="Times New Roman" pitchFamily="18" charset="0"/>
              </a:rPr>
              <a:t>– в сфере культуры</a:t>
            </a:r>
          </a:p>
        </p:txBody>
      </p:sp>
      <p:sp>
        <p:nvSpPr>
          <p:cNvPr id="6159" name="Прямоугольник 12"/>
          <p:cNvSpPr>
            <a:spLocks noChangeArrowheads="1"/>
          </p:cNvSpPr>
          <p:nvPr/>
        </p:nvSpPr>
        <p:spPr bwMode="auto">
          <a:xfrm>
            <a:off x="107950" y="1052513"/>
            <a:ext cx="87503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2400" b="1">
                <a:solidFill>
                  <a:srgbClr val="002060"/>
                </a:solidFill>
                <a:cs typeface="Times New Roman" pitchFamily="18" charset="0"/>
              </a:rPr>
              <a:t>В 2011-2012 годах проводилось исследование </a:t>
            </a:r>
            <a:r>
              <a:rPr lang="ru-RU" sz="2400" b="1">
                <a:solidFill>
                  <a:srgbClr val="00B050"/>
                </a:solidFill>
                <a:cs typeface="Times New Roman" pitchFamily="18" charset="0"/>
              </a:rPr>
              <a:t>удовлетворенности населения города </a:t>
            </a:r>
            <a:r>
              <a:rPr lang="ru-RU" sz="2400" b="1">
                <a:solidFill>
                  <a:srgbClr val="002060"/>
                </a:solidFill>
                <a:cs typeface="Times New Roman" pitchFamily="18" charset="0"/>
              </a:rPr>
              <a:t>предоставляемыми государственными и муниципальными услугами. </a:t>
            </a:r>
          </a:p>
        </p:txBody>
      </p:sp>
      <p:sp>
        <p:nvSpPr>
          <p:cNvPr id="6160" name="Прямоугольник 11"/>
          <p:cNvSpPr>
            <a:spLocks noChangeArrowheads="1"/>
          </p:cNvSpPr>
          <p:nvPr/>
        </p:nvSpPr>
        <p:spPr bwMode="auto">
          <a:xfrm>
            <a:off x="4500563" y="4652963"/>
            <a:ext cx="4556125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2400" b="1">
                <a:solidFill>
                  <a:srgbClr val="002060"/>
                </a:solidFill>
                <a:cs typeface="Times New Roman" pitchFamily="18" charset="0"/>
              </a:rPr>
              <a:t>601 Указ Президента от 07 мая 2012 года дополнительно поставил задачу </a:t>
            </a:r>
            <a:r>
              <a:rPr lang="ru-RU" sz="2400" b="1">
                <a:solidFill>
                  <a:srgbClr val="00B050"/>
                </a:solidFill>
                <a:cs typeface="Times New Roman" pitchFamily="18" charset="0"/>
              </a:rPr>
              <a:t>повышения уровня удовлетворенности граждан</a:t>
            </a:r>
            <a:r>
              <a:rPr lang="ru-RU" sz="2400" b="1">
                <a:solidFill>
                  <a:srgbClr val="002060"/>
                </a:solidFill>
                <a:cs typeface="Times New Roman" pitchFamily="18" charset="0"/>
              </a:rPr>
              <a:t> качеством услуг</a:t>
            </a:r>
          </a:p>
        </p:txBody>
      </p:sp>
      <p:graphicFrame>
        <p:nvGraphicFramePr>
          <p:cNvPr id="6161" name="Диаграмма 1"/>
          <p:cNvGraphicFramePr>
            <a:graphicFrameLocks/>
          </p:cNvGraphicFramePr>
          <p:nvPr/>
        </p:nvGraphicFramePr>
        <p:xfrm>
          <a:off x="-61913" y="2603500"/>
          <a:ext cx="4889501" cy="3629025"/>
        </p:xfrm>
        <a:graphic>
          <a:graphicData uri="http://schemas.openxmlformats.org/presentationml/2006/ole">
            <p:oleObj spid="_x0000_s6161" r:id="rId5" imgW="4889416" imgH="3627434" progId="Excel.Chart.8">
              <p:embed/>
            </p:oleObj>
          </a:graphicData>
        </a:graphic>
      </p:graphicFrame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571480"/>
          </a:xfrm>
          <a:prstGeom prst="rect">
            <a:avLst/>
          </a:prstGeom>
          <a:solidFill>
            <a:srgbClr val="0F832D"/>
          </a:solidFill>
          <a:ln>
            <a:solidFill>
              <a:srgbClr val="0F832D"/>
            </a:solidFill>
          </a:ln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717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0" y="500042"/>
            <a:ext cx="9144000" cy="214314"/>
          </a:xfrm>
          <a:prstGeom prst="rect">
            <a:avLst/>
          </a:prstGeom>
          <a:solidFill>
            <a:srgbClr val="FFFF00"/>
          </a:solidFill>
          <a:ln>
            <a:solidFill>
              <a:srgbClr val="0F832D"/>
            </a:solidFill>
          </a:ln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0" y="714356"/>
            <a:ext cx="9144000" cy="214314"/>
          </a:xfrm>
          <a:prstGeom prst="rect">
            <a:avLst/>
          </a:prstGeom>
          <a:solidFill>
            <a:srgbClr val="0070C0"/>
          </a:solidFill>
          <a:ln>
            <a:solidFill>
              <a:srgbClr val="0F832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6167" name="Picture 11" descr="H:\Лого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85728"/>
            <a:ext cx="857256" cy="109424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/>
        </p:spPr>
      </p:pic>
      <p:sp>
        <p:nvSpPr>
          <p:cNvPr id="16" name="TextBox 15"/>
          <p:cNvSpPr txBox="1"/>
          <p:nvPr/>
        </p:nvSpPr>
        <p:spPr>
          <a:xfrm>
            <a:off x="428625" y="0"/>
            <a:ext cx="8429625" cy="430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200" dirty="0">
                <a:solidFill>
                  <a:schemeClr val="bg1"/>
                </a:solidFill>
                <a:latin typeface="+mn-lt"/>
              </a:rPr>
              <a:t>История возникновения проекта</a:t>
            </a:r>
          </a:p>
        </p:txBody>
      </p:sp>
      <p:sp>
        <p:nvSpPr>
          <p:cNvPr id="7182" name="Прямоугольник 11"/>
          <p:cNvSpPr>
            <a:spLocks noChangeArrowheads="1"/>
          </p:cNvSpPr>
          <p:nvPr/>
        </p:nvSpPr>
        <p:spPr bwMode="auto">
          <a:xfrm>
            <a:off x="250825" y="3141663"/>
            <a:ext cx="8818563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2060"/>
                </a:solidFill>
                <a:cs typeface="Times New Roman" pitchFamily="18" charset="0"/>
              </a:rPr>
              <a:t>Для повышения заинтересованности чиновников в качест-венном предоставлении услуг, в объективном рассмотрении проблем жителей, решении их вопросов было принято решение о внедрении </a:t>
            </a:r>
            <a:r>
              <a:rPr lang="ru-RU" sz="2400" b="1">
                <a:solidFill>
                  <a:srgbClr val="00B050"/>
                </a:solidFill>
                <a:cs typeface="Times New Roman" pitchFamily="18" charset="0"/>
              </a:rPr>
              <a:t>Системы оценки качества предоставления услуг населению</a:t>
            </a:r>
            <a:r>
              <a:rPr lang="ru-RU" sz="2400" b="1">
                <a:solidFill>
                  <a:srgbClr val="002060"/>
                </a:solidFill>
                <a:cs typeface="Times New Roman" pitchFamily="18" charset="0"/>
              </a:rPr>
              <a:t>.</a:t>
            </a:r>
          </a:p>
          <a:p>
            <a:endParaRPr lang="ru-RU" sz="2400" b="1">
              <a:solidFill>
                <a:srgbClr val="002060"/>
              </a:solidFill>
              <a:cs typeface="Times New Roman" pitchFamily="18" charset="0"/>
            </a:endParaRPr>
          </a:p>
          <a:p>
            <a:r>
              <a:rPr lang="ru-RU" sz="2400" b="1">
                <a:solidFill>
                  <a:srgbClr val="002060"/>
                </a:solidFill>
                <a:cs typeface="Times New Roman" pitchFamily="18" charset="0"/>
              </a:rPr>
              <a:t>Систему решили реализовать</a:t>
            </a:r>
          </a:p>
          <a:p>
            <a:r>
              <a:rPr lang="ru-RU" sz="2400" b="1">
                <a:solidFill>
                  <a:srgbClr val="002060"/>
                </a:solidFill>
                <a:cs typeface="Times New Roman" pitchFamily="18" charset="0"/>
              </a:rPr>
              <a:t>на базе </a:t>
            </a:r>
            <a:r>
              <a:rPr lang="ru-RU" sz="2400" b="1">
                <a:solidFill>
                  <a:srgbClr val="00B050"/>
                </a:solidFill>
                <a:cs typeface="Times New Roman" pitchFamily="18" charset="0"/>
              </a:rPr>
              <a:t>планшетных компьютеров</a:t>
            </a:r>
          </a:p>
          <a:p>
            <a:r>
              <a:rPr lang="ru-RU" sz="2400" b="1">
                <a:solidFill>
                  <a:srgbClr val="002060"/>
                </a:solidFill>
                <a:cs typeface="Times New Roman" pitchFamily="18" charset="0"/>
              </a:rPr>
              <a:t>под управлением </a:t>
            </a:r>
            <a:r>
              <a:rPr lang="en-US" sz="2400" b="1">
                <a:solidFill>
                  <a:srgbClr val="002060"/>
                </a:solidFill>
                <a:cs typeface="Times New Roman" pitchFamily="18" charset="0"/>
              </a:rPr>
              <a:t>Android.</a:t>
            </a:r>
            <a:endParaRPr lang="ru-RU" sz="2400" b="1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7183" name="Прямоугольник 12"/>
          <p:cNvSpPr>
            <a:spLocks noChangeArrowheads="1"/>
          </p:cNvSpPr>
          <p:nvPr/>
        </p:nvSpPr>
        <p:spPr bwMode="auto">
          <a:xfrm>
            <a:off x="214313" y="1341438"/>
            <a:ext cx="8643937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b="1">
                <a:solidFill>
                  <a:srgbClr val="002060"/>
                </a:solidFill>
                <a:cs typeface="Times New Roman" pitchFamily="18" charset="0"/>
              </a:rPr>
              <a:t>На экспертном заседании при </a:t>
            </a:r>
            <a:r>
              <a:rPr lang="ru-RU" sz="2400" b="1">
                <a:solidFill>
                  <a:srgbClr val="00B050"/>
                </a:solidFill>
                <a:cs typeface="Times New Roman" pitchFamily="18" charset="0"/>
              </a:rPr>
              <a:t>Главе Администрации города Ханты-Мансийска </a:t>
            </a:r>
            <a:r>
              <a:rPr lang="ru-RU" sz="2400" b="1">
                <a:solidFill>
                  <a:srgbClr val="002060"/>
                </a:solidFill>
                <a:cs typeface="Times New Roman" pitchFamily="18" charset="0"/>
              </a:rPr>
              <a:t>обсуждался вопрос повышения качества предоставления услуг населению, повышения удовлетворенности граждан от взаимодействия с органами местного самоуправления.</a:t>
            </a:r>
          </a:p>
        </p:txBody>
      </p:sp>
      <p:pic>
        <p:nvPicPr>
          <p:cNvPr id="11" name="Picture 13" descr="F:\Документы\Доклад в УрФО\IMG_01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388" y="4273550"/>
            <a:ext cx="1905000" cy="253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571480"/>
          </a:xfrm>
          <a:prstGeom prst="rect">
            <a:avLst/>
          </a:prstGeom>
          <a:solidFill>
            <a:srgbClr val="0F832D"/>
          </a:solidFill>
          <a:ln>
            <a:solidFill>
              <a:srgbClr val="0F832D"/>
            </a:solidFill>
          </a:ln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819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0" y="500042"/>
            <a:ext cx="9144000" cy="214314"/>
          </a:xfrm>
          <a:prstGeom prst="rect">
            <a:avLst/>
          </a:prstGeom>
          <a:solidFill>
            <a:srgbClr val="FFFF00"/>
          </a:solidFill>
          <a:ln>
            <a:solidFill>
              <a:srgbClr val="0F832D"/>
            </a:solidFill>
          </a:ln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0" y="714356"/>
            <a:ext cx="9144000" cy="214314"/>
          </a:xfrm>
          <a:prstGeom prst="rect">
            <a:avLst/>
          </a:prstGeom>
          <a:solidFill>
            <a:srgbClr val="0070C0"/>
          </a:solidFill>
          <a:ln>
            <a:solidFill>
              <a:srgbClr val="0F832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6167" name="Picture 11" descr="H:\Лого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85728"/>
            <a:ext cx="857256" cy="109424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/>
        </p:spPr>
      </p:pic>
      <p:sp>
        <p:nvSpPr>
          <p:cNvPr id="16" name="TextBox 15"/>
          <p:cNvSpPr txBox="1"/>
          <p:nvPr/>
        </p:nvSpPr>
        <p:spPr>
          <a:xfrm>
            <a:off x="428625" y="0"/>
            <a:ext cx="8429625" cy="430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200" dirty="0">
                <a:solidFill>
                  <a:schemeClr val="bg1"/>
                </a:solidFill>
                <a:latin typeface="+mn-lt"/>
              </a:rPr>
              <a:t>Область внедрения проекта</a:t>
            </a:r>
          </a:p>
        </p:txBody>
      </p:sp>
      <p:sp>
        <p:nvSpPr>
          <p:cNvPr id="8206" name="Прямоугольник 11"/>
          <p:cNvSpPr>
            <a:spLocks noChangeArrowheads="1"/>
          </p:cNvSpPr>
          <p:nvPr/>
        </p:nvSpPr>
        <p:spPr bwMode="auto">
          <a:xfrm>
            <a:off x="250825" y="4379913"/>
            <a:ext cx="5616575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2060"/>
                </a:solidFill>
                <a:cs typeface="Times New Roman" pitchFamily="18" charset="0"/>
              </a:rPr>
              <a:t>Посетитель, придя за услугой, может </a:t>
            </a:r>
            <a:r>
              <a:rPr lang="ru-RU" sz="2400" b="1">
                <a:solidFill>
                  <a:srgbClr val="00B050"/>
                </a:solidFill>
                <a:cs typeface="Times New Roman" pitchFamily="18" charset="0"/>
              </a:rPr>
              <a:t>оценить качество оказания услуги</a:t>
            </a:r>
            <a:r>
              <a:rPr lang="ru-RU" sz="2400" b="1">
                <a:solidFill>
                  <a:srgbClr val="002060"/>
                </a:solidFill>
                <a:cs typeface="Times New Roman" pitchFamily="18" charset="0"/>
              </a:rPr>
              <a:t>, компетентность чиновника, его аккуратность и доброжелательность, удобство мест ожидания и приема</a:t>
            </a:r>
            <a:r>
              <a:rPr lang="en-US" sz="2400" b="1">
                <a:solidFill>
                  <a:srgbClr val="002060"/>
                </a:solidFill>
                <a:cs typeface="Times New Roman" pitchFamily="18" charset="0"/>
              </a:rPr>
              <a:t>.</a:t>
            </a:r>
            <a:endParaRPr lang="ru-RU" sz="2400" b="1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8207" name="Прямоугольник 12"/>
          <p:cNvSpPr>
            <a:spLocks noChangeArrowheads="1"/>
          </p:cNvSpPr>
          <p:nvPr/>
        </p:nvSpPr>
        <p:spPr bwMode="auto">
          <a:xfrm>
            <a:off x="214313" y="1341438"/>
            <a:ext cx="8643937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b="1">
                <a:solidFill>
                  <a:srgbClr val="002060"/>
                </a:solidFill>
                <a:cs typeface="Times New Roman" pitchFamily="18" charset="0"/>
              </a:rPr>
              <a:t>Система оценки качества предоставления услуг населению представляет собой </a:t>
            </a:r>
            <a:r>
              <a:rPr lang="ru-RU" sz="2400" b="1">
                <a:solidFill>
                  <a:srgbClr val="00B050"/>
                </a:solidFill>
                <a:cs typeface="Times New Roman" pitchFamily="18" charset="0"/>
              </a:rPr>
              <a:t>территориально распределенную сеть планшетных компьютеров</a:t>
            </a:r>
            <a:r>
              <a:rPr lang="ru-RU" sz="2400" b="1">
                <a:solidFill>
                  <a:srgbClr val="002060"/>
                </a:solidFill>
                <a:cs typeface="Times New Roman" pitchFamily="18" charset="0"/>
              </a:rPr>
              <a:t>, размещенных в местах оказания наиболее </a:t>
            </a:r>
            <a:r>
              <a:rPr lang="ru-RU" sz="2400" b="1">
                <a:solidFill>
                  <a:srgbClr val="00B050"/>
                </a:solidFill>
                <a:cs typeface="Times New Roman" pitchFamily="18" charset="0"/>
              </a:rPr>
              <a:t>социально-значимых и «сложных» услуг </a:t>
            </a:r>
            <a:r>
              <a:rPr lang="ru-RU" sz="2400" b="1">
                <a:solidFill>
                  <a:srgbClr val="002060"/>
                </a:solidFill>
                <a:cs typeface="Times New Roman" pitchFamily="18" charset="0"/>
              </a:rPr>
              <a:t>(с точки зрения отношения к таким услугам населения: например, запись в качестве нуждающегося в жилых помещениях, постановка в очередь на бесплатное предоставление земельных участков).</a:t>
            </a:r>
          </a:p>
        </p:txBody>
      </p:sp>
      <p:pic>
        <p:nvPicPr>
          <p:cNvPr id="12" name="Picture 2" descr="F:\Документы\Доклад в УрФО\IMG_01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525" y="4273550"/>
            <a:ext cx="3384550" cy="253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571480"/>
          </a:xfrm>
          <a:prstGeom prst="rect">
            <a:avLst/>
          </a:prstGeom>
          <a:solidFill>
            <a:srgbClr val="0F832D"/>
          </a:solidFill>
          <a:ln>
            <a:solidFill>
              <a:srgbClr val="0F832D"/>
            </a:solidFill>
          </a:ln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922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0" y="500042"/>
            <a:ext cx="9144000" cy="214314"/>
          </a:xfrm>
          <a:prstGeom prst="rect">
            <a:avLst/>
          </a:prstGeom>
          <a:solidFill>
            <a:srgbClr val="FFFF00"/>
          </a:solidFill>
          <a:ln>
            <a:solidFill>
              <a:srgbClr val="0F832D"/>
            </a:solidFill>
          </a:ln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0" y="714356"/>
            <a:ext cx="9144000" cy="214314"/>
          </a:xfrm>
          <a:prstGeom prst="rect">
            <a:avLst/>
          </a:prstGeom>
          <a:solidFill>
            <a:srgbClr val="0070C0"/>
          </a:solidFill>
          <a:ln>
            <a:solidFill>
              <a:srgbClr val="0F832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6167" name="Picture 11" descr="H:\Лого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85728"/>
            <a:ext cx="857256" cy="109424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/>
        </p:spPr>
      </p:pic>
      <p:sp>
        <p:nvSpPr>
          <p:cNvPr id="16" name="TextBox 15"/>
          <p:cNvSpPr txBox="1"/>
          <p:nvPr/>
        </p:nvSpPr>
        <p:spPr>
          <a:xfrm>
            <a:off x="428625" y="0"/>
            <a:ext cx="8429625" cy="430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200" dirty="0">
                <a:solidFill>
                  <a:schemeClr val="bg1"/>
                </a:solidFill>
                <a:latin typeface="+mn-lt"/>
              </a:rPr>
              <a:t>Вариативность путей решения проблемы</a:t>
            </a:r>
          </a:p>
        </p:txBody>
      </p:sp>
      <p:sp>
        <p:nvSpPr>
          <p:cNvPr id="9230" name="Прямоугольник 12"/>
          <p:cNvSpPr>
            <a:spLocks noChangeArrowheads="1"/>
          </p:cNvSpPr>
          <p:nvPr/>
        </p:nvSpPr>
        <p:spPr bwMode="auto">
          <a:xfrm>
            <a:off x="214313" y="1341438"/>
            <a:ext cx="8643937" cy="526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b="1">
                <a:solidFill>
                  <a:srgbClr val="002060"/>
                </a:solidFill>
                <a:cs typeface="Times New Roman" pitchFamily="18" charset="0"/>
              </a:rPr>
              <a:t>Обычно оценку качества предоставления услуг проводят методом социальных исследований. Но зачастую такой подход </a:t>
            </a:r>
            <a:r>
              <a:rPr lang="ru-RU" sz="2400" b="1">
                <a:solidFill>
                  <a:srgbClr val="00B050"/>
                </a:solidFill>
                <a:cs typeface="Times New Roman" pitchFamily="18" charset="0"/>
              </a:rPr>
              <a:t>показывает завышенную оценку</a:t>
            </a:r>
            <a:r>
              <a:rPr lang="ru-RU" sz="2400" b="1">
                <a:solidFill>
                  <a:srgbClr val="002060"/>
                </a:solidFill>
                <a:cs typeface="Times New Roman" pitchFamily="18" charset="0"/>
              </a:rPr>
              <a:t>, поскольку через неделю после получения услуги заявитель уже не помнит в полной мере, как она ему была оказана.</a:t>
            </a:r>
          </a:p>
          <a:p>
            <a:pPr algn="just"/>
            <a:r>
              <a:rPr lang="ru-RU" sz="2400" b="1">
                <a:solidFill>
                  <a:srgbClr val="002060"/>
                </a:solidFill>
                <a:cs typeface="Times New Roman" pitchFamily="18" charset="0"/>
              </a:rPr>
              <a:t>Выбранное решение на базе планшетных компьютеров под управлением </a:t>
            </a:r>
            <a:r>
              <a:rPr lang="en-US" sz="2400" b="1">
                <a:solidFill>
                  <a:srgbClr val="002060"/>
                </a:solidFill>
                <a:cs typeface="Times New Roman" pitchFamily="18" charset="0"/>
              </a:rPr>
              <a:t>Android</a:t>
            </a:r>
            <a:r>
              <a:rPr lang="ru-RU" sz="2400" b="1">
                <a:solidFill>
                  <a:srgbClr val="002060"/>
                </a:solidFill>
                <a:cs typeface="Times New Roman" pitchFamily="18" charset="0"/>
              </a:rPr>
              <a:t> позволяет не только проводить одноразовую оценку качества предоставления услуги, </a:t>
            </a:r>
            <a:r>
              <a:rPr lang="ru-RU" sz="2400" b="1">
                <a:solidFill>
                  <a:srgbClr val="00B050"/>
                </a:solidFill>
                <a:cs typeface="Times New Roman" pitchFamily="18" charset="0"/>
              </a:rPr>
              <a:t>увязать процесс получения услуги с личным кабинетом </a:t>
            </a:r>
            <a:r>
              <a:rPr lang="ru-RU" sz="2400" b="1">
                <a:solidFill>
                  <a:srgbClr val="002060"/>
                </a:solidFill>
                <a:cs typeface="Times New Roman" pitchFamily="18" charset="0"/>
              </a:rPr>
              <a:t>жителя города, но и дополнительно организовать </a:t>
            </a:r>
            <a:r>
              <a:rPr lang="ru-RU" sz="2400" b="1">
                <a:solidFill>
                  <a:srgbClr val="00B050"/>
                </a:solidFill>
                <a:cs typeface="Times New Roman" pitchFamily="18" charset="0"/>
              </a:rPr>
              <a:t>опрос населения о качестве </a:t>
            </a:r>
            <a:r>
              <a:rPr lang="ru-RU" sz="2400" b="1">
                <a:solidFill>
                  <a:srgbClr val="002060"/>
                </a:solidFill>
                <a:cs typeface="Times New Roman" pitchFamily="18" charset="0"/>
              </a:rPr>
              <a:t>предоставления услуги через Официальный портал.</a:t>
            </a:r>
          </a:p>
          <a:p>
            <a:pPr algn="just"/>
            <a:r>
              <a:rPr lang="ru-RU" sz="2400" b="1">
                <a:solidFill>
                  <a:srgbClr val="002060"/>
                </a:solidFill>
                <a:cs typeface="Times New Roman" pitchFamily="18" charset="0"/>
              </a:rPr>
              <a:t>По экспертной оценке такое решение </a:t>
            </a:r>
            <a:r>
              <a:rPr lang="ru-RU" sz="2400" b="1">
                <a:solidFill>
                  <a:srgbClr val="00B050"/>
                </a:solidFill>
                <a:cs typeface="Times New Roman" pitchFamily="18" charset="0"/>
              </a:rPr>
              <a:t>в 2,2 раза </a:t>
            </a:r>
            <a:r>
              <a:rPr lang="ru-RU" sz="2400" b="1">
                <a:solidFill>
                  <a:srgbClr val="002060"/>
                </a:solidFill>
                <a:cs typeface="Times New Roman" pitchFamily="18" charset="0"/>
              </a:rPr>
              <a:t>дешевле, чем решение МФЦ.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571480"/>
          </a:xfrm>
          <a:prstGeom prst="rect">
            <a:avLst/>
          </a:prstGeom>
          <a:solidFill>
            <a:srgbClr val="0F832D"/>
          </a:solidFill>
          <a:ln>
            <a:solidFill>
              <a:srgbClr val="0F832D"/>
            </a:solidFill>
          </a:ln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024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0" y="500042"/>
            <a:ext cx="9144000" cy="214314"/>
          </a:xfrm>
          <a:prstGeom prst="rect">
            <a:avLst/>
          </a:prstGeom>
          <a:solidFill>
            <a:srgbClr val="FFFF00"/>
          </a:solidFill>
          <a:ln>
            <a:solidFill>
              <a:srgbClr val="0F832D"/>
            </a:solidFill>
          </a:ln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0" y="714356"/>
            <a:ext cx="9144000" cy="214314"/>
          </a:xfrm>
          <a:prstGeom prst="rect">
            <a:avLst/>
          </a:prstGeom>
          <a:solidFill>
            <a:srgbClr val="0070C0"/>
          </a:solidFill>
          <a:ln>
            <a:solidFill>
              <a:srgbClr val="0F832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6167" name="Picture 11" descr="H:\Лого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85728"/>
            <a:ext cx="857256" cy="109424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/>
        </p:spPr>
      </p:pic>
      <p:sp>
        <p:nvSpPr>
          <p:cNvPr id="16" name="TextBox 15"/>
          <p:cNvSpPr txBox="1"/>
          <p:nvPr/>
        </p:nvSpPr>
        <p:spPr>
          <a:xfrm>
            <a:off x="428625" y="0"/>
            <a:ext cx="8429625" cy="430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200" dirty="0">
                <a:solidFill>
                  <a:schemeClr val="bg1"/>
                </a:solidFill>
                <a:latin typeface="+mn-lt"/>
              </a:rPr>
              <a:t>Система оценки качества предоставления услуг</a:t>
            </a:r>
          </a:p>
        </p:txBody>
      </p:sp>
      <p:sp>
        <p:nvSpPr>
          <p:cNvPr id="6160" name="Прямоугольник 12"/>
          <p:cNvSpPr>
            <a:spLocks noChangeArrowheads="1"/>
          </p:cNvSpPr>
          <p:nvPr/>
        </p:nvSpPr>
        <p:spPr bwMode="auto">
          <a:xfrm>
            <a:off x="214313" y="908050"/>
            <a:ext cx="8643937" cy="600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400" b="1" dirty="0">
                <a:solidFill>
                  <a:srgbClr val="00B050"/>
                </a:solidFill>
                <a:cs typeface="Times New Roman" pitchFamily="18" charset="0"/>
              </a:rPr>
              <a:t>	Цель проекта: </a:t>
            </a:r>
            <a:r>
              <a:rPr lang="ru-RU" sz="2400" b="1" dirty="0">
                <a:solidFill>
                  <a:srgbClr val="002060"/>
                </a:solidFill>
                <a:cs typeface="Times New Roman" pitchFamily="18" charset="0"/>
              </a:rPr>
              <a:t>Повышение качества предоставления 	государственных и муниципальных услуг населению.</a:t>
            </a:r>
          </a:p>
          <a:p>
            <a:pPr algn="just">
              <a:defRPr/>
            </a:pPr>
            <a:r>
              <a:rPr lang="ru-RU" sz="2400" b="1" dirty="0">
                <a:solidFill>
                  <a:srgbClr val="00B050"/>
                </a:solidFill>
                <a:cs typeface="Times New Roman" pitchFamily="18" charset="0"/>
              </a:rPr>
              <a:t>Задачи проекта: </a:t>
            </a:r>
          </a:p>
          <a:p>
            <a:pPr marL="457200" indent="-457200" algn="just">
              <a:buFontTx/>
              <a:buAutoNum type="arabicPeriod"/>
              <a:defRPr/>
            </a:pPr>
            <a:r>
              <a:rPr lang="ru-RU" sz="2400" b="1" dirty="0">
                <a:solidFill>
                  <a:srgbClr val="002060"/>
                </a:solidFill>
                <a:cs typeface="Times New Roman" pitchFamily="18" charset="0"/>
              </a:rPr>
              <a:t>Организация возможности оценки качества услуг.</a:t>
            </a:r>
          </a:p>
          <a:p>
            <a:pPr marL="457200" indent="-457200" algn="just">
              <a:buFontTx/>
              <a:buAutoNum type="arabicPeriod"/>
              <a:defRPr/>
            </a:pPr>
            <a:r>
              <a:rPr lang="ru-RU" sz="2400" b="1" dirty="0">
                <a:solidFill>
                  <a:srgbClr val="002060"/>
                </a:solidFill>
                <a:cs typeface="Times New Roman" pitchFamily="18" charset="0"/>
              </a:rPr>
              <a:t>Ведение истории обращений в личном кабинете на Официальном информационном портале.</a:t>
            </a:r>
          </a:p>
          <a:p>
            <a:pPr marL="457200" indent="-457200" algn="just">
              <a:buFontTx/>
              <a:buAutoNum type="arabicPeriod"/>
              <a:defRPr/>
            </a:pPr>
            <a:r>
              <a:rPr lang="ru-RU" sz="2400" b="1" dirty="0">
                <a:solidFill>
                  <a:srgbClr val="002060"/>
                </a:solidFill>
                <a:cs typeface="Times New Roman" pitchFamily="18" charset="0"/>
              </a:rPr>
              <a:t>Организация возможности анализа «отрицательных» обращений жителей.</a:t>
            </a:r>
          </a:p>
          <a:p>
            <a:pPr algn="just">
              <a:defRPr/>
            </a:pPr>
            <a:r>
              <a:rPr lang="ru-RU" sz="2400" b="1" dirty="0">
                <a:solidFill>
                  <a:srgbClr val="00B050"/>
                </a:solidFill>
                <a:cs typeface="Times New Roman" pitchFamily="18" charset="0"/>
              </a:rPr>
              <a:t>Ожидаемые показатели результативности:</a:t>
            </a:r>
          </a:p>
          <a:p>
            <a:pPr algn="just">
              <a:defRPr/>
            </a:pPr>
            <a:r>
              <a:rPr lang="ru-RU" sz="2400" b="1" dirty="0">
                <a:solidFill>
                  <a:srgbClr val="002060"/>
                </a:solidFill>
                <a:cs typeface="Times New Roman" pitchFamily="18" charset="0"/>
              </a:rPr>
              <a:t>Повышение качества предоставления государственных и муниципальных услуг </a:t>
            </a:r>
            <a:r>
              <a:rPr lang="ru-RU" sz="2400" b="1" dirty="0">
                <a:solidFill>
                  <a:srgbClr val="00B050"/>
                </a:solidFill>
                <a:cs typeface="Times New Roman" pitchFamily="18" charset="0"/>
              </a:rPr>
              <a:t>на 30 % за 2013 год.</a:t>
            </a:r>
          </a:p>
          <a:p>
            <a:pPr algn="just">
              <a:defRPr/>
            </a:pPr>
            <a:endParaRPr lang="ru-RU" sz="2400" b="1" dirty="0">
              <a:solidFill>
                <a:srgbClr val="00B050"/>
              </a:solidFill>
              <a:cs typeface="Times New Roman" pitchFamily="18" charset="0"/>
            </a:endParaRPr>
          </a:p>
          <a:p>
            <a:pPr algn="just">
              <a:defRPr/>
            </a:pPr>
            <a:r>
              <a:rPr lang="ru-RU" sz="2400" b="1" dirty="0">
                <a:solidFill>
                  <a:srgbClr val="00B050"/>
                </a:solidFill>
                <a:cs typeface="Times New Roman" pitchFamily="18" charset="0"/>
              </a:rPr>
              <a:t>На реализацию проекта затрачено: </a:t>
            </a:r>
            <a:r>
              <a:rPr lang="ru-RU" sz="2400" b="1" dirty="0">
                <a:solidFill>
                  <a:srgbClr val="002060"/>
                </a:solidFill>
                <a:cs typeface="Times New Roman" pitchFamily="18" charset="0"/>
              </a:rPr>
              <a:t>200 тыс. руб.</a:t>
            </a:r>
          </a:p>
          <a:p>
            <a:pPr algn="just">
              <a:defRPr/>
            </a:pPr>
            <a:r>
              <a:rPr lang="ru-RU" sz="2400" b="1" dirty="0">
                <a:solidFill>
                  <a:srgbClr val="00B050"/>
                </a:solidFill>
                <a:cs typeface="Times New Roman" pitchFamily="18" charset="0"/>
              </a:rPr>
              <a:t>Ожидаемые показатели результативности:</a:t>
            </a:r>
          </a:p>
          <a:p>
            <a:pPr algn="just">
              <a:defRPr/>
            </a:pPr>
            <a:r>
              <a:rPr lang="ru-RU" sz="2400" b="1" dirty="0">
                <a:solidFill>
                  <a:srgbClr val="002060"/>
                </a:solidFill>
                <a:cs typeface="Times New Roman" pitchFamily="18" charset="0"/>
              </a:rPr>
              <a:t>Повышение качества предоставления государственных и муниципальных услуг на 30 % за 2013 год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571480"/>
          </a:xfrm>
          <a:prstGeom prst="rect">
            <a:avLst/>
          </a:prstGeom>
          <a:solidFill>
            <a:srgbClr val="0F832D"/>
          </a:solidFill>
          <a:ln>
            <a:solidFill>
              <a:srgbClr val="0F832D"/>
            </a:solidFill>
          </a:ln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126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0" y="500042"/>
            <a:ext cx="9144000" cy="214314"/>
          </a:xfrm>
          <a:prstGeom prst="rect">
            <a:avLst/>
          </a:prstGeom>
          <a:solidFill>
            <a:srgbClr val="FFFF00"/>
          </a:solidFill>
          <a:ln>
            <a:solidFill>
              <a:srgbClr val="0F832D"/>
            </a:solidFill>
          </a:ln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0" y="714356"/>
            <a:ext cx="9144000" cy="214314"/>
          </a:xfrm>
          <a:prstGeom prst="rect">
            <a:avLst/>
          </a:prstGeom>
          <a:solidFill>
            <a:srgbClr val="0070C0"/>
          </a:solidFill>
          <a:ln>
            <a:solidFill>
              <a:srgbClr val="0F832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6167" name="Picture 11" descr="H:\Лого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85728"/>
            <a:ext cx="857256" cy="109424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/>
        </p:spPr>
      </p:pic>
      <p:sp>
        <p:nvSpPr>
          <p:cNvPr id="16" name="TextBox 15"/>
          <p:cNvSpPr txBox="1"/>
          <p:nvPr/>
        </p:nvSpPr>
        <p:spPr>
          <a:xfrm>
            <a:off x="428625" y="0"/>
            <a:ext cx="8429625" cy="430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200" dirty="0">
                <a:solidFill>
                  <a:schemeClr val="bg1"/>
                </a:solidFill>
                <a:latin typeface="+mn-lt"/>
              </a:rPr>
              <a:t>Система оценки качества предоставления услуг</a:t>
            </a:r>
          </a:p>
        </p:txBody>
      </p:sp>
      <p:sp>
        <p:nvSpPr>
          <p:cNvPr id="11278" name="Прямоугольник 11"/>
          <p:cNvSpPr>
            <a:spLocks noChangeArrowheads="1"/>
          </p:cNvSpPr>
          <p:nvPr/>
        </p:nvSpPr>
        <p:spPr bwMode="auto">
          <a:xfrm>
            <a:off x="250825" y="3100388"/>
            <a:ext cx="8713788" cy="378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2060"/>
                </a:solidFill>
                <a:cs typeface="Times New Roman" pitchFamily="18" charset="0"/>
              </a:rPr>
              <a:t>При этом посетитель, после выставления оценки имеет возможность в личном кабинете на Официальном информационном портале </a:t>
            </a:r>
            <a:r>
              <a:rPr lang="en-US" sz="2400" b="1">
                <a:solidFill>
                  <a:srgbClr val="002060"/>
                </a:solidFill>
                <a:cs typeface="Times New Roman" pitchFamily="18" charset="0"/>
                <a:hlinkClick r:id="rId4"/>
              </a:rPr>
              <a:t>www.admhmansy.ru</a:t>
            </a:r>
            <a:r>
              <a:rPr lang="en-US" sz="2400" b="1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u-RU" sz="2400" b="1">
                <a:solidFill>
                  <a:srgbClr val="002060"/>
                </a:solidFill>
                <a:cs typeface="Times New Roman" pitchFamily="18" charset="0"/>
              </a:rPr>
              <a:t>не только просматривать всю историю </a:t>
            </a:r>
          </a:p>
          <a:p>
            <a:r>
              <a:rPr lang="ru-RU" sz="2400" b="1">
                <a:solidFill>
                  <a:srgbClr val="002060"/>
                </a:solidFill>
                <a:cs typeface="Times New Roman" pitchFamily="18" charset="0"/>
              </a:rPr>
              <a:t>взаимодействия с органами </a:t>
            </a:r>
          </a:p>
          <a:p>
            <a:r>
              <a:rPr lang="ru-RU" sz="2400" b="1">
                <a:solidFill>
                  <a:srgbClr val="002060"/>
                </a:solidFill>
                <a:cs typeface="Times New Roman" pitchFamily="18" charset="0"/>
              </a:rPr>
              <a:t>Администрации города по </a:t>
            </a:r>
          </a:p>
          <a:p>
            <a:r>
              <a:rPr lang="ru-RU" sz="2400" b="1">
                <a:solidFill>
                  <a:srgbClr val="002060"/>
                </a:solidFill>
                <a:cs typeface="Times New Roman" pitchFamily="18" charset="0"/>
              </a:rPr>
              <a:t>предоставлению услуг, но и дать </a:t>
            </a:r>
          </a:p>
          <a:p>
            <a:r>
              <a:rPr lang="ru-RU" sz="2400" b="1">
                <a:solidFill>
                  <a:srgbClr val="00B050"/>
                </a:solidFill>
                <a:cs typeface="Times New Roman" pitchFamily="18" charset="0"/>
              </a:rPr>
              <a:t>расширенную оценку, описание </a:t>
            </a:r>
          </a:p>
          <a:p>
            <a:r>
              <a:rPr lang="ru-RU" sz="2400" b="1">
                <a:solidFill>
                  <a:srgbClr val="00B050"/>
                </a:solidFill>
                <a:cs typeface="Times New Roman" pitchFamily="18" charset="0"/>
              </a:rPr>
              <a:t>своего мнения о получении </a:t>
            </a:r>
          </a:p>
          <a:p>
            <a:r>
              <a:rPr lang="ru-RU" sz="2400" b="1">
                <a:solidFill>
                  <a:srgbClr val="00B050"/>
                </a:solidFill>
                <a:cs typeface="Times New Roman" pitchFamily="18" charset="0"/>
              </a:rPr>
              <a:t>услуги</a:t>
            </a:r>
            <a:r>
              <a:rPr lang="ru-RU" sz="2400" b="1">
                <a:solidFill>
                  <a:srgbClr val="002060"/>
                </a:solidFill>
                <a:cs typeface="Times New Roman" pitchFamily="18" charset="0"/>
              </a:rPr>
              <a:t>.</a:t>
            </a:r>
          </a:p>
        </p:txBody>
      </p:sp>
      <p:sp>
        <p:nvSpPr>
          <p:cNvPr id="11279" name="Прямоугольник 12"/>
          <p:cNvSpPr>
            <a:spLocks noChangeArrowheads="1"/>
          </p:cNvSpPr>
          <p:nvPr/>
        </p:nvSpPr>
        <p:spPr bwMode="auto">
          <a:xfrm>
            <a:off x="214313" y="1341438"/>
            <a:ext cx="8643937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2060"/>
                </a:solidFill>
                <a:cs typeface="Times New Roman" pitchFamily="18" charset="0"/>
              </a:rPr>
              <a:t>Стоит отметить, что поставленная оценка не доступна для специалиста, оказывающего услугу. Положение оценок «Хорошо», «Средне», «Плохо» постоянно меняется. Поэтому чиновнику </a:t>
            </a:r>
            <a:r>
              <a:rPr lang="ru-RU" sz="2400" b="1">
                <a:solidFill>
                  <a:srgbClr val="00B050"/>
                </a:solidFill>
                <a:cs typeface="Times New Roman" pitchFamily="18" charset="0"/>
              </a:rPr>
              <a:t>сложно понять, как его оценил именно этот посетитель</a:t>
            </a:r>
            <a:r>
              <a:rPr lang="ru-RU" sz="2400" b="1">
                <a:solidFill>
                  <a:srgbClr val="002060"/>
                </a:solidFill>
                <a:cs typeface="Times New Roman" pitchFamily="18" charset="0"/>
              </a:rPr>
              <a:t>.</a:t>
            </a:r>
          </a:p>
        </p:txBody>
      </p:sp>
      <p:pic>
        <p:nvPicPr>
          <p:cNvPr id="1128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38700" y="4365625"/>
            <a:ext cx="4305300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571480"/>
          </a:xfrm>
          <a:prstGeom prst="rect">
            <a:avLst/>
          </a:prstGeom>
          <a:solidFill>
            <a:srgbClr val="0F832D"/>
          </a:solidFill>
          <a:ln>
            <a:solidFill>
              <a:srgbClr val="0F832D"/>
            </a:solidFill>
          </a:ln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229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0" y="500042"/>
            <a:ext cx="9144000" cy="214314"/>
          </a:xfrm>
          <a:prstGeom prst="rect">
            <a:avLst/>
          </a:prstGeom>
          <a:solidFill>
            <a:srgbClr val="FFFF00"/>
          </a:solidFill>
          <a:ln>
            <a:solidFill>
              <a:srgbClr val="0F832D"/>
            </a:solidFill>
          </a:ln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0" y="714356"/>
            <a:ext cx="9144000" cy="214314"/>
          </a:xfrm>
          <a:prstGeom prst="rect">
            <a:avLst/>
          </a:prstGeom>
          <a:solidFill>
            <a:srgbClr val="0070C0"/>
          </a:solidFill>
          <a:ln>
            <a:solidFill>
              <a:srgbClr val="0F832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6167" name="Picture 11" descr="H:\Лого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85728"/>
            <a:ext cx="857256" cy="109424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/>
        </p:spPr>
      </p:pic>
      <p:sp>
        <p:nvSpPr>
          <p:cNvPr id="12301" name="TextBox 15"/>
          <p:cNvSpPr txBox="1">
            <a:spLocks noChangeArrowheads="1"/>
          </p:cNvSpPr>
          <p:nvPr/>
        </p:nvSpPr>
        <p:spPr bwMode="auto">
          <a:xfrm>
            <a:off x="428625" y="0"/>
            <a:ext cx="842962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200">
                <a:solidFill>
                  <a:schemeClr val="bg1"/>
                </a:solidFill>
              </a:rPr>
              <a:t>Система оценки качества предоставления услуг</a:t>
            </a:r>
          </a:p>
          <a:p>
            <a:pPr algn="ctr"/>
            <a:endParaRPr lang="ru-RU" sz="2200">
              <a:solidFill>
                <a:schemeClr val="bg1"/>
              </a:solidFill>
            </a:endParaRPr>
          </a:p>
        </p:txBody>
      </p:sp>
      <p:sp>
        <p:nvSpPr>
          <p:cNvPr id="12302" name="Прямоугольник 11"/>
          <p:cNvSpPr>
            <a:spLocks noChangeArrowheads="1"/>
          </p:cNvSpPr>
          <p:nvPr/>
        </p:nvSpPr>
        <p:spPr bwMode="auto">
          <a:xfrm>
            <a:off x="214313" y="1379538"/>
            <a:ext cx="8643937" cy="489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b="1">
                <a:solidFill>
                  <a:srgbClr val="002060"/>
                </a:solidFill>
                <a:cs typeface="Times New Roman" pitchFamily="18" charset="0"/>
              </a:rPr>
              <a:t>Дополнительно для жителей в Системе оценки качества услуг реализован сервис смс-информирования о готовности документов или иного результата услуги.</a:t>
            </a:r>
          </a:p>
          <a:p>
            <a:pPr algn="just"/>
            <a:r>
              <a:rPr lang="ru-RU" sz="2400" b="1">
                <a:solidFill>
                  <a:srgbClr val="002060"/>
                </a:solidFill>
                <a:cs typeface="Times New Roman" pitchFamily="18" charset="0"/>
              </a:rPr>
              <a:t>В случае, если посетитель поставил оценку «Плохо», </a:t>
            </a:r>
            <a:r>
              <a:rPr lang="ru-RU" sz="2400" b="1">
                <a:solidFill>
                  <a:srgbClr val="00B050"/>
                </a:solidFill>
                <a:cs typeface="Times New Roman" pitchFamily="18" charset="0"/>
              </a:rPr>
              <a:t>аудиозапись с его посещением направляется руководителю </a:t>
            </a:r>
            <a:r>
              <a:rPr lang="ru-RU" sz="2400" b="1">
                <a:solidFill>
                  <a:srgbClr val="002060"/>
                </a:solidFill>
                <a:cs typeface="Times New Roman" pitchFamily="18" charset="0"/>
              </a:rPr>
              <a:t>органа Администрации. </a:t>
            </a:r>
          </a:p>
          <a:p>
            <a:pPr algn="just"/>
            <a:endParaRPr lang="ru-RU" sz="2400" b="1">
              <a:solidFill>
                <a:srgbClr val="002060"/>
              </a:solidFill>
              <a:cs typeface="Times New Roman" pitchFamily="18" charset="0"/>
            </a:endParaRPr>
          </a:p>
          <a:p>
            <a:pPr algn="just"/>
            <a:r>
              <a:rPr lang="ru-RU" sz="2400" b="1">
                <a:solidFill>
                  <a:srgbClr val="002060"/>
                </a:solidFill>
                <a:cs typeface="Times New Roman" pitchFamily="18" charset="0"/>
              </a:rPr>
              <a:t>По итогам прослушивания </a:t>
            </a:r>
          </a:p>
          <a:p>
            <a:pPr algn="just"/>
            <a:r>
              <a:rPr lang="ru-RU" sz="2400" b="1">
                <a:solidFill>
                  <a:srgbClr val="002060"/>
                </a:solidFill>
                <a:cs typeface="Times New Roman" pitchFamily="18" charset="0"/>
              </a:rPr>
              <a:t>аудиозаписи Руководитель </a:t>
            </a:r>
          </a:p>
          <a:p>
            <a:pPr algn="just"/>
            <a:r>
              <a:rPr lang="ru-RU" sz="2400" b="1">
                <a:solidFill>
                  <a:srgbClr val="00B050"/>
                </a:solidFill>
                <a:cs typeface="Times New Roman" pitchFamily="18" charset="0"/>
              </a:rPr>
              <a:t>принимает решение о </a:t>
            </a:r>
          </a:p>
          <a:p>
            <a:pPr algn="just"/>
            <a:r>
              <a:rPr lang="ru-RU" sz="2400" b="1">
                <a:solidFill>
                  <a:srgbClr val="00B050"/>
                </a:solidFill>
                <a:cs typeface="Times New Roman" pitchFamily="18" charset="0"/>
              </a:rPr>
              <a:t>корректности и </a:t>
            </a:r>
          </a:p>
          <a:p>
            <a:pPr algn="just"/>
            <a:r>
              <a:rPr lang="ru-RU" sz="2400" b="1">
                <a:solidFill>
                  <a:srgbClr val="00B050"/>
                </a:solidFill>
                <a:cs typeface="Times New Roman" pitchFamily="18" charset="0"/>
              </a:rPr>
              <a:t>правильности </a:t>
            </a:r>
            <a:r>
              <a:rPr lang="ru-RU" sz="2400" b="1">
                <a:solidFill>
                  <a:srgbClr val="002060"/>
                </a:solidFill>
                <a:cs typeface="Times New Roman" pitchFamily="18" charset="0"/>
              </a:rPr>
              <a:t>решений </a:t>
            </a:r>
          </a:p>
          <a:p>
            <a:pPr algn="just"/>
            <a:r>
              <a:rPr lang="ru-RU" sz="2400" b="1">
                <a:solidFill>
                  <a:srgbClr val="002060"/>
                </a:solidFill>
                <a:cs typeface="Times New Roman" pitchFamily="18" charset="0"/>
              </a:rPr>
              <a:t>своего работника.</a:t>
            </a:r>
          </a:p>
        </p:txBody>
      </p:sp>
      <p:pic>
        <p:nvPicPr>
          <p:cNvPr id="12303" name="Picture 2" descr="F:\Документы\Доклад в УрФО\IMG_01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0850" y="3284538"/>
            <a:ext cx="4703763" cy="352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571480"/>
          </a:xfrm>
          <a:prstGeom prst="rect">
            <a:avLst/>
          </a:prstGeom>
          <a:solidFill>
            <a:srgbClr val="0F832D"/>
          </a:solidFill>
          <a:ln>
            <a:solidFill>
              <a:srgbClr val="0F832D"/>
            </a:solidFill>
          </a:ln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331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0" y="500042"/>
            <a:ext cx="9144000" cy="214314"/>
          </a:xfrm>
          <a:prstGeom prst="rect">
            <a:avLst/>
          </a:prstGeom>
          <a:solidFill>
            <a:srgbClr val="FFFF00"/>
          </a:solidFill>
          <a:ln>
            <a:solidFill>
              <a:srgbClr val="0F832D"/>
            </a:solidFill>
          </a:ln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0" y="714356"/>
            <a:ext cx="9144000" cy="214314"/>
          </a:xfrm>
          <a:prstGeom prst="rect">
            <a:avLst/>
          </a:prstGeom>
          <a:solidFill>
            <a:srgbClr val="0070C0"/>
          </a:solidFill>
          <a:ln>
            <a:solidFill>
              <a:srgbClr val="0F832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6167" name="Picture 11" descr="H:\Лого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85728"/>
            <a:ext cx="857256" cy="109424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/>
        </p:spPr>
      </p:pic>
      <p:sp>
        <p:nvSpPr>
          <p:cNvPr id="13325" name="TextBox 15"/>
          <p:cNvSpPr txBox="1">
            <a:spLocks noChangeArrowheads="1"/>
          </p:cNvSpPr>
          <p:nvPr/>
        </p:nvSpPr>
        <p:spPr bwMode="auto">
          <a:xfrm>
            <a:off x="428625" y="0"/>
            <a:ext cx="8429625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200">
                <a:solidFill>
                  <a:schemeClr val="bg1"/>
                </a:solidFill>
              </a:rPr>
              <a:t>Система оценки качества предоставления услуг</a:t>
            </a:r>
          </a:p>
        </p:txBody>
      </p:sp>
      <p:sp>
        <p:nvSpPr>
          <p:cNvPr id="13326" name="Прямоугольник 11"/>
          <p:cNvSpPr>
            <a:spLocks noChangeArrowheads="1"/>
          </p:cNvSpPr>
          <p:nvPr/>
        </p:nvSpPr>
        <p:spPr bwMode="auto">
          <a:xfrm>
            <a:off x="112713" y="1379538"/>
            <a:ext cx="8745537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b="1">
                <a:solidFill>
                  <a:srgbClr val="002060"/>
                </a:solidFill>
                <a:cs typeface="Times New Roman" pitchFamily="18" charset="0"/>
              </a:rPr>
              <a:t>В свою очередь руководители органов Администрации, предоставляющих услуги населению, имеют возможность в </a:t>
            </a:r>
            <a:r>
              <a:rPr lang="ru-RU" sz="2400" b="1">
                <a:solidFill>
                  <a:srgbClr val="00B050"/>
                </a:solidFill>
                <a:cs typeface="Times New Roman" pitchFamily="18" charset="0"/>
              </a:rPr>
              <a:t>режиме реального времени </a:t>
            </a:r>
            <a:r>
              <a:rPr lang="ru-RU" sz="2400" b="1">
                <a:solidFill>
                  <a:srgbClr val="002060"/>
                </a:solidFill>
                <a:cs typeface="Times New Roman" pitchFamily="18" charset="0"/>
              </a:rPr>
              <a:t>отслеживать количество посетителей и </a:t>
            </a:r>
            <a:r>
              <a:rPr lang="ru-RU" sz="2400" b="1">
                <a:solidFill>
                  <a:srgbClr val="00B050"/>
                </a:solidFill>
                <a:cs typeface="Times New Roman" pitchFamily="18" charset="0"/>
              </a:rPr>
              <a:t>качество оказания услуг </a:t>
            </a:r>
            <a:r>
              <a:rPr lang="ru-RU" sz="2400" b="1">
                <a:solidFill>
                  <a:srgbClr val="002060"/>
                </a:solidFill>
                <a:cs typeface="Times New Roman" pitchFamily="18" charset="0"/>
              </a:rPr>
              <a:t>каждым конкретным сотрудником. </a:t>
            </a:r>
          </a:p>
          <a:p>
            <a:pPr algn="just"/>
            <a:r>
              <a:rPr lang="ru-RU" sz="2400" b="1">
                <a:solidFill>
                  <a:srgbClr val="002060"/>
                </a:solidFill>
                <a:cs typeface="Times New Roman" pitchFamily="18" charset="0"/>
              </a:rPr>
              <a:t>Могут </a:t>
            </a:r>
            <a:r>
              <a:rPr lang="ru-RU" sz="2400" b="1">
                <a:solidFill>
                  <a:srgbClr val="00B050"/>
                </a:solidFill>
                <a:cs typeface="Times New Roman" pitchFamily="18" charset="0"/>
              </a:rPr>
              <a:t>своевременно принимать организационные и кадровые меры </a:t>
            </a:r>
            <a:r>
              <a:rPr lang="ru-RU" sz="2400" b="1">
                <a:solidFill>
                  <a:srgbClr val="002060"/>
                </a:solidFill>
                <a:cs typeface="Times New Roman" pitchFamily="18" charset="0"/>
              </a:rPr>
              <a:t>для повышения качества предоставления услуг.</a:t>
            </a:r>
          </a:p>
        </p:txBody>
      </p:sp>
      <p:pic>
        <p:nvPicPr>
          <p:cNvPr id="1332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575" y="4040188"/>
            <a:ext cx="3759200" cy="279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" descr="F:\Документы\Доклад в УрФО\Планшет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450" y="4529138"/>
            <a:ext cx="1890713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92950" y="4167188"/>
            <a:ext cx="1912938" cy="253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11266</TotalTime>
  <Words>590</Words>
  <Application>Microsoft Office PowerPoint</Application>
  <PresentationFormat>Экран (4:3)</PresentationFormat>
  <Paragraphs>79</Paragraphs>
  <Slides>12</Slides>
  <Notes>12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Times New Roman</vt:lpstr>
      <vt:lpstr>Arial</vt:lpstr>
      <vt:lpstr>Calibri</vt:lpstr>
      <vt:lpstr>Тема Office</vt:lpstr>
      <vt:lpstr>Диаграмма Microsoft Excel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бюджета города Ханты-Мансийска</dc:title>
  <dc:creator>Нина М. Лазарева</dc:creator>
  <cp:lastModifiedBy>Оля</cp:lastModifiedBy>
  <cp:revision>1163</cp:revision>
  <dcterms:modified xsi:type="dcterms:W3CDTF">2013-06-12T17:18:47Z</dcterms:modified>
</cp:coreProperties>
</file>