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1" r:id="rId3"/>
    <p:sldId id="301" r:id="rId4"/>
    <p:sldId id="290" r:id="rId5"/>
    <p:sldId id="272" r:id="rId6"/>
    <p:sldId id="300" r:id="rId7"/>
    <p:sldId id="303" r:id="rId8"/>
    <p:sldId id="304" r:id="rId9"/>
    <p:sldId id="294" r:id="rId10"/>
    <p:sldId id="298" r:id="rId11"/>
    <p:sldId id="285" r:id="rId12"/>
    <p:sldId id="286" r:id="rId13"/>
    <p:sldId id="302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00"/>
    <a:srgbClr val="94F26E"/>
    <a:srgbClr val="66FF33"/>
    <a:srgbClr val="78B832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5" autoAdjust="0"/>
  </p:normalViewPr>
  <p:slideViewPr>
    <p:cSldViewPr>
      <p:cViewPr>
        <p:scale>
          <a:sx n="100" d="100"/>
          <a:sy n="100" d="100"/>
        </p:scale>
        <p:origin x="-72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160078-9149-4FAB-9930-05C497E40D0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79196-FC47-4194-B5F8-A14354404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12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0DD95D-C4DA-4BBE-A81F-6C4180163EE8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E3F447-A2D0-4AA1-812F-10053DF9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967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164CFEC-BC53-4B24-8795-153E64C49E2A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19250C5-9A2C-413E-8A09-77775CE3777D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A97C-FCFC-4285-B339-386C703A2609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0DFB-AC37-4752-A891-D04632F0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65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2055-C489-4080-9E3D-0963B8E63D46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5D54-BDE4-484E-8F2A-D8FDB1E80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1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0844-A3C1-45FC-B987-426E6A70CF1A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00C6-6393-4455-BCFB-5C3BB917B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4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E351-40B2-40A5-9328-588584166DDF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9EC7-0EF8-41E6-8C65-7642D51E8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23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F1B3-2ACC-4813-93A9-77638DE4B896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8EF4-ADBD-47D3-B386-0EC234E24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1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3F3C-39B0-47F0-9105-D0EB28885C1D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518D-2023-48E6-86FC-2EB6DE10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9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0A8B-C860-49B9-8996-573A571FC13F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50B3-2A2D-4AB9-8F45-1E114AF8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19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E122-FE56-4D40-AC36-6BAD5D3E1E52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BB7D-FA11-4F03-A620-7A87F2B6C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3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9EE2-EEEC-492A-86E2-BA489EF51CC5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F9EB-C904-438C-B32E-C1EB01ECC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07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3C31-43CE-4E03-974C-E479A604E91E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C13B-3813-4CBE-9497-33031B1C2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4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2D98-FA38-4661-B1EE-056F65DA7830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0041-4271-4AD7-B13B-780CDFABE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00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37E53-70E5-4B56-8D66-40E86D3BD869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4419AE-99EB-4C6E-9F2C-CA6BFC45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6" descr="C:\Documents and Settings\Leo\Рабочий стол\проф-it\Archive\2\vse-new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1287463"/>
            <a:ext cx="89376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Региональное решение информатизации сферы образования </a:t>
            </a:r>
          </a:p>
          <a:p>
            <a:pPr indent="5295900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в Белгородской области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Итоги реализации проекта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250825" y="844550"/>
            <a:ext cx="8713788" cy="4103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/>
              <a:t>В части востребованности сервиса: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Количество активных пользователей обучающихся/родителей(законных представителей) = 124 175 чел.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Количество активных пользователей в образовательном учреждении = 13618 чел.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Количество активных пользователей в муниципальных и региональных учреждениях управление и контроля в сфере образования = 156 чел.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По результатам заполнения электронного портфолио обучающегося в Белгородской области было проведено рейтингование школ по итогам 2012 года 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По формируемому банку данных талантливой молодежи осуществляется мониторинг одаренных детей региона.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На основе информации об очередности в дошкольные образовательные учреждения осуществляется прогнозирование потребности в местах на будущие годы с целью расширения существующих ДОУ или строительства новых.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На сегодняшний день в базе данных системы достаточно информации для формирования Федеральной статистической отчетности.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17B84-FC3C-4950-A4AD-33B162835E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87852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4868863"/>
            <a:ext cx="2133600" cy="274637"/>
          </a:xfrm>
        </p:spPr>
        <p:txBody>
          <a:bodyPr/>
          <a:lstStyle/>
          <a:p>
            <a:pPr>
              <a:defRPr/>
            </a:pPr>
            <a:fld id="{C40EDA8B-B294-4866-902C-BD6C642E03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87852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4868863"/>
            <a:ext cx="2133600" cy="274637"/>
          </a:xfrm>
        </p:spPr>
        <p:txBody>
          <a:bodyPr/>
          <a:lstStyle/>
          <a:p>
            <a:pPr>
              <a:defRPr/>
            </a:pPr>
            <a:fld id="{4C79474B-64CC-4CD0-A2EC-794274D273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713" y="987425"/>
            <a:ext cx="56165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713" y="987425"/>
            <a:ext cx="568801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713" y="987425"/>
            <a:ext cx="568801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Оптимальная схема внедрения регионального решения</a:t>
            </a:r>
          </a:p>
        </p:txBody>
      </p:sp>
      <p:sp>
        <p:nvSpPr>
          <p:cNvPr id="14343" name="Содержимое 2"/>
          <p:cNvSpPr>
            <a:spLocks noGrp="1"/>
          </p:cNvSpPr>
          <p:nvPr>
            <p:ph idx="1"/>
          </p:nvPr>
        </p:nvSpPr>
        <p:spPr>
          <a:xfrm>
            <a:off x="273050" y="788988"/>
            <a:ext cx="8713788" cy="4103687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endParaRPr lang="ru-RU" sz="1800" smtClean="0"/>
          </a:p>
          <a:p>
            <a:pPr>
              <a:buFont typeface="Arial" charset="0"/>
              <a:buAutoNum type="arabicPeriod"/>
            </a:pPr>
            <a:endParaRPr lang="ru-RU" sz="1800" smtClean="0"/>
          </a:p>
          <a:p>
            <a:pPr>
              <a:buFont typeface="Arial" charset="0"/>
              <a:buAutoNum type="arabicPeriod"/>
            </a:pPr>
            <a:endParaRPr lang="ru-RU" sz="18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89BDF-308A-444D-947D-20BDFE8487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1775"/>
            <a:ext cx="204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35150" y="2390775"/>
            <a:ext cx="5257800" cy="360363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Экспериментальное внедрение и использование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47813" y="1131888"/>
            <a:ext cx="5832475" cy="360362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Подготовка проектов НПА, сопровождающих внедрение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913" y="1743075"/>
            <a:ext cx="6207125" cy="358775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Выбор экспериментального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288" y="3038475"/>
            <a:ext cx="8064500" cy="360363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Доработка нормативных документов и функционала по результатам апробации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5400" y="3651250"/>
            <a:ext cx="6300788" cy="358775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Выбор экспериментального муниципального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1775" y="4335463"/>
            <a:ext cx="3384550" cy="358775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Тиражирование в регионе</a:t>
            </a:r>
          </a:p>
        </p:txBody>
      </p:sp>
      <p:pic>
        <p:nvPicPr>
          <p:cNvPr id="143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204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70188"/>
            <a:ext cx="204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425825"/>
            <a:ext cx="204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46538"/>
            <a:ext cx="204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611188" y="484188"/>
            <a:ext cx="8353425" cy="4103687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b="1" dirty="0" smtClean="0"/>
              <a:t>Проблемы в сфере образования на региональном уровне: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Ведение Электронного журнала;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Автоматизация управленческих процессов;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Мониторинг и прогнозирование потребности мест в образовательные учреждения;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Устранение коррупционной составляющей при зачислении в детские сады и школы;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Банк данных талантливой молодежи;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Государственные и муниципальные услуги в сфере образования;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Интеграция с Единым порталом государственных услуг;</a:t>
            </a:r>
          </a:p>
          <a:p>
            <a:pPr marL="361950" indent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dirty="0" smtClean="0"/>
              <a:t>Неготовность сферы образования к информатизации.</a:t>
            </a:r>
          </a:p>
          <a:p>
            <a:pPr marL="0">
              <a:spcAft>
                <a:spcPts val="600"/>
              </a:spcAft>
              <a:buFont typeface="Arial" charset="0"/>
              <a:buNone/>
              <a:defRPr/>
            </a:pPr>
            <a:endParaRPr lang="ru-RU" sz="18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17FBF-F728-4D55-9790-8CF72C9C531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15988"/>
            <a:ext cx="304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76350"/>
            <a:ext cx="285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3990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501900"/>
            <a:ext cx="238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867150"/>
            <a:ext cx="3619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443288"/>
            <a:ext cx="3381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003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00538"/>
            <a:ext cx="314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457200" y="519113"/>
            <a:ext cx="8229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4A8801"/>
                </a:solidFill>
              </a:rPr>
              <a:t>Обоснованность выбранного для внедрения решения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611188" y="844550"/>
            <a:ext cx="8353425" cy="4103688"/>
          </a:xfrm>
        </p:spPr>
        <p:txBody>
          <a:bodyPr/>
          <a:lstStyle/>
          <a:p>
            <a:pPr marL="0">
              <a:spcAft>
                <a:spcPts val="600"/>
              </a:spcAft>
              <a:buFont typeface="Arial" charset="0"/>
              <a:buNone/>
              <a:defRPr/>
            </a:pPr>
            <a:r>
              <a:rPr lang="ru-RU" sz="1800" b="1" dirty="0" smtClean="0"/>
              <a:t>Информационная система образовательных услуг Белгородской области реализована в виде </a:t>
            </a:r>
            <a:r>
              <a:rPr lang="ru-RU" sz="1800" b="1" dirty="0" err="1" smtClean="0"/>
              <a:t>web</a:t>
            </a:r>
            <a:r>
              <a:rPr lang="ru-RU" sz="1800" b="1" dirty="0"/>
              <a:t>-</a:t>
            </a:r>
            <a:r>
              <a:rPr lang="ru-RU" sz="1800" b="1" dirty="0" smtClean="0"/>
              <a:t>приложения по модели </a:t>
            </a:r>
            <a:r>
              <a:rPr lang="ru-RU" sz="1800" b="1" dirty="0" err="1" smtClean="0"/>
              <a:t>SaaS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software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as</a:t>
            </a:r>
            <a:r>
              <a:rPr lang="ru-RU" sz="1800" b="1" dirty="0" smtClean="0"/>
              <a:t> a </a:t>
            </a:r>
            <a:r>
              <a:rPr lang="ru-RU" sz="1800" b="1" dirty="0" err="1" smtClean="0"/>
              <a:t>service</a:t>
            </a:r>
            <a:r>
              <a:rPr lang="ru-RU" sz="1800" b="1" dirty="0" smtClean="0"/>
              <a:t>) на основе свободного программного обеспечения. Основные преимущество данного решения:</a:t>
            </a:r>
          </a:p>
          <a:p>
            <a:pPr>
              <a:defRPr/>
            </a:pPr>
            <a:r>
              <a:rPr lang="ru-RU" sz="1800" dirty="0" smtClean="0"/>
              <a:t>минимальные сроки развертывания в регионе;</a:t>
            </a:r>
          </a:p>
          <a:p>
            <a:pPr>
              <a:defRPr/>
            </a:pPr>
            <a:r>
              <a:rPr lang="ru-RU" sz="1800" dirty="0" smtClean="0"/>
              <a:t>многоуровневое использование;</a:t>
            </a:r>
          </a:p>
          <a:p>
            <a:pPr>
              <a:defRPr/>
            </a:pPr>
            <a:r>
              <a:rPr lang="ru-RU" sz="1800" dirty="0" smtClean="0"/>
              <a:t>быстрое проведение модернизации функциональности;</a:t>
            </a:r>
          </a:p>
          <a:p>
            <a:pPr>
              <a:defRPr/>
            </a:pPr>
            <a:r>
              <a:rPr lang="ru-RU" sz="1800" dirty="0" smtClean="0"/>
              <a:t>работа с системой может осуществляться с любого компьютера, не зависимо от операционной системы</a:t>
            </a:r>
            <a:r>
              <a:rPr lang="ru-RU" sz="1800" dirty="0"/>
              <a:t>;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централизованное безопасное хранение персональных данных.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F8A3E-1927-4671-8B17-F73989B70B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Краткое описание локальной области внедрения проекта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07E45-886F-4CDB-BA22-EC3CD6E012E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5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8375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44763" y="1960563"/>
            <a:ext cx="3683000" cy="414337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Учреждения летнего отдыха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0313" y="2505075"/>
            <a:ext cx="3681412" cy="414338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Учреждения общего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9363" y="1409700"/>
            <a:ext cx="3683000" cy="414338"/>
          </a:xfrm>
          <a:prstGeom prst="round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Учреждения дошкольного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9700" y="3062288"/>
            <a:ext cx="3683000" cy="446087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Учреждения профессионального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2238" y="788988"/>
            <a:ext cx="3683000" cy="487362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/>
              <a:t>Органы управления и контроля в сфере образования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5263"/>
            <a:ext cx="8785225" cy="4752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34CF7-F1AD-45A9-A0C5-0B6E94035A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Общая информация о проекте: результаты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EC5B-14ED-495B-B24E-2ECF92C2A1D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3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788988"/>
            <a:ext cx="452596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9950"/>
            <a:ext cx="54419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07950" y="3776663"/>
            <a:ext cx="1825625" cy="276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Электронное портфолио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7337425" y="1828800"/>
            <a:ext cx="1627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Электронный журнал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Общая информация о проекте: результаты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6372C-4D19-4A31-8B9F-FD9473DD922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915988"/>
            <a:ext cx="5116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2544763"/>
            <a:ext cx="4935538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53988" y="3919538"/>
            <a:ext cx="2339975" cy="276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Система статистики и аналитики</a:t>
            </a:r>
          </a:p>
        </p:txBody>
      </p:sp>
      <p:sp useBgFill="1"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659563" y="2085975"/>
            <a:ext cx="2271712" cy="2778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Подача заявлений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Общая информация о проекте: результаты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45490-7642-4476-869E-ECE0063441F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339850"/>
            <a:ext cx="4138612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9688"/>
            <a:ext cx="4010025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03188" y="1031875"/>
            <a:ext cx="1636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Электронная очередь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235825" y="987425"/>
            <a:ext cx="13128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06600"/>
                </a:solidFill>
              </a:rPr>
              <a:t>Комплектование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6850"/>
            <a:ext cx="89027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19113"/>
            <a:ext cx="8229600" cy="2698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A8801"/>
                </a:solidFill>
                <a:latin typeface="+mj-lt"/>
                <a:ea typeface="+mj-ea"/>
                <a:cs typeface="+mj-cs"/>
              </a:rPr>
              <a:t>Итоги реализации проекта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250825" y="844550"/>
            <a:ext cx="8713788" cy="4103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/>
              <a:t>В части оказания государственных и муниципальных услуг населению были достигнуты следующие результаты за 1 квартал 2013 года в Белгородской области: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B3AB4-D64F-4D3D-B08B-7A25D59B1EE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547813"/>
          <a:ext cx="8785225" cy="309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683"/>
                <a:gridCol w="3888542"/>
              </a:tblGrid>
              <a:tr h="37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Количество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8000"/>
                    </a:solidFill>
                  </a:tcPr>
                </a:tc>
              </a:tr>
              <a:tr h="38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Подано заявлений в ДОУ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3273 </a:t>
                      </a:r>
                      <a:r>
                        <a:rPr lang="ru-RU" sz="1400" b="1" dirty="0" smtClean="0">
                          <a:effectLst/>
                        </a:rPr>
                        <a:t>заявления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94F26E"/>
                    </a:solidFill>
                  </a:tcPr>
                </a:tc>
              </a:tr>
              <a:tr h="38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Подано заявлений в школы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94F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1567 </a:t>
                      </a:r>
                      <a:r>
                        <a:rPr lang="ru-RU" sz="1400" b="1" dirty="0" smtClean="0">
                          <a:effectLst/>
                        </a:rPr>
                        <a:t>заявлений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9900"/>
                    </a:solidFill>
                  </a:tcPr>
                </a:tc>
              </a:tr>
              <a:tr h="77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Обратились за услугой "Предоставление информации о текущей успеваемости и посещаемости..."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95 012 </a:t>
                      </a:r>
                      <a:r>
                        <a:rPr lang="ru-RU" sz="1400" b="1" dirty="0" smtClean="0">
                          <a:effectLst/>
                        </a:rPr>
                        <a:t>обращения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94F26E"/>
                    </a:solidFill>
                  </a:tcPr>
                </a:tc>
              </a:tr>
              <a:tr h="1166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Обратились за услугой "Предоставление информации об образовательных программах, учебных планах, рабочих программах..."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94F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17 666 обращений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.01_IC_Belgorodskaya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09.01_IC_BelgorodskayaO</Template>
  <TotalTime>0</TotalTime>
  <Words>436</Words>
  <Application>Microsoft Office PowerPoint</Application>
  <PresentationFormat>Экран (16:9)</PresentationFormat>
  <Paragraphs>76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09.01_IC_BelgorodskayaO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"Виртуальная школа"</dc:subject>
  <dc:creator>Оля</dc:creator>
  <cp:keywords>Виртуальная школа</cp:keywords>
  <cp:lastModifiedBy>Оля</cp:lastModifiedBy>
  <cp:revision>1</cp:revision>
  <dcterms:created xsi:type="dcterms:W3CDTF">2013-06-12T17:26:32Z</dcterms:created>
  <dcterms:modified xsi:type="dcterms:W3CDTF">2013-06-12T17:27:00Z</dcterms:modified>
  <cp:category>Образование</cp:category>
  <cp:contentStatus>Отличное</cp:contentStatus>
</cp:coreProperties>
</file>