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</p:sldMasterIdLst>
  <p:notesMasterIdLst>
    <p:notesMasterId r:id="rId14"/>
  </p:notesMasterIdLst>
  <p:sldIdLst>
    <p:sldId id="256" r:id="rId2"/>
    <p:sldId id="261" r:id="rId3"/>
    <p:sldId id="262" r:id="rId4"/>
    <p:sldId id="268" r:id="rId5"/>
    <p:sldId id="265" r:id="rId6"/>
    <p:sldId id="266" r:id="rId7"/>
    <p:sldId id="258" r:id="rId8"/>
    <p:sldId id="267" r:id="rId9"/>
    <p:sldId id="269" r:id="rId10"/>
    <p:sldId id="271" r:id="rId11"/>
    <p:sldId id="272" r:id="rId12"/>
    <p:sldId id="25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73C"/>
    <a:srgbClr val="B8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527"/>
        <p:guide pos="158"/>
      </p:guideLst>
    </p:cSldViewPr>
  </p:slideViewPr>
  <p:outlineViewPr>
    <p:cViewPr>
      <p:scale>
        <a:sx n="33" d="100"/>
        <a:sy n="33" d="100"/>
      </p:scale>
      <p:origin x="0" y="14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6636F-BBF9-4A65-947C-1C95522BDFAB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C6F51-EE4F-4311-ADDF-6B13E5445B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62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Обложка CD.png"/>
          <p:cNvPicPr>
            <a:picLocks noChangeAspect="1"/>
          </p:cNvPicPr>
          <p:nvPr userDrawn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3884414"/>
            <a:ext cx="9144000" cy="2973586"/>
          </a:xfrm>
          <a:prstGeom prst="rect">
            <a:avLst/>
          </a:prstGeom>
        </p:spPr>
      </p:pic>
      <p:sp>
        <p:nvSpPr>
          <p:cNvPr id="594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8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dirty="0" smtClean="0"/>
              <a:t>Муниципальная информационная система</a:t>
            </a:r>
          </a:p>
        </p:txBody>
      </p:sp>
      <p:sp>
        <p:nvSpPr>
          <p:cNvPr id="594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pPr lvl="0"/>
            <a:r>
              <a:rPr lang="ru-RU" noProof="0" dirty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60C3E-7ABB-4257-8459-7619FF34D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C701B-90FA-4929-A817-E01795F23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9124E-00C4-4F50-98C4-39C70FA0C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F1C89-74C8-409B-9B2A-3C6DE8ACA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2BD94-BE21-4DDF-9A3D-8893B1FBF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06B5-0194-4FCA-9B37-F93F81944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63566-419D-499E-8FA3-0555024BB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53F27-0BB2-4E5A-8E54-A988BBE492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2F937-5FE9-427E-8128-318AB8748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BE1E1-E888-4326-B79E-B67028B89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EEC99-2987-4EAD-BA52-6CBCF5190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D65D1-8D1D-4DF2-8280-50FE45016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1C76093F-3761-4C42-A5D5-176B3CC74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868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МИС – 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83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15616" y="260648"/>
            <a:ext cx="756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Муниципальное</a:t>
            </a:r>
            <a:r>
              <a:rPr lang="ru-RU" sz="1600" baseline="0" dirty="0" smtClean="0"/>
              <a:t> образование «Город </a:t>
            </a:r>
            <a:r>
              <a:rPr lang="ru-RU" sz="1600" baseline="0" dirty="0" err="1" smtClean="0"/>
              <a:t>Кирово-Чепецк</a:t>
            </a:r>
            <a:r>
              <a:rPr lang="ru-RU" sz="1600" baseline="0" dirty="0" smtClean="0"/>
              <a:t>» Кировской области</a:t>
            </a:r>
            <a:endParaRPr lang="ru-RU" sz="1600" dirty="0"/>
          </a:p>
        </p:txBody>
      </p:sp>
      <p:pic>
        <p:nvPicPr>
          <p:cNvPr id="9" name="Рисунок 8" descr="герб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683568" y="275780"/>
            <a:ext cx="441961" cy="5608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07904" y="1052736"/>
            <a:ext cx="5256584" cy="2209800"/>
          </a:xfrm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rgbClr val="002060"/>
                </a:solidFill>
              </a:rPr>
              <a:t>Подсистема муниципальной информационной системы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города </a:t>
            </a:r>
            <a:r>
              <a:rPr lang="ru-RU" sz="3200" dirty="0" err="1" smtClean="0">
                <a:solidFill>
                  <a:srgbClr val="002060"/>
                </a:solidFill>
              </a:rPr>
              <a:t>Кирово-Чепецка</a:t>
            </a:r>
            <a:r>
              <a:rPr lang="ru-RU" sz="3200" dirty="0" smtClean="0">
                <a:solidFill>
                  <a:srgbClr val="002060"/>
                </a:solidFill>
              </a:rPr>
              <a:t> «Мониторинг ГО ЧС»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5445224"/>
            <a:ext cx="5688632" cy="864096"/>
          </a:xfrm>
        </p:spPr>
        <p:txBody>
          <a:bodyPr/>
          <a:lstStyle/>
          <a:p>
            <a:pPr algn="ctr" eaLnBrk="1" hangingPunct="1"/>
            <a:r>
              <a:rPr lang="ru-RU" sz="1200" b="1" dirty="0" smtClean="0">
                <a:solidFill>
                  <a:schemeClr val="bg1"/>
                </a:solidFill>
              </a:rPr>
              <a:t>Администрация муниципального образования «Город </a:t>
            </a:r>
            <a:r>
              <a:rPr lang="ru-RU" sz="1200" b="1" dirty="0" err="1" smtClean="0">
                <a:solidFill>
                  <a:schemeClr val="bg1"/>
                </a:solidFill>
              </a:rPr>
              <a:t>Кирово-Чепецк</a:t>
            </a:r>
            <a:r>
              <a:rPr lang="ru-RU" sz="1200" b="1" dirty="0" smtClean="0">
                <a:solidFill>
                  <a:schemeClr val="bg1"/>
                </a:solidFill>
              </a:rPr>
              <a:t>» Кировской области</a:t>
            </a:r>
          </a:p>
          <a:p>
            <a:pPr algn="ctr" eaLnBrk="1" hangingPunct="1"/>
            <a:r>
              <a:rPr lang="ru-RU" sz="1200" b="1" dirty="0" smtClean="0">
                <a:solidFill>
                  <a:schemeClr val="bg1"/>
                </a:solidFill>
              </a:rPr>
              <a:t>2006 - 2013 годы.</a:t>
            </a:r>
          </a:p>
          <a:p>
            <a:pPr algn="ctr" eaLnBrk="1" hangingPunct="1"/>
            <a:r>
              <a:rPr lang="ru-RU" sz="1200" b="1" dirty="0" smtClean="0">
                <a:solidFill>
                  <a:schemeClr val="bg1"/>
                </a:solidFill>
              </a:rPr>
              <a:t>Компания «Находка»</a:t>
            </a:r>
          </a:p>
          <a:p>
            <a:pPr eaLnBrk="1" hangingPunct="1"/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260648"/>
            <a:ext cx="496855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БАНЕР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3205991" cy="388843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5" y="836613"/>
            <a:ext cx="8002090" cy="576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FF373C"/>
                </a:solidFill>
              </a:rPr>
              <a:t>Мониторинг ГО ЧС – функции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4475163" cy="48768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Прогнозирование зон химических заражений: </a:t>
            </a:r>
          </a:p>
          <a:p>
            <a:pPr lvl="1" eaLnBrk="1" hangingPunct="1">
              <a:defRPr/>
            </a:pPr>
            <a:r>
              <a:rPr lang="ru-RU" sz="2000" dirty="0" smtClean="0">
                <a:ea typeface="+mn-ea"/>
              </a:rPr>
              <a:t>Расчет площади заражения</a:t>
            </a:r>
          </a:p>
          <a:p>
            <a:pPr lvl="1" eaLnBrk="1" hangingPunct="1">
              <a:defRPr/>
            </a:pPr>
            <a:r>
              <a:rPr lang="ru-RU" sz="2000" dirty="0" smtClean="0">
                <a:ea typeface="+mn-ea"/>
              </a:rPr>
              <a:t>Отображение зоны заражения на карте города</a:t>
            </a:r>
          </a:p>
          <a:p>
            <a:pPr lvl="1" eaLnBrk="1" hangingPunct="1">
              <a:defRPr/>
            </a:pPr>
            <a:r>
              <a:rPr lang="ru-RU" sz="2000" dirty="0" smtClean="0"/>
              <a:t>Указание пунктов и мест временных размещений и указание их на карте</a:t>
            </a:r>
          </a:p>
          <a:p>
            <a:pPr lvl="1" eaLnBrk="1" hangingPunct="1">
              <a:defRPr/>
            </a:pPr>
            <a:r>
              <a:rPr lang="ru-RU" sz="2000" dirty="0" smtClean="0"/>
              <a:t>Отображение маршрутов эвакуации на карте города</a:t>
            </a:r>
          </a:p>
          <a:p>
            <a:pPr lvl="1" eaLnBrk="1" hangingPunct="1">
              <a:defRPr/>
            </a:pPr>
            <a:r>
              <a:rPr lang="ru-RU" sz="2000" dirty="0" smtClean="0"/>
              <a:t>Подсчет необходимого количества транспортных средств</a:t>
            </a:r>
            <a:endParaRPr lang="ru-RU" sz="1600" dirty="0" smtClean="0"/>
          </a:p>
          <a:p>
            <a:pPr lvl="1" eaLnBrk="1" hangingPunct="1">
              <a:defRPr/>
            </a:pPr>
            <a:endParaRPr lang="ru-RU" sz="2000" dirty="0" smtClean="0">
              <a:ea typeface="+mn-ea"/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1628775"/>
            <a:ext cx="392906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235450"/>
            <a:ext cx="3744913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732240" y="6237312"/>
            <a:ext cx="2133600" cy="457200"/>
          </a:xfrm>
        </p:spPr>
        <p:txBody>
          <a:bodyPr/>
          <a:lstStyle/>
          <a:p>
            <a:pPr>
              <a:defRPr/>
            </a:pPr>
            <a:fld id="{30F2BD94-BE21-4DDF-9A3D-8893B1FBF60D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15616" y="620688"/>
            <a:ext cx="7200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200525"/>
            <a:ext cx="3306763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836613"/>
            <a:ext cx="8064896" cy="648171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FF373C"/>
                </a:solidFill>
              </a:rPr>
              <a:t>Мониторинг ГО ЧС – функции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18487" cy="396716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Прогнозирование зон химических заражений: </a:t>
            </a:r>
          </a:p>
          <a:p>
            <a:pPr lvl="1" eaLnBrk="1" hangingPunct="1">
              <a:defRPr/>
            </a:pPr>
            <a:r>
              <a:rPr lang="ru-RU" sz="2000" dirty="0" smtClean="0">
                <a:ea typeface="+mn-ea"/>
              </a:rPr>
              <a:t>Подсчет количества населения, попадающих в зону заражения</a:t>
            </a:r>
          </a:p>
          <a:p>
            <a:pPr lvl="1" eaLnBrk="1" hangingPunct="1">
              <a:defRPr/>
            </a:pPr>
            <a:r>
              <a:rPr lang="ru-RU" sz="2000" dirty="0" smtClean="0">
                <a:ea typeface="+mn-ea"/>
              </a:rPr>
              <a:t>Формирование списков учебных заведений и детских дошкольных учреждений, попадающих в зону заражения</a:t>
            </a:r>
          </a:p>
          <a:p>
            <a:pPr lvl="1" eaLnBrk="1" hangingPunct="1">
              <a:defRPr/>
            </a:pPr>
            <a:r>
              <a:rPr lang="ru-RU" sz="2000" dirty="0" smtClean="0">
                <a:ea typeface="+mn-ea"/>
              </a:rPr>
              <a:t>Формирование списков населения, подлежащего эвакуации</a:t>
            </a: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3830638"/>
            <a:ext cx="4919663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804248" y="6237312"/>
            <a:ext cx="2133600" cy="457200"/>
          </a:xfrm>
        </p:spPr>
        <p:txBody>
          <a:bodyPr/>
          <a:lstStyle/>
          <a:p>
            <a:pPr>
              <a:defRPr/>
            </a:pPr>
            <a:fld id="{30F2BD94-BE21-4DDF-9A3D-8893B1FBF60D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15616" y="620688"/>
            <a:ext cx="7200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1628800"/>
            <a:ext cx="5904656" cy="1800200"/>
          </a:xfrm>
        </p:spPr>
        <p:txBody>
          <a:bodyPr/>
          <a:lstStyle/>
          <a:p>
            <a:pPr algn="ctr" eaLnBrk="1" hangingPunct="1"/>
            <a:r>
              <a:rPr lang="ru-RU" sz="3600" dirty="0" smtClean="0">
                <a:solidFill>
                  <a:srgbClr val="C00000"/>
                </a:solidFill>
              </a:rPr>
              <a:t>Благодарим за внимание!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15616" y="620688"/>
            <a:ext cx="7200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632848" cy="576064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FF373C"/>
                </a:solidFill>
              </a:rPr>
              <a:t>Документы-основания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Областная целевая Программа информатизации органов исполнительной власти и  муниципальных образований Кировской области на 2006-2008 годы, утвержденная постановлением Правительства области от 12.09.2005 №42/209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F2BD94-BE21-4DDF-9A3D-8893B1FBF60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5616" y="620688"/>
            <a:ext cx="7200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899592" y="836613"/>
            <a:ext cx="7787208" cy="576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FF373C"/>
                </a:solidFill>
              </a:rPr>
              <a:t>Цель проекта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Прогнозирование зон химических заражений на территории города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Кирово-Чепецка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предприятиями, располагающими запасами сильнодействующих ядовитых веществ</a:t>
            </a:r>
            <a:r>
              <a:rPr lang="ru-RU" dirty="0" smtClean="0"/>
              <a:t>, а так же принятие оперативных решений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случае возникновения  ЧС в городе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Кирово-Чепецке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F2BD94-BE21-4DDF-9A3D-8893B1FBF60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5616" y="620688"/>
            <a:ext cx="7200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764704"/>
            <a:ext cx="8136458" cy="1064096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FF373C"/>
                </a:solidFill>
              </a:rPr>
              <a:t>Мониторинг ГО ЧС – назначение и область применения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62950" cy="4543425"/>
          </a:xfrm>
        </p:spPr>
        <p:txBody>
          <a:bodyPr/>
          <a:lstStyle/>
          <a:p>
            <a:pPr eaLnBrk="1" hangingPunct="1"/>
            <a:r>
              <a:rPr lang="ru-RU" sz="2000" dirty="0" err="1" smtClean="0"/>
              <a:t>Геоинформационная</a:t>
            </a:r>
            <a:r>
              <a:rPr lang="ru-RU" sz="2000" dirty="0" smtClean="0"/>
              <a:t> система «Мониторинг ГОЧС» является одной из подсистем муниципальной информационной системы (МИС)</a:t>
            </a:r>
          </a:p>
          <a:p>
            <a:pPr eaLnBrk="1" hangingPunct="1"/>
            <a:r>
              <a:rPr lang="ru-RU" sz="2000" dirty="0" err="1" smtClean="0"/>
              <a:t>Геоинформационная</a:t>
            </a:r>
            <a:r>
              <a:rPr lang="ru-RU" sz="2000" dirty="0" smtClean="0"/>
              <a:t> система «Мониторинг ГОЧС» предназначена для автоматизации хранения, обработки и отображения на карте данных по населению города с учетом информации по промышленным предприятиям и сборным эвакуационным пунктам, а также для прогнозирования зон химических заражений в случае аварии на предприятиях, располагающих запасами аварийно химически опасных веществ, с формированием списков населения, попадающих в зоны заражения</a:t>
            </a:r>
          </a:p>
          <a:p>
            <a:pPr eaLnBrk="1" hangingPunct="1"/>
            <a:r>
              <a:rPr lang="ru-RU" sz="2000" dirty="0" smtClean="0"/>
              <a:t>Область применения системы – Управление по делам гражданской обороны и чрезвычайным ситуациям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F2BD94-BE21-4DDF-9A3D-8893B1FBF60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15616" y="620688"/>
            <a:ext cx="7200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836613"/>
            <a:ext cx="8136904" cy="1008211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FF0000"/>
                </a:solidFill>
              </a:rPr>
              <a:t>ИС «Мониторинг ГО ЧС» – состав унифицированных автоматизированных средств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8229600" cy="4256088"/>
          </a:xfrm>
        </p:spPr>
        <p:txBody>
          <a:bodyPr/>
          <a:lstStyle/>
          <a:p>
            <a:pPr eaLnBrk="1" hangingPunct="1"/>
            <a:r>
              <a:rPr lang="ru-RU" sz="2600" dirty="0" smtClean="0"/>
              <a:t>Средства сбора и/или доступа к источникам первичной информации из баз статистических и иных официальных данных</a:t>
            </a:r>
          </a:p>
          <a:p>
            <a:pPr eaLnBrk="1" hangingPunct="1"/>
            <a:r>
              <a:rPr lang="ru-RU" sz="2600" dirty="0" smtClean="0"/>
              <a:t>Средства навигации и доступа к детализированным и агрегированным данным</a:t>
            </a:r>
          </a:p>
          <a:p>
            <a:pPr eaLnBrk="1" hangingPunct="1"/>
            <a:r>
              <a:rPr lang="ru-RU" sz="2600" dirty="0" smtClean="0"/>
              <a:t>Средства ведения и администрирования информационных ресурсов муниципалитета</a:t>
            </a:r>
          </a:p>
          <a:p>
            <a:pPr eaLnBrk="1" hangingPunct="1"/>
            <a:r>
              <a:rPr lang="ru-RU" sz="2600" dirty="0" smtClean="0"/>
              <a:t>Регламенты доступа пользователей к ресурсам системы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F2BD94-BE21-4DDF-9A3D-8893B1FBF60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5616" y="620688"/>
            <a:ext cx="7200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899592" y="836613"/>
            <a:ext cx="7992888" cy="93620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FF0000"/>
                </a:solidFill>
              </a:rPr>
              <a:t>ИС «Мониторинг ГО ЧС» – информационные составляющие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87888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Интегрирующее ядро в виде средств ведения информационной модели г.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Кирово-Чепецка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Общесистемные компоненты информационного взаимодействия ИС «Мониторинг ГО ЧС» с ядром МИС.</a:t>
            </a:r>
          </a:p>
          <a:p>
            <a:pPr eaLnBrk="1" hangingPunct="1"/>
            <a:r>
              <a:rPr lang="ru-RU" sz="2400" dirty="0" smtClean="0"/>
              <a:t>Взаимодействие с функциональными подсистемами МИС в виде мониторинговых, информационных систем (ИС) анализа информации по различным социальным и экономическим направлениям </a:t>
            </a:r>
          </a:p>
          <a:p>
            <a:pPr eaLnBrk="1" hangingPunct="1"/>
            <a:r>
              <a:rPr lang="ru-RU" sz="2400" dirty="0" smtClean="0"/>
              <a:t>Общесистемные компоненты доступа к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 «Мониторинг ГО ЧС» </a:t>
            </a:r>
            <a:r>
              <a:rPr lang="ru-RU" sz="2400" dirty="0" smtClean="0"/>
              <a:t>различных групп пользователей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F2BD94-BE21-4DDF-9A3D-8893B1FBF60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5616" y="620688"/>
            <a:ext cx="7200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899593" y="836613"/>
            <a:ext cx="7992888" cy="720180"/>
          </a:xfrm>
        </p:spPr>
        <p:txBody>
          <a:bodyPr/>
          <a:lstStyle/>
          <a:p>
            <a:pPr algn="ctr" eaLnBrk="1" hangingPunct="1"/>
            <a:r>
              <a:rPr lang="ru-RU" sz="2400" dirty="0" smtClean="0">
                <a:solidFill>
                  <a:srgbClr val="FF373C"/>
                </a:solidFill>
              </a:rPr>
              <a:t>Взаимодействие подсистем «Мониторинг ГО ЧС»</a:t>
            </a:r>
            <a:br>
              <a:rPr lang="ru-RU" sz="2400" dirty="0" smtClean="0">
                <a:solidFill>
                  <a:srgbClr val="FF373C"/>
                </a:solidFill>
              </a:rPr>
            </a:br>
            <a:r>
              <a:rPr lang="ru-RU" sz="2400" dirty="0" smtClean="0">
                <a:solidFill>
                  <a:srgbClr val="FF373C"/>
                </a:solidFill>
              </a:rPr>
              <a:t>с другими подсистемами МИС</a:t>
            </a:r>
          </a:p>
        </p:txBody>
      </p:sp>
      <p:sp>
        <p:nvSpPr>
          <p:cNvPr id="12291" name="Rectangle 37"/>
          <p:cNvSpPr>
            <a:spLocks noChangeArrowheads="1"/>
          </p:cNvSpPr>
          <p:nvPr/>
        </p:nvSpPr>
        <p:spPr bwMode="auto">
          <a:xfrm>
            <a:off x="250825" y="1700808"/>
            <a:ext cx="8496995" cy="4680520"/>
          </a:xfrm>
          <a:prstGeom prst="rect">
            <a:avLst/>
          </a:prstGeom>
          <a:solidFill>
            <a:schemeClr val="bg2">
              <a:alpha val="16078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400"/>
          </a:p>
        </p:txBody>
      </p:sp>
      <p:sp>
        <p:nvSpPr>
          <p:cNvPr id="12292" name="Rectangle 38"/>
          <p:cNvSpPr>
            <a:spLocks noChangeArrowheads="1"/>
          </p:cNvSpPr>
          <p:nvPr/>
        </p:nvSpPr>
        <p:spPr bwMode="auto">
          <a:xfrm>
            <a:off x="3635896" y="5013176"/>
            <a:ext cx="2016125" cy="1296987"/>
          </a:xfrm>
          <a:prstGeom prst="rect">
            <a:avLst/>
          </a:prstGeom>
          <a:solidFill>
            <a:schemeClr val="bg2">
              <a:alpha val="50195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ИМУЩЕСТВО</a:t>
            </a:r>
          </a:p>
          <a:p>
            <a:pPr algn="ctr"/>
            <a:r>
              <a:rPr lang="ru-RU" sz="1400" dirty="0"/>
              <a:t>Реестр объектов</a:t>
            </a:r>
          </a:p>
          <a:p>
            <a:pPr algn="ctr"/>
            <a:r>
              <a:rPr lang="ru-RU" sz="1400" dirty="0"/>
              <a:t>недвижимости</a:t>
            </a:r>
          </a:p>
          <a:p>
            <a:pPr algn="ctr"/>
            <a:r>
              <a:rPr lang="ru-RU" sz="1400" dirty="0"/>
              <a:t>Реестры ЮЛ, ФЛ</a:t>
            </a:r>
          </a:p>
        </p:txBody>
      </p:sp>
      <p:sp>
        <p:nvSpPr>
          <p:cNvPr id="12293" name="Rectangle 39"/>
          <p:cNvSpPr>
            <a:spLocks noChangeArrowheads="1"/>
          </p:cNvSpPr>
          <p:nvPr/>
        </p:nvSpPr>
        <p:spPr bwMode="auto">
          <a:xfrm>
            <a:off x="468313" y="2349500"/>
            <a:ext cx="2016125" cy="1296988"/>
          </a:xfrm>
          <a:prstGeom prst="rect">
            <a:avLst/>
          </a:prstGeom>
          <a:solidFill>
            <a:schemeClr val="bg2">
              <a:alpha val="50195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ЖИЛИЩНЫЙ</a:t>
            </a:r>
          </a:p>
          <a:p>
            <a:pPr algn="ctr"/>
            <a:r>
              <a:rPr lang="ru-RU"/>
              <a:t>ФОНД</a:t>
            </a:r>
          </a:p>
          <a:p>
            <a:pPr algn="ctr"/>
            <a:r>
              <a:rPr lang="ru-RU" sz="1400"/>
              <a:t>Адресный план</a:t>
            </a:r>
          </a:p>
          <a:p>
            <a:pPr algn="ctr"/>
            <a:r>
              <a:rPr lang="ru-RU" sz="1400"/>
              <a:t>Реестр жилых зданий</a:t>
            </a:r>
          </a:p>
        </p:txBody>
      </p:sp>
      <p:sp>
        <p:nvSpPr>
          <p:cNvPr id="12294" name="Rectangle 40"/>
          <p:cNvSpPr>
            <a:spLocks noChangeArrowheads="1"/>
          </p:cNvSpPr>
          <p:nvPr/>
        </p:nvSpPr>
        <p:spPr bwMode="auto">
          <a:xfrm>
            <a:off x="6588125" y="2422525"/>
            <a:ext cx="2016125" cy="1296988"/>
          </a:xfrm>
          <a:prstGeom prst="rect">
            <a:avLst/>
          </a:prstGeom>
          <a:solidFill>
            <a:schemeClr val="bg2">
              <a:alpha val="50195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ПАСПОРТНЫЙ</a:t>
            </a:r>
          </a:p>
          <a:p>
            <a:pPr algn="ctr"/>
            <a:r>
              <a:rPr lang="ru-RU"/>
              <a:t>СТОЛ</a:t>
            </a:r>
          </a:p>
          <a:p>
            <a:pPr algn="ctr"/>
            <a:r>
              <a:rPr lang="ru-RU" sz="1400"/>
              <a:t>Население города</a:t>
            </a:r>
          </a:p>
          <a:p>
            <a:pPr algn="ctr"/>
            <a:r>
              <a:rPr lang="ru-RU" sz="1400"/>
              <a:t>Собственники</a:t>
            </a:r>
          </a:p>
          <a:p>
            <a:pPr algn="ctr"/>
            <a:r>
              <a:rPr lang="ru-RU" sz="1400"/>
              <a:t>жилья</a:t>
            </a:r>
          </a:p>
        </p:txBody>
      </p:sp>
      <p:sp>
        <p:nvSpPr>
          <p:cNvPr id="12295" name="Rectangle 41"/>
          <p:cNvSpPr>
            <a:spLocks noChangeArrowheads="1"/>
          </p:cNvSpPr>
          <p:nvPr/>
        </p:nvSpPr>
        <p:spPr bwMode="auto">
          <a:xfrm>
            <a:off x="468313" y="4365625"/>
            <a:ext cx="2016125" cy="1296988"/>
          </a:xfrm>
          <a:prstGeom prst="rect">
            <a:avLst/>
          </a:prstGeom>
          <a:solidFill>
            <a:schemeClr val="bg2">
              <a:alpha val="50195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УЧЕТ</a:t>
            </a:r>
          </a:p>
          <a:p>
            <a:pPr algn="ctr"/>
            <a:r>
              <a:rPr lang="ru-RU" dirty="0"/>
              <a:t>КОММУНАЛЬНЫХ</a:t>
            </a:r>
          </a:p>
          <a:p>
            <a:pPr algn="ctr"/>
            <a:r>
              <a:rPr lang="ru-RU" dirty="0"/>
              <a:t>ПЛАТЕЖЕЙ</a:t>
            </a:r>
          </a:p>
          <a:p>
            <a:pPr algn="ctr"/>
            <a:r>
              <a:rPr lang="ru-RU" sz="1400" dirty="0"/>
              <a:t>Реестр жилых</a:t>
            </a:r>
          </a:p>
          <a:p>
            <a:pPr algn="ctr"/>
            <a:r>
              <a:rPr lang="ru-RU" sz="1400" dirty="0"/>
              <a:t>помещений</a:t>
            </a:r>
          </a:p>
        </p:txBody>
      </p:sp>
      <p:sp>
        <p:nvSpPr>
          <p:cNvPr id="12296" name="Rectangle 42"/>
          <p:cNvSpPr>
            <a:spLocks noChangeArrowheads="1"/>
          </p:cNvSpPr>
          <p:nvPr/>
        </p:nvSpPr>
        <p:spPr bwMode="auto">
          <a:xfrm>
            <a:off x="6588125" y="4365625"/>
            <a:ext cx="2016125" cy="1296988"/>
          </a:xfrm>
          <a:prstGeom prst="rect">
            <a:avLst/>
          </a:prstGeom>
          <a:solidFill>
            <a:schemeClr val="bg2">
              <a:alpha val="50195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НАЧИСЛЕНИЕ</a:t>
            </a:r>
          </a:p>
          <a:p>
            <a:pPr algn="ctr"/>
            <a:r>
              <a:rPr lang="ru-RU"/>
              <a:t>СУБСИДИЙ</a:t>
            </a:r>
          </a:p>
        </p:txBody>
      </p:sp>
      <p:sp>
        <p:nvSpPr>
          <p:cNvPr id="12297" name="Rectangle 43"/>
          <p:cNvSpPr>
            <a:spLocks noChangeArrowheads="1"/>
          </p:cNvSpPr>
          <p:nvPr/>
        </p:nvSpPr>
        <p:spPr bwMode="auto">
          <a:xfrm>
            <a:off x="3563888" y="1772816"/>
            <a:ext cx="2016125" cy="12969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МОНИТОРИНГ</a:t>
            </a:r>
          </a:p>
          <a:p>
            <a:pPr algn="ctr"/>
            <a:r>
              <a:rPr lang="ru-RU" dirty="0"/>
              <a:t>ГО И ЧС</a:t>
            </a:r>
            <a:endParaRPr lang="ru-RU" sz="1400" dirty="0"/>
          </a:p>
          <a:p>
            <a:pPr algn="ctr"/>
            <a:r>
              <a:rPr lang="ru-RU" sz="1400" dirty="0"/>
              <a:t>Реестр ЭВП</a:t>
            </a:r>
          </a:p>
        </p:txBody>
      </p:sp>
      <p:sp>
        <p:nvSpPr>
          <p:cNvPr id="12298" name="Line 44"/>
          <p:cNvSpPr>
            <a:spLocks noChangeShapeType="1"/>
          </p:cNvSpPr>
          <p:nvPr/>
        </p:nvSpPr>
        <p:spPr bwMode="auto">
          <a:xfrm flipH="1">
            <a:off x="2484438" y="2276475"/>
            <a:ext cx="1079500" cy="3603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9" name="Line 45"/>
          <p:cNvSpPr>
            <a:spLocks noChangeShapeType="1"/>
          </p:cNvSpPr>
          <p:nvPr/>
        </p:nvSpPr>
        <p:spPr bwMode="auto">
          <a:xfrm>
            <a:off x="2484438" y="3284538"/>
            <a:ext cx="4103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0" name="Line 46"/>
          <p:cNvSpPr>
            <a:spLocks noChangeShapeType="1"/>
          </p:cNvSpPr>
          <p:nvPr/>
        </p:nvSpPr>
        <p:spPr bwMode="auto">
          <a:xfrm flipH="1">
            <a:off x="2484438" y="4724400"/>
            <a:ext cx="4103687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 type="stealth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1" name="Line 47"/>
          <p:cNvSpPr>
            <a:spLocks noChangeShapeType="1"/>
          </p:cNvSpPr>
          <p:nvPr/>
        </p:nvSpPr>
        <p:spPr bwMode="auto">
          <a:xfrm flipH="1">
            <a:off x="2484438" y="3500438"/>
            <a:ext cx="4103687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2" name="Line 48"/>
          <p:cNvSpPr>
            <a:spLocks noChangeShapeType="1"/>
          </p:cNvSpPr>
          <p:nvPr/>
        </p:nvSpPr>
        <p:spPr bwMode="auto">
          <a:xfrm flipH="1" flipV="1">
            <a:off x="1476375" y="3644900"/>
            <a:ext cx="0" cy="72072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3" name="Line 49"/>
          <p:cNvSpPr>
            <a:spLocks noChangeShapeType="1"/>
          </p:cNvSpPr>
          <p:nvPr/>
        </p:nvSpPr>
        <p:spPr bwMode="auto">
          <a:xfrm>
            <a:off x="7596188" y="3716338"/>
            <a:ext cx="0" cy="649287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4" name="Line 50"/>
          <p:cNvSpPr>
            <a:spLocks noChangeShapeType="1"/>
          </p:cNvSpPr>
          <p:nvPr/>
        </p:nvSpPr>
        <p:spPr bwMode="auto">
          <a:xfrm flipH="1" flipV="1">
            <a:off x="2484438" y="3644900"/>
            <a:ext cx="1366837" cy="1368425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5" name="Line 51"/>
          <p:cNvSpPr>
            <a:spLocks noChangeShapeType="1"/>
          </p:cNvSpPr>
          <p:nvPr/>
        </p:nvSpPr>
        <p:spPr bwMode="auto">
          <a:xfrm flipV="1">
            <a:off x="5362575" y="3716338"/>
            <a:ext cx="1225550" cy="1296987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6" name="Line 52"/>
          <p:cNvSpPr>
            <a:spLocks noChangeShapeType="1"/>
          </p:cNvSpPr>
          <p:nvPr/>
        </p:nvSpPr>
        <p:spPr bwMode="auto">
          <a:xfrm flipH="1" flipV="1">
            <a:off x="5580063" y="2276475"/>
            <a:ext cx="1008062" cy="3603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1"/>
          </p:nvPr>
        </p:nvSpPr>
        <p:spPr>
          <a:xfrm>
            <a:off x="6876256" y="6309320"/>
            <a:ext cx="2133600" cy="324272"/>
          </a:xfrm>
        </p:spPr>
        <p:txBody>
          <a:bodyPr/>
          <a:lstStyle/>
          <a:p>
            <a:pPr>
              <a:defRPr/>
            </a:pPr>
            <a:fld id="{2AFF1C89-74C8-409B-9B2A-3C6DE8ACA1E4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115616" y="620688"/>
            <a:ext cx="7200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836613"/>
            <a:ext cx="7787208" cy="648172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FF373C"/>
                </a:solidFill>
              </a:rPr>
              <a:t>ИС «Мониторинг ГО ЧС» – технологическая база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62950" cy="4184650"/>
          </a:xfrm>
        </p:spPr>
        <p:txBody>
          <a:bodyPr/>
          <a:lstStyle/>
          <a:p>
            <a:pPr eaLnBrk="1" hangingPunct="1"/>
            <a:r>
              <a:rPr lang="ru-RU" sz="2600" dirty="0" smtClean="0"/>
              <a:t>Сервер баз данных</a:t>
            </a:r>
          </a:p>
          <a:p>
            <a:pPr eaLnBrk="1" hangingPunct="1"/>
            <a:r>
              <a:rPr lang="ru-RU" sz="2600" dirty="0" smtClean="0"/>
              <a:t>Средства доступа к информации внешних распределенных баз данных</a:t>
            </a:r>
          </a:p>
          <a:p>
            <a:pPr eaLnBrk="1" hangingPunct="1"/>
            <a:r>
              <a:rPr lang="ru-RU" sz="2600" dirty="0" smtClean="0"/>
              <a:t>Средства взаимодействия информационных систем разных уровней  на базе </a:t>
            </a:r>
            <a:r>
              <a:rPr lang="en-US" sz="2600" dirty="0" smtClean="0"/>
              <a:t>XML</a:t>
            </a:r>
            <a:endParaRPr lang="ru-RU" sz="2600" dirty="0" smtClean="0"/>
          </a:p>
          <a:p>
            <a:pPr eaLnBrk="1" hangingPunct="1"/>
            <a:r>
              <a:rPr lang="ru-RU" sz="2600" dirty="0" smtClean="0"/>
              <a:t>Встроенные средства управления отчетами и печатными формами системы</a:t>
            </a:r>
          </a:p>
          <a:p>
            <a:pPr eaLnBrk="1" hangingPunct="1"/>
            <a:r>
              <a:rPr lang="ru-RU" sz="2600" dirty="0" smtClean="0"/>
              <a:t>Средства  навигации для поиска детализированной информации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F2BD94-BE21-4DDF-9A3D-8893B1FBF60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5616" y="620688"/>
            <a:ext cx="7200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4149725"/>
            <a:ext cx="2763837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4945063" cy="504825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Хранение описательной информации по промышленным предприятиям города, жилым домам, общеобразовательным учреждениям, СЭП и пр.</a:t>
            </a:r>
          </a:p>
          <a:p>
            <a:pPr eaLnBrk="1" hangingPunct="1">
              <a:defRPr/>
            </a:pPr>
            <a:r>
              <a:rPr lang="ru-RU" sz="2400" dirty="0" smtClean="0"/>
              <a:t>Отображение на карте города:</a:t>
            </a:r>
          </a:p>
          <a:p>
            <a:pPr lvl="1" eaLnBrk="1" hangingPunct="1">
              <a:defRPr/>
            </a:pPr>
            <a:r>
              <a:rPr lang="ru-RU" sz="2000" dirty="0" smtClean="0">
                <a:ea typeface="+mn-ea"/>
              </a:rPr>
              <a:t>Сборных эвакуационных</a:t>
            </a:r>
            <a:br>
              <a:rPr lang="ru-RU" sz="2000" dirty="0" smtClean="0">
                <a:ea typeface="+mn-ea"/>
              </a:rPr>
            </a:br>
            <a:r>
              <a:rPr lang="ru-RU" sz="2000" dirty="0" smtClean="0">
                <a:ea typeface="+mn-ea"/>
              </a:rPr>
              <a:t>пунктов (СЭП)</a:t>
            </a:r>
          </a:p>
          <a:p>
            <a:pPr lvl="1" eaLnBrk="1" hangingPunct="1">
              <a:defRPr/>
            </a:pPr>
            <a:r>
              <a:rPr lang="ru-RU" sz="2000" dirty="0" smtClean="0">
                <a:ea typeface="+mn-ea"/>
              </a:rPr>
              <a:t>Исходных рубежей пеших и автомобильных колонн</a:t>
            </a:r>
          </a:p>
          <a:p>
            <a:pPr lvl="1" eaLnBrk="1" hangingPunct="1">
              <a:defRPr/>
            </a:pPr>
            <a:r>
              <a:rPr lang="ru-RU" sz="2000" dirty="0" smtClean="0">
                <a:ea typeface="+mn-ea"/>
              </a:rPr>
              <a:t>Зон поражения сильно-действующими ядовитыми веществами (СДЯВ)</a:t>
            </a: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9575" y="1773238"/>
            <a:ext cx="34258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F2BD94-BE21-4DDF-9A3D-8893B1FBF60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99592" y="836613"/>
            <a:ext cx="8136458" cy="576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373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Мониторинг ГО ЧС – функции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15616" y="620688"/>
            <a:ext cx="7200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</TotalTime>
  <Words>499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Пиксел</vt:lpstr>
      <vt:lpstr>Подсистема муниципальной информационной системы города Кирово-Чепецка «Мониторинг ГО ЧС»</vt:lpstr>
      <vt:lpstr>Документы-основания</vt:lpstr>
      <vt:lpstr>Цель проекта</vt:lpstr>
      <vt:lpstr>Мониторинг ГО ЧС – назначение и область применения</vt:lpstr>
      <vt:lpstr>ИС «Мониторинг ГО ЧС» – состав унифицированных автоматизированных средств</vt:lpstr>
      <vt:lpstr>ИС «Мониторинг ГО ЧС» – информационные составляющие</vt:lpstr>
      <vt:lpstr>Взаимодействие подсистем «Мониторинг ГО ЧС» с другими подсистемами МИС</vt:lpstr>
      <vt:lpstr>ИС «Мониторинг ГО ЧС» – технологическая база</vt:lpstr>
      <vt:lpstr>Презентация PowerPoint</vt:lpstr>
      <vt:lpstr>Мониторинг ГО ЧС – функции</vt:lpstr>
      <vt:lpstr>Мониторинг ГО ЧС – функции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МИС – муниципальная информационная система города Кирово-Чепецка</dc:title>
  <dc:creator>Манаенкова Юлия Николаевна</dc:creator>
  <cp:lastModifiedBy>Манаенкова Юлия Николаевна</cp:lastModifiedBy>
  <cp:revision>68</cp:revision>
  <dcterms:created xsi:type="dcterms:W3CDTF">2006-12-03T15:11:07Z</dcterms:created>
  <dcterms:modified xsi:type="dcterms:W3CDTF">2013-05-27T09:38:34Z</dcterms:modified>
</cp:coreProperties>
</file>