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9144000" cy="5143500" type="screen16x9"/>
  <p:notesSz cx="6858000" cy="9144000"/>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035" autoAdjust="0"/>
    <p:restoredTop sz="94713" autoAdjust="0"/>
  </p:normalViewPr>
  <p:slideViewPr>
    <p:cSldViewPr>
      <p:cViewPr>
        <p:scale>
          <a:sx n="121" d="100"/>
          <a:sy n="121" d="100"/>
        </p:scale>
        <p:origin x="-605" y="14"/>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437B33-79F2-4FF2-8F95-7C2ED2CEA3BE}"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ru-RU"/>
        </a:p>
      </dgm:t>
    </dgm:pt>
    <dgm:pt modelId="{9AAAD2C3-1FE9-47CE-A81C-0FD0943CF25A}">
      <dgm:prSet phldrT="[Текст]" custT="1">
        <dgm:style>
          <a:lnRef idx="1">
            <a:schemeClr val="accent1"/>
          </a:lnRef>
          <a:fillRef idx="2">
            <a:schemeClr val="accent1"/>
          </a:fillRef>
          <a:effectRef idx="1">
            <a:schemeClr val="accent1"/>
          </a:effectRef>
          <a:fontRef idx="minor">
            <a:schemeClr val="dk1"/>
          </a:fontRef>
        </dgm:style>
      </dgm:prSet>
      <dgm:spPr/>
      <dgm:t>
        <a:bodyPr/>
        <a:lstStyle/>
        <a:p>
          <a:pPr rtl="0"/>
          <a:r>
            <a:rPr kumimoji="0" lang="ru-RU"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Консолидация информации учета организаций, осуществляющих деятельность в сфере управления многоквартирными домами, сведений технического учета, сведений о потребительских свойствах, технических характеристиках (адрес, год постройки здания, год последнего капитального ремонта, количество этажей, характеристика помещений (количество комнат, высота потолков), инвентаризационная стоимость, материал стен, материал перекрытий, тип отопления, наличие водопровода, наличие канализации) и условиях эксплуатации, общих сведений о конструкциях и системах многоквартирных домов, жилищно-коммунальных объектов, о технических и вспомогательных помещениях, других сведений об объектах жилищно-коммунального комплекса Омской области;</a:t>
          </a:r>
        </a:p>
      </dgm:t>
    </dgm:pt>
    <dgm:pt modelId="{CAEED768-F0F2-439E-BB38-59D5EC8E6E86}" type="parTrans" cxnId="{5751D3BF-56E8-4280-9CD8-602C514F9340}">
      <dgm:prSet/>
      <dgm:spPr/>
      <dgm:t>
        <a:bodyPr/>
        <a:lstStyle/>
        <a:p>
          <a:endParaRPr lang="ru-RU" sz="1600"/>
        </a:p>
      </dgm:t>
    </dgm:pt>
    <dgm:pt modelId="{7B11C172-05B3-41BC-9917-33C2A6AAB5F1}" type="sibTrans" cxnId="{5751D3BF-56E8-4280-9CD8-602C514F9340}">
      <dgm:prSet/>
      <dgm:spPr/>
      <dgm:t>
        <a:bodyPr/>
        <a:lstStyle/>
        <a:p>
          <a:endParaRPr lang="ru-RU" sz="1600"/>
        </a:p>
      </dgm:t>
    </dgm:pt>
    <dgm:pt modelId="{BCC62690-81DA-4EB5-BBDC-95DACA74ACA4}">
      <dgm:prSet phldrT="[Текст]" custT="1">
        <dgm:style>
          <a:lnRef idx="1">
            <a:schemeClr val="accent1"/>
          </a:lnRef>
          <a:fillRef idx="2">
            <a:schemeClr val="accent1"/>
          </a:fillRef>
          <a:effectRef idx="1">
            <a:schemeClr val="accent1"/>
          </a:effectRef>
          <a:fontRef idx="minor">
            <a:schemeClr val="dk1"/>
          </a:fontRef>
        </dgm:style>
      </dgm:prSet>
      <dgm:spPr/>
      <dgm:t>
        <a:bodyPr/>
        <a:lstStyle/>
        <a:p>
          <a:pPr rtl="0"/>
          <a:r>
            <a:rPr kumimoji="0" lang="ru-RU"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Мониторинг состояния объектов жилищного фонда и фонда объектов жилищно-коммунальной сферы.</a:t>
          </a:r>
        </a:p>
      </dgm:t>
    </dgm:pt>
    <dgm:pt modelId="{D6A58160-6AB4-4E4C-B35E-0A0AECCE702D}" type="sibTrans" cxnId="{18192144-05AF-44BE-9590-528DDD25075C}">
      <dgm:prSet/>
      <dgm:spPr/>
      <dgm:t>
        <a:bodyPr/>
        <a:lstStyle/>
        <a:p>
          <a:endParaRPr lang="ru-RU" sz="1600"/>
        </a:p>
      </dgm:t>
    </dgm:pt>
    <dgm:pt modelId="{E5BC3E40-D914-45ED-BF16-BD87654EBED4}" type="parTrans" cxnId="{18192144-05AF-44BE-9590-528DDD25075C}">
      <dgm:prSet/>
      <dgm:spPr/>
      <dgm:t>
        <a:bodyPr/>
        <a:lstStyle/>
        <a:p>
          <a:endParaRPr lang="ru-RU" sz="1600"/>
        </a:p>
      </dgm:t>
    </dgm:pt>
    <dgm:pt modelId="{B1D57156-70F5-41E3-8398-A96949DDBC9B}" type="pres">
      <dgm:prSet presAssocID="{AD437B33-79F2-4FF2-8F95-7C2ED2CEA3BE}" presName="linear" presStyleCnt="0">
        <dgm:presLayoutVars>
          <dgm:dir/>
          <dgm:animLvl val="lvl"/>
          <dgm:resizeHandles val="exact"/>
        </dgm:presLayoutVars>
      </dgm:prSet>
      <dgm:spPr/>
      <dgm:t>
        <a:bodyPr/>
        <a:lstStyle/>
        <a:p>
          <a:endParaRPr lang="ru-RU"/>
        </a:p>
      </dgm:t>
    </dgm:pt>
    <dgm:pt modelId="{D84A8F16-21B6-4287-82FB-90E18EDB0EB9}" type="pres">
      <dgm:prSet presAssocID="{9AAAD2C3-1FE9-47CE-A81C-0FD0943CF25A}" presName="parentLin" presStyleCnt="0"/>
      <dgm:spPr/>
    </dgm:pt>
    <dgm:pt modelId="{E07B1DC0-4A52-464E-B2D3-0D4DA6C4A6F2}" type="pres">
      <dgm:prSet presAssocID="{9AAAD2C3-1FE9-47CE-A81C-0FD0943CF25A}" presName="parentLeftMargin" presStyleLbl="node1" presStyleIdx="0" presStyleCnt="2"/>
      <dgm:spPr/>
      <dgm:t>
        <a:bodyPr/>
        <a:lstStyle/>
        <a:p>
          <a:endParaRPr lang="ru-RU"/>
        </a:p>
      </dgm:t>
    </dgm:pt>
    <dgm:pt modelId="{E46799F6-3099-4D92-A484-3DE4C6FCAE0F}" type="pres">
      <dgm:prSet presAssocID="{9AAAD2C3-1FE9-47CE-A81C-0FD0943CF25A}" presName="parentText" presStyleLbl="node1" presStyleIdx="0" presStyleCnt="2" custScaleX="142538" custScaleY="141645">
        <dgm:presLayoutVars>
          <dgm:chMax val="0"/>
          <dgm:bulletEnabled val="1"/>
        </dgm:presLayoutVars>
      </dgm:prSet>
      <dgm:spPr/>
      <dgm:t>
        <a:bodyPr/>
        <a:lstStyle/>
        <a:p>
          <a:endParaRPr lang="ru-RU"/>
        </a:p>
      </dgm:t>
    </dgm:pt>
    <dgm:pt modelId="{DF7A6C09-51A3-49FC-84AC-0593669EE094}" type="pres">
      <dgm:prSet presAssocID="{9AAAD2C3-1FE9-47CE-A81C-0FD0943CF25A}" presName="negativeSpace" presStyleCnt="0"/>
      <dgm:spPr/>
    </dgm:pt>
    <dgm:pt modelId="{E6BE7075-0C00-4521-BACA-011A5571A248}" type="pres">
      <dgm:prSet presAssocID="{9AAAD2C3-1FE9-47CE-A81C-0FD0943CF25A}" presName="childText" presStyleLbl="conFgAcc1" presStyleIdx="0" presStyleCnt="2" custLinFactY="-13533" custLinFactNeighborY="-100000">
        <dgm:presLayoutVars>
          <dgm:bulletEnabled val="1"/>
        </dgm:presLayoutVars>
      </dgm:prSet>
      <dgm:spPr/>
    </dgm:pt>
    <dgm:pt modelId="{AD0E503F-8085-4BE3-96F0-023C583C9E88}" type="pres">
      <dgm:prSet presAssocID="{7B11C172-05B3-41BC-9917-33C2A6AAB5F1}" presName="spaceBetweenRectangles" presStyleCnt="0"/>
      <dgm:spPr/>
    </dgm:pt>
    <dgm:pt modelId="{5F625633-F57D-485A-A87F-666EDA707A5C}" type="pres">
      <dgm:prSet presAssocID="{BCC62690-81DA-4EB5-BBDC-95DACA74ACA4}" presName="parentLin" presStyleCnt="0"/>
      <dgm:spPr/>
    </dgm:pt>
    <dgm:pt modelId="{DF10C9F2-DA80-478F-93C3-D14B7D3A7379}" type="pres">
      <dgm:prSet presAssocID="{BCC62690-81DA-4EB5-BBDC-95DACA74ACA4}" presName="parentLeftMargin" presStyleLbl="node1" presStyleIdx="0" presStyleCnt="2"/>
      <dgm:spPr/>
      <dgm:t>
        <a:bodyPr/>
        <a:lstStyle/>
        <a:p>
          <a:endParaRPr lang="ru-RU"/>
        </a:p>
      </dgm:t>
    </dgm:pt>
    <dgm:pt modelId="{61D45455-56A4-4AC3-9B20-2D36102F683E}" type="pres">
      <dgm:prSet presAssocID="{BCC62690-81DA-4EB5-BBDC-95DACA74ACA4}" presName="parentText" presStyleLbl="node1" presStyleIdx="1" presStyleCnt="2" custScaleX="142538" custScaleY="45639" custLinFactNeighborY="-44772">
        <dgm:presLayoutVars>
          <dgm:chMax val="0"/>
          <dgm:bulletEnabled val="1"/>
        </dgm:presLayoutVars>
      </dgm:prSet>
      <dgm:spPr/>
      <dgm:t>
        <a:bodyPr/>
        <a:lstStyle/>
        <a:p>
          <a:endParaRPr lang="ru-RU"/>
        </a:p>
      </dgm:t>
    </dgm:pt>
    <dgm:pt modelId="{32E78C9C-203C-4737-845F-983E92E46970}" type="pres">
      <dgm:prSet presAssocID="{BCC62690-81DA-4EB5-BBDC-95DACA74ACA4}" presName="negativeSpace" presStyleCnt="0"/>
      <dgm:spPr/>
    </dgm:pt>
    <dgm:pt modelId="{DB5190DF-EE81-421B-8339-7BFA32B08D2C}" type="pres">
      <dgm:prSet presAssocID="{BCC62690-81DA-4EB5-BBDC-95DACA74ACA4}" presName="childText" presStyleLbl="conFgAcc1" presStyleIdx="1" presStyleCnt="2" custScaleY="34237" custLinFactNeighborY="-37176">
        <dgm:presLayoutVars>
          <dgm:bulletEnabled val="1"/>
        </dgm:presLayoutVars>
      </dgm:prSet>
      <dgm:spPr/>
    </dgm:pt>
  </dgm:ptLst>
  <dgm:cxnLst>
    <dgm:cxn modelId="{5751D3BF-56E8-4280-9CD8-602C514F9340}" srcId="{AD437B33-79F2-4FF2-8F95-7C2ED2CEA3BE}" destId="{9AAAD2C3-1FE9-47CE-A81C-0FD0943CF25A}" srcOrd="0" destOrd="0" parTransId="{CAEED768-F0F2-439E-BB38-59D5EC8E6E86}" sibTransId="{7B11C172-05B3-41BC-9917-33C2A6AAB5F1}"/>
    <dgm:cxn modelId="{B9155936-1115-49DB-8474-CB7AC1373A62}" type="presOf" srcId="{9AAAD2C3-1FE9-47CE-A81C-0FD0943CF25A}" destId="{E46799F6-3099-4D92-A484-3DE4C6FCAE0F}" srcOrd="1" destOrd="0" presId="urn:microsoft.com/office/officeart/2005/8/layout/list1"/>
    <dgm:cxn modelId="{D137B335-5877-4CC3-9051-94F0F57DEC0D}" type="presOf" srcId="{AD437B33-79F2-4FF2-8F95-7C2ED2CEA3BE}" destId="{B1D57156-70F5-41E3-8398-A96949DDBC9B}" srcOrd="0" destOrd="0" presId="urn:microsoft.com/office/officeart/2005/8/layout/list1"/>
    <dgm:cxn modelId="{18192144-05AF-44BE-9590-528DDD25075C}" srcId="{AD437B33-79F2-4FF2-8F95-7C2ED2CEA3BE}" destId="{BCC62690-81DA-4EB5-BBDC-95DACA74ACA4}" srcOrd="1" destOrd="0" parTransId="{E5BC3E40-D914-45ED-BF16-BD87654EBED4}" sibTransId="{D6A58160-6AB4-4E4C-B35E-0A0AECCE702D}"/>
    <dgm:cxn modelId="{022EF594-3076-44E0-8F55-D1E0C2320548}" type="presOf" srcId="{BCC62690-81DA-4EB5-BBDC-95DACA74ACA4}" destId="{DF10C9F2-DA80-478F-93C3-D14B7D3A7379}" srcOrd="0" destOrd="0" presId="urn:microsoft.com/office/officeart/2005/8/layout/list1"/>
    <dgm:cxn modelId="{F220FBA5-3E57-42BD-B2A5-9AF8A4029D51}" type="presOf" srcId="{BCC62690-81DA-4EB5-BBDC-95DACA74ACA4}" destId="{61D45455-56A4-4AC3-9B20-2D36102F683E}" srcOrd="1" destOrd="0" presId="urn:microsoft.com/office/officeart/2005/8/layout/list1"/>
    <dgm:cxn modelId="{D077815B-77DB-410D-A002-CC6012C8E08D}" type="presOf" srcId="{9AAAD2C3-1FE9-47CE-A81C-0FD0943CF25A}" destId="{E07B1DC0-4A52-464E-B2D3-0D4DA6C4A6F2}" srcOrd="0" destOrd="0" presId="urn:microsoft.com/office/officeart/2005/8/layout/list1"/>
    <dgm:cxn modelId="{BE668E42-67B2-4E7C-B015-A58F94EBC29F}" type="presParOf" srcId="{B1D57156-70F5-41E3-8398-A96949DDBC9B}" destId="{D84A8F16-21B6-4287-82FB-90E18EDB0EB9}" srcOrd="0" destOrd="0" presId="urn:microsoft.com/office/officeart/2005/8/layout/list1"/>
    <dgm:cxn modelId="{CD00B4C8-B8B2-41DC-A459-AE02DC53357C}" type="presParOf" srcId="{D84A8F16-21B6-4287-82FB-90E18EDB0EB9}" destId="{E07B1DC0-4A52-464E-B2D3-0D4DA6C4A6F2}" srcOrd="0" destOrd="0" presId="urn:microsoft.com/office/officeart/2005/8/layout/list1"/>
    <dgm:cxn modelId="{0BDB21DA-2396-4EAA-A8A9-00092E681510}" type="presParOf" srcId="{D84A8F16-21B6-4287-82FB-90E18EDB0EB9}" destId="{E46799F6-3099-4D92-A484-3DE4C6FCAE0F}" srcOrd="1" destOrd="0" presId="urn:microsoft.com/office/officeart/2005/8/layout/list1"/>
    <dgm:cxn modelId="{D5675F23-C6C0-4F03-8CF9-B62CB5A0D3B5}" type="presParOf" srcId="{B1D57156-70F5-41E3-8398-A96949DDBC9B}" destId="{DF7A6C09-51A3-49FC-84AC-0593669EE094}" srcOrd="1" destOrd="0" presId="urn:microsoft.com/office/officeart/2005/8/layout/list1"/>
    <dgm:cxn modelId="{CB8436AB-F715-42BF-B03C-ACEDA425D77E}" type="presParOf" srcId="{B1D57156-70F5-41E3-8398-A96949DDBC9B}" destId="{E6BE7075-0C00-4521-BACA-011A5571A248}" srcOrd="2" destOrd="0" presId="urn:microsoft.com/office/officeart/2005/8/layout/list1"/>
    <dgm:cxn modelId="{590D365A-3030-4779-B0A9-73B1D30FECEF}" type="presParOf" srcId="{B1D57156-70F5-41E3-8398-A96949DDBC9B}" destId="{AD0E503F-8085-4BE3-96F0-023C583C9E88}" srcOrd="3" destOrd="0" presId="urn:microsoft.com/office/officeart/2005/8/layout/list1"/>
    <dgm:cxn modelId="{A225221A-F267-4752-896F-C89926483EBD}" type="presParOf" srcId="{B1D57156-70F5-41E3-8398-A96949DDBC9B}" destId="{5F625633-F57D-485A-A87F-666EDA707A5C}" srcOrd="4" destOrd="0" presId="urn:microsoft.com/office/officeart/2005/8/layout/list1"/>
    <dgm:cxn modelId="{13F855CF-6940-4DF0-B7FE-C832374D0CC3}" type="presParOf" srcId="{5F625633-F57D-485A-A87F-666EDA707A5C}" destId="{DF10C9F2-DA80-478F-93C3-D14B7D3A7379}" srcOrd="0" destOrd="0" presId="urn:microsoft.com/office/officeart/2005/8/layout/list1"/>
    <dgm:cxn modelId="{BA80BA49-A608-4D04-960D-EB9C0A6C0CBF}" type="presParOf" srcId="{5F625633-F57D-485A-A87F-666EDA707A5C}" destId="{61D45455-56A4-4AC3-9B20-2D36102F683E}" srcOrd="1" destOrd="0" presId="urn:microsoft.com/office/officeart/2005/8/layout/list1"/>
    <dgm:cxn modelId="{40131F04-7F27-4133-AA43-F9AD05A0F071}" type="presParOf" srcId="{B1D57156-70F5-41E3-8398-A96949DDBC9B}" destId="{32E78C9C-203C-4737-845F-983E92E46970}" srcOrd="5" destOrd="0" presId="urn:microsoft.com/office/officeart/2005/8/layout/list1"/>
    <dgm:cxn modelId="{A2EFA285-9C96-4D54-B6F3-ADD1523CCCAD}" type="presParOf" srcId="{B1D57156-70F5-41E3-8398-A96949DDBC9B}" destId="{DB5190DF-EE81-421B-8339-7BFA32B08D2C}"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BE7075-0C00-4521-BACA-011A5571A248}">
      <dsp:nvSpPr>
        <dsp:cNvPr id="0" name=""/>
        <dsp:cNvSpPr/>
      </dsp:nvSpPr>
      <dsp:spPr>
        <a:xfrm>
          <a:off x="0" y="1348998"/>
          <a:ext cx="8715436" cy="1612800"/>
        </a:xfrm>
        <a:prstGeom prst="rect">
          <a:avLst/>
        </a:prstGeom>
        <a:solidFill>
          <a:schemeClr val="lt1">
            <a:alpha val="90000"/>
            <a:hueOff val="0"/>
            <a:satOff val="0"/>
            <a:lumOff val="0"/>
            <a:alphaOff val="0"/>
          </a:schemeClr>
        </a:solidFill>
        <a:ln w="2540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46799F6-3099-4D92-A484-3DE4C6FCAE0F}">
      <dsp:nvSpPr>
        <dsp:cNvPr id="0" name=""/>
        <dsp:cNvSpPr/>
      </dsp:nvSpPr>
      <dsp:spPr>
        <a:xfrm>
          <a:off x="415770" y="181428"/>
          <a:ext cx="8296834" cy="2676070"/>
        </a:xfrm>
        <a:prstGeom prst="round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rnd"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230596" tIns="0" rIns="230596" bIns="0" numCol="1" spcCol="1270" anchor="ctr" anchorCtr="0">
          <a:noAutofit/>
        </a:bodyPr>
        <a:lstStyle/>
        <a:p>
          <a:pPr lvl="0" algn="l" defTabSz="711200" rtl="0">
            <a:lnSpc>
              <a:spcPct val="90000"/>
            </a:lnSpc>
            <a:spcBef>
              <a:spcPct val="0"/>
            </a:spcBef>
            <a:spcAft>
              <a:spcPct val="35000"/>
            </a:spcAft>
          </a:pPr>
          <a:r>
            <a:rPr kumimoji="0" lang="ru-RU" sz="1600" b="0" i="0" u="none" strike="noStrike" kern="1200" cap="none" normalizeH="0" baseline="0" dirty="0" smtClean="0">
              <a:ln>
                <a:noFill/>
              </a:ln>
              <a:solidFill>
                <a:schemeClr val="tx1"/>
              </a:solidFill>
              <a:effectLst/>
              <a:latin typeface="Arial" pitchFamily="34" charset="0"/>
              <a:ea typeface="Times New Roman" pitchFamily="18" charset="0"/>
              <a:cs typeface="Arial" pitchFamily="34" charset="0"/>
            </a:rPr>
            <a:t>Консолидация информации учета организаций, осуществляющих деятельность в сфере управления многоквартирными домами, сведений технического учета, сведений о потребительских свойствах, технических характеристиках (адрес, год постройки здания, год последнего капитального ремонта, количество этажей, характеристика помещений (количество комнат, высота потолков), инвентаризационная стоимость, материал стен, материал перекрытий, тип отопления, наличие водопровода, наличие канализации) и условиях эксплуатации, общих сведений о конструкциях и системах многоквартирных домов, жилищно-коммунальных объектов, о технических и вспомогательных помещениях, других сведений об объектах жилищно-коммунального комплекса Омской области;</a:t>
          </a:r>
        </a:p>
      </dsp:txBody>
      <dsp:txXfrm>
        <a:off x="546405" y="312063"/>
        <a:ext cx="8035564" cy="2414800"/>
      </dsp:txXfrm>
    </dsp:sp>
    <dsp:sp modelId="{DB5190DF-EE81-421B-8339-7BFA32B08D2C}">
      <dsp:nvSpPr>
        <dsp:cNvPr id="0" name=""/>
        <dsp:cNvSpPr/>
      </dsp:nvSpPr>
      <dsp:spPr>
        <a:xfrm>
          <a:off x="0" y="3437688"/>
          <a:ext cx="8715436" cy="552174"/>
        </a:xfrm>
        <a:prstGeom prst="rect">
          <a:avLst/>
        </a:prstGeom>
        <a:solidFill>
          <a:schemeClr val="lt1">
            <a:alpha val="90000"/>
            <a:hueOff val="0"/>
            <a:satOff val="0"/>
            <a:lumOff val="0"/>
            <a:alphaOff val="0"/>
          </a:schemeClr>
        </a:solidFill>
        <a:ln w="2540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1D45455-56A4-4AC3-9B20-2D36102F683E}">
      <dsp:nvSpPr>
        <dsp:cNvPr id="0" name=""/>
        <dsp:cNvSpPr/>
      </dsp:nvSpPr>
      <dsp:spPr>
        <a:xfrm>
          <a:off x="415770" y="3025390"/>
          <a:ext cx="8296834" cy="862248"/>
        </a:xfrm>
        <a:prstGeom prst="round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rnd"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230596" tIns="0" rIns="230596" bIns="0" numCol="1" spcCol="1270" anchor="ctr" anchorCtr="0">
          <a:noAutofit/>
        </a:bodyPr>
        <a:lstStyle/>
        <a:p>
          <a:pPr lvl="0" algn="l" defTabSz="711200" rtl="0">
            <a:lnSpc>
              <a:spcPct val="90000"/>
            </a:lnSpc>
            <a:spcBef>
              <a:spcPct val="0"/>
            </a:spcBef>
            <a:spcAft>
              <a:spcPct val="35000"/>
            </a:spcAft>
          </a:pPr>
          <a:r>
            <a:rPr kumimoji="0" lang="ru-RU" sz="1600" b="0" i="0" u="none" strike="noStrike" kern="1200" cap="none" normalizeH="0" baseline="0" dirty="0" smtClean="0">
              <a:ln>
                <a:noFill/>
              </a:ln>
              <a:solidFill>
                <a:schemeClr val="tx1"/>
              </a:solidFill>
              <a:effectLst/>
              <a:latin typeface="Arial" pitchFamily="34" charset="0"/>
              <a:ea typeface="Times New Roman" pitchFamily="18" charset="0"/>
              <a:cs typeface="Arial" pitchFamily="34" charset="0"/>
            </a:rPr>
            <a:t>Мониторинг состояния объектов жилищного фонда и фонда объектов жилищно-коммунальной сферы.</a:t>
          </a:r>
        </a:p>
      </dsp:txBody>
      <dsp:txXfrm>
        <a:off x="457861" y="3067481"/>
        <a:ext cx="8212652" cy="778066"/>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5/29/2013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5/29/2013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add title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5/29/2013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5/29/2013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AF463A-BC7C-46EE-9F1E-7F377CCA4891}" type="datetimeFigureOut">
              <a:rPr lang="en-US" smtClean="0"/>
              <a:pPr/>
              <a:t>5/29/2013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EAF463A-BC7C-46EE-9F1E-7F377CCA4891}" type="datetimeFigureOut">
              <a:rPr lang="en-US" smtClean="0"/>
              <a:pPr/>
              <a:t>5/29/2013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EAF463A-BC7C-46EE-9F1E-7F377CCA4891}" type="datetimeFigureOut">
              <a:rPr lang="en-US" smtClean="0"/>
              <a:pPr/>
              <a:t>5/29/2013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EAF463A-BC7C-46EE-9F1E-7F377CCA4891}" type="datetimeFigureOut">
              <a:rPr lang="en-US" smtClean="0"/>
              <a:pPr/>
              <a:t>5/29/2013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AF463A-BC7C-46EE-9F1E-7F377CCA4891}" type="datetimeFigureOut">
              <a:rPr lang="en-US" smtClean="0"/>
              <a:pPr/>
              <a:t>5/29/2013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AF463A-BC7C-46EE-9F1E-7F377CCA4891}" type="datetimeFigureOut">
              <a:rPr lang="en-US" smtClean="0"/>
              <a:pPr/>
              <a:t>5/29/2013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AF463A-BC7C-46EE-9F1E-7F377CCA4891}" type="datetimeFigureOut">
              <a:rPr lang="en-US" smtClean="0"/>
              <a:pPr/>
              <a:t>5/29/2013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EAF463A-BC7C-46EE-9F1E-7F377CCA4891}" type="datetimeFigureOut">
              <a:rPr lang="en-US" smtClean="0"/>
              <a:pPr/>
              <a:t>5/29/2013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483448D-3A78-4528-A469-B745A65DA48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latinLnBrk="0">
        <a:spcBef>
          <a:spcPct val="0"/>
        </a:spcBef>
        <a:buNone/>
        <a:defRPr sz="4400" kern="1200">
          <a:solidFill>
            <a:schemeClr val="tx1"/>
          </a:solidFill>
          <a:latin typeface="+mj-lt"/>
          <a:ea typeface="+mj-ea"/>
          <a:cs typeface="+mj-cs"/>
        </a:defRPr>
      </a:lvl1pPr>
    </p:titleStyle>
    <p:bodyStyle>
      <a:lvl1pPr marL="342900" indent="-342900" algn="l" defTabSz="914400" rtl="0" latinLnBrk="0">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latinLnBrk="0">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latinLnBrk="0">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latinLnBrk="0">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latinLnBrk="0">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latinLnBrk="0">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latinLnBrk="0">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latinLnBrk="0">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latinLnBrk="0">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7" descr="GERB-NORMAL"/>
          <p:cNvPicPr>
            <a:picLocks noChangeAspect="1" noChangeArrowheads="1"/>
          </p:cNvPicPr>
          <p:nvPr/>
        </p:nvPicPr>
        <p:blipFill>
          <a:blip r:embed="rId2" cstate="print"/>
          <a:srcRect/>
          <a:stretch>
            <a:fillRect/>
          </a:stretch>
        </p:blipFill>
        <p:spPr bwMode="auto">
          <a:xfrm>
            <a:off x="152400" y="285750"/>
            <a:ext cx="1600200" cy="1300619"/>
          </a:xfrm>
          <a:prstGeom prst="rect">
            <a:avLst/>
          </a:prstGeom>
          <a:noFill/>
          <a:ln w="9525">
            <a:noFill/>
            <a:miter lim="800000"/>
            <a:headEnd/>
            <a:tailEnd/>
          </a:ln>
          <a:effectLst>
            <a:outerShdw blurRad="127000" sx="112000" sy="112000" algn="ctr" rotWithShape="0">
              <a:prstClr val="black">
                <a:alpha val="45000"/>
              </a:prstClr>
            </a:outerShdw>
          </a:effectLst>
        </p:spPr>
      </p:pic>
      <p:sp>
        <p:nvSpPr>
          <p:cNvPr id="5" name="Rectangle 2"/>
          <p:cNvSpPr>
            <a:spLocks noChangeArrowheads="1"/>
          </p:cNvSpPr>
          <p:nvPr/>
        </p:nvSpPr>
        <p:spPr bwMode="auto">
          <a:xfrm>
            <a:off x="0" y="1981021"/>
            <a:ext cx="9144000" cy="1200329"/>
          </a:xfrm>
          <a:prstGeom prst="rect">
            <a:avLst/>
          </a:prstGeom>
          <a:noFill/>
          <a:ln w="9525">
            <a:noFill/>
            <a:miter lim="800000"/>
            <a:headEnd/>
            <a:tailEnd/>
          </a:ln>
          <a:effectLst/>
        </p:spPr>
        <p:txBody>
          <a:bodyPr anchor="ctr">
            <a:spAutoFit/>
          </a:bodyPr>
          <a:lstStyle/>
          <a:p>
            <a:pPr algn="ctr"/>
            <a:r>
              <a:rPr lang="ru-RU" sz="2400" b="1" i="1" dirty="0" smtClean="0">
                <a:effectLst>
                  <a:outerShdw blurRad="38100" dist="38100" dir="2700000" algn="tl">
                    <a:srgbClr val="000000">
                      <a:alpha val="43137"/>
                    </a:srgbClr>
                  </a:outerShdw>
                </a:effectLst>
              </a:rPr>
              <a:t>Государственная </a:t>
            </a:r>
            <a:r>
              <a:rPr lang="ru-RU" sz="2400" b="1" i="1" dirty="0">
                <a:effectLst>
                  <a:outerShdw blurRad="38100" dist="38100" dir="2700000" algn="tl">
                    <a:srgbClr val="000000">
                      <a:alpha val="43137"/>
                    </a:srgbClr>
                  </a:outerShdw>
                </a:effectLst>
              </a:rPr>
              <a:t>информационная система </a:t>
            </a:r>
          </a:p>
          <a:p>
            <a:pPr algn="ctr"/>
            <a:r>
              <a:rPr lang="ru-RU" sz="2400" b="1" i="1" dirty="0">
                <a:effectLst>
                  <a:outerShdw blurRad="38100" dist="38100" dir="2700000" algn="tl">
                    <a:srgbClr val="000000">
                      <a:alpha val="43137"/>
                    </a:srgbClr>
                  </a:outerShdw>
                </a:effectLst>
              </a:rPr>
              <a:t>«Мониторинг имущественного и производственного состояния организаций жилищно-коммунального комплекса»</a:t>
            </a:r>
          </a:p>
        </p:txBody>
      </p:sp>
      <p:sp>
        <p:nvSpPr>
          <p:cNvPr id="6" name="Text Box 14"/>
          <p:cNvSpPr txBox="1">
            <a:spLocks noChangeArrowheads="1"/>
          </p:cNvSpPr>
          <p:nvPr/>
        </p:nvSpPr>
        <p:spPr bwMode="auto">
          <a:xfrm>
            <a:off x="3657600" y="3714750"/>
            <a:ext cx="5486432" cy="1138773"/>
          </a:xfrm>
          <a:prstGeom prst="rect">
            <a:avLst/>
          </a:prstGeom>
          <a:noFill/>
          <a:ln w="9525">
            <a:noFill/>
            <a:miter lim="800000"/>
            <a:headEnd/>
            <a:tailEnd/>
          </a:ln>
        </p:spPr>
        <p:txBody>
          <a:bodyPr wrap="square">
            <a:spAutoFit/>
          </a:bodyPr>
          <a:lstStyle/>
          <a:p>
            <a:pPr fontAlgn="auto">
              <a:spcBef>
                <a:spcPts val="0"/>
              </a:spcBef>
              <a:spcAft>
                <a:spcPts val="0"/>
              </a:spcAft>
              <a:defRPr/>
            </a:pPr>
            <a:r>
              <a:rPr lang="ru-RU" sz="2200" b="1" i="1" dirty="0" err="1" smtClean="0">
                <a:effectLst>
                  <a:outerShdw blurRad="38100" dist="38100" dir="2700000" algn="tl">
                    <a:srgbClr val="000000">
                      <a:alpha val="43137"/>
                    </a:srgbClr>
                  </a:outerShdw>
                </a:effectLst>
              </a:rPr>
              <a:t>Андрюшенков</a:t>
            </a:r>
            <a:r>
              <a:rPr lang="ru-RU" sz="2200" b="1" i="1" dirty="0" smtClean="0">
                <a:effectLst>
                  <a:outerShdw blurRad="38100" dist="38100" dir="2700000" algn="tl">
                    <a:srgbClr val="000000">
                      <a:alpha val="43137"/>
                    </a:srgbClr>
                  </a:outerShdw>
                </a:effectLst>
              </a:rPr>
              <a:t> Александр Александрович</a:t>
            </a:r>
            <a:endParaRPr lang="ru-RU" sz="2200" b="1" i="1" dirty="0">
              <a:effectLst>
                <a:outerShdw blurRad="38100" dist="38100" dir="2700000" algn="tl">
                  <a:srgbClr val="000000">
                    <a:alpha val="43137"/>
                  </a:srgbClr>
                </a:outerShdw>
              </a:effectLst>
            </a:endParaRPr>
          </a:p>
          <a:p>
            <a:pPr fontAlgn="auto">
              <a:spcAft>
                <a:spcPts val="0"/>
              </a:spcAft>
              <a:defRPr/>
            </a:pPr>
            <a:endParaRPr lang="ru-RU" sz="1000" b="1" i="1" dirty="0">
              <a:effectLst>
                <a:outerShdw blurRad="38100" dist="38100" dir="2700000" algn="tl">
                  <a:srgbClr val="C0C0C0"/>
                </a:outerShdw>
              </a:effectLst>
            </a:endParaRPr>
          </a:p>
          <a:p>
            <a:pPr>
              <a:defRPr/>
            </a:pPr>
            <a:r>
              <a:rPr lang="ru-RU" b="1" i="1" dirty="0" smtClean="0">
                <a:effectLst>
                  <a:outerShdw blurRad="38100" dist="38100" dir="2700000" algn="tl">
                    <a:srgbClr val="000000">
                      <a:alpha val="43137"/>
                    </a:srgbClr>
                  </a:outerShdw>
                </a:effectLst>
              </a:rPr>
              <a:t>начальник отдела защиты информации и мобилизационной подготовки Министерства</a:t>
            </a:r>
            <a:endParaRPr lang="ru-RU" b="1" i="1" dirty="0">
              <a:effectLst>
                <a:outerShdw blurRad="38100" dist="38100" dir="2700000" algn="tl">
                  <a:srgbClr val="000000">
                    <a:alpha val="43137"/>
                  </a:srgbClr>
                </a:outerShdw>
              </a:effectLst>
            </a:endParaRPr>
          </a:p>
        </p:txBody>
      </p:sp>
      <p:sp>
        <p:nvSpPr>
          <p:cNvPr id="7" name="Прямоугольник 6"/>
          <p:cNvSpPr/>
          <p:nvPr/>
        </p:nvSpPr>
        <p:spPr>
          <a:xfrm>
            <a:off x="2133600" y="351532"/>
            <a:ext cx="6858000" cy="1061829"/>
          </a:xfrm>
          <a:prstGeom prst="rect">
            <a:avLst/>
          </a:prstGeom>
        </p:spPr>
        <p:txBody>
          <a:bodyPr wrap="square">
            <a:spAutoFit/>
          </a:bodyPr>
          <a:lstStyle/>
          <a:p>
            <a:pPr algn="ctr" fontAlgn="auto">
              <a:spcBef>
                <a:spcPts val="0"/>
              </a:spcBef>
              <a:spcAft>
                <a:spcPts val="0"/>
              </a:spcAft>
              <a:defRPr/>
            </a:pPr>
            <a:r>
              <a:rPr lang="ru-RU" sz="2000" b="1" i="1" dirty="0" smtClean="0">
                <a:effectLst>
                  <a:outerShdw blurRad="38100" dist="38100" dir="2700000" algn="tl">
                    <a:srgbClr val="000000">
                      <a:alpha val="43137"/>
                    </a:srgbClr>
                  </a:outerShdw>
                </a:effectLst>
              </a:rPr>
              <a:t>Правительство Омской области</a:t>
            </a:r>
          </a:p>
          <a:p>
            <a:pPr algn="ctr" fontAlgn="auto">
              <a:spcBef>
                <a:spcPts val="0"/>
              </a:spcBef>
              <a:spcAft>
                <a:spcPts val="0"/>
              </a:spcAft>
              <a:defRPr/>
            </a:pPr>
            <a:endParaRPr lang="ru-RU" sz="700" b="1" i="1" dirty="0" smtClean="0">
              <a:effectLst>
                <a:outerShdw blurRad="38100" dist="38100" dir="2700000" algn="tl">
                  <a:srgbClr val="000000">
                    <a:alpha val="43137"/>
                  </a:srgbClr>
                </a:outerShdw>
              </a:effectLst>
            </a:endParaRPr>
          </a:p>
          <a:p>
            <a:pPr algn="ctr" fontAlgn="auto">
              <a:spcBef>
                <a:spcPts val="0"/>
              </a:spcBef>
              <a:spcAft>
                <a:spcPts val="0"/>
              </a:spcAft>
              <a:defRPr/>
            </a:pPr>
            <a:r>
              <a:rPr lang="ru-RU" b="1" i="1" dirty="0" smtClean="0">
                <a:effectLst>
                  <a:outerShdw blurRad="38100" dist="38100" dir="2700000" algn="tl">
                    <a:srgbClr val="000000">
                      <a:alpha val="43137"/>
                    </a:srgbClr>
                  </a:outerShdw>
                </a:effectLst>
              </a:rPr>
              <a:t>Министерство строительства, транспорта и </a:t>
            </a:r>
            <a:r>
              <a:rPr lang="ru-RU" b="1" i="1" dirty="0">
                <a:effectLst>
                  <a:outerShdw blurRad="38100" dist="38100" dir="2700000" algn="tl">
                    <a:srgbClr val="000000">
                      <a:alpha val="43137"/>
                    </a:srgbClr>
                  </a:outerShdw>
                </a:effectLst>
              </a:rPr>
              <a:t>жилищно-коммунального </a:t>
            </a:r>
            <a:r>
              <a:rPr lang="ru-RU" b="1" i="1" dirty="0" smtClean="0">
                <a:effectLst>
                  <a:outerShdw blurRad="38100" dist="38100" dir="2700000" algn="tl">
                    <a:srgbClr val="000000">
                      <a:alpha val="43137"/>
                    </a:srgbClr>
                  </a:outerShdw>
                </a:effectLst>
              </a:rPr>
              <a:t>комплекса Омской </a:t>
            </a:r>
            <a:r>
              <a:rPr lang="ru-RU" b="1" i="1" dirty="0">
                <a:effectLst>
                  <a:outerShdw blurRad="38100" dist="38100" dir="2700000" algn="tl">
                    <a:srgbClr val="000000">
                      <a:alpha val="43137"/>
                    </a:srgbClr>
                  </a:outerShdw>
                </a:effectLst>
              </a:rPr>
              <a:t>области</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7" descr="GERB-NORMAL"/>
          <p:cNvPicPr>
            <a:picLocks noChangeAspect="1" noChangeArrowheads="1"/>
          </p:cNvPicPr>
          <p:nvPr/>
        </p:nvPicPr>
        <p:blipFill>
          <a:blip r:embed="rId2" cstate="print"/>
          <a:srcRect/>
          <a:stretch>
            <a:fillRect/>
          </a:stretch>
        </p:blipFill>
        <p:spPr bwMode="auto">
          <a:xfrm>
            <a:off x="152400" y="285750"/>
            <a:ext cx="1600200" cy="1300619"/>
          </a:xfrm>
          <a:prstGeom prst="rect">
            <a:avLst/>
          </a:prstGeom>
          <a:noFill/>
          <a:ln w="9525">
            <a:noFill/>
            <a:miter lim="800000"/>
            <a:headEnd/>
            <a:tailEnd/>
          </a:ln>
          <a:effectLst>
            <a:outerShdw blurRad="127000" sx="112000" sy="112000" algn="ctr" rotWithShape="0">
              <a:prstClr val="black">
                <a:alpha val="45000"/>
              </a:prstClr>
            </a:outerShdw>
          </a:effectLst>
        </p:spPr>
      </p:pic>
      <p:sp>
        <p:nvSpPr>
          <p:cNvPr id="5" name="Rectangle 2"/>
          <p:cNvSpPr>
            <a:spLocks noChangeArrowheads="1"/>
          </p:cNvSpPr>
          <p:nvPr/>
        </p:nvSpPr>
        <p:spPr bwMode="auto">
          <a:xfrm>
            <a:off x="0" y="1981021"/>
            <a:ext cx="9144000" cy="1200329"/>
          </a:xfrm>
          <a:prstGeom prst="rect">
            <a:avLst/>
          </a:prstGeom>
          <a:noFill/>
          <a:ln w="9525">
            <a:noFill/>
            <a:miter lim="800000"/>
            <a:headEnd/>
            <a:tailEnd/>
          </a:ln>
          <a:effectLst/>
        </p:spPr>
        <p:txBody>
          <a:bodyPr anchor="ctr">
            <a:spAutoFit/>
          </a:bodyPr>
          <a:lstStyle/>
          <a:p>
            <a:pPr algn="ctr"/>
            <a:r>
              <a:rPr lang="ru-RU" sz="2400" b="1" i="1" dirty="0" smtClean="0">
                <a:effectLst>
                  <a:outerShdw blurRad="38100" dist="38100" dir="2700000" algn="tl">
                    <a:srgbClr val="000000">
                      <a:alpha val="43137"/>
                    </a:srgbClr>
                  </a:outerShdw>
                </a:effectLst>
              </a:rPr>
              <a:t>Государственная </a:t>
            </a:r>
            <a:r>
              <a:rPr lang="ru-RU" sz="2400" b="1" i="1" dirty="0">
                <a:effectLst>
                  <a:outerShdw blurRad="38100" dist="38100" dir="2700000" algn="tl">
                    <a:srgbClr val="000000">
                      <a:alpha val="43137"/>
                    </a:srgbClr>
                  </a:outerShdw>
                </a:effectLst>
              </a:rPr>
              <a:t>информационная система </a:t>
            </a:r>
          </a:p>
          <a:p>
            <a:pPr algn="ctr"/>
            <a:r>
              <a:rPr lang="ru-RU" sz="2400" b="1" i="1" dirty="0">
                <a:effectLst>
                  <a:outerShdw blurRad="38100" dist="38100" dir="2700000" algn="tl">
                    <a:srgbClr val="000000">
                      <a:alpha val="43137"/>
                    </a:srgbClr>
                  </a:outerShdw>
                </a:effectLst>
              </a:rPr>
              <a:t>«Мониторинг имущественного и производственного состояния организаций жилищно-коммунального комплекса»</a:t>
            </a:r>
          </a:p>
        </p:txBody>
      </p:sp>
      <p:sp>
        <p:nvSpPr>
          <p:cNvPr id="6" name="Text Box 14"/>
          <p:cNvSpPr txBox="1">
            <a:spLocks noChangeArrowheads="1"/>
          </p:cNvSpPr>
          <p:nvPr/>
        </p:nvSpPr>
        <p:spPr bwMode="auto">
          <a:xfrm>
            <a:off x="3657600" y="3714750"/>
            <a:ext cx="5486432" cy="1138773"/>
          </a:xfrm>
          <a:prstGeom prst="rect">
            <a:avLst/>
          </a:prstGeom>
          <a:noFill/>
          <a:ln w="9525">
            <a:noFill/>
            <a:miter lim="800000"/>
            <a:headEnd/>
            <a:tailEnd/>
          </a:ln>
        </p:spPr>
        <p:txBody>
          <a:bodyPr wrap="square">
            <a:spAutoFit/>
          </a:bodyPr>
          <a:lstStyle/>
          <a:p>
            <a:pPr fontAlgn="auto">
              <a:spcBef>
                <a:spcPts val="0"/>
              </a:spcBef>
              <a:spcAft>
                <a:spcPts val="0"/>
              </a:spcAft>
              <a:defRPr/>
            </a:pPr>
            <a:r>
              <a:rPr lang="ru-RU" sz="2200" b="1" i="1" dirty="0" err="1" smtClean="0">
                <a:effectLst>
                  <a:outerShdw blurRad="38100" dist="38100" dir="2700000" algn="tl">
                    <a:srgbClr val="000000">
                      <a:alpha val="43137"/>
                    </a:srgbClr>
                  </a:outerShdw>
                </a:effectLst>
              </a:rPr>
              <a:t>Андрюшенков</a:t>
            </a:r>
            <a:r>
              <a:rPr lang="ru-RU" sz="2200" b="1" i="1" dirty="0" smtClean="0">
                <a:effectLst>
                  <a:outerShdw blurRad="38100" dist="38100" dir="2700000" algn="tl">
                    <a:srgbClr val="000000">
                      <a:alpha val="43137"/>
                    </a:srgbClr>
                  </a:outerShdw>
                </a:effectLst>
              </a:rPr>
              <a:t> Александр Александрович</a:t>
            </a:r>
            <a:endParaRPr lang="ru-RU" sz="2200" b="1" i="1" dirty="0">
              <a:effectLst>
                <a:outerShdw blurRad="38100" dist="38100" dir="2700000" algn="tl">
                  <a:srgbClr val="000000">
                    <a:alpha val="43137"/>
                  </a:srgbClr>
                </a:outerShdw>
              </a:effectLst>
            </a:endParaRPr>
          </a:p>
          <a:p>
            <a:pPr fontAlgn="auto">
              <a:spcAft>
                <a:spcPts val="0"/>
              </a:spcAft>
              <a:defRPr/>
            </a:pPr>
            <a:endParaRPr lang="ru-RU" sz="1000" b="1" i="1" dirty="0">
              <a:effectLst>
                <a:outerShdw blurRad="38100" dist="38100" dir="2700000" algn="tl">
                  <a:srgbClr val="C0C0C0"/>
                </a:outerShdw>
              </a:effectLst>
            </a:endParaRPr>
          </a:p>
          <a:p>
            <a:pPr>
              <a:defRPr/>
            </a:pPr>
            <a:r>
              <a:rPr lang="ru-RU" b="1" i="1" dirty="0" smtClean="0">
                <a:effectLst>
                  <a:outerShdw blurRad="38100" dist="38100" dir="2700000" algn="tl">
                    <a:srgbClr val="000000">
                      <a:alpha val="43137"/>
                    </a:srgbClr>
                  </a:outerShdw>
                </a:effectLst>
              </a:rPr>
              <a:t>начальник отдела защиты информации и мобилизационной подготовки Министерства</a:t>
            </a:r>
            <a:endParaRPr lang="ru-RU" b="1" i="1" dirty="0">
              <a:effectLst>
                <a:outerShdw blurRad="38100" dist="38100" dir="2700000" algn="tl">
                  <a:srgbClr val="000000">
                    <a:alpha val="43137"/>
                  </a:srgbClr>
                </a:outerShdw>
              </a:effectLst>
            </a:endParaRPr>
          </a:p>
        </p:txBody>
      </p:sp>
      <p:sp>
        <p:nvSpPr>
          <p:cNvPr id="7" name="Прямоугольник 6"/>
          <p:cNvSpPr/>
          <p:nvPr/>
        </p:nvSpPr>
        <p:spPr>
          <a:xfrm>
            <a:off x="2133600" y="351532"/>
            <a:ext cx="6858000" cy="1061829"/>
          </a:xfrm>
          <a:prstGeom prst="rect">
            <a:avLst/>
          </a:prstGeom>
        </p:spPr>
        <p:txBody>
          <a:bodyPr wrap="square">
            <a:spAutoFit/>
          </a:bodyPr>
          <a:lstStyle/>
          <a:p>
            <a:pPr algn="ctr" fontAlgn="auto">
              <a:spcBef>
                <a:spcPts val="0"/>
              </a:spcBef>
              <a:spcAft>
                <a:spcPts val="0"/>
              </a:spcAft>
              <a:defRPr/>
            </a:pPr>
            <a:r>
              <a:rPr lang="ru-RU" sz="2000" b="1" i="1" dirty="0" smtClean="0">
                <a:effectLst>
                  <a:outerShdw blurRad="38100" dist="38100" dir="2700000" algn="tl">
                    <a:srgbClr val="000000">
                      <a:alpha val="43137"/>
                    </a:srgbClr>
                  </a:outerShdw>
                </a:effectLst>
              </a:rPr>
              <a:t>Правительство Омской области</a:t>
            </a:r>
          </a:p>
          <a:p>
            <a:pPr algn="ctr" fontAlgn="auto">
              <a:spcBef>
                <a:spcPts val="0"/>
              </a:spcBef>
              <a:spcAft>
                <a:spcPts val="0"/>
              </a:spcAft>
              <a:defRPr/>
            </a:pPr>
            <a:endParaRPr lang="ru-RU" sz="700" b="1" i="1" dirty="0" smtClean="0">
              <a:effectLst>
                <a:outerShdw blurRad="38100" dist="38100" dir="2700000" algn="tl">
                  <a:srgbClr val="000000">
                    <a:alpha val="43137"/>
                  </a:srgbClr>
                </a:outerShdw>
              </a:effectLst>
            </a:endParaRPr>
          </a:p>
          <a:p>
            <a:pPr algn="ctr" fontAlgn="auto">
              <a:spcBef>
                <a:spcPts val="0"/>
              </a:spcBef>
              <a:spcAft>
                <a:spcPts val="0"/>
              </a:spcAft>
              <a:defRPr/>
            </a:pPr>
            <a:r>
              <a:rPr lang="ru-RU" b="1" i="1" dirty="0" smtClean="0">
                <a:effectLst>
                  <a:outerShdw blurRad="38100" dist="38100" dir="2700000" algn="tl">
                    <a:srgbClr val="000000">
                      <a:alpha val="43137"/>
                    </a:srgbClr>
                  </a:outerShdw>
                </a:effectLst>
              </a:rPr>
              <a:t>Министерство строительства, транспорта и </a:t>
            </a:r>
            <a:r>
              <a:rPr lang="ru-RU" b="1" i="1" dirty="0">
                <a:effectLst>
                  <a:outerShdw blurRad="38100" dist="38100" dir="2700000" algn="tl">
                    <a:srgbClr val="000000">
                      <a:alpha val="43137"/>
                    </a:srgbClr>
                  </a:outerShdw>
                </a:effectLst>
              </a:rPr>
              <a:t>жилищно-коммунального </a:t>
            </a:r>
            <a:r>
              <a:rPr lang="ru-RU" b="1" i="1" dirty="0" smtClean="0">
                <a:effectLst>
                  <a:outerShdw blurRad="38100" dist="38100" dir="2700000" algn="tl">
                    <a:srgbClr val="000000">
                      <a:alpha val="43137"/>
                    </a:srgbClr>
                  </a:outerShdw>
                </a:effectLst>
              </a:rPr>
              <a:t>комплекса Омской </a:t>
            </a:r>
            <a:r>
              <a:rPr lang="ru-RU" b="1" i="1" dirty="0">
                <a:effectLst>
                  <a:outerShdw blurRad="38100" dist="38100" dir="2700000" algn="tl">
                    <a:srgbClr val="000000">
                      <a:alpha val="43137"/>
                    </a:srgbClr>
                  </a:outerShdw>
                </a:effectLst>
              </a:rPr>
              <a:t>области</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12"/>
          <p:cNvSpPr txBox="1">
            <a:spLocks noGrp="1"/>
          </p:cNvSpPr>
          <p:nvPr/>
        </p:nvSpPr>
        <p:spPr bwMode="auto">
          <a:xfrm>
            <a:off x="8686800" y="4781550"/>
            <a:ext cx="457200" cy="357187"/>
          </a:xfrm>
          <a:prstGeom prst="rect">
            <a:avLst/>
          </a:prstGeom>
          <a:solidFill>
            <a:schemeClr val="bg1">
              <a:alpha val="50000"/>
            </a:schemeClr>
          </a:solidFill>
          <a:ln w="9525">
            <a:noFill/>
            <a:miter lim="800000"/>
            <a:headEnd/>
            <a:tailEnd/>
          </a:ln>
        </p:spPr>
        <p:txBody>
          <a:bodyPr/>
          <a:lstStyle/>
          <a:p>
            <a:pPr algn="r"/>
            <a:fld id="{1AF5D7AC-133A-4ACC-AFAA-861172ED0890}" type="slidenum">
              <a:rPr lang="ru-RU" sz="1600" b="1" smtClean="0"/>
              <a:pPr algn="r"/>
              <a:t>2</a:t>
            </a:fld>
            <a:endParaRPr lang="ru-RU" sz="1600" b="1" dirty="0"/>
          </a:p>
        </p:txBody>
      </p:sp>
      <p:pic>
        <p:nvPicPr>
          <p:cNvPr id="6" name="Picture 47" descr="GERB-NORMAL"/>
          <p:cNvPicPr>
            <a:picLocks noChangeAspect="1" noChangeArrowheads="1"/>
          </p:cNvPicPr>
          <p:nvPr/>
        </p:nvPicPr>
        <p:blipFill>
          <a:blip r:embed="rId2" cstate="print"/>
          <a:srcRect/>
          <a:stretch>
            <a:fillRect/>
          </a:stretch>
        </p:blipFill>
        <p:spPr bwMode="auto">
          <a:xfrm>
            <a:off x="76200" y="57150"/>
            <a:ext cx="656262" cy="533400"/>
          </a:xfrm>
          <a:prstGeom prst="rect">
            <a:avLst/>
          </a:prstGeom>
          <a:noFill/>
          <a:ln w="9525">
            <a:noFill/>
            <a:miter lim="800000"/>
            <a:headEnd/>
            <a:tailEnd/>
          </a:ln>
          <a:effectLst>
            <a:outerShdw blurRad="127000" sx="112000" sy="112000" algn="ctr" rotWithShape="0">
              <a:prstClr val="black">
                <a:alpha val="45000"/>
              </a:prstClr>
            </a:outerShdw>
          </a:effectLst>
        </p:spPr>
      </p:pic>
      <p:sp>
        <p:nvSpPr>
          <p:cNvPr id="7" name="Прямоугольник 6"/>
          <p:cNvSpPr/>
          <p:nvPr/>
        </p:nvSpPr>
        <p:spPr>
          <a:xfrm>
            <a:off x="838200" y="36552"/>
            <a:ext cx="8305800" cy="553998"/>
          </a:xfrm>
          <a:prstGeom prst="rect">
            <a:avLst/>
          </a:prstGeom>
        </p:spPr>
        <p:txBody>
          <a:bodyPr wrap="square">
            <a:spAutoFit/>
          </a:bodyPr>
          <a:lstStyle/>
          <a:p>
            <a:pPr algn="ctr" fontAlgn="auto">
              <a:spcBef>
                <a:spcPts val="0"/>
              </a:spcBef>
              <a:spcAft>
                <a:spcPts val="0"/>
              </a:spcAft>
              <a:defRPr/>
            </a:pPr>
            <a:r>
              <a:rPr lang="ru-RU" sz="1400" b="1" i="1" dirty="0" smtClean="0">
                <a:effectLst>
                  <a:outerShdw blurRad="38100" dist="38100" dir="2700000" algn="tl">
                    <a:srgbClr val="000000">
                      <a:alpha val="43137"/>
                    </a:srgbClr>
                  </a:outerShdw>
                </a:effectLst>
              </a:rPr>
              <a:t>Правительство Омской области</a:t>
            </a:r>
          </a:p>
          <a:p>
            <a:pPr algn="ctr" fontAlgn="auto">
              <a:spcBef>
                <a:spcPts val="0"/>
              </a:spcBef>
              <a:spcAft>
                <a:spcPts val="0"/>
              </a:spcAft>
              <a:defRPr/>
            </a:pPr>
            <a:endParaRPr lang="ru-RU" sz="400" b="1" i="1" dirty="0" smtClean="0">
              <a:effectLst>
                <a:outerShdw blurRad="38100" dist="38100" dir="2700000" algn="tl">
                  <a:srgbClr val="000000">
                    <a:alpha val="43137"/>
                  </a:srgbClr>
                </a:outerShdw>
              </a:effectLst>
            </a:endParaRPr>
          </a:p>
          <a:p>
            <a:pPr algn="ctr" fontAlgn="auto">
              <a:spcBef>
                <a:spcPts val="0"/>
              </a:spcBef>
              <a:spcAft>
                <a:spcPts val="0"/>
              </a:spcAft>
              <a:defRPr/>
            </a:pPr>
            <a:r>
              <a:rPr lang="ru-RU" sz="1200" b="1" i="1" dirty="0" smtClean="0">
                <a:effectLst>
                  <a:outerShdw blurRad="38100" dist="38100" dir="2700000" algn="tl">
                    <a:srgbClr val="000000">
                      <a:alpha val="43137"/>
                    </a:srgbClr>
                  </a:outerShdw>
                </a:effectLst>
              </a:rPr>
              <a:t>Министерство строительства, транспорта и </a:t>
            </a:r>
            <a:r>
              <a:rPr lang="ru-RU" sz="1200" b="1" i="1" dirty="0">
                <a:effectLst>
                  <a:outerShdw blurRad="38100" dist="38100" dir="2700000" algn="tl">
                    <a:srgbClr val="000000">
                      <a:alpha val="43137"/>
                    </a:srgbClr>
                  </a:outerShdw>
                </a:effectLst>
              </a:rPr>
              <a:t>жилищно-коммунального </a:t>
            </a:r>
            <a:r>
              <a:rPr lang="ru-RU" sz="1200" b="1" i="1" dirty="0" smtClean="0">
                <a:effectLst>
                  <a:outerShdw blurRad="38100" dist="38100" dir="2700000" algn="tl">
                    <a:srgbClr val="000000">
                      <a:alpha val="43137"/>
                    </a:srgbClr>
                  </a:outerShdw>
                </a:effectLst>
              </a:rPr>
              <a:t>комплекса Омской </a:t>
            </a:r>
            <a:r>
              <a:rPr lang="ru-RU" sz="1200" b="1" i="1" dirty="0">
                <a:effectLst>
                  <a:outerShdw blurRad="38100" dist="38100" dir="2700000" algn="tl">
                    <a:srgbClr val="000000">
                      <a:alpha val="43137"/>
                    </a:srgbClr>
                  </a:outerShdw>
                </a:effectLst>
              </a:rPr>
              <a:t>области</a:t>
            </a:r>
          </a:p>
        </p:txBody>
      </p:sp>
      <p:pic>
        <p:nvPicPr>
          <p:cNvPr id="9" name="Рисунок 8" descr="0.jpg"/>
          <p:cNvPicPr>
            <a:picLocks noChangeAspect="1"/>
          </p:cNvPicPr>
          <p:nvPr/>
        </p:nvPicPr>
        <p:blipFill>
          <a:blip r:embed="rId3" cstate="print"/>
          <a:stretch>
            <a:fillRect/>
          </a:stretch>
        </p:blipFill>
        <p:spPr>
          <a:xfrm>
            <a:off x="609600" y="742950"/>
            <a:ext cx="8001000" cy="4333875"/>
          </a:xfrm>
          <a:prstGeom prst="rect">
            <a:avLst/>
          </a:prstGeom>
        </p:spPr>
      </p:pic>
      <p:sp>
        <p:nvSpPr>
          <p:cNvPr id="11" name="Прямоугольник 10"/>
          <p:cNvSpPr/>
          <p:nvPr/>
        </p:nvSpPr>
        <p:spPr>
          <a:xfrm>
            <a:off x="685800" y="1939826"/>
            <a:ext cx="6858000" cy="2308324"/>
          </a:xfrm>
          <a:prstGeom prst="rect">
            <a:avLst/>
          </a:prstGeom>
        </p:spPr>
        <p:txBody>
          <a:bodyPr wrap="square">
            <a:spAutoFit/>
          </a:bodyPr>
          <a:lstStyle/>
          <a:p>
            <a:pPr indent="446088" algn="just"/>
            <a:r>
              <a:rPr lang="ru-RU" b="1" dirty="0" smtClean="0"/>
              <a:t>Основанием для выполнения работ по созданию государственной информационной системы «Мониторинг имущественного и производственного состояния организаций жилищно-коммунального комплекса» является мероприятие 13 долгосрочной целевой программы Омской области «Электронное Правительство Омской области (2010 - 2015 годы)», утвержденной постановлением Правительства Омской области от 7 октября 2009 года № 181-п</a:t>
            </a:r>
            <a:endParaRPr lang="ru-RU"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12"/>
          <p:cNvSpPr txBox="1">
            <a:spLocks noGrp="1"/>
          </p:cNvSpPr>
          <p:nvPr/>
        </p:nvSpPr>
        <p:spPr bwMode="auto">
          <a:xfrm>
            <a:off x="8686800" y="4781550"/>
            <a:ext cx="457200" cy="357187"/>
          </a:xfrm>
          <a:prstGeom prst="rect">
            <a:avLst/>
          </a:prstGeom>
          <a:solidFill>
            <a:schemeClr val="bg1">
              <a:alpha val="50000"/>
            </a:schemeClr>
          </a:solidFill>
          <a:ln w="9525">
            <a:noFill/>
            <a:miter lim="800000"/>
            <a:headEnd/>
            <a:tailEnd/>
          </a:ln>
        </p:spPr>
        <p:txBody>
          <a:bodyPr/>
          <a:lstStyle/>
          <a:p>
            <a:pPr algn="r"/>
            <a:fld id="{1AF5D7AC-133A-4ACC-AFAA-861172ED0890}" type="slidenum">
              <a:rPr lang="ru-RU" sz="1600" b="1" smtClean="0"/>
              <a:pPr algn="r"/>
              <a:t>3</a:t>
            </a:fld>
            <a:endParaRPr lang="ru-RU" sz="1600" b="1" dirty="0"/>
          </a:p>
        </p:txBody>
      </p:sp>
      <p:pic>
        <p:nvPicPr>
          <p:cNvPr id="6" name="Picture 47" descr="GERB-NORMAL"/>
          <p:cNvPicPr>
            <a:picLocks noChangeAspect="1" noChangeArrowheads="1"/>
          </p:cNvPicPr>
          <p:nvPr/>
        </p:nvPicPr>
        <p:blipFill>
          <a:blip r:embed="rId2" cstate="print"/>
          <a:srcRect/>
          <a:stretch>
            <a:fillRect/>
          </a:stretch>
        </p:blipFill>
        <p:spPr bwMode="auto">
          <a:xfrm>
            <a:off x="76200" y="57150"/>
            <a:ext cx="656262" cy="533400"/>
          </a:xfrm>
          <a:prstGeom prst="rect">
            <a:avLst/>
          </a:prstGeom>
          <a:noFill/>
          <a:ln w="9525">
            <a:noFill/>
            <a:miter lim="800000"/>
            <a:headEnd/>
            <a:tailEnd/>
          </a:ln>
          <a:effectLst>
            <a:outerShdw blurRad="127000" sx="112000" sy="112000" algn="ctr" rotWithShape="0">
              <a:prstClr val="black">
                <a:alpha val="45000"/>
              </a:prstClr>
            </a:outerShdw>
          </a:effectLst>
        </p:spPr>
      </p:pic>
      <p:sp>
        <p:nvSpPr>
          <p:cNvPr id="7" name="Прямоугольник 6"/>
          <p:cNvSpPr/>
          <p:nvPr/>
        </p:nvSpPr>
        <p:spPr>
          <a:xfrm>
            <a:off x="838200" y="36552"/>
            <a:ext cx="8305800" cy="553998"/>
          </a:xfrm>
          <a:prstGeom prst="rect">
            <a:avLst/>
          </a:prstGeom>
        </p:spPr>
        <p:txBody>
          <a:bodyPr wrap="square">
            <a:spAutoFit/>
          </a:bodyPr>
          <a:lstStyle/>
          <a:p>
            <a:pPr algn="ctr" fontAlgn="auto">
              <a:spcBef>
                <a:spcPts val="0"/>
              </a:spcBef>
              <a:spcAft>
                <a:spcPts val="0"/>
              </a:spcAft>
              <a:defRPr/>
            </a:pPr>
            <a:r>
              <a:rPr lang="ru-RU" sz="1400" b="1" i="1" dirty="0" smtClean="0">
                <a:effectLst>
                  <a:outerShdw blurRad="38100" dist="38100" dir="2700000" algn="tl">
                    <a:srgbClr val="000000">
                      <a:alpha val="43137"/>
                    </a:srgbClr>
                  </a:outerShdw>
                </a:effectLst>
              </a:rPr>
              <a:t>Правительство Омской области</a:t>
            </a:r>
          </a:p>
          <a:p>
            <a:pPr algn="ctr" fontAlgn="auto">
              <a:spcBef>
                <a:spcPts val="0"/>
              </a:spcBef>
              <a:spcAft>
                <a:spcPts val="0"/>
              </a:spcAft>
              <a:defRPr/>
            </a:pPr>
            <a:endParaRPr lang="ru-RU" sz="400" b="1" i="1" dirty="0" smtClean="0">
              <a:effectLst>
                <a:outerShdw blurRad="38100" dist="38100" dir="2700000" algn="tl">
                  <a:srgbClr val="000000">
                    <a:alpha val="43137"/>
                  </a:srgbClr>
                </a:outerShdw>
              </a:effectLst>
            </a:endParaRPr>
          </a:p>
          <a:p>
            <a:pPr algn="ctr" fontAlgn="auto">
              <a:spcBef>
                <a:spcPts val="0"/>
              </a:spcBef>
              <a:spcAft>
                <a:spcPts val="0"/>
              </a:spcAft>
              <a:defRPr/>
            </a:pPr>
            <a:r>
              <a:rPr lang="ru-RU" sz="1200" b="1" i="1" dirty="0" smtClean="0">
                <a:effectLst>
                  <a:outerShdw blurRad="38100" dist="38100" dir="2700000" algn="tl">
                    <a:srgbClr val="000000">
                      <a:alpha val="43137"/>
                    </a:srgbClr>
                  </a:outerShdw>
                </a:effectLst>
              </a:rPr>
              <a:t>Министерство строительства, транспорта и </a:t>
            </a:r>
            <a:r>
              <a:rPr lang="ru-RU" sz="1200" b="1" i="1" dirty="0">
                <a:effectLst>
                  <a:outerShdw blurRad="38100" dist="38100" dir="2700000" algn="tl">
                    <a:srgbClr val="000000">
                      <a:alpha val="43137"/>
                    </a:srgbClr>
                  </a:outerShdw>
                </a:effectLst>
              </a:rPr>
              <a:t>жилищно-коммунального </a:t>
            </a:r>
            <a:r>
              <a:rPr lang="ru-RU" sz="1200" b="1" i="1" dirty="0" smtClean="0">
                <a:effectLst>
                  <a:outerShdw blurRad="38100" dist="38100" dir="2700000" algn="tl">
                    <a:srgbClr val="000000">
                      <a:alpha val="43137"/>
                    </a:srgbClr>
                  </a:outerShdw>
                </a:effectLst>
              </a:rPr>
              <a:t>комплекса Омской </a:t>
            </a:r>
            <a:r>
              <a:rPr lang="ru-RU" sz="1200" b="1" i="1" dirty="0">
                <a:effectLst>
                  <a:outerShdw blurRad="38100" dist="38100" dir="2700000" algn="tl">
                    <a:srgbClr val="000000">
                      <a:alpha val="43137"/>
                    </a:srgbClr>
                  </a:outerShdw>
                </a:effectLst>
              </a:rPr>
              <a:t>области</a:t>
            </a:r>
          </a:p>
        </p:txBody>
      </p:sp>
      <p:sp>
        <p:nvSpPr>
          <p:cNvPr id="8" name="TextBox 7"/>
          <p:cNvSpPr txBox="1"/>
          <p:nvPr/>
        </p:nvSpPr>
        <p:spPr>
          <a:xfrm>
            <a:off x="0" y="602218"/>
            <a:ext cx="9144000" cy="369332"/>
          </a:xfrm>
          <a:prstGeom prst="rect">
            <a:avLst/>
          </a:prstGeom>
          <a:solidFill>
            <a:schemeClr val="bg1">
              <a:alpha val="50000"/>
            </a:schemeClr>
          </a:solidFill>
        </p:spPr>
        <p:txBody>
          <a:bodyPr wrap="square" rtlCol="0">
            <a:spAutoFit/>
          </a:bodyPr>
          <a:lstStyle/>
          <a:p>
            <a:pPr algn="ctr"/>
            <a:r>
              <a:rPr lang="ru-RU" b="1" dirty="0" smtClean="0"/>
              <a:t>Назначение Государственной информационной системы</a:t>
            </a:r>
          </a:p>
        </p:txBody>
      </p:sp>
      <p:graphicFrame>
        <p:nvGraphicFramePr>
          <p:cNvPr id="9" name="Схема 8"/>
          <p:cNvGraphicFramePr/>
          <p:nvPr/>
        </p:nvGraphicFramePr>
        <p:xfrm>
          <a:off x="152400" y="895350"/>
          <a:ext cx="8715436" cy="49149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12"/>
          <p:cNvSpPr txBox="1">
            <a:spLocks noGrp="1"/>
          </p:cNvSpPr>
          <p:nvPr/>
        </p:nvSpPr>
        <p:spPr bwMode="auto">
          <a:xfrm>
            <a:off x="8686800" y="4781550"/>
            <a:ext cx="457200" cy="357187"/>
          </a:xfrm>
          <a:prstGeom prst="rect">
            <a:avLst/>
          </a:prstGeom>
          <a:solidFill>
            <a:schemeClr val="bg1">
              <a:alpha val="50000"/>
            </a:schemeClr>
          </a:solidFill>
          <a:ln w="9525">
            <a:noFill/>
            <a:miter lim="800000"/>
            <a:headEnd/>
            <a:tailEnd/>
          </a:ln>
        </p:spPr>
        <p:txBody>
          <a:bodyPr/>
          <a:lstStyle/>
          <a:p>
            <a:pPr algn="r"/>
            <a:fld id="{1AF5D7AC-133A-4ACC-AFAA-861172ED0890}" type="slidenum">
              <a:rPr lang="ru-RU" sz="1600" b="1" smtClean="0"/>
              <a:pPr algn="r"/>
              <a:t>4</a:t>
            </a:fld>
            <a:endParaRPr lang="ru-RU" sz="1600" b="1" dirty="0"/>
          </a:p>
        </p:txBody>
      </p:sp>
      <p:pic>
        <p:nvPicPr>
          <p:cNvPr id="6" name="Picture 47" descr="GERB-NORMAL"/>
          <p:cNvPicPr>
            <a:picLocks noChangeAspect="1" noChangeArrowheads="1"/>
          </p:cNvPicPr>
          <p:nvPr/>
        </p:nvPicPr>
        <p:blipFill>
          <a:blip r:embed="rId2" cstate="print"/>
          <a:srcRect/>
          <a:stretch>
            <a:fillRect/>
          </a:stretch>
        </p:blipFill>
        <p:spPr bwMode="auto">
          <a:xfrm>
            <a:off x="76200" y="57150"/>
            <a:ext cx="656262" cy="533400"/>
          </a:xfrm>
          <a:prstGeom prst="rect">
            <a:avLst/>
          </a:prstGeom>
          <a:noFill/>
          <a:ln w="9525">
            <a:noFill/>
            <a:miter lim="800000"/>
            <a:headEnd/>
            <a:tailEnd/>
          </a:ln>
          <a:effectLst>
            <a:outerShdw blurRad="127000" sx="112000" sy="112000" algn="ctr" rotWithShape="0">
              <a:prstClr val="black">
                <a:alpha val="45000"/>
              </a:prstClr>
            </a:outerShdw>
          </a:effectLst>
        </p:spPr>
      </p:pic>
      <p:sp>
        <p:nvSpPr>
          <p:cNvPr id="7" name="Прямоугольник 6"/>
          <p:cNvSpPr/>
          <p:nvPr/>
        </p:nvSpPr>
        <p:spPr>
          <a:xfrm>
            <a:off x="838200" y="36552"/>
            <a:ext cx="8305800" cy="553998"/>
          </a:xfrm>
          <a:prstGeom prst="rect">
            <a:avLst/>
          </a:prstGeom>
        </p:spPr>
        <p:txBody>
          <a:bodyPr wrap="square">
            <a:spAutoFit/>
          </a:bodyPr>
          <a:lstStyle/>
          <a:p>
            <a:pPr algn="ctr" fontAlgn="auto">
              <a:spcBef>
                <a:spcPts val="0"/>
              </a:spcBef>
              <a:spcAft>
                <a:spcPts val="0"/>
              </a:spcAft>
              <a:defRPr/>
            </a:pPr>
            <a:r>
              <a:rPr lang="ru-RU" sz="1400" b="1" i="1" dirty="0" smtClean="0">
                <a:effectLst>
                  <a:outerShdw blurRad="38100" dist="38100" dir="2700000" algn="tl">
                    <a:srgbClr val="000000">
                      <a:alpha val="43137"/>
                    </a:srgbClr>
                  </a:outerShdw>
                </a:effectLst>
              </a:rPr>
              <a:t>Правительство Омской области</a:t>
            </a:r>
          </a:p>
          <a:p>
            <a:pPr algn="ctr" fontAlgn="auto">
              <a:spcBef>
                <a:spcPts val="0"/>
              </a:spcBef>
              <a:spcAft>
                <a:spcPts val="0"/>
              </a:spcAft>
              <a:defRPr/>
            </a:pPr>
            <a:endParaRPr lang="ru-RU" sz="400" b="1" i="1" dirty="0" smtClean="0">
              <a:effectLst>
                <a:outerShdw blurRad="38100" dist="38100" dir="2700000" algn="tl">
                  <a:srgbClr val="000000">
                    <a:alpha val="43137"/>
                  </a:srgbClr>
                </a:outerShdw>
              </a:effectLst>
            </a:endParaRPr>
          </a:p>
          <a:p>
            <a:pPr algn="ctr" fontAlgn="auto">
              <a:spcBef>
                <a:spcPts val="0"/>
              </a:spcBef>
              <a:spcAft>
                <a:spcPts val="0"/>
              </a:spcAft>
              <a:defRPr/>
            </a:pPr>
            <a:r>
              <a:rPr lang="ru-RU" sz="1200" b="1" i="1" dirty="0" smtClean="0">
                <a:effectLst>
                  <a:outerShdw blurRad="38100" dist="38100" dir="2700000" algn="tl">
                    <a:srgbClr val="000000">
                      <a:alpha val="43137"/>
                    </a:srgbClr>
                  </a:outerShdw>
                </a:effectLst>
              </a:rPr>
              <a:t>Министерство строительства, транспорта и </a:t>
            </a:r>
            <a:r>
              <a:rPr lang="ru-RU" sz="1200" b="1" i="1" dirty="0">
                <a:effectLst>
                  <a:outerShdw blurRad="38100" dist="38100" dir="2700000" algn="tl">
                    <a:srgbClr val="000000">
                      <a:alpha val="43137"/>
                    </a:srgbClr>
                  </a:outerShdw>
                </a:effectLst>
              </a:rPr>
              <a:t>жилищно-коммунального </a:t>
            </a:r>
            <a:r>
              <a:rPr lang="ru-RU" sz="1200" b="1" i="1" dirty="0" smtClean="0">
                <a:effectLst>
                  <a:outerShdw blurRad="38100" dist="38100" dir="2700000" algn="tl">
                    <a:srgbClr val="000000">
                      <a:alpha val="43137"/>
                    </a:srgbClr>
                  </a:outerShdw>
                </a:effectLst>
              </a:rPr>
              <a:t>комплекса Омской </a:t>
            </a:r>
            <a:r>
              <a:rPr lang="ru-RU" sz="1200" b="1" i="1" dirty="0">
                <a:effectLst>
                  <a:outerShdw blurRad="38100" dist="38100" dir="2700000" algn="tl">
                    <a:srgbClr val="000000">
                      <a:alpha val="43137"/>
                    </a:srgbClr>
                  </a:outerShdw>
                </a:effectLst>
              </a:rPr>
              <a:t>области</a:t>
            </a:r>
          </a:p>
        </p:txBody>
      </p:sp>
      <p:pic>
        <p:nvPicPr>
          <p:cNvPr id="12" name="Рисунок 11" descr="1.jpg"/>
          <p:cNvPicPr>
            <a:picLocks noChangeAspect="1"/>
          </p:cNvPicPr>
          <p:nvPr/>
        </p:nvPicPr>
        <p:blipFill>
          <a:blip r:embed="rId3" cstate="print"/>
          <a:stretch>
            <a:fillRect/>
          </a:stretch>
        </p:blipFill>
        <p:spPr>
          <a:xfrm>
            <a:off x="533400" y="666750"/>
            <a:ext cx="8046720" cy="4358640"/>
          </a:xfrm>
          <a:prstGeom prst="rect">
            <a:avLst/>
          </a:prstGeom>
        </p:spPr>
      </p:pic>
      <p:pic>
        <p:nvPicPr>
          <p:cNvPr id="13" name="Рисунок 12" descr="2.jpg"/>
          <p:cNvPicPr>
            <a:picLocks noChangeAspect="1"/>
          </p:cNvPicPr>
          <p:nvPr/>
        </p:nvPicPr>
        <p:blipFill>
          <a:blip r:embed="rId4" cstate="print"/>
          <a:stretch>
            <a:fillRect/>
          </a:stretch>
        </p:blipFill>
        <p:spPr>
          <a:xfrm>
            <a:off x="838200" y="1276350"/>
            <a:ext cx="6827139" cy="3566541"/>
          </a:xfrm>
          <a:prstGeom prst="rect">
            <a:avLst/>
          </a:prstGeom>
        </p:spPr>
      </p:pic>
      <p:pic>
        <p:nvPicPr>
          <p:cNvPr id="14" name="Рисунок 13" descr="1_2.jpg"/>
          <p:cNvPicPr>
            <a:picLocks noChangeAspect="1"/>
          </p:cNvPicPr>
          <p:nvPr/>
        </p:nvPicPr>
        <p:blipFill>
          <a:blip r:embed="rId5" cstate="print"/>
          <a:stretch>
            <a:fillRect/>
          </a:stretch>
        </p:blipFill>
        <p:spPr>
          <a:xfrm>
            <a:off x="1219200" y="1809750"/>
            <a:ext cx="2485093" cy="1219200"/>
          </a:xfrm>
          <a:prstGeom prst="rect">
            <a:avLst/>
          </a:prstGeom>
        </p:spPr>
      </p:pic>
      <p:pic>
        <p:nvPicPr>
          <p:cNvPr id="15" name="Рисунок 14" descr="2_1.jpg"/>
          <p:cNvPicPr>
            <a:picLocks noChangeAspect="1"/>
          </p:cNvPicPr>
          <p:nvPr/>
        </p:nvPicPr>
        <p:blipFill>
          <a:blip r:embed="rId6" cstate="print"/>
          <a:stretch>
            <a:fillRect/>
          </a:stretch>
        </p:blipFill>
        <p:spPr>
          <a:xfrm>
            <a:off x="3886200" y="1809750"/>
            <a:ext cx="3124200" cy="1828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400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childTnLst>
                                </p:cTn>
                              </p:par>
                            </p:childTnLst>
                          </p:cTn>
                        </p:par>
                        <p:par>
                          <p:cTn id="8" fill="hold">
                            <p:stCondLst>
                              <p:cond delay="5000"/>
                            </p:stCondLst>
                            <p:childTnLst>
                              <p:par>
                                <p:cTn id="9" presetID="10" presetClass="entr" presetSubtype="0" fill="hold" nodeType="afterEffect">
                                  <p:stCondLst>
                                    <p:cond delay="400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childTnLst>
                                </p:cTn>
                              </p:par>
                            </p:childTnLst>
                          </p:cTn>
                        </p:par>
                        <p:par>
                          <p:cTn id="12" fill="hold">
                            <p:stCondLst>
                              <p:cond delay="10000"/>
                            </p:stCondLst>
                            <p:childTnLst>
                              <p:par>
                                <p:cTn id="13" presetID="10" presetClass="entr" presetSubtype="0" fill="hold" nodeType="afterEffect">
                                  <p:stCondLst>
                                    <p:cond delay="400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12"/>
          <p:cNvSpPr txBox="1">
            <a:spLocks noGrp="1"/>
          </p:cNvSpPr>
          <p:nvPr/>
        </p:nvSpPr>
        <p:spPr bwMode="auto">
          <a:xfrm>
            <a:off x="8686800" y="4781550"/>
            <a:ext cx="457200" cy="357187"/>
          </a:xfrm>
          <a:prstGeom prst="rect">
            <a:avLst/>
          </a:prstGeom>
          <a:solidFill>
            <a:schemeClr val="bg1">
              <a:alpha val="50000"/>
            </a:schemeClr>
          </a:solidFill>
          <a:ln w="9525">
            <a:noFill/>
            <a:miter lim="800000"/>
            <a:headEnd/>
            <a:tailEnd/>
          </a:ln>
        </p:spPr>
        <p:txBody>
          <a:bodyPr/>
          <a:lstStyle/>
          <a:p>
            <a:pPr algn="r"/>
            <a:fld id="{1AF5D7AC-133A-4ACC-AFAA-861172ED0890}" type="slidenum">
              <a:rPr lang="ru-RU" sz="1600" b="1" smtClean="0"/>
              <a:pPr algn="r"/>
              <a:t>5</a:t>
            </a:fld>
            <a:endParaRPr lang="ru-RU" sz="1600" b="1" dirty="0"/>
          </a:p>
        </p:txBody>
      </p:sp>
      <p:pic>
        <p:nvPicPr>
          <p:cNvPr id="6" name="Picture 47" descr="GERB-NORMAL"/>
          <p:cNvPicPr>
            <a:picLocks noChangeAspect="1" noChangeArrowheads="1"/>
          </p:cNvPicPr>
          <p:nvPr/>
        </p:nvPicPr>
        <p:blipFill>
          <a:blip r:embed="rId2" cstate="print"/>
          <a:srcRect/>
          <a:stretch>
            <a:fillRect/>
          </a:stretch>
        </p:blipFill>
        <p:spPr bwMode="auto">
          <a:xfrm>
            <a:off x="76200" y="57150"/>
            <a:ext cx="656262" cy="533400"/>
          </a:xfrm>
          <a:prstGeom prst="rect">
            <a:avLst/>
          </a:prstGeom>
          <a:noFill/>
          <a:ln w="9525">
            <a:noFill/>
            <a:miter lim="800000"/>
            <a:headEnd/>
            <a:tailEnd/>
          </a:ln>
          <a:effectLst>
            <a:outerShdw blurRad="127000" sx="112000" sy="112000" algn="ctr" rotWithShape="0">
              <a:prstClr val="black">
                <a:alpha val="45000"/>
              </a:prstClr>
            </a:outerShdw>
          </a:effectLst>
        </p:spPr>
      </p:pic>
      <p:sp>
        <p:nvSpPr>
          <p:cNvPr id="7" name="Прямоугольник 6"/>
          <p:cNvSpPr/>
          <p:nvPr/>
        </p:nvSpPr>
        <p:spPr>
          <a:xfrm>
            <a:off x="838200" y="36552"/>
            <a:ext cx="8305800" cy="553998"/>
          </a:xfrm>
          <a:prstGeom prst="rect">
            <a:avLst/>
          </a:prstGeom>
        </p:spPr>
        <p:txBody>
          <a:bodyPr wrap="square">
            <a:spAutoFit/>
          </a:bodyPr>
          <a:lstStyle/>
          <a:p>
            <a:pPr algn="ctr" fontAlgn="auto">
              <a:spcBef>
                <a:spcPts val="0"/>
              </a:spcBef>
              <a:spcAft>
                <a:spcPts val="0"/>
              </a:spcAft>
              <a:defRPr/>
            </a:pPr>
            <a:r>
              <a:rPr lang="ru-RU" sz="1400" b="1" i="1" dirty="0" smtClean="0">
                <a:effectLst>
                  <a:outerShdw blurRad="38100" dist="38100" dir="2700000" algn="tl">
                    <a:srgbClr val="000000">
                      <a:alpha val="43137"/>
                    </a:srgbClr>
                  </a:outerShdw>
                </a:effectLst>
              </a:rPr>
              <a:t>Правительство Омской области</a:t>
            </a:r>
          </a:p>
          <a:p>
            <a:pPr algn="ctr" fontAlgn="auto">
              <a:spcBef>
                <a:spcPts val="0"/>
              </a:spcBef>
              <a:spcAft>
                <a:spcPts val="0"/>
              </a:spcAft>
              <a:defRPr/>
            </a:pPr>
            <a:endParaRPr lang="ru-RU" sz="400" b="1" i="1" dirty="0" smtClean="0">
              <a:effectLst>
                <a:outerShdw blurRad="38100" dist="38100" dir="2700000" algn="tl">
                  <a:srgbClr val="000000">
                    <a:alpha val="43137"/>
                  </a:srgbClr>
                </a:outerShdw>
              </a:effectLst>
            </a:endParaRPr>
          </a:p>
          <a:p>
            <a:pPr algn="ctr" fontAlgn="auto">
              <a:spcBef>
                <a:spcPts val="0"/>
              </a:spcBef>
              <a:spcAft>
                <a:spcPts val="0"/>
              </a:spcAft>
              <a:defRPr/>
            </a:pPr>
            <a:r>
              <a:rPr lang="ru-RU" sz="1200" b="1" i="1" dirty="0" smtClean="0">
                <a:effectLst>
                  <a:outerShdw blurRad="38100" dist="38100" dir="2700000" algn="tl">
                    <a:srgbClr val="000000">
                      <a:alpha val="43137"/>
                    </a:srgbClr>
                  </a:outerShdw>
                </a:effectLst>
              </a:rPr>
              <a:t>Министерство строительства, транспорта и </a:t>
            </a:r>
            <a:r>
              <a:rPr lang="ru-RU" sz="1200" b="1" i="1" dirty="0">
                <a:effectLst>
                  <a:outerShdw blurRad="38100" dist="38100" dir="2700000" algn="tl">
                    <a:srgbClr val="000000">
                      <a:alpha val="43137"/>
                    </a:srgbClr>
                  </a:outerShdw>
                </a:effectLst>
              </a:rPr>
              <a:t>жилищно-коммунального </a:t>
            </a:r>
            <a:r>
              <a:rPr lang="ru-RU" sz="1200" b="1" i="1" dirty="0" smtClean="0">
                <a:effectLst>
                  <a:outerShdw blurRad="38100" dist="38100" dir="2700000" algn="tl">
                    <a:srgbClr val="000000">
                      <a:alpha val="43137"/>
                    </a:srgbClr>
                  </a:outerShdw>
                </a:effectLst>
              </a:rPr>
              <a:t>комплекса Омской </a:t>
            </a:r>
            <a:r>
              <a:rPr lang="ru-RU" sz="1200" b="1" i="1" dirty="0">
                <a:effectLst>
                  <a:outerShdw blurRad="38100" dist="38100" dir="2700000" algn="tl">
                    <a:srgbClr val="000000">
                      <a:alpha val="43137"/>
                    </a:srgbClr>
                  </a:outerShdw>
                </a:effectLst>
              </a:rPr>
              <a:t>области</a:t>
            </a:r>
          </a:p>
        </p:txBody>
      </p:sp>
      <p:pic>
        <p:nvPicPr>
          <p:cNvPr id="9" name="Рисунок 8" descr="3.jpg"/>
          <p:cNvPicPr>
            <a:picLocks noChangeAspect="1"/>
          </p:cNvPicPr>
          <p:nvPr/>
        </p:nvPicPr>
        <p:blipFill>
          <a:blip r:embed="rId3" cstate="print"/>
          <a:stretch>
            <a:fillRect/>
          </a:stretch>
        </p:blipFill>
        <p:spPr>
          <a:xfrm>
            <a:off x="563880" y="666750"/>
            <a:ext cx="8046720" cy="4350258"/>
          </a:xfrm>
          <a:prstGeom prst="rect">
            <a:avLst/>
          </a:prstGeom>
        </p:spPr>
      </p:pic>
      <p:pic>
        <p:nvPicPr>
          <p:cNvPr id="10" name="Рисунок 9" descr="4.jpg"/>
          <p:cNvPicPr>
            <a:picLocks noChangeAspect="1"/>
          </p:cNvPicPr>
          <p:nvPr/>
        </p:nvPicPr>
        <p:blipFill>
          <a:blip r:embed="rId4" cstate="print"/>
          <a:stretch>
            <a:fillRect/>
          </a:stretch>
        </p:blipFill>
        <p:spPr>
          <a:xfrm>
            <a:off x="609600" y="1504950"/>
            <a:ext cx="1672209" cy="2548128"/>
          </a:xfrm>
          <a:prstGeom prst="rect">
            <a:avLst/>
          </a:prstGeom>
        </p:spPr>
      </p:pic>
      <p:pic>
        <p:nvPicPr>
          <p:cNvPr id="11" name="Рисунок 10" descr="5.jpg"/>
          <p:cNvPicPr>
            <a:picLocks noChangeAspect="1"/>
          </p:cNvPicPr>
          <p:nvPr/>
        </p:nvPicPr>
        <p:blipFill>
          <a:blip r:embed="rId5" cstate="print"/>
          <a:stretch>
            <a:fillRect/>
          </a:stretch>
        </p:blipFill>
        <p:spPr>
          <a:xfrm>
            <a:off x="569976" y="1352550"/>
            <a:ext cx="6973824" cy="3583305"/>
          </a:xfrm>
          <a:prstGeom prst="rect">
            <a:avLst/>
          </a:prstGeom>
        </p:spPr>
      </p:pic>
      <p:pic>
        <p:nvPicPr>
          <p:cNvPr id="12" name="Рисунок 11" descr="6.jpg"/>
          <p:cNvPicPr>
            <a:picLocks noChangeAspect="1"/>
          </p:cNvPicPr>
          <p:nvPr/>
        </p:nvPicPr>
        <p:blipFill>
          <a:blip r:embed="rId6" cstate="print"/>
          <a:stretch>
            <a:fillRect/>
          </a:stretch>
        </p:blipFill>
        <p:spPr>
          <a:xfrm>
            <a:off x="2378202" y="1352550"/>
            <a:ext cx="4098798" cy="361683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0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3000"/>
                            </p:stCondLst>
                            <p:childTnLst>
                              <p:par>
                                <p:cTn id="9" presetID="10" presetClass="entr" presetSubtype="0" fill="hold" nodeType="afterEffect">
                                  <p:stCondLst>
                                    <p:cond delay="200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childTnLst>
                                </p:cTn>
                              </p:par>
                            </p:childTnLst>
                          </p:cTn>
                        </p:par>
                        <p:par>
                          <p:cTn id="12" fill="hold">
                            <p:stCondLst>
                              <p:cond delay="6000"/>
                            </p:stCondLst>
                            <p:childTnLst>
                              <p:par>
                                <p:cTn id="13" presetID="10" presetClass="entr" presetSubtype="0" fill="hold" nodeType="afterEffect">
                                  <p:stCondLst>
                                    <p:cond delay="200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12"/>
          <p:cNvSpPr txBox="1">
            <a:spLocks noGrp="1"/>
          </p:cNvSpPr>
          <p:nvPr/>
        </p:nvSpPr>
        <p:spPr bwMode="auto">
          <a:xfrm>
            <a:off x="8686800" y="4781550"/>
            <a:ext cx="457200" cy="357187"/>
          </a:xfrm>
          <a:prstGeom prst="rect">
            <a:avLst/>
          </a:prstGeom>
          <a:solidFill>
            <a:schemeClr val="bg1">
              <a:alpha val="50000"/>
            </a:schemeClr>
          </a:solidFill>
          <a:ln w="9525">
            <a:noFill/>
            <a:miter lim="800000"/>
            <a:headEnd/>
            <a:tailEnd/>
          </a:ln>
        </p:spPr>
        <p:txBody>
          <a:bodyPr/>
          <a:lstStyle/>
          <a:p>
            <a:pPr algn="r"/>
            <a:fld id="{1AF5D7AC-133A-4ACC-AFAA-861172ED0890}" type="slidenum">
              <a:rPr lang="ru-RU" sz="1600" b="1" smtClean="0"/>
              <a:pPr algn="r"/>
              <a:t>6</a:t>
            </a:fld>
            <a:endParaRPr lang="ru-RU" sz="1600" b="1" dirty="0"/>
          </a:p>
        </p:txBody>
      </p:sp>
      <p:pic>
        <p:nvPicPr>
          <p:cNvPr id="6" name="Picture 47" descr="GERB-NORMAL"/>
          <p:cNvPicPr>
            <a:picLocks noChangeAspect="1" noChangeArrowheads="1"/>
          </p:cNvPicPr>
          <p:nvPr/>
        </p:nvPicPr>
        <p:blipFill>
          <a:blip r:embed="rId2" cstate="print"/>
          <a:srcRect/>
          <a:stretch>
            <a:fillRect/>
          </a:stretch>
        </p:blipFill>
        <p:spPr bwMode="auto">
          <a:xfrm>
            <a:off x="76200" y="57150"/>
            <a:ext cx="656262" cy="533400"/>
          </a:xfrm>
          <a:prstGeom prst="rect">
            <a:avLst/>
          </a:prstGeom>
          <a:noFill/>
          <a:ln w="9525">
            <a:noFill/>
            <a:miter lim="800000"/>
            <a:headEnd/>
            <a:tailEnd/>
          </a:ln>
          <a:effectLst>
            <a:outerShdw blurRad="127000" sx="112000" sy="112000" algn="ctr" rotWithShape="0">
              <a:prstClr val="black">
                <a:alpha val="45000"/>
              </a:prstClr>
            </a:outerShdw>
          </a:effectLst>
        </p:spPr>
      </p:pic>
      <p:sp>
        <p:nvSpPr>
          <p:cNvPr id="7" name="Прямоугольник 6"/>
          <p:cNvSpPr/>
          <p:nvPr/>
        </p:nvSpPr>
        <p:spPr>
          <a:xfrm>
            <a:off x="838200" y="36552"/>
            <a:ext cx="8305800" cy="553998"/>
          </a:xfrm>
          <a:prstGeom prst="rect">
            <a:avLst/>
          </a:prstGeom>
        </p:spPr>
        <p:txBody>
          <a:bodyPr wrap="square">
            <a:spAutoFit/>
          </a:bodyPr>
          <a:lstStyle/>
          <a:p>
            <a:pPr algn="ctr" fontAlgn="auto">
              <a:spcBef>
                <a:spcPts val="0"/>
              </a:spcBef>
              <a:spcAft>
                <a:spcPts val="0"/>
              </a:spcAft>
              <a:defRPr/>
            </a:pPr>
            <a:r>
              <a:rPr lang="ru-RU" sz="1400" b="1" i="1" dirty="0" smtClean="0">
                <a:effectLst>
                  <a:outerShdw blurRad="38100" dist="38100" dir="2700000" algn="tl">
                    <a:srgbClr val="000000">
                      <a:alpha val="43137"/>
                    </a:srgbClr>
                  </a:outerShdw>
                </a:effectLst>
              </a:rPr>
              <a:t>Правительство Омской области</a:t>
            </a:r>
          </a:p>
          <a:p>
            <a:pPr algn="ctr" fontAlgn="auto">
              <a:spcBef>
                <a:spcPts val="0"/>
              </a:spcBef>
              <a:spcAft>
                <a:spcPts val="0"/>
              </a:spcAft>
              <a:defRPr/>
            </a:pPr>
            <a:endParaRPr lang="ru-RU" sz="400" b="1" i="1" dirty="0" smtClean="0">
              <a:effectLst>
                <a:outerShdw blurRad="38100" dist="38100" dir="2700000" algn="tl">
                  <a:srgbClr val="000000">
                    <a:alpha val="43137"/>
                  </a:srgbClr>
                </a:outerShdw>
              </a:effectLst>
            </a:endParaRPr>
          </a:p>
          <a:p>
            <a:pPr algn="ctr" fontAlgn="auto">
              <a:spcBef>
                <a:spcPts val="0"/>
              </a:spcBef>
              <a:spcAft>
                <a:spcPts val="0"/>
              </a:spcAft>
              <a:defRPr/>
            </a:pPr>
            <a:r>
              <a:rPr lang="ru-RU" sz="1200" b="1" i="1" dirty="0" smtClean="0">
                <a:effectLst>
                  <a:outerShdw blurRad="38100" dist="38100" dir="2700000" algn="tl">
                    <a:srgbClr val="000000">
                      <a:alpha val="43137"/>
                    </a:srgbClr>
                  </a:outerShdw>
                </a:effectLst>
              </a:rPr>
              <a:t>Министерство строительства, транспорта и </a:t>
            </a:r>
            <a:r>
              <a:rPr lang="ru-RU" sz="1200" b="1" i="1" dirty="0">
                <a:effectLst>
                  <a:outerShdw blurRad="38100" dist="38100" dir="2700000" algn="tl">
                    <a:srgbClr val="000000">
                      <a:alpha val="43137"/>
                    </a:srgbClr>
                  </a:outerShdw>
                </a:effectLst>
              </a:rPr>
              <a:t>жилищно-коммунального </a:t>
            </a:r>
            <a:r>
              <a:rPr lang="ru-RU" sz="1200" b="1" i="1" dirty="0" smtClean="0">
                <a:effectLst>
                  <a:outerShdw blurRad="38100" dist="38100" dir="2700000" algn="tl">
                    <a:srgbClr val="000000">
                      <a:alpha val="43137"/>
                    </a:srgbClr>
                  </a:outerShdw>
                </a:effectLst>
              </a:rPr>
              <a:t>комплекса Омской </a:t>
            </a:r>
            <a:r>
              <a:rPr lang="ru-RU" sz="1200" b="1" i="1" dirty="0">
                <a:effectLst>
                  <a:outerShdw blurRad="38100" dist="38100" dir="2700000" algn="tl">
                    <a:srgbClr val="000000">
                      <a:alpha val="43137"/>
                    </a:srgbClr>
                  </a:outerShdw>
                </a:effectLst>
              </a:rPr>
              <a:t>области</a:t>
            </a:r>
          </a:p>
        </p:txBody>
      </p:sp>
      <p:pic>
        <p:nvPicPr>
          <p:cNvPr id="8" name="Рисунок 7" descr="7.jpg"/>
          <p:cNvPicPr>
            <a:picLocks noChangeAspect="1"/>
          </p:cNvPicPr>
          <p:nvPr/>
        </p:nvPicPr>
        <p:blipFill>
          <a:blip r:embed="rId3" cstate="print"/>
          <a:stretch>
            <a:fillRect/>
          </a:stretch>
        </p:blipFill>
        <p:spPr>
          <a:xfrm>
            <a:off x="563880" y="666750"/>
            <a:ext cx="8046720" cy="4346067"/>
          </a:xfrm>
          <a:prstGeom prst="rect">
            <a:avLst/>
          </a:prstGeom>
        </p:spPr>
      </p:pic>
      <p:pic>
        <p:nvPicPr>
          <p:cNvPr id="9" name="Рисунок 8" descr="9.jpg"/>
          <p:cNvPicPr>
            <a:picLocks noChangeAspect="1"/>
          </p:cNvPicPr>
          <p:nvPr/>
        </p:nvPicPr>
        <p:blipFill>
          <a:blip r:embed="rId4" cstate="print"/>
          <a:stretch>
            <a:fillRect/>
          </a:stretch>
        </p:blipFill>
        <p:spPr>
          <a:xfrm>
            <a:off x="1091184" y="1962150"/>
            <a:ext cx="2414016" cy="2942082"/>
          </a:xfrm>
          <a:prstGeom prst="rect">
            <a:avLst/>
          </a:prstGeom>
        </p:spPr>
      </p:pic>
      <p:pic>
        <p:nvPicPr>
          <p:cNvPr id="10" name="Рисунок 9" descr="10.jpg"/>
          <p:cNvPicPr>
            <a:picLocks noChangeAspect="1"/>
          </p:cNvPicPr>
          <p:nvPr/>
        </p:nvPicPr>
        <p:blipFill>
          <a:blip r:embed="rId5" cstate="print"/>
          <a:stretch>
            <a:fillRect/>
          </a:stretch>
        </p:blipFill>
        <p:spPr>
          <a:xfrm>
            <a:off x="3733800" y="1962150"/>
            <a:ext cx="2426589" cy="293789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30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par>
                          <p:cTn id="8" fill="hold">
                            <p:stCondLst>
                              <p:cond delay="4000"/>
                            </p:stCondLst>
                            <p:childTnLst>
                              <p:par>
                                <p:cTn id="9" presetID="10" presetClass="entr" presetSubtype="0" fill="hold" nodeType="afterEffect">
                                  <p:stCondLst>
                                    <p:cond delay="300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descr="14.jpg"/>
          <p:cNvPicPr>
            <a:picLocks noChangeAspect="1"/>
          </p:cNvPicPr>
          <p:nvPr/>
        </p:nvPicPr>
        <p:blipFill>
          <a:blip r:embed="rId2" cstate="print"/>
          <a:stretch>
            <a:fillRect/>
          </a:stretch>
        </p:blipFill>
        <p:spPr>
          <a:xfrm>
            <a:off x="563880" y="666750"/>
            <a:ext cx="8046720" cy="4346067"/>
          </a:xfrm>
          <a:prstGeom prst="rect">
            <a:avLst/>
          </a:prstGeom>
        </p:spPr>
      </p:pic>
      <p:sp>
        <p:nvSpPr>
          <p:cNvPr id="5" name="Номер слайда 12"/>
          <p:cNvSpPr txBox="1">
            <a:spLocks noGrp="1"/>
          </p:cNvSpPr>
          <p:nvPr/>
        </p:nvSpPr>
        <p:spPr bwMode="auto">
          <a:xfrm>
            <a:off x="8686800" y="4781550"/>
            <a:ext cx="457200" cy="357187"/>
          </a:xfrm>
          <a:prstGeom prst="rect">
            <a:avLst/>
          </a:prstGeom>
          <a:solidFill>
            <a:schemeClr val="bg1">
              <a:alpha val="50000"/>
            </a:schemeClr>
          </a:solidFill>
          <a:ln w="9525">
            <a:noFill/>
            <a:miter lim="800000"/>
            <a:headEnd/>
            <a:tailEnd/>
          </a:ln>
        </p:spPr>
        <p:txBody>
          <a:bodyPr/>
          <a:lstStyle/>
          <a:p>
            <a:pPr algn="r"/>
            <a:fld id="{1AF5D7AC-133A-4ACC-AFAA-861172ED0890}" type="slidenum">
              <a:rPr lang="ru-RU" sz="1600" b="1" smtClean="0"/>
              <a:pPr algn="r"/>
              <a:t>7</a:t>
            </a:fld>
            <a:endParaRPr lang="ru-RU" sz="1600" b="1" dirty="0"/>
          </a:p>
        </p:txBody>
      </p:sp>
      <p:pic>
        <p:nvPicPr>
          <p:cNvPr id="6" name="Picture 47" descr="GERB-NORMAL"/>
          <p:cNvPicPr>
            <a:picLocks noChangeAspect="1" noChangeArrowheads="1"/>
          </p:cNvPicPr>
          <p:nvPr/>
        </p:nvPicPr>
        <p:blipFill>
          <a:blip r:embed="rId3" cstate="print"/>
          <a:srcRect/>
          <a:stretch>
            <a:fillRect/>
          </a:stretch>
        </p:blipFill>
        <p:spPr bwMode="auto">
          <a:xfrm>
            <a:off x="76200" y="57150"/>
            <a:ext cx="656262" cy="533400"/>
          </a:xfrm>
          <a:prstGeom prst="rect">
            <a:avLst/>
          </a:prstGeom>
          <a:noFill/>
          <a:ln w="9525">
            <a:noFill/>
            <a:miter lim="800000"/>
            <a:headEnd/>
            <a:tailEnd/>
          </a:ln>
          <a:effectLst>
            <a:outerShdw blurRad="127000" sx="112000" sy="112000" algn="ctr" rotWithShape="0">
              <a:prstClr val="black">
                <a:alpha val="45000"/>
              </a:prstClr>
            </a:outerShdw>
          </a:effectLst>
        </p:spPr>
      </p:pic>
      <p:sp>
        <p:nvSpPr>
          <p:cNvPr id="7" name="Прямоугольник 6"/>
          <p:cNvSpPr/>
          <p:nvPr/>
        </p:nvSpPr>
        <p:spPr>
          <a:xfrm>
            <a:off x="838200" y="36552"/>
            <a:ext cx="8305800" cy="553998"/>
          </a:xfrm>
          <a:prstGeom prst="rect">
            <a:avLst/>
          </a:prstGeom>
        </p:spPr>
        <p:txBody>
          <a:bodyPr wrap="square">
            <a:spAutoFit/>
          </a:bodyPr>
          <a:lstStyle/>
          <a:p>
            <a:pPr algn="ctr" fontAlgn="auto">
              <a:spcBef>
                <a:spcPts val="0"/>
              </a:spcBef>
              <a:spcAft>
                <a:spcPts val="0"/>
              </a:spcAft>
              <a:defRPr/>
            </a:pPr>
            <a:r>
              <a:rPr lang="ru-RU" sz="1400" b="1" i="1" dirty="0" smtClean="0">
                <a:effectLst>
                  <a:outerShdw blurRad="38100" dist="38100" dir="2700000" algn="tl">
                    <a:srgbClr val="000000">
                      <a:alpha val="43137"/>
                    </a:srgbClr>
                  </a:outerShdw>
                </a:effectLst>
              </a:rPr>
              <a:t>Правительство Омской области</a:t>
            </a:r>
          </a:p>
          <a:p>
            <a:pPr algn="ctr" fontAlgn="auto">
              <a:spcBef>
                <a:spcPts val="0"/>
              </a:spcBef>
              <a:spcAft>
                <a:spcPts val="0"/>
              </a:spcAft>
              <a:defRPr/>
            </a:pPr>
            <a:endParaRPr lang="ru-RU" sz="400" b="1" i="1" dirty="0" smtClean="0">
              <a:effectLst>
                <a:outerShdw blurRad="38100" dist="38100" dir="2700000" algn="tl">
                  <a:srgbClr val="000000">
                    <a:alpha val="43137"/>
                  </a:srgbClr>
                </a:outerShdw>
              </a:effectLst>
            </a:endParaRPr>
          </a:p>
          <a:p>
            <a:pPr algn="ctr" fontAlgn="auto">
              <a:spcBef>
                <a:spcPts val="0"/>
              </a:spcBef>
              <a:spcAft>
                <a:spcPts val="0"/>
              </a:spcAft>
              <a:defRPr/>
            </a:pPr>
            <a:r>
              <a:rPr lang="ru-RU" sz="1200" b="1" i="1" dirty="0" smtClean="0">
                <a:effectLst>
                  <a:outerShdw blurRad="38100" dist="38100" dir="2700000" algn="tl">
                    <a:srgbClr val="000000">
                      <a:alpha val="43137"/>
                    </a:srgbClr>
                  </a:outerShdw>
                </a:effectLst>
              </a:rPr>
              <a:t>Министерство строительства, транспорта и </a:t>
            </a:r>
            <a:r>
              <a:rPr lang="ru-RU" sz="1200" b="1" i="1" dirty="0">
                <a:effectLst>
                  <a:outerShdw blurRad="38100" dist="38100" dir="2700000" algn="tl">
                    <a:srgbClr val="000000">
                      <a:alpha val="43137"/>
                    </a:srgbClr>
                  </a:outerShdw>
                </a:effectLst>
              </a:rPr>
              <a:t>жилищно-коммунального </a:t>
            </a:r>
            <a:r>
              <a:rPr lang="ru-RU" sz="1200" b="1" i="1" dirty="0" smtClean="0">
                <a:effectLst>
                  <a:outerShdw blurRad="38100" dist="38100" dir="2700000" algn="tl">
                    <a:srgbClr val="000000">
                      <a:alpha val="43137"/>
                    </a:srgbClr>
                  </a:outerShdw>
                </a:effectLst>
              </a:rPr>
              <a:t>комплекса Омской </a:t>
            </a:r>
            <a:r>
              <a:rPr lang="ru-RU" sz="1200" b="1" i="1" dirty="0">
                <a:effectLst>
                  <a:outerShdw blurRad="38100" dist="38100" dir="2700000" algn="tl">
                    <a:srgbClr val="000000">
                      <a:alpha val="43137"/>
                    </a:srgbClr>
                  </a:outerShdw>
                </a:effectLst>
              </a:rPr>
              <a:t>области</a:t>
            </a:r>
          </a:p>
        </p:txBody>
      </p:sp>
      <p:pic>
        <p:nvPicPr>
          <p:cNvPr id="9" name="Рисунок 8" descr="13.jpg"/>
          <p:cNvPicPr>
            <a:picLocks noChangeAspect="1"/>
          </p:cNvPicPr>
          <p:nvPr/>
        </p:nvPicPr>
        <p:blipFill>
          <a:blip r:embed="rId4" cstate="print"/>
          <a:stretch>
            <a:fillRect/>
          </a:stretch>
        </p:blipFill>
        <p:spPr>
          <a:xfrm>
            <a:off x="2895600" y="666750"/>
            <a:ext cx="3124200" cy="4384842"/>
          </a:xfrm>
          <a:prstGeom prst="rect">
            <a:avLst/>
          </a:prstGeom>
        </p:spPr>
      </p:pic>
      <p:pic>
        <p:nvPicPr>
          <p:cNvPr id="11" name="Рисунок 10" descr="12.jpg"/>
          <p:cNvPicPr>
            <a:picLocks noChangeAspect="1"/>
          </p:cNvPicPr>
          <p:nvPr/>
        </p:nvPicPr>
        <p:blipFill>
          <a:blip r:embed="rId5" cstate="print"/>
          <a:stretch>
            <a:fillRect/>
          </a:stretch>
        </p:blipFill>
        <p:spPr>
          <a:xfrm>
            <a:off x="1727454" y="1809750"/>
            <a:ext cx="863346" cy="58254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300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childTnLst>
                          </p:cTn>
                        </p:par>
                        <p:par>
                          <p:cTn id="8" fill="hold">
                            <p:stCondLst>
                              <p:cond delay="4000"/>
                            </p:stCondLst>
                            <p:childTnLst>
                              <p:par>
                                <p:cTn id="9" presetID="10" presetClass="entr" presetSubtype="0" fill="hold" nodeType="afterEffect">
                                  <p:stCondLst>
                                    <p:cond delay="500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12"/>
          <p:cNvSpPr txBox="1">
            <a:spLocks noGrp="1"/>
          </p:cNvSpPr>
          <p:nvPr/>
        </p:nvSpPr>
        <p:spPr bwMode="auto">
          <a:xfrm>
            <a:off x="8686800" y="4781550"/>
            <a:ext cx="457200" cy="357187"/>
          </a:xfrm>
          <a:prstGeom prst="rect">
            <a:avLst/>
          </a:prstGeom>
          <a:solidFill>
            <a:schemeClr val="bg1">
              <a:alpha val="50000"/>
            </a:schemeClr>
          </a:solidFill>
          <a:ln w="9525">
            <a:noFill/>
            <a:miter lim="800000"/>
            <a:headEnd/>
            <a:tailEnd/>
          </a:ln>
        </p:spPr>
        <p:txBody>
          <a:bodyPr/>
          <a:lstStyle/>
          <a:p>
            <a:pPr algn="r"/>
            <a:fld id="{1AF5D7AC-133A-4ACC-AFAA-861172ED0890}" type="slidenum">
              <a:rPr lang="ru-RU" sz="1600" b="1" smtClean="0"/>
              <a:pPr algn="r"/>
              <a:t>8</a:t>
            </a:fld>
            <a:endParaRPr lang="ru-RU" sz="1600" b="1" dirty="0"/>
          </a:p>
        </p:txBody>
      </p:sp>
      <p:pic>
        <p:nvPicPr>
          <p:cNvPr id="6" name="Picture 47" descr="GERB-NORMAL"/>
          <p:cNvPicPr>
            <a:picLocks noChangeAspect="1" noChangeArrowheads="1"/>
          </p:cNvPicPr>
          <p:nvPr/>
        </p:nvPicPr>
        <p:blipFill>
          <a:blip r:embed="rId2" cstate="print"/>
          <a:srcRect/>
          <a:stretch>
            <a:fillRect/>
          </a:stretch>
        </p:blipFill>
        <p:spPr bwMode="auto">
          <a:xfrm>
            <a:off x="76200" y="57150"/>
            <a:ext cx="656262" cy="533400"/>
          </a:xfrm>
          <a:prstGeom prst="rect">
            <a:avLst/>
          </a:prstGeom>
          <a:noFill/>
          <a:ln w="9525">
            <a:noFill/>
            <a:miter lim="800000"/>
            <a:headEnd/>
            <a:tailEnd/>
          </a:ln>
          <a:effectLst>
            <a:outerShdw blurRad="127000" sx="112000" sy="112000" algn="ctr" rotWithShape="0">
              <a:prstClr val="black">
                <a:alpha val="45000"/>
              </a:prstClr>
            </a:outerShdw>
          </a:effectLst>
        </p:spPr>
      </p:pic>
      <p:sp>
        <p:nvSpPr>
          <p:cNvPr id="7" name="Прямоугольник 6"/>
          <p:cNvSpPr/>
          <p:nvPr/>
        </p:nvSpPr>
        <p:spPr>
          <a:xfrm>
            <a:off x="838200" y="36552"/>
            <a:ext cx="8305800" cy="553998"/>
          </a:xfrm>
          <a:prstGeom prst="rect">
            <a:avLst/>
          </a:prstGeom>
        </p:spPr>
        <p:txBody>
          <a:bodyPr wrap="square">
            <a:spAutoFit/>
          </a:bodyPr>
          <a:lstStyle/>
          <a:p>
            <a:pPr algn="ctr" fontAlgn="auto">
              <a:spcBef>
                <a:spcPts val="0"/>
              </a:spcBef>
              <a:spcAft>
                <a:spcPts val="0"/>
              </a:spcAft>
              <a:defRPr/>
            </a:pPr>
            <a:r>
              <a:rPr lang="ru-RU" sz="1400" b="1" i="1" dirty="0" smtClean="0">
                <a:effectLst>
                  <a:outerShdw blurRad="38100" dist="38100" dir="2700000" algn="tl">
                    <a:srgbClr val="000000">
                      <a:alpha val="43137"/>
                    </a:srgbClr>
                  </a:outerShdw>
                </a:effectLst>
              </a:rPr>
              <a:t>Правительство Омской области</a:t>
            </a:r>
          </a:p>
          <a:p>
            <a:pPr algn="ctr" fontAlgn="auto">
              <a:spcBef>
                <a:spcPts val="0"/>
              </a:spcBef>
              <a:spcAft>
                <a:spcPts val="0"/>
              </a:spcAft>
              <a:defRPr/>
            </a:pPr>
            <a:endParaRPr lang="ru-RU" sz="400" b="1" i="1" dirty="0" smtClean="0">
              <a:effectLst>
                <a:outerShdw blurRad="38100" dist="38100" dir="2700000" algn="tl">
                  <a:srgbClr val="000000">
                    <a:alpha val="43137"/>
                  </a:srgbClr>
                </a:outerShdw>
              </a:effectLst>
            </a:endParaRPr>
          </a:p>
          <a:p>
            <a:pPr algn="ctr" fontAlgn="auto">
              <a:spcBef>
                <a:spcPts val="0"/>
              </a:spcBef>
              <a:spcAft>
                <a:spcPts val="0"/>
              </a:spcAft>
              <a:defRPr/>
            </a:pPr>
            <a:r>
              <a:rPr lang="ru-RU" sz="1200" b="1" i="1" dirty="0" smtClean="0">
                <a:effectLst>
                  <a:outerShdw blurRad="38100" dist="38100" dir="2700000" algn="tl">
                    <a:srgbClr val="000000">
                      <a:alpha val="43137"/>
                    </a:srgbClr>
                  </a:outerShdw>
                </a:effectLst>
              </a:rPr>
              <a:t>Министерство строительства, транспорта и </a:t>
            </a:r>
            <a:r>
              <a:rPr lang="ru-RU" sz="1200" b="1" i="1" dirty="0">
                <a:effectLst>
                  <a:outerShdw blurRad="38100" dist="38100" dir="2700000" algn="tl">
                    <a:srgbClr val="000000">
                      <a:alpha val="43137"/>
                    </a:srgbClr>
                  </a:outerShdw>
                </a:effectLst>
              </a:rPr>
              <a:t>жилищно-коммунального </a:t>
            </a:r>
            <a:r>
              <a:rPr lang="ru-RU" sz="1200" b="1" i="1" dirty="0" smtClean="0">
                <a:effectLst>
                  <a:outerShdw blurRad="38100" dist="38100" dir="2700000" algn="tl">
                    <a:srgbClr val="000000">
                      <a:alpha val="43137"/>
                    </a:srgbClr>
                  </a:outerShdw>
                </a:effectLst>
              </a:rPr>
              <a:t>комплекса Омской </a:t>
            </a:r>
            <a:r>
              <a:rPr lang="ru-RU" sz="1200" b="1" i="1" dirty="0">
                <a:effectLst>
                  <a:outerShdw blurRad="38100" dist="38100" dir="2700000" algn="tl">
                    <a:srgbClr val="000000">
                      <a:alpha val="43137"/>
                    </a:srgbClr>
                  </a:outerShdw>
                </a:effectLst>
              </a:rPr>
              <a:t>области</a:t>
            </a:r>
          </a:p>
        </p:txBody>
      </p:sp>
      <p:pic>
        <p:nvPicPr>
          <p:cNvPr id="8" name="Рисунок 7" descr="18.jpg"/>
          <p:cNvPicPr>
            <a:picLocks noChangeAspect="1"/>
          </p:cNvPicPr>
          <p:nvPr/>
        </p:nvPicPr>
        <p:blipFill>
          <a:blip r:embed="rId3" cstate="print"/>
          <a:stretch>
            <a:fillRect/>
          </a:stretch>
        </p:blipFill>
        <p:spPr>
          <a:xfrm>
            <a:off x="563880" y="647319"/>
            <a:ext cx="8046720" cy="4362831"/>
          </a:xfrm>
          <a:prstGeom prst="rect">
            <a:avLst/>
          </a:prstGeom>
        </p:spPr>
      </p:pic>
      <p:pic>
        <p:nvPicPr>
          <p:cNvPr id="9" name="Рисунок 8" descr="16.jpg"/>
          <p:cNvPicPr>
            <a:picLocks noChangeAspect="1"/>
          </p:cNvPicPr>
          <p:nvPr/>
        </p:nvPicPr>
        <p:blipFill>
          <a:blip r:embed="rId4" cstate="print"/>
          <a:stretch>
            <a:fillRect/>
          </a:stretch>
        </p:blipFill>
        <p:spPr>
          <a:xfrm>
            <a:off x="685800" y="1352550"/>
            <a:ext cx="2026920" cy="1564640"/>
          </a:xfrm>
          <a:prstGeom prst="rect">
            <a:avLst/>
          </a:prstGeom>
        </p:spPr>
      </p:pic>
      <p:pic>
        <p:nvPicPr>
          <p:cNvPr id="10" name="Рисунок 9" descr="19.jpg"/>
          <p:cNvPicPr>
            <a:picLocks noChangeAspect="1"/>
          </p:cNvPicPr>
          <p:nvPr/>
        </p:nvPicPr>
        <p:blipFill>
          <a:blip r:embed="rId5" cstate="print"/>
          <a:stretch>
            <a:fillRect/>
          </a:stretch>
        </p:blipFill>
        <p:spPr>
          <a:xfrm>
            <a:off x="3200400" y="2419350"/>
            <a:ext cx="3314700" cy="18859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40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par>
                          <p:cTn id="8" fill="hold">
                            <p:stCondLst>
                              <p:cond delay="5000"/>
                            </p:stCondLst>
                            <p:childTnLst>
                              <p:par>
                                <p:cTn id="9" presetID="10" presetClass="entr" presetSubtype="0" fill="hold" nodeType="afterEffect">
                                  <p:stCondLst>
                                    <p:cond delay="400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12"/>
          <p:cNvSpPr txBox="1">
            <a:spLocks noGrp="1"/>
          </p:cNvSpPr>
          <p:nvPr/>
        </p:nvSpPr>
        <p:spPr bwMode="auto">
          <a:xfrm>
            <a:off x="8686800" y="4781550"/>
            <a:ext cx="457200" cy="357187"/>
          </a:xfrm>
          <a:prstGeom prst="rect">
            <a:avLst/>
          </a:prstGeom>
          <a:solidFill>
            <a:schemeClr val="bg1">
              <a:alpha val="50000"/>
            </a:schemeClr>
          </a:solidFill>
          <a:ln w="9525">
            <a:noFill/>
            <a:miter lim="800000"/>
            <a:headEnd/>
            <a:tailEnd/>
          </a:ln>
        </p:spPr>
        <p:txBody>
          <a:bodyPr/>
          <a:lstStyle/>
          <a:p>
            <a:pPr algn="r"/>
            <a:fld id="{1AF5D7AC-133A-4ACC-AFAA-861172ED0890}" type="slidenum">
              <a:rPr lang="ru-RU" sz="1600" b="1" smtClean="0"/>
              <a:pPr algn="r"/>
              <a:t>9</a:t>
            </a:fld>
            <a:endParaRPr lang="ru-RU" sz="1600" b="1" dirty="0"/>
          </a:p>
        </p:txBody>
      </p:sp>
      <p:pic>
        <p:nvPicPr>
          <p:cNvPr id="6" name="Picture 47" descr="GERB-NORMAL"/>
          <p:cNvPicPr>
            <a:picLocks noChangeAspect="1" noChangeArrowheads="1"/>
          </p:cNvPicPr>
          <p:nvPr/>
        </p:nvPicPr>
        <p:blipFill>
          <a:blip r:embed="rId2" cstate="print"/>
          <a:srcRect/>
          <a:stretch>
            <a:fillRect/>
          </a:stretch>
        </p:blipFill>
        <p:spPr bwMode="auto">
          <a:xfrm>
            <a:off x="76200" y="57150"/>
            <a:ext cx="656262" cy="533400"/>
          </a:xfrm>
          <a:prstGeom prst="rect">
            <a:avLst/>
          </a:prstGeom>
          <a:noFill/>
          <a:ln w="9525">
            <a:noFill/>
            <a:miter lim="800000"/>
            <a:headEnd/>
            <a:tailEnd/>
          </a:ln>
          <a:effectLst>
            <a:outerShdw blurRad="127000" sx="112000" sy="112000" algn="ctr" rotWithShape="0">
              <a:prstClr val="black">
                <a:alpha val="45000"/>
              </a:prstClr>
            </a:outerShdw>
          </a:effectLst>
        </p:spPr>
      </p:pic>
      <p:sp>
        <p:nvSpPr>
          <p:cNvPr id="7" name="Прямоугольник 6"/>
          <p:cNvSpPr/>
          <p:nvPr/>
        </p:nvSpPr>
        <p:spPr>
          <a:xfrm>
            <a:off x="838200" y="36552"/>
            <a:ext cx="8305800" cy="553998"/>
          </a:xfrm>
          <a:prstGeom prst="rect">
            <a:avLst/>
          </a:prstGeom>
        </p:spPr>
        <p:txBody>
          <a:bodyPr wrap="square">
            <a:spAutoFit/>
          </a:bodyPr>
          <a:lstStyle/>
          <a:p>
            <a:pPr algn="ctr" fontAlgn="auto">
              <a:spcBef>
                <a:spcPts val="0"/>
              </a:spcBef>
              <a:spcAft>
                <a:spcPts val="0"/>
              </a:spcAft>
              <a:defRPr/>
            </a:pPr>
            <a:r>
              <a:rPr lang="ru-RU" sz="1400" b="1" i="1" dirty="0" smtClean="0">
                <a:effectLst>
                  <a:outerShdw blurRad="38100" dist="38100" dir="2700000" algn="tl">
                    <a:srgbClr val="000000">
                      <a:alpha val="43137"/>
                    </a:srgbClr>
                  </a:outerShdw>
                </a:effectLst>
              </a:rPr>
              <a:t>Правительство Омской области</a:t>
            </a:r>
          </a:p>
          <a:p>
            <a:pPr algn="ctr" fontAlgn="auto">
              <a:spcBef>
                <a:spcPts val="0"/>
              </a:spcBef>
              <a:spcAft>
                <a:spcPts val="0"/>
              </a:spcAft>
              <a:defRPr/>
            </a:pPr>
            <a:endParaRPr lang="ru-RU" sz="400" b="1" i="1" dirty="0" smtClean="0">
              <a:effectLst>
                <a:outerShdw blurRad="38100" dist="38100" dir="2700000" algn="tl">
                  <a:srgbClr val="000000">
                    <a:alpha val="43137"/>
                  </a:srgbClr>
                </a:outerShdw>
              </a:effectLst>
            </a:endParaRPr>
          </a:p>
          <a:p>
            <a:pPr algn="ctr" fontAlgn="auto">
              <a:spcBef>
                <a:spcPts val="0"/>
              </a:spcBef>
              <a:spcAft>
                <a:spcPts val="0"/>
              </a:spcAft>
              <a:defRPr/>
            </a:pPr>
            <a:r>
              <a:rPr lang="ru-RU" sz="1200" b="1" i="1" dirty="0" smtClean="0">
                <a:effectLst>
                  <a:outerShdw blurRad="38100" dist="38100" dir="2700000" algn="tl">
                    <a:srgbClr val="000000">
                      <a:alpha val="43137"/>
                    </a:srgbClr>
                  </a:outerShdw>
                </a:effectLst>
              </a:rPr>
              <a:t>Министерство строительства, транспорта и </a:t>
            </a:r>
            <a:r>
              <a:rPr lang="ru-RU" sz="1200" b="1" i="1" dirty="0">
                <a:effectLst>
                  <a:outerShdw blurRad="38100" dist="38100" dir="2700000" algn="tl">
                    <a:srgbClr val="000000">
                      <a:alpha val="43137"/>
                    </a:srgbClr>
                  </a:outerShdw>
                </a:effectLst>
              </a:rPr>
              <a:t>жилищно-коммунального </a:t>
            </a:r>
            <a:r>
              <a:rPr lang="ru-RU" sz="1200" b="1" i="1" dirty="0" smtClean="0">
                <a:effectLst>
                  <a:outerShdw blurRad="38100" dist="38100" dir="2700000" algn="tl">
                    <a:srgbClr val="000000">
                      <a:alpha val="43137"/>
                    </a:srgbClr>
                  </a:outerShdw>
                </a:effectLst>
              </a:rPr>
              <a:t>комплекса Омской </a:t>
            </a:r>
            <a:r>
              <a:rPr lang="ru-RU" sz="1200" b="1" i="1" dirty="0">
                <a:effectLst>
                  <a:outerShdw blurRad="38100" dist="38100" dir="2700000" algn="tl">
                    <a:srgbClr val="000000">
                      <a:alpha val="43137"/>
                    </a:srgbClr>
                  </a:outerShdw>
                </a:effectLst>
              </a:rPr>
              <a:t>области</a:t>
            </a:r>
          </a:p>
        </p:txBody>
      </p:sp>
      <p:pic>
        <p:nvPicPr>
          <p:cNvPr id="8" name="Рисунок 7" descr="Untitled-1.png"/>
          <p:cNvPicPr>
            <a:picLocks noChangeAspect="1"/>
          </p:cNvPicPr>
          <p:nvPr/>
        </p:nvPicPr>
        <p:blipFill>
          <a:blip r:embed="rId3" cstate="print"/>
          <a:stretch>
            <a:fillRect/>
          </a:stretch>
        </p:blipFill>
        <p:spPr>
          <a:xfrm>
            <a:off x="2057400" y="514350"/>
            <a:ext cx="4959375" cy="4633279"/>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TotalTime>
  <Words>338</Words>
  <Application>Microsoft Office PowerPoint</Application>
  <PresentationFormat>Экран (16:9)</PresentationFormat>
  <Paragraphs>52</Paragraphs>
  <Slides>10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Администратор</dc:creator>
  <cp:lastModifiedBy>Манаенкова Юлия Николаевна</cp:lastModifiedBy>
  <cp:revision>22</cp:revision>
  <dcterms:created xsi:type="dcterms:W3CDTF">2013-05-28T01:57:43Z</dcterms:created>
  <dcterms:modified xsi:type="dcterms:W3CDTF">2013-05-29T14:51:55Z</dcterms:modified>
</cp:coreProperties>
</file>