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4" r:id="rId4"/>
    <p:sldId id="278" r:id="rId5"/>
    <p:sldId id="279" r:id="rId6"/>
    <p:sldId id="280" r:id="rId7"/>
    <p:sldId id="283" r:id="rId8"/>
    <p:sldId id="281" r:id="rId9"/>
    <p:sldId id="284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Europe" pitchFamily="2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00"/>
    <a:srgbClr val="216CB1"/>
    <a:srgbClr val="133F67"/>
    <a:srgbClr val="174B7B"/>
    <a:srgbClr val="14416A"/>
    <a:srgbClr val="1D5F9B"/>
    <a:srgbClr val="012189"/>
    <a:srgbClr val="0119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6" autoAdjust="0"/>
    <p:restoredTop sz="94660"/>
  </p:normalViewPr>
  <p:slideViewPr>
    <p:cSldViewPr>
      <p:cViewPr>
        <p:scale>
          <a:sx n="51" d="100"/>
          <a:sy n="51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92D2F4-B98C-4F01-AFB5-746C0DF530BA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7669AB-5D7B-4FAC-82BA-E5F4E333F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06F3CA-AD19-4CAC-BD6B-D0280D3DFEC5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9C918-C4F2-4820-9DFF-E34C5B1D3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C413-4292-488D-948E-28AC29CC0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BED0-C73A-4CB9-8D27-9222CD0D7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1579-40FB-4CFC-9EF0-298507E16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2B5-B7FC-4512-BB27-F8830A348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5FEB-3E58-4228-A74E-9920B6C84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7AA6C-4B9D-4472-8963-DA39A8991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167B4-68DD-4128-AEA9-0D732B186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3ED34-4428-4EF8-8187-8C2A63581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A34D0-3EA7-43E6-80F8-A1A9C574E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7A7ED-2558-429A-9013-D6527F395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9A54B2-FD9E-4AD3-99F1-4C0CBF82C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&#1055;&#1088;&#1086;&#1092;%20IT_&#1053;&#1080;&#1078;&#1077;&#1075;&#1086;&#1088;&#1086;&#1076;&#1089;&#1082;&#1072;&#1103;%20&#1086;&#1073;&#1083;&#1072;&#1089;&#1090;&#1100;\&#1069;&#1083;&#1077;&#1082;&#1090;&#1088;&#1086;&#1085;&#1085;&#1099;&#1081;%20&#1089;&#1077;&#1088;&#1074;&#1080;&#1089;%20&#1080;&#1085;&#1092;&#1086;&#1088;&#1084;&#1080;&#1088;&#1086;&#1074;&#1072;&#1085;&#1080;&#1103;%20&#1086;%20&#1090;&#1072;&#1088;&#1080;&#1092;&#1072;&#1093;%20&#1080;%20&#1091;&#1089;&#1083;&#1091;&#1075;&#1072;&#1093;%20&#1046;&#1050;&#1061;\&#1078;&#1082;&#1093;.av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403350" y="2414588"/>
            <a:ext cx="65532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400">
                <a:solidFill>
                  <a:schemeClr val="bg1"/>
                </a:solidFill>
                <a:latin typeface="Europe" pitchFamily="2" charset="0"/>
              </a:rPr>
              <a:t>Сервис информирования</a:t>
            </a:r>
          </a:p>
          <a:p>
            <a:pPr algn="ctr"/>
            <a:r>
              <a:rPr lang="ru-RU" sz="3400">
                <a:solidFill>
                  <a:schemeClr val="bg1"/>
                </a:solidFill>
                <a:latin typeface="Europe" pitchFamily="2" charset="0"/>
              </a:rPr>
              <a:t> о тарифах и услугах ЖКХ</a:t>
            </a: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sp>
        <p:nvSpPr>
          <p:cNvPr id="2055" name="TextBox 4"/>
          <p:cNvSpPr txBox="1">
            <a:spLocks noChangeArrowheads="1"/>
          </p:cNvSpPr>
          <p:nvPr/>
        </p:nvSpPr>
        <p:spPr bwMode="auto">
          <a:xfrm>
            <a:off x="8429625" y="6215063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Europe" pitchFamily="2" charset="0"/>
              </a:rPr>
              <a:t>1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8713788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фон_пустой_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647700" y="1844675"/>
            <a:ext cx="79200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Министерство информационных технологий, связи и средств массовой информации Нижегородской области совместно с ЗАО «Кустовой вычислительный центр» разработали интерактивный сервис, с помощью которого любой нижегородец может получить по своему дому информацию о тарифах и услугах ЖКХ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sp>
        <p:nvSpPr>
          <p:cNvPr id="3081" name="TextBox 11"/>
          <p:cNvSpPr txBox="1">
            <a:spLocks noChangeArrowheads="1"/>
          </p:cNvSpPr>
          <p:nvPr/>
        </p:nvSpPr>
        <p:spPr bwMode="auto">
          <a:xfrm>
            <a:off x="6929438" y="4143375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Август 2011</a:t>
            </a:r>
          </a:p>
        </p:txBody>
      </p:sp>
      <p:sp>
        <p:nvSpPr>
          <p:cNvPr id="3082" name="TextBox 7"/>
          <p:cNvSpPr txBox="1">
            <a:spLocks noChangeArrowheads="1"/>
          </p:cNvSpPr>
          <p:nvPr/>
        </p:nvSpPr>
        <p:spPr bwMode="auto">
          <a:xfrm>
            <a:off x="8429625" y="6215063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Europe" pitchFamily="2" charset="0"/>
              </a:rPr>
              <a:t>2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8"/>
          <p:cNvSpPr txBox="1">
            <a:spLocks noChangeArrowheads="1"/>
          </p:cNvSpPr>
          <p:nvPr/>
        </p:nvSpPr>
        <p:spPr bwMode="auto">
          <a:xfrm>
            <a:off x="971550" y="1770063"/>
            <a:ext cx="3244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C000"/>
                </a:solidFill>
                <a:latin typeface="Europe" pitchFamily="2" charset="0"/>
              </a:rPr>
              <a:t>Цели разработки: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sp>
        <p:nvSpPr>
          <p:cNvPr id="4103" name="TextBox 11"/>
          <p:cNvSpPr txBox="1">
            <a:spLocks noChangeArrowheads="1"/>
          </p:cNvSpPr>
          <p:nvPr/>
        </p:nvSpPr>
        <p:spPr bwMode="auto">
          <a:xfrm>
            <a:off x="971550" y="2727325"/>
            <a:ext cx="74358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Предоставление информации заявителям о тарифах и услугах ЖКХ по запрашиваемому адресу в режиме онлайн;</a:t>
            </a:r>
          </a:p>
        </p:txBody>
      </p:sp>
      <p:sp>
        <p:nvSpPr>
          <p:cNvPr id="4104" name="TextBox 12"/>
          <p:cNvSpPr txBox="1">
            <a:spLocks noChangeArrowheads="1"/>
          </p:cNvSpPr>
          <p:nvPr/>
        </p:nvSpPr>
        <p:spPr bwMode="auto">
          <a:xfrm>
            <a:off x="1006475" y="3716338"/>
            <a:ext cx="7435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Сокращение количества обращений в органы муниципальной службы за информацией о тарифах и услугах ЖКХ</a:t>
            </a:r>
          </a:p>
        </p:txBody>
      </p:sp>
      <p:sp>
        <p:nvSpPr>
          <p:cNvPr id="4105" name="TextBox 6"/>
          <p:cNvSpPr txBox="1">
            <a:spLocks noChangeArrowheads="1"/>
          </p:cNvSpPr>
          <p:nvPr/>
        </p:nvSpPr>
        <p:spPr bwMode="auto">
          <a:xfrm>
            <a:off x="8429625" y="6215063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Europe" pitchFamily="2" charset="0"/>
              </a:rPr>
              <a:t>3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8"/>
          <p:cNvSpPr txBox="1">
            <a:spLocks noChangeArrowheads="1"/>
          </p:cNvSpPr>
          <p:nvPr/>
        </p:nvSpPr>
        <p:spPr bwMode="auto">
          <a:xfrm>
            <a:off x="539750" y="1484313"/>
            <a:ext cx="8301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Сервис размещен на Интернет-портале государственных и муниципальных услуг Нижегородской области -</a:t>
            </a:r>
            <a:r>
              <a:rPr lang="en-US" sz="2000">
                <a:solidFill>
                  <a:schemeClr val="bg1"/>
                </a:solidFill>
                <a:latin typeface="Europe" pitchFamily="2" charset="0"/>
              </a:rPr>
              <a:t>www</a:t>
            </a:r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.</a:t>
            </a:r>
            <a:r>
              <a:rPr lang="en-US" sz="2000">
                <a:solidFill>
                  <a:schemeClr val="bg1"/>
                </a:solidFill>
                <a:latin typeface="Europe" pitchFamily="2" charset="0"/>
              </a:rPr>
              <a:t>gu</a:t>
            </a:r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.</a:t>
            </a:r>
            <a:r>
              <a:rPr lang="en-US" sz="2000">
                <a:solidFill>
                  <a:schemeClr val="bg1"/>
                </a:solidFill>
                <a:latin typeface="Europe" pitchFamily="2" charset="0"/>
              </a:rPr>
              <a:t>nnov</a:t>
            </a:r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.</a:t>
            </a:r>
            <a:r>
              <a:rPr lang="en-US" sz="2000">
                <a:solidFill>
                  <a:schemeClr val="bg1"/>
                </a:solidFill>
                <a:latin typeface="Europe" pitchFamily="2" charset="0"/>
              </a:rPr>
              <a:t>ru</a:t>
            </a:r>
            <a:endParaRPr lang="ru-RU" sz="2000">
              <a:solidFill>
                <a:schemeClr val="bg1"/>
              </a:solidFill>
              <a:latin typeface="Europe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150" y="2349500"/>
            <a:ext cx="74882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1"/>
          <p:cNvSpPr/>
          <p:nvPr/>
        </p:nvSpPr>
        <p:spPr>
          <a:xfrm>
            <a:off x="5292725" y="6129338"/>
            <a:ext cx="647700" cy="360362"/>
          </a:xfrm>
          <a:prstGeom prst="rightArrow">
            <a:avLst/>
          </a:prstGeom>
          <a:solidFill>
            <a:srgbClr val="C000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9" name="TextBox 6"/>
          <p:cNvSpPr txBox="1">
            <a:spLocks noChangeArrowheads="1"/>
          </p:cNvSpPr>
          <p:nvPr/>
        </p:nvSpPr>
        <p:spPr bwMode="auto">
          <a:xfrm>
            <a:off x="8429625" y="6215063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Europe" pitchFamily="2" charset="0"/>
              </a:rPr>
              <a:t>4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sp>
        <p:nvSpPr>
          <p:cNvPr id="6150" name="TextBox 12"/>
          <p:cNvSpPr txBox="1">
            <a:spLocks noChangeArrowheads="1"/>
          </p:cNvSpPr>
          <p:nvPr/>
        </p:nvSpPr>
        <p:spPr bwMode="auto">
          <a:xfrm>
            <a:off x="428625" y="1433513"/>
            <a:ext cx="3362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solidFill>
                  <a:srgbClr val="FFC000"/>
                </a:solidFill>
                <a:latin typeface="Europe" pitchFamily="2" charset="0"/>
              </a:rPr>
              <a:t>Интерфейс ввода адреса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5863" y="4089400"/>
            <a:ext cx="40005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FFC000"/>
                </a:solidFill>
                <a:latin typeface="Europe" pitchFamily="2" charset="0"/>
              </a:rPr>
              <a:t>Состав жилищно-коммунальных услуг </a:t>
            </a:r>
            <a:r>
              <a:rPr lang="ru-RU" sz="1400" dirty="0">
                <a:solidFill>
                  <a:schemeClr val="accent3">
                    <a:lumMod val="95000"/>
                  </a:schemeClr>
                </a:solidFill>
                <a:latin typeface="Europe" pitchFamily="2" charset="0"/>
              </a:rPr>
              <a:t>(перечень услуг, тарифы на эти услуги, нормативы потребления);</a:t>
            </a:r>
          </a:p>
          <a:p>
            <a:pPr>
              <a:defRPr/>
            </a:pPr>
            <a:r>
              <a:rPr lang="ru-RU" sz="1400" dirty="0">
                <a:solidFill>
                  <a:srgbClr val="FFC000"/>
                </a:solidFill>
                <a:latin typeface="Europe" pitchFamily="2" charset="0"/>
              </a:rPr>
              <a:t>Предельные индексы роста цен </a:t>
            </a:r>
            <a:r>
              <a:rPr lang="ru-RU" sz="1400" dirty="0">
                <a:solidFill>
                  <a:schemeClr val="accent3">
                    <a:lumMod val="95000"/>
                  </a:schemeClr>
                </a:solidFill>
                <a:latin typeface="Europe" pitchFamily="2" charset="0"/>
              </a:rPr>
              <a:t>(на коммунальные услуги, на жилищные услуги, реквизиты нормативно-правовых актов, устанавливающих предельные </a:t>
            </a:r>
          </a:p>
          <a:p>
            <a:pPr>
              <a:defRPr/>
            </a:pPr>
            <a:r>
              <a:rPr lang="ru-RU" sz="1400" dirty="0">
                <a:solidFill>
                  <a:schemeClr val="accent3">
                    <a:lumMod val="95000"/>
                  </a:schemeClr>
                </a:solidFill>
                <a:latin typeface="Europe" pitchFamily="2" charset="0"/>
              </a:rPr>
              <a:t>индексы максимально возможного изменения установленных тарифов);</a:t>
            </a:r>
          </a:p>
          <a:p>
            <a:pPr>
              <a:defRPr/>
            </a:pPr>
            <a:r>
              <a:rPr lang="ru-RU" sz="1400" dirty="0">
                <a:solidFill>
                  <a:srgbClr val="FFC000"/>
                </a:solidFill>
                <a:latin typeface="Europe" pitchFamily="2" charset="0"/>
              </a:rPr>
              <a:t>Поставщики жилищно-коммунальных услуг</a:t>
            </a:r>
          </a:p>
        </p:txBody>
      </p:sp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9763" y="2071688"/>
            <a:ext cx="4525962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верх стрелка 21"/>
          <p:cNvSpPr/>
          <p:nvPr/>
        </p:nvSpPr>
        <p:spPr>
          <a:xfrm rot="1294450" flipV="1">
            <a:off x="2400300" y="5103813"/>
            <a:ext cx="2024063" cy="884237"/>
          </a:xfrm>
          <a:prstGeom prst="curvedDownArrow">
            <a:avLst>
              <a:gd name="adj1" fmla="val 25000"/>
              <a:gd name="adj2" fmla="val 50000"/>
              <a:gd name="adj3" fmla="val 26415"/>
            </a:avLst>
          </a:prstGeom>
          <a:solidFill>
            <a:srgbClr val="FFC000"/>
          </a:solidFill>
          <a:ln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071688"/>
            <a:ext cx="3470275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5575300" y="1433513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solidFill>
                  <a:srgbClr val="FFC000"/>
                </a:solidFill>
                <a:latin typeface="Europe" pitchFamily="2" charset="0"/>
              </a:rPr>
              <a:t>Форма отчета</a:t>
            </a:r>
          </a:p>
        </p:txBody>
      </p:sp>
      <p:sp>
        <p:nvSpPr>
          <p:cNvPr id="6156" name="TextBox 10"/>
          <p:cNvSpPr txBox="1">
            <a:spLocks noChangeArrowheads="1"/>
          </p:cNvSpPr>
          <p:nvPr/>
        </p:nvSpPr>
        <p:spPr bwMode="auto">
          <a:xfrm>
            <a:off x="8429625" y="63579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Europe" pitchFamily="2" charset="0"/>
              </a:rPr>
              <a:t>5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2038" y="2381250"/>
            <a:ext cx="7056437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FFC000"/>
                </a:solidFill>
                <a:latin typeface="Europe" pitchFamily="2" charset="0"/>
              </a:rPr>
              <a:t>Состав жилищно-коммунальных услуг </a:t>
            </a:r>
            <a:r>
              <a:rPr lang="ru-RU" sz="2000" dirty="0">
                <a:solidFill>
                  <a:schemeClr val="accent3">
                    <a:lumMod val="95000"/>
                  </a:schemeClr>
                </a:solidFill>
                <a:latin typeface="Europe" pitchFamily="2" charset="0"/>
              </a:rPr>
              <a:t>(перечень услуг, тарифы на эти услуги, нормативы потребления);</a:t>
            </a:r>
          </a:p>
          <a:p>
            <a:pPr>
              <a:defRPr/>
            </a:pPr>
            <a:endParaRPr lang="ru-RU" sz="2000" dirty="0">
              <a:solidFill>
                <a:schemeClr val="accent3">
                  <a:lumMod val="95000"/>
                </a:schemeClr>
              </a:solidFill>
              <a:latin typeface="Europe" pitchFamily="2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FFC000"/>
                </a:solidFill>
                <a:latin typeface="Europe" pitchFamily="2" charset="0"/>
              </a:rPr>
              <a:t>Предельные индексы роста цен </a:t>
            </a:r>
            <a:r>
              <a:rPr lang="ru-RU" sz="2000" dirty="0">
                <a:solidFill>
                  <a:schemeClr val="accent3">
                    <a:lumMod val="95000"/>
                  </a:schemeClr>
                </a:solidFill>
                <a:latin typeface="Europe" pitchFamily="2" charset="0"/>
              </a:rPr>
              <a:t>(на коммунальные услуги, на жилищные услуги, реквизиты нормативно-правовых актов, устанавливающих предельные </a:t>
            </a:r>
          </a:p>
          <a:p>
            <a:pPr>
              <a:defRPr/>
            </a:pPr>
            <a:r>
              <a:rPr lang="ru-RU" sz="2000" dirty="0">
                <a:solidFill>
                  <a:schemeClr val="accent3">
                    <a:lumMod val="95000"/>
                  </a:schemeClr>
                </a:solidFill>
                <a:latin typeface="Europe" pitchFamily="2" charset="0"/>
              </a:rPr>
              <a:t>индексы максимально возможного изменения установленных тарифов);</a:t>
            </a:r>
          </a:p>
          <a:p>
            <a:pPr>
              <a:defRPr/>
            </a:pPr>
            <a:endParaRPr lang="ru-RU" sz="2000" dirty="0">
              <a:solidFill>
                <a:schemeClr val="accent3">
                  <a:lumMod val="95000"/>
                </a:schemeClr>
              </a:solidFill>
              <a:latin typeface="Europe" pitchFamily="2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FFC000"/>
                </a:solidFill>
                <a:latin typeface="Europe" pitchFamily="2" charset="0"/>
              </a:rPr>
              <a:t>Информация о поставщиках жилищно-коммунальных услуг</a:t>
            </a:r>
          </a:p>
        </p:txBody>
      </p:sp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1060450" y="6108700"/>
            <a:ext cx="5608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Отчет можно сохранить в форматах </a:t>
            </a:r>
            <a:r>
              <a:rPr lang="en-US" sz="2000">
                <a:solidFill>
                  <a:schemeClr val="bg1"/>
                </a:solidFill>
                <a:latin typeface="Europe" pitchFamily="2" charset="0"/>
              </a:rPr>
              <a:t>doc</a:t>
            </a:r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/</a:t>
            </a:r>
            <a:r>
              <a:rPr lang="en-US" sz="2000">
                <a:solidFill>
                  <a:schemeClr val="bg1"/>
                </a:solidFill>
                <a:latin typeface="Europe" pitchFamily="2" charset="0"/>
              </a:rPr>
              <a:t>xls</a:t>
            </a:r>
            <a:endParaRPr lang="ru-RU" sz="2000">
              <a:solidFill>
                <a:schemeClr val="bg1"/>
              </a:solidFill>
              <a:latin typeface="Europe" pitchFamily="2" charset="0"/>
            </a:endParaRPr>
          </a:p>
          <a:p>
            <a:endParaRPr lang="ru-RU" sz="2000">
              <a:solidFill>
                <a:schemeClr val="bg1"/>
              </a:solidFill>
              <a:latin typeface="Europe" pitchFamily="2" charset="0"/>
            </a:endParaRPr>
          </a:p>
        </p:txBody>
      </p:sp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1093788" y="1628775"/>
            <a:ext cx="1508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Europe" pitchFamily="2" charset="0"/>
              </a:rPr>
              <a:t>В отчете:</a:t>
            </a:r>
          </a:p>
        </p:txBody>
      </p:sp>
      <p:sp>
        <p:nvSpPr>
          <p:cNvPr id="7177" name="TextBox 6"/>
          <p:cNvSpPr txBox="1">
            <a:spLocks noChangeArrowheads="1"/>
          </p:cNvSpPr>
          <p:nvPr/>
        </p:nvSpPr>
        <p:spPr bwMode="auto">
          <a:xfrm>
            <a:off x="8429625" y="6215063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Europe" pitchFamily="2" charset="0"/>
              </a:rPr>
              <a:t>6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_пустой_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-1111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974725" y="1684338"/>
            <a:ext cx="4122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C000"/>
                </a:solidFill>
                <a:latin typeface="Europe" pitchFamily="2" charset="0"/>
              </a:rPr>
              <a:t>Технология реализации</a:t>
            </a:r>
          </a:p>
        </p:txBody>
      </p:sp>
      <p:sp>
        <p:nvSpPr>
          <p:cNvPr id="8200" name="Прямоугольник 1"/>
          <p:cNvSpPr>
            <a:spLocks noChangeArrowheads="1"/>
          </p:cNvSpPr>
          <p:nvPr/>
        </p:nvSpPr>
        <p:spPr bwMode="auto">
          <a:xfrm>
            <a:off x="1000125" y="2071688"/>
            <a:ext cx="7143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chemeClr val="bg1"/>
              </a:solidFill>
              <a:latin typeface="Europe" pitchFamily="2" charset="0"/>
            </a:endParaRPr>
          </a:p>
          <a:p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Языки: </a:t>
            </a:r>
            <a:r>
              <a:rPr lang="en-US" sz="2000">
                <a:solidFill>
                  <a:schemeClr val="bg1"/>
                </a:solidFill>
                <a:latin typeface="Europe" pitchFamily="2" charset="0"/>
              </a:rPr>
              <a:t>PHP</a:t>
            </a:r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, </a:t>
            </a:r>
            <a:r>
              <a:rPr lang="en-US" sz="2000">
                <a:solidFill>
                  <a:schemeClr val="bg1"/>
                </a:solidFill>
                <a:latin typeface="Europe" pitchFamily="2" charset="0"/>
              </a:rPr>
              <a:t>JavaScript</a:t>
            </a:r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; БД: </a:t>
            </a:r>
            <a:r>
              <a:rPr lang="en-US" sz="2000">
                <a:solidFill>
                  <a:schemeClr val="bg1"/>
                </a:solidFill>
                <a:latin typeface="Europe" pitchFamily="2" charset="0"/>
              </a:rPr>
              <a:t>MS SQL</a:t>
            </a:r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; протокол передачи данных: </a:t>
            </a:r>
            <a:r>
              <a:rPr lang="en-US" sz="2000">
                <a:solidFill>
                  <a:schemeClr val="bg1"/>
                </a:solidFill>
                <a:latin typeface="Europe" pitchFamily="2" charset="0"/>
              </a:rPr>
              <a:t>HTTP</a:t>
            </a:r>
            <a:endParaRPr lang="ru-RU" sz="2000">
              <a:solidFill>
                <a:schemeClr val="bg1"/>
              </a:solidFill>
              <a:latin typeface="Europe" pitchFamily="2" charset="0"/>
            </a:endParaRPr>
          </a:p>
        </p:txBody>
      </p:sp>
      <p:sp>
        <p:nvSpPr>
          <p:cNvPr id="8201" name="TextBox 2"/>
          <p:cNvSpPr txBox="1">
            <a:spLocks noChangeArrowheads="1"/>
          </p:cNvSpPr>
          <p:nvPr/>
        </p:nvSpPr>
        <p:spPr bwMode="auto">
          <a:xfrm>
            <a:off x="1071563" y="4429125"/>
            <a:ext cx="786923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Разработка: 38 000 р.</a:t>
            </a:r>
          </a:p>
          <a:p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Поддержка и доработка  с учетом изменений в жилищном законодательстве: 3000 р. в месяц </a:t>
            </a:r>
          </a:p>
        </p:txBody>
      </p:sp>
      <p:sp>
        <p:nvSpPr>
          <p:cNvPr id="8202" name="TextBox 8"/>
          <p:cNvSpPr txBox="1">
            <a:spLocks noChangeArrowheads="1"/>
          </p:cNvSpPr>
          <p:nvPr/>
        </p:nvSpPr>
        <p:spPr bwMode="auto">
          <a:xfrm>
            <a:off x="1089025" y="3852863"/>
            <a:ext cx="4122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C000"/>
                </a:solidFill>
                <a:latin typeface="Europe" pitchFamily="2" charset="0"/>
              </a:rPr>
              <a:t>Ресурсные затраты</a:t>
            </a:r>
          </a:p>
        </p:txBody>
      </p:sp>
      <p:sp>
        <p:nvSpPr>
          <p:cNvPr id="8203" name="TextBox 8"/>
          <p:cNvSpPr txBox="1">
            <a:spLocks noChangeArrowheads="1"/>
          </p:cNvSpPr>
          <p:nvPr/>
        </p:nvSpPr>
        <p:spPr bwMode="auto">
          <a:xfrm>
            <a:off x="8429625" y="6215063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Europe" pitchFamily="2" charset="0"/>
              </a:rPr>
              <a:t>7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971550" y="1484313"/>
            <a:ext cx="7704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  <a:latin typeface="Europe" pitchFamily="2" charset="0"/>
              </a:rPr>
              <a:t>За 2012 год сервисом воспользовались 2673 посетителя портала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8820150" y="64912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Europe" pitchFamily="2" charset="0"/>
              </a:rPr>
              <a:t>8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2" name="жкх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" y="1854200"/>
            <a:ext cx="8707438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68538" y="1844675"/>
            <a:ext cx="51133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400">
                <a:solidFill>
                  <a:schemeClr val="bg1"/>
                </a:solidFill>
                <a:latin typeface="Europe" pitchFamily="2" charset="0"/>
              </a:rPr>
              <a:t>Спасибо за внимание!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8429625" y="6215063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Europe" pitchFamily="2" charset="0"/>
              </a:rPr>
              <a:t>9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274</Words>
  <Application>Microsoft Office PowerPoint</Application>
  <PresentationFormat>Экран (4:3)</PresentationFormat>
  <Paragraphs>58</Paragraphs>
  <Slides>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Europe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Оля</cp:lastModifiedBy>
  <cp:revision>75</cp:revision>
  <dcterms:created xsi:type="dcterms:W3CDTF">2013-04-14T14:18:09Z</dcterms:created>
  <dcterms:modified xsi:type="dcterms:W3CDTF">2013-06-12T17:22:05Z</dcterms:modified>
</cp:coreProperties>
</file>