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17"/>
  </p:notesMasterIdLst>
  <p:handoutMasterIdLst>
    <p:handoutMasterId r:id="rId18"/>
  </p:handoutMasterIdLst>
  <p:sldIdLst>
    <p:sldId id="360" r:id="rId2"/>
    <p:sldId id="393" r:id="rId3"/>
    <p:sldId id="379" r:id="rId4"/>
    <p:sldId id="374" r:id="rId5"/>
    <p:sldId id="375" r:id="rId6"/>
    <p:sldId id="368" r:id="rId7"/>
    <p:sldId id="381" r:id="rId8"/>
    <p:sldId id="373" r:id="rId9"/>
    <p:sldId id="382" r:id="rId10"/>
    <p:sldId id="387" r:id="rId11"/>
    <p:sldId id="390" r:id="rId12"/>
    <p:sldId id="391" r:id="rId13"/>
    <p:sldId id="292" r:id="rId14"/>
    <p:sldId id="392" r:id="rId15"/>
    <p:sldId id="389" r:id="rId16"/>
  </p:sldIdLst>
  <p:sldSz cx="10080625" cy="6840538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14350" indent="-158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30288" indent="-34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47813" indent="-539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62163" indent="-714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A6E00"/>
    <a:srgbClr val="FA7800"/>
    <a:srgbClr val="4F81BD"/>
    <a:srgbClr val="72889A"/>
    <a:srgbClr val="9AA1FE"/>
    <a:srgbClr val="A134DE"/>
    <a:srgbClr val="BEB4F8"/>
    <a:srgbClr val="63B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7" autoAdjust="0"/>
    <p:restoredTop sz="86410" autoAdjust="0"/>
  </p:normalViewPr>
  <p:slideViewPr>
    <p:cSldViewPr>
      <p:cViewPr>
        <p:scale>
          <a:sx n="74" d="100"/>
          <a:sy n="74" d="100"/>
        </p:scale>
        <p:origin x="-72" y="-72"/>
      </p:cViewPr>
      <p:guideLst>
        <p:guide orient="horz" pos="2155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1_&#1056;&#1072;&#1073;&#1086;&#1095;&#1080;&#1081;_2012.06.08\Elements\&#1048;&#1053;&#1058;&#1045;&#1051;&#1051;&#1045;&#1050;&#1058;\&#1054;&#1073;&#1089;&#1083;&#1091;&#1078;.&#1050;&#1080;&#1088;&#1086;&#1074;&#1089;&#1082;%20&#1080;%20&#1085;&#1086;&#1074;&#1086;&#1077;%20&#1055;&#1054;\&#1057;&#1090;&#1072;&#1090;&#1080;&#1089;&#1090;&#1080;&#1082;&#1072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СКАЧКИ</a:t>
            </a:r>
            <a:r>
              <a:rPr lang="ru-RU" baseline="0" dirty="0"/>
              <a:t> </a:t>
            </a:r>
            <a:r>
              <a:rPr lang="ru-RU" dirty="0"/>
              <a:t>Количества </a:t>
            </a:r>
            <a:r>
              <a:rPr lang="ru-RU" dirty="0" smtClean="0"/>
              <a:t>обращений при подаче тепла</a:t>
            </a:r>
            <a:endParaRPr lang="ru-RU" dirty="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Лист1!$B$4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Лист1!$C$3:$N$3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 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Лист1!$C$4:$N$4</c:f>
              <c:numCache>
                <c:formatCode>General</c:formatCode>
                <c:ptCount val="12"/>
                <c:pt idx="5">
                  <c:v>1025</c:v>
                </c:pt>
                <c:pt idx="6">
                  <c:v>549</c:v>
                </c:pt>
                <c:pt idx="7">
                  <c:v>809</c:v>
                </c:pt>
                <c:pt idx="8">
                  <c:v>820</c:v>
                </c:pt>
                <c:pt idx="9">
                  <c:v>2947</c:v>
                </c:pt>
                <c:pt idx="10">
                  <c:v>1252</c:v>
                </c:pt>
                <c:pt idx="11">
                  <c:v>1473</c:v>
                </c:pt>
              </c:numCache>
            </c:numRef>
          </c:val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Лист1!$C$3:$N$3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 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Лист1!$C$5:$N$5</c:f>
              <c:numCache>
                <c:formatCode>General</c:formatCode>
                <c:ptCount val="12"/>
                <c:pt idx="0">
                  <c:v>898</c:v>
                </c:pt>
                <c:pt idx="1">
                  <c:v>1679</c:v>
                </c:pt>
                <c:pt idx="2">
                  <c:v>979</c:v>
                </c:pt>
                <c:pt idx="3">
                  <c:v>612</c:v>
                </c:pt>
                <c:pt idx="4">
                  <c:v>706</c:v>
                </c:pt>
                <c:pt idx="5">
                  <c:v>779</c:v>
                </c:pt>
                <c:pt idx="6">
                  <c:v>569</c:v>
                </c:pt>
                <c:pt idx="7">
                  <c:v>847</c:v>
                </c:pt>
                <c:pt idx="8">
                  <c:v>709</c:v>
                </c:pt>
                <c:pt idx="9">
                  <c:v>2282</c:v>
                </c:pt>
                <c:pt idx="10">
                  <c:v>1163</c:v>
                </c:pt>
                <c:pt idx="11">
                  <c:v>679</c:v>
                </c:pt>
              </c:numCache>
            </c:numRef>
          </c:val>
        </c:ser>
        <c:ser>
          <c:idx val="2"/>
          <c:order val="2"/>
          <c:tx>
            <c:strRef>
              <c:f>Лист1!$B$6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Лист1!$C$3:$N$3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 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Лист1!$C$6:$N$6</c:f>
              <c:numCache>
                <c:formatCode>General</c:formatCode>
                <c:ptCount val="12"/>
                <c:pt idx="0">
                  <c:v>919</c:v>
                </c:pt>
                <c:pt idx="1">
                  <c:v>908</c:v>
                </c:pt>
                <c:pt idx="2">
                  <c:v>548</c:v>
                </c:pt>
                <c:pt idx="3">
                  <c:v>473</c:v>
                </c:pt>
                <c:pt idx="4">
                  <c:v>686</c:v>
                </c:pt>
                <c:pt idx="5">
                  <c:v>467</c:v>
                </c:pt>
                <c:pt idx="6">
                  <c:v>582</c:v>
                </c:pt>
                <c:pt idx="7">
                  <c:v>669</c:v>
                </c:pt>
                <c:pt idx="8">
                  <c:v>630</c:v>
                </c:pt>
                <c:pt idx="9">
                  <c:v>1820</c:v>
                </c:pt>
                <c:pt idx="10">
                  <c:v>816</c:v>
                </c:pt>
                <c:pt idx="11">
                  <c:v>1235</c:v>
                </c:pt>
              </c:numCache>
            </c:numRef>
          </c:val>
        </c:ser>
        <c:dLbls/>
        <c:marker val="1"/>
        <c:axId val="57580544"/>
        <c:axId val="57590528"/>
      </c:lineChart>
      <c:catAx>
        <c:axId val="575805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7590528"/>
        <c:crosses val="autoZero"/>
        <c:auto val="1"/>
        <c:lblAlgn val="ctr"/>
        <c:lblOffset val="100"/>
      </c:catAx>
      <c:valAx>
        <c:axId val="575905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ru-RU" sz="1200"/>
                  <a:t>КОЛИЧЕСТВО ВЫЗОВОВ</a:t>
                </a: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7580544"/>
        <c:crosses val="autoZero"/>
        <c:crossBetween val="between"/>
      </c:valAx>
    </c:plotArea>
    <c:legend>
      <c:legendPos val="r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externalData r:id="rId2"/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598E6-8530-4E99-9DC2-C3E467BA8439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13349C2-A373-4B6B-A1BC-5B0D650D8DFA}">
      <dgm:prSet custT="1"/>
      <dgm:spPr/>
      <dgm:t>
        <a:bodyPr/>
        <a:lstStyle/>
        <a:p>
          <a:r>
            <a:rPr lang="ru-RU" sz="1600" b="1" spc="-100" dirty="0" smtClean="0"/>
            <a:t>Резко повысилось качество обслуживания населения в сфере ЖКХ</a:t>
          </a:r>
          <a:endParaRPr lang="ru-RU" sz="1600" dirty="0" smtClean="0"/>
        </a:p>
        <a:p>
          <a:r>
            <a:rPr lang="ru-RU" sz="1600" b="1" spc="-100" dirty="0" smtClean="0"/>
            <a:t>Радикально изменен уровень информационного обеспечения населения и администрации МО</a:t>
          </a:r>
          <a:endParaRPr lang="ru-RU" altLang="ko-KR" sz="1600" b="1" dirty="0">
            <a:cs typeface="Arial" pitchFamily="34" charset="0"/>
          </a:endParaRPr>
        </a:p>
      </dgm:t>
    </dgm:pt>
    <dgm:pt modelId="{9F6980A4-9895-45A7-B010-C76CB3A6B07A}" type="parTrans" cxnId="{1E806096-DD92-4644-B59E-23C1DF534308}">
      <dgm:prSet/>
      <dgm:spPr/>
      <dgm:t>
        <a:bodyPr/>
        <a:lstStyle/>
        <a:p>
          <a:endParaRPr lang="ru-RU" sz="1600"/>
        </a:p>
      </dgm:t>
    </dgm:pt>
    <dgm:pt modelId="{F4001069-742A-49F6-8295-8F03F8A8ED42}" type="sibTrans" cxnId="{1E806096-DD92-4644-B59E-23C1DF534308}">
      <dgm:prSet/>
      <dgm:spPr/>
      <dgm:t>
        <a:bodyPr/>
        <a:lstStyle/>
        <a:p>
          <a:endParaRPr lang="ru-RU" sz="1600"/>
        </a:p>
      </dgm:t>
    </dgm:pt>
    <dgm:pt modelId="{8B3D1691-326D-4E06-9BB6-4A7E2F711281}">
      <dgm:prSet custT="1"/>
      <dgm:spPr/>
      <dgm:t>
        <a:bodyPr/>
        <a:lstStyle/>
        <a:p>
          <a:r>
            <a:rPr lang="ru-RU" sz="1600" b="1" dirty="0" smtClean="0"/>
            <a:t>Реализован механизм автоматической выдачи отчета рейтинга управляющих компаний, генерируемого АИС по формальным признакам, заложенным в систему (170 Постановление РФ)</a:t>
          </a:r>
          <a:endParaRPr lang="ru-RU" sz="1600" dirty="0"/>
        </a:p>
      </dgm:t>
    </dgm:pt>
    <dgm:pt modelId="{D423E5A2-A4BE-4A1A-ABE9-1B0527F56701}" type="parTrans" cxnId="{A459DADB-71D9-4F2A-B144-8B212CC80797}">
      <dgm:prSet/>
      <dgm:spPr/>
      <dgm:t>
        <a:bodyPr/>
        <a:lstStyle/>
        <a:p>
          <a:endParaRPr lang="ru-RU" sz="1600"/>
        </a:p>
      </dgm:t>
    </dgm:pt>
    <dgm:pt modelId="{EC20EEDB-DD03-453D-93A7-27A68451FCBA}" type="sibTrans" cxnId="{A459DADB-71D9-4F2A-B144-8B212CC80797}">
      <dgm:prSet/>
      <dgm:spPr/>
      <dgm:t>
        <a:bodyPr/>
        <a:lstStyle/>
        <a:p>
          <a:endParaRPr lang="ru-RU" sz="1600"/>
        </a:p>
      </dgm:t>
    </dgm:pt>
    <dgm:pt modelId="{DBFF4CF4-D45C-40DC-B6C7-2B903C9871EB}">
      <dgm:prSet custT="1"/>
      <dgm:spPr/>
      <dgm:t>
        <a:bodyPr/>
        <a:lstStyle/>
        <a:p>
          <a:r>
            <a:rPr lang="ru-RU" sz="1600" b="1" spc="0" dirty="0" smtClean="0"/>
            <a:t>Реализована бесплатная поддержка в актуализированном состоянии информации о жилом и нежилом фонде</a:t>
          </a:r>
          <a:endParaRPr lang="ru-RU" sz="1600" dirty="0" smtClean="0"/>
        </a:p>
        <a:p>
          <a:pPr rtl="0"/>
          <a:r>
            <a:rPr lang="ru-RU" sz="1600" b="1" spc="0" dirty="0" smtClean="0"/>
            <a:t>Осуществлен автоматический контроль временных параметров исполнения обращений потребителей на оказание жилищно-коммунальных услуг</a:t>
          </a:r>
          <a:endParaRPr lang="ru-RU" sz="1600" dirty="0"/>
        </a:p>
      </dgm:t>
    </dgm:pt>
    <dgm:pt modelId="{9DA7D95C-C1F7-4BFE-9464-70D6A4734F63}" type="parTrans" cxnId="{CAF01554-32B7-4114-9561-125C57A9BFB1}">
      <dgm:prSet/>
      <dgm:spPr/>
      <dgm:t>
        <a:bodyPr/>
        <a:lstStyle/>
        <a:p>
          <a:endParaRPr lang="ru-RU"/>
        </a:p>
      </dgm:t>
    </dgm:pt>
    <dgm:pt modelId="{E11C9C73-2617-4532-B21A-EADA0809C9B2}" type="sibTrans" cxnId="{CAF01554-32B7-4114-9561-125C57A9BFB1}">
      <dgm:prSet/>
      <dgm:spPr/>
      <dgm:t>
        <a:bodyPr/>
        <a:lstStyle/>
        <a:p>
          <a:endParaRPr lang="ru-RU"/>
        </a:p>
      </dgm:t>
    </dgm:pt>
    <dgm:pt modelId="{F85CBA6C-8091-48DA-8A70-B9ADDF4D8291}" type="pres">
      <dgm:prSet presAssocID="{840598E6-8530-4E99-9DC2-C3E467BA84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AF04DC-0DC3-416C-B428-53CEE803DC09}" type="pres">
      <dgm:prSet presAssocID="{913349C2-A373-4B6B-A1BC-5B0D650D8DFA}" presName="parentText" presStyleLbl="node1" presStyleIdx="0" presStyleCnt="3" custScaleY="70269" custLinFactNeighborY="412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7B87C-119E-4A6B-BE7D-73A66ED4349A}" type="pres">
      <dgm:prSet presAssocID="{F4001069-742A-49F6-8295-8F03F8A8ED42}" presName="spacer" presStyleCnt="0"/>
      <dgm:spPr/>
    </dgm:pt>
    <dgm:pt modelId="{89806AF0-88D0-4642-A1E2-89568A9058A7}" type="pres">
      <dgm:prSet presAssocID="{DBFF4CF4-D45C-40DC-B6C7-2B903C9871EB}" presName="parentText" presStyleLbl="node1" presStyleIdx="1" presStyleCnt="3" custScaleY="81992" custLinFactNeighborY="12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1AE2D-5F80-4D01-A2FA-A77CFA2214DE}" type="pres">
      <dgm:prSet presAssocID="{E11C9C73-2617-4532-B21A-EADA0809C9B2}" presName="spacer" presStyleCnt="0"/>
      <dgm:spPr/>
    </dgm:pt>
    <dgm:pt modelId="{38F30058-8841-4C75-8407-89365AE30772}" type="pres">
      <dgm:prSet presAssocID="{8B3D1691-326D-4E06-9BB6-4A7E2F711281}" presName="parentText" presStyleLbl="node1" presStyleIdx="2" presStyleCnt="3" custScaleY="71968" custLinFactNeighborY="-257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85D467-F8C3-451F-A5FF-72F68BD9B74D}" type="presOf" srcId="{840598E6-8530-4E99-9DC2-C3E467BA8439}" destId="{F85CBA6C-8091-48DA-8A70-B9ADDF4D8291}" srcOrd="0" destOrd="0" presId="urn:microsoft.com/office/officeart/2005/8/layout/vList2"/>
    <dgm:cxn modelId="{A459DADB-71D9-4F2A-B144-8B212CC80797}" srcId="{840598E6-8530-4E99-9DC2-C3E467BA8439}" destId="{8B3D1691-326D-4E06-9BB6-4A7E2F711281}" srcOrd="2" destOrd="0" parTransId="{D423E5A2-A4BE-4A1A-ABE9-1B0527F56701}" sibTransId="{EC20EEDB-DD03-453D-93A7-27A68451FCBA}"/>
    <dgm:cxn modelId="{1E806096-DD92-4644-B59E-23C1DF534308}" srcId="{840598E6-8530-4E99-9DC2-C3E467BA8439}" destId="{913349C2-A373-4B6B-A1BC-5B0D650D8DFA}" srcOrd="0" destOrd="0" parTransId="{9F6980A4-9895-45A7-B010-C76CB3A6B07A}" sibTransId="{F4001069-742A-49F6-8295-8F03F8A8ED42}"/>
    <dgm:cxn modelId="{6D39E0CE-2707-4356-A1A7-6E2DB4C57C86}" type="presOf" srcId="{8B3D1691-326D-4E06-9BB6-4A7E2F711281}" destId="{38F30058-8841-4C75-8407-89365AE30772}" srcOrd="0" destOrd="0" presId="urn:microsoft.com/office/officeart/2005/8/layout/vList2"/>
    <dgm:cxn modelId="{CAF01554-32B7-4114-9561-125C57A9BFB1}" srcId="{840598E6-8530-4E99-9DC2-C3E467BA8439}" destId="{DBFF4CF4-D45C-40DC-B6C7-2B903C9871EB}" srcOrd="1" destOrd="0" parTransId="{9DA7D95C-C1F7-4BFE-9464-70D6A4734F63}" sibTransId="{E11C9C73-2617-4532-B21A-EADA0809C9B2}"/>
    <dgm:cxn modelId="{739FF385-16D1-4082-9CF4-56ED44501E94}" type="presOf" srcId="{DBFF4CF4-D45C-40DC-B6C7-2B903C9871EB}" destId="{89806AF0-88D0-4642-A1E2-89568A9058A7}" srcOrd="0" destOrd="0" presId="urn:microsoft.com/office/officeart/2005/8/layout/vList2"/>
    <dgm:cxn modelId="{1A557400-D6EC-4095-8345-48708A0EE208}" type="presOf" srcId="{913349C2-A373-4B6B-A1BC-5B0D650D8DFA}" destId="{75AF04DC-0DC3-416C-B428-53CEE803DC09}" srcOrd="0" destOrd="0" presId="urn:microsoft.com/office/officeart/2005/8/layout/vList2"/>
    <dgm:cxn modelId="{AD0D7B2F-A61E-4962-ACF9-D633CB5410CC}" type="presParOf" srcId="{F85CBA6C-8091-48DA-8A70-B9ADDF4D8291}" destId="{75AF04DC-0DC3-416C-B428-53CEE803DC09}" srcOrd="0" destOrd="0" presId="urn:microsoft.com/office/officeart/2005/8/layout/vList2"/>
    <dgm:cxn modelId="{4A2129C1-7445-46F5-B919-60D08E9430B4}" type="presParOf" srcId="{F85CBA6C-8091-48DA-8A70-B9ADDF4D8291}" destId="{96C7B87C-119E-4A6B-BE7D-73A66ED4349A}" srcOrd="1" destOrd="0" presId="urn:microsoft.com/office/officeart/2005/8/layout/vList2"/>
    <dgm:cxn modelId="{F1734C9F-675A-400F-8B88-ED7011B293C5}" type="presParOf" srcId="{F85CBA6C-8091-48DA-8A70-B9ADDF4D8291}" destId="{89806AF0-88D0-4642-A1E2-89568A9058A7}" srcOrd="2" destOrd="0" presId="urn:microsoft.com/office/officeart/2005/8/layout/vList2"/>
    <dgm:cxn modelId="{E29ACCB2-2FE6-4785-ACD3-30DF13B67EB3}" type="presParOf" srcId="{F85CBA6C-8091-48DA-8A70-B9ADDF4D8291}" destId="{3471AE2D-5F80-4D01-A2FA-A77CFA2214DE}" srcOrd="3" destOrd="0" presId="urn:microsoft.com/office/officeart/2005/8/layout/vList2"/>
    <dgm:cxn modelId="{7B29DD24-69AD-49CC-B819-83C8733CDF21}" type="presParOf" srcId="{F85CBA6C-8091-48DA-8A70-B9ADDF4D8291}" destId="{38F30058-8841-4C75-8407-89365AE30772}" srcOrd="4" destOrd="0" presId="urn:microsoft.com/office/officeart/2005/8/layout/vList2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0598E6-8530-4E99-9DC2-C3E467BA8439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13349C2-A373-4B6B-A1BC-5B0D650D8DFA}">
      <dgm:prSet custT="1"/>
      <dgm:spPr/>
      <dgm:t>
        <a:bodyPr/>
        <a:lstStyle/>
        <a:p>
          <a:r>
            <a:rPr lang="ru-RU" altLang="ko-KR" sz="2200" b="1" dirty="0" smtClean="0">
              <a:cs typeface="Arial" pitchFamily="34" charset="0"/>
            </a:rPr>
            <a:t>АВТОМАТИЗИРОВАННАЯ ИНФОРМАЦИОННАЯ СИСТЕМА как составная часть ГОДС</a:t>
          </a:r>
        </a:p>
        <a:p>
          <a:r>
            <a:rPr lang="ru-RU" altLang="ko-KR" sz="1600" dirty="0" smtClean="0">
              <a:cs typeface="Arial" pitchFamily="34" charset="0"/>
            </a:rPr>
            <a:t>все обращения, поступающие (в автоматическом или полуавтоматическом режиме) в АИС ГОДС, в том числе аудио, заносятся в базу данных, автоматически  отправляются по месту реагирования в управляющую или сервисную компанию и снимаются с контроля после удовлетворения обращения</a:t>
          </a:r>
          <a:endParaRPr lang="ru-RU" altLang="ko-KR" sz="1600" b="1" dirty="0">
            <a:cs typeface="Arial" pitchFamily="34" charset="0"/>
          </a:endParaRPr>
        </a:p>
      </dgm:t>
    </dgm:pt>
    <dgm:pt modelId="{9F6980A4-9895-45A7-B010-C76CB3A6B07A}" type="parTrans" cxnId="{1E806096-DD92-4644-B59E-23C1DF534308}">
      <dgm:prSet/>
      <dgm:spPr/>
      <dgm:t>
        <a:bodyPr/>
        <a:lstStyle/>
        <a:p>
          <a:endParaRPr lang="ru-RU" sz="1600"/>
        </a:p>
      </dgm:t>
    </dgm:pt>
    <dgm:pt modelId="{F4001069-742A-49F6-8295-8F03F8A8ED42}" type="sibTrans" cxnId="{1E806096-DD92-4644-B59E-23C1DF534308}">
      <dgm:prSet/>
      <dgm:spPr/>
      <dgm:t>
        <a:bodyPr/>
        <a:lstStyle/>
        <a:p>
          <a:endParaRPr lang="ru-RU" sz="1600"/>
        </a:p>
      </dgm:t>
    </dgm:pt>
    <dgm:pt modelId="{B399CBDC-6F42-4072-A89C-5B8AAFE87826}">
      <dgm:prSet custT="1"/>
      <dgm:spPr/>
      <dgm:t>
        <a:bodyPr/>
        <a:lstStyle/>
        <a:p>
          <a:r>
            <a:rPr lang="ru-RU" sz="2200" b="1" dirty="0" smtClean="0">
              <a:ea typeface="맑은 고딕"/>
              <a:cs typeface="Arial" pitchFamily="34" charset="0"/>
            </a:rPr>
            <a:t>ОБЪЕДИНЕННАЯ ДИСПЕТЧЕРСКАЯ СЛУЖБА ЖКХ</a:t>
          </a:r>
        </a:p>
        <a:p>
          <a:r>
            <a:rPr lang="ru-RU" altLang="ko-KR" sz="1600" dirty="0" smtClean="0">
              <a:cs typeface="Arial" pitchFamily="34" charset="0"/>
            </a:rPr>
            <a:t>работает как круглосуточная экстренная служба, в которую граждане могут звонить по единому номеру с обращениями по работе всех служб и систем ЖКХ</a:t>
          </a:r>
          <a:endParaRPr lang="ru-RU" sz="1600" b="1" dirty="0"/>
        </a:p>
      </dgm:t>
    </dgm:pt>
    <dgm:pt modelId="{57B93187-BC05-4699-BCDF-531F3401EFC9}" type="parTrans" cxnId="{29C3BF4D-BEC9-469C-A00E-FBFD33DFDB3F}">
      <dgm:prSet/>
      <dgm:spPr/>
      <dgm:t>
        <a:bodyPr/>
        <a:lstStyle/>
        <a:p>
          <a:endParaRPr lang="ru-RU" sz="1600"/>
        </a:p>
      </dgm:t>
    </dgm:pt>
    <dgm:pt modelId="{7B25E2DA-4376-41FF-9120-6A30DF3DBE5E}" type="sibTrans" cxnId="{29C3BF4D-BEC9-469C-A00E-FBFD33DFDB3F}">
      <dgm:prSet/>
      <dgm:spPr/>
      <dgm:t>
        <a:bodyPr/>
        <a:lstStyle/>
        <a:p>
          <a:endParaRPr lang="ru-RU" sz="1600"/>
        </a:p>
      </dgm:t>
    </dgm:pt>
    <dgm:pt modelId="{F85CBA6C-8091-48DA-8A70-B9ADDF4D8291}" type="pres">
      <dgm:prSet presAssocID="{840598E6-8530-4E99-9DC2-C3E467BA84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AF04DC-0DC3-416C-B428-53CEE803DC09}" type="pres">
      <dgm:prSet presAssocID="{913349C2-A373-4B6B-A1BC-5B0D650D8DFA}" presName="parentText" presStyleLbl="node1" presStyleIdx="0" presStyleCnt="2" custScaleY="127970" custLinFactNeighborY="-279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7B87C-119E-4A6B-BE7D-73A66ED4349A}" type="pres">
      <dgm:prSet presAssocID="{F4001069-742A-49F6-8295-8F03F8A8ED42}" presName="spacer" presStyleCnt="0"/>
      <dgm:spPr/>
    </dgm:pt>
    <dgm:pt modelId="{4DCC01F4-C100-49ED-96D5-5FB7FB09C415}" type="pres">
      <dgm:prSet presAssocID="{B399CBDC-6F42-4072-A89C-5B8AAFE87826}" presName="parentText" presStyleLbl="node1" presStyleIdx="1" presStyleCnt="2" custScaleY="109607" custLinFactY="544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806096-DD92-4644-B59E-23C1DF534308}" srcId="{840598E6-8530-4E99-9DC2-C3E467BA8439}" destId="{913349C2-A373-4B6B-A1BC-5B0D650D8DFA}" srcOrd="0" destOrd="0" parTransId="{9F6980A4-9895-45A7-B010-C76CB3A6B07A}" sibTransId="{F4001069-742A-49F6-8295-8F03F8A8ED42}"/>
    <dgm:cxn modelId="{7DD7C7F6-DD55-4259-A95E-95840E25F584}" type="presOf" srcId="{840598E6-8530-4E99-9DC2-C3E467BA8439}" destId="{F85CBA6C-8091-48DA-8A70-B9ADDF4D8291}" srcOrd="0" destOrd="0" presId="urn:microsoft.com/office/officeart/2005/8/layout/vList2"/>
    <dgm:cxn modelId="{79CD0822-5502-4F0E-AB1D-1DFF8A333D92}" type="presOf" srcId="{B399CBDC-6F42-4072-A89C-5B8AAFE87826}" destId="{4DCC01F4-C100-49ED-96D5-5FB7FB09C415}" srcOrd="0" destOrd="0" presId="urn:microsoft.com/office/officeart/2005/8/layout/vList2"/>
    <dgm:cxn modelId="{29C3BF4D-BEC9-469C-A00E-FBFD33DFDB3F}" srcId="{840598E6-8530-4E99-9DC2-C3E467BA8439}" destId="{B399CBDC-6F42-4072-A89C-5B8AAFE87826}" srcOrd="1" destOrd="0" parTransId="{57B93187-BC05-4699-BCDF-531F3401EFC9}" sibTransId="{7B25E2DA-4376-41FF-9120-6A30DF3DBE5E}"/>
    <dgm:cxn modelId="{F590945C-2D92-4F27-92C4-E09EBA56E815}" type="presOf" srcId="{913349C2-A373-4B6B-A1BC-5B0D650D8DFA}" destId="{75AF04DC-0DC3-416C-B428-53CEE803DC09}" srcOrd="0" destOrd="0" presId="urn:microsoft.com/office/officeart/2005/8/layout/vList2"/>
    <dgm:cxn modelId="{39494799-B9E1-4BAC-9436-938EC40C303A}" type="presParOf" srcId="{F85CBA6C-8091-48DA-8A70-B9ADDF4D8291}" destId="{75AF04DC-0DC3-416C-B428-53CEE803DC09}" srcOrd="0" destOrd="0" presId="urn:microsoft.com/office/officeart/2005/8/layout/vList2"/>
    <dgm:cxn modelId="{2132D1C6-8856-4854-8DB1-0FAA88B0B918}" type="presParOf" srcId="{F85CBA6C-8091-48DA-8A70-B9ADDF4D8291}" destId="{96C7B87C-119E-4A6B-BE7D-73A66ED4349A}" srcOrd="1" destOrd="0" presId="urn:microsoft.com/office/officeart/2005/8/layout/vList2"/>
    <dgm:cxn modelId="{E9BC0E57-10C0-41B8-8B53-362F1DED177C}" type="presParOf" srcId="{F85CBA6C-8091-48DA-8A70-B9ADDF4D8291}" destId="{4DCC01F4-C100-49ED-96D5-5FB7FB09C415}" srcOrd="2" destOrd="0" presId="urn:microsoft.com/office/officeart/2005/8/layout/vList2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0598E6-8530-4E99-9DC2-C3E467BA8439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13349C2-A373-4B6B-A1BC-5B0D650D8DFA}">
      <dgm:prSet custT="1"/>
      <dgm:spPr/>
      <dgm:t>
        <a:bodyPr/>
        <a:lstStyle/>
        <a:p>
          <a:r>
            <a:rPr lang="ru-RU" sz="1800" dirty="0" smtClean="0"/>
            <a:t>АИС основной компонент ГОДС ЖКХ - это «облачная» база данных, доступ к которой имеют несколько групп пользователей. Администрация МО, жители, управляющие компании, </a:t>
          </a:r>
          <a:r>
            <a:rPr lang="ru-RU" sz="1800" dirty="0" err="1" smtClean="0"/>
            <a:t>ресурсоснабжающие</a:t>
          </a:r>
          <a:r>
            <a:rPr lang="ru-RU" sz="1800" dirty="0" smtClean="0"/>
            <a:t> организации, различные городские службы, операторы диспетчерской службы, сервисные компании и т.д.</a:t>
          </a:r>
          <a:endParaRPr lang="ru-RU" altLang="ko-KR" sz="1800" b="1" dirty="0">
            <a:cs typeface="Arial" pitchFamily="34" charset="0"/>
          </a:endParaRPr>
        </a:p>
      </dgm:t>
    </dgm:pt>
    <dgm:pt modelId="{9F6980A4-9895-45A7-B010-C76CB3A6B07A}" type="parTrans" cxnId="{1E806096-DD92-4644-B59E-23C1DF534308}">
      <dgm:prSet/>
      <dgm:spPr/>
      <dgm:t>
        <a:bodyPr/>
        <a:lstStyle/>
        <a:p>
          <a:endParaRPr lang="ru-RU" sz="1600"/>
        </a:p>
      </dgm:t>
    </dgm:pt>
    <dgm:pt modelId="{F4001069-742A-49F6-8295-8F03F8A8ED42}" type="sibTrans" cxnId="{1E806096-DD92-4644-B59E-23C1DF534308}">
      <dgm:prSet/>
      <dgm:spPr/>
      <dgm:t>
        <a:bodyPr/>
        <a:lstStyle/>
        <a:p>
          <a:endParaRPr lang="ru-RU" sz="1600"/>
        </a:p>
      </dgm:t>
    </dgm:pt>
    <dgm:pt modelId="{12B26962-7546-40E2-AA36-6E7F4FCAC9F3}">
      <dgm:prSet custT="1"/>
      <dgm:spPr/>
      <dgm:t>
        <a:bodyPr/>
        <a:lstStyle/>
        <a:p>
          <a:r>
            <a:rPr lang="ru-RU" sz="1800" dirty="0" smtClean="0"/>
            <a:t>Каждый пользователь авторизуется в системе с помощью логина и пароля.</a:t>
          </a:r>
          <a:endParaRPr lang="ru-RU" sz="1800" b="1" dirty="0"/>
        </a:p>
      </dgm:t>
    </dgm:pt>
    <dgm:pt modelId="{516298A5-19C3-408D-8BEC-583FC2DC6AA6}" type="parTrans" cxnId="{5F91BB1A-F2F5-4048-ACEA-1ADFB5A64876}">
      <dgm:prSet/>
      <dgm:spPr/>
      <dgm:t>
        <a:bodyPr/>
        <a:lstStyle/>
        <a:p>
          <a:endParaRPr lang="ru-RU" sz="1600"/>
        </a:p>
      </dgm:t>
    </dgm:pt>
    <dgm:pt modelId="{92F34902-5B06-4961-ACD1-84F6FCB33B2B}" type="sibTrans" cxnId="{5F91BB1A-F2F5-4048-ACEA-1ADFB5A64876}">
      <dgm:prSet/>
      <dgm:spPr/>
      <dgm:t>
        <a:bodyPr/>
        <a:lstStyle/>
        <a:p>
          <a:endParaRPr lang="ru-RU" sz="1600"/>
        </a:p>
      </dgm:t>
    </dgm:pt>
    <dgm:pt modelId="{B399CBDC-6F42-4072-A89C-5B8AAFE87826}">
      <dgm:prSet custT="1"/>
      <dgm:spPr/>
      <dgm:t>
        <a:bodyPr/>
        <a:lstStyle/>
        <a:p>
          <a:r>
            <a:rPr lang="ru-RU" sz="1800" dirty="0" smtClean="0"/>
            <a:t>Каждая группа пользователей имеет свой интерфейс и доступ к информации, которая предназначена только для него. </a:t>
          </a:r>
          <a:endParaRPr lang="ru-RU" sz="1800" b="1" dirty="0"/>
        </a:p>
      </dgm:t>
    </dgm:pt>
    <dgm:pt modelId="{57B93187-BC05-4699-BCDF-531F3401EFC9}" type="parTrans" cxnId="{29C3BF4D-BEC9-469C-A00E-FBFD33DFDB3F}">
      <dgm:prSet/>
      <dgm:spPr/>
      <dgm:t>
        <a:bodyPr/>
        <a:lstStyle/>
        <a:p>
          <a:endParaRPr lang="ru-RU" sz="1600"/>
        </a:p>
      </dgm:t>
    </dgm:pt>
    <dgm:pt modelId="{7B25E2DA-4376-41FF-9120-6A30DF3DBE5E}" type="sibTrans" cxnId="{29C3BF4D-BEC9-469C-A00E-FBFD33DFDB3F}">
      <dgm:prSet/>
      <dgm:spPr/>
      <dgm:t>
        <a:bodyPr/>
        <a:lstStyle/>
        <a:p>
          <a:endParaRPr lang="ru-RU" sz="1600"/>
        </a:p>
      </dgm:t>
    </dgm:pt>
    <dgm:pt modelId="{8B3D1691-326D-4E06-9BB6-4A7E2F711281}">
      <dgm:prSet custT="1"/>
      <dgm:spPr/>
      <dgm:t>
        <a:bodyPr/>
        <a:lstStyle/>
        <a:p>
          <a:r>
            <a:rPr lang="ru-RU" sz="1800" dirty="0" smtClean="0"/>
            <a:t>Доступ к АИС осуществляется с любого устройства имеющего доступ к Интернет (компьютер, планшет, смартфон).</a:t>
          </a:r>
          <a:endParaRPr lang="ru-RU" sz="1800" dirty="0"/>
        </a:p>
      </dgm:t>
    </dgm:pt>
    <dgm:pt modelId="{D423E5A2-A4BE-4A1A-ABE9-1B0527F56701}" type="parTrans" cxnId="{A459DADB-71D9-4F2A-B144-8B212CC80797}">
      <dgm:prSet/>
      <dgm:spPr/>
      <dgm:t>
        <a:bodyPr/>
        <a:lstStyle/>
        <a:p>
          <a:endParaRPr lang="ru-RU" sz="1600"/>
        </a:p>
      </dgm:t>
    </dgm:pt>
    <dgm:pt modelId="{EC20EEDB-DD03-453D-93A7-27A68451FCBA}" type="sibTrans" cxnId="{A459DADB-71D9-4F2A-B144-8B212CC80797}">
      <dgm:prSet/>
      <dgm:spPr/>
      <dgm:t>
        <a:bodyPr/>
        <a:lstStyle/>
        <a:p>
          <a:endParaRPr lang="ru-RU" sz="1600"/>
        </a:p>
      </dgm:t>
    </dgm:pt>
    <dgm:pt modelId="{F85CBA6C-8091-48DA-8A70-B9ADDF4D8291}" type="pres">
      <dgm:prSet presAssocID="{840598E6-8530-4E99-9DC2-C3E467BA84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AF04DC-0DC3-416C-B428-53CEE803DC09}" type="pres">
      <dgm:prSet presAssocID="{913349C2-A373-4B6B-A1BC-5B0D650D8DFA}" presName="parentText" presStyleLbl="node1" presStyleIdx="0" presStyleCnt="4" custScaleY="87962" custLinFactNeighborY="498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7B87C-119E-4A6B-BE7D-73A66ED4349A}" type="pres">
      <dgm:prSet presAssocID="{F4001069-742A-49F6-8295-8F03F8A8ED42}" presName="spacer" presStyleCnt="0"/>
      <dgm:spPr/>
    </dgm:pt>
    <dgm:pt modelId="{0A3CA209-659B-470D-B9AA-C6D8C27BF193}" type="pres">
      <dgm:prSet presAssocID="{12B26962-7546-40E2-AA36-6E7F4FCAC9F3}" presName="parentText" presStyleLbl="node1" presStyleIdx="1" presStyleCnt="4" custScaleY="47823" custLinFactNeighborY="255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CE1D1-766F-481A-917E-E7E12BE40C0A}" type="pres">
      <dgm:prSet presAssocID="{92F34902-5B06-4961-ACD1-84F6FCB33B2B}" presName="spacer" presStyleCnt="0"/>
      <dgm:spPr/>
    </dgm:pt>
    <dgm:pt modelId="{4DCC01F4-C100-49ED-96D5-5FB7FB09C415}" type="pres">
      <dgm:prSet presAssocID="{B399CBDC-6F42-4072-A89C-5B8AAFE87826}" presName="parentText" presStyleLbl="node1" presStyleIdx="2" presStyleCnt="4" custScaleY="51759" custLinFactNeighborY="1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F44B7-159A-4060-9C1D-F39CDCE697E1}" type="pres">
      <dgm:prSet presAssocID="{7B25E2DA-4376-41FF-9120-6A30DF3DBE5E}" presName="spacer" presStyleCnt="0"/>
      <dgm:spPr/>
    </dgm:pt>
    <dgm:pt modelId="{38F30058-8841-4C75-8407-89365AE30772}" type="pres">
      <dgm:prSet presAssocID="{8B3D1691-326D-4E06-9BB6-4A7E2F711281}" presName="parentText" presStyleLbl="node1" presStyleIdx="3" presStyleCnt="4" custScaleY="45700" custLinFactNeighborY="-257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F2B791-70C7-4A99-9D09-55DA1C296626}" type="presOf" srcId="{12B26962-7546-40E2-AA36-6E7F4FCAC9F3}" destId="{0A3CA209-659B-470D-B9AA-C6D8C27BF193}" srcOrd="0" destOrd="0" presId="urn:microsoft.com/office/officeart/2005/8/layout/vList2"/>
    <dgm:cxn modelId="{CB7B733F-302B-4128-9127-3EE5804B67E2}" type="presOf" srcId="{840598E6-8530-4E99-9DC2-C3E467BA8439}" destId="{F85CBA6C-8091-48DA-8A70-B9ADDF4D8291}" srcOrd="0" destOrd="0" presId="urn:microsoft.com/office/officeart/2005/8/layout/vList2"/>
    <dgm:cxn modelId="{A459DADB-71D9-4F2A-B144-8B212CC80797}" srcId="{840598E6-8530-4E99-9DC2-C3E467BA8439}" destId="{8B3D1691-326D-4E06-9BB6-4A7E2F711281}" srcOrd="3" destOrd="0" parTransId="{D423E5A2-A4BE-4A1A-ABE9-1B0527F56701}" sibTransId="{EC20EEDB-DD03-453D-93A7-27A68451FCBA}"/>
    <dgm:cxn modelId="{1E806096-DD92-4644-B59E-23C1DF534308}" srcId="{840598E6-8530-4E99-9DC2-C3E467BA8439}" destId="{913349C2-A373-4B6B-A1BC-5B0D650D8DFA}" srcOrd="0" destOrd="0" parTransId="{9F6980A4-9895-45A7-B010-C76CB3A6B07A}" sibTransId="{F4001069-742A-49F6-8295-8F03F8A8ED42}"/>
    <dgm:cxn modelId="{A11AFA6A-D6CF-4B93-8540-27E2FE91EA17}" type="presOf" srcId="{B399CBDC-6F42-4072-A89C-5B8AAFE87826}" destId="{4DCC01F4-C100-49ED-96D5-5FB7FB09C415}" srcOrd="0" destOrd="0" presId="urn:microsoft.com/office/officeart/2005/8/layout/vList2"/>
    <dgm:cxn modelId="{0EEF3599-8800-48E5-B1E2-6DFB2F5CB242}" type="presOf" srcId="{8B3D1691-326D-4E06-9BB6-4A7E2F711281}" destId="{38F30058-8841-4C75-8407-89365AE30772}" srcOrd="0" destOrd="0" presId="urn:microsoft.com/office/officeart/2005/8/layout/vList2"/>
    <dgm:cxn modelId="{29C3BF4D-BEC9-469C-A00E-FBFD33DFDB3F}" srcId="{840598E6-8530-4E99-9DC2-C3E467BA8439}" destId="{B399CBDC-6F42-4072-A89C-5B8AAFE87826}" srcOrd="2" destOrd="0" parTransId="{57B93187-BC05-4699-BCDF-531F3401EFC9}" sibTransId="{7B25E2DA-4376-41FF-9120-6A30DF3DBE5E}"/>
    <dgm:cxn modelId="{708989B2-AD2A-494D-8A24-BD985CD96638}" type="presOf" srcId="{913349C2-A373-4B6B-A1BC-5B0D650D8DFA}" destId="{75AF04DC-0DC3-416C-B428-53CEE803DC09}" srcOrd="0" destOrd="0" presId="urn:microsoft.com/office/officeart/2005/8/layout/vList2"/>
    <dgm:cxn modelId="{5F91BB1A-F2F5-4048-ACEA-1ADFB5A64876}" srcId="{840598E6-8530-4E99-9DC2-C3E467BA8439}" destId="{12B26962-7546-40E2-AA36-6E7F4FCAC9F3}" srcOrd="1" destOrd="0" parTransId="{516298A5-19C3-408D-8BEC-583FC2DC6AA6}" sibTransId="{92F34902-5B06-4961-ACD1-84F6FCB33B2B}"/>
    <dgm:cxn modelId="{95DC194E-6EA4-4848-A445-27C39E146799}" type="presParOf" srcId="{F85CBA6C-8091-48DA-8A70-B9ADDF4D8291}" destId="{75AF04DC-0DC3-416C-B428-53CEE803DC09}" srcOrd="0" destOrd="0" presId="urn:microsoft.com/office/officeart/2005/8/layout/vList2"/>
    <dgm:cxn modelId="{0ED57AFE-BF11-40E9-B267-FCA01B04452E}" type="presParOf" srcId="{F85CBA6C-8091-48DA-8A70-B9ADDF4D8291}" destId="{96C7B87C-119E-4A6B-BE7D-73A66ED4349A}" srcOrd="1" destOrd="0" presId="urn:microsoft.com/office/officeart/2005/8/layout/vList2"/>
    <dgm:cxn modelId="{5FBFCF88-9F69-4624-84A8-478BC695E69F}" type="presParOf" srcId="{F85CBA6C-8091-48DA-8A70-B9ADDF4D8291}" destId="{0A3CA209-659B-470D-B9AA-C6D8C27BF193}" srcOrd="2" destOrd="0" presId="urn:microsoft.com/office/officeart/2005/8/layout/vList2"/>
    <dgm:cxn modelId="{C03657F1-86DD-461E-9457-30BCAC5696AE}" type="presParOf" srcId="{F85CBA6C-8091-48DA-8A70-B9ADDF4D8291}" destId="{ABCCE1D1-766F-481A-917E-E7E12BE40C0A}" srcOrd="3" destOrd="0" presId="urn:microsoft.com/office/officeart/2005/8/layout/vList2"/>
    <dgm:cxn modelId="{B9E469A0-E24B-4FE0-A3D1-2CEC48A8B305}" type="presParOf" srcId="{F85CBA6C-8091-48DA-8A70-B9ADDF4D8291}" destId="{4DCC01F4-C100-49ED-96D5-5FB7FB09C415}" srcOrd="4" destOrd="0" presId="urn:microsoft.com/office/officeart/2005/8/layout/vList2"/>
    <dgm:cxn modelId="{4D7C438D-B23B-4638-AF12-29CD501968AF}" type="presParOf" srcId="{F85CBA6C-8091-48DA-8A70-B9ADDF4D8291}" destId="{2A8F44B7-159A-4060-9C1D-F39CDCE697E1}" srcOrd="5" destOrd="0" presId="urn:microsoft.com/office/officeart/2005/8/layout/vList2"/>
    <dgm:cxn modelId="{016D6CDA-0BB4-4E65-9B67-3F5279D1D067}" type="presParOf" srcId="{F85CBA6C-8091-48DA-8A70-B9ADDF4D8291}" destId="{38F30058-8841-4C75-8407-89365AE30772}" srcOrd="6" destOrd="0" presId="urn:microsoft.com/office/officeart/2005/8/layout/vList2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0598E6-8530-4E99-9DC2-C3E467BA8439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13349C2-A373-4B6B-A1BC-5B0D650D8DFA}">
      <dgm:prSet custT="1"/>
      <dgm:spPr/>
      <dgm:t>
        <a:bodyPr/>
        <a:lstStyle/>
        <a:p>
          <a:r>
            <a:rPr lang="ru-RU" altLang="ko-KR" sz="1800" b="1" dirty="0" smtClean="0">
              <a:cs typeface="Arial" pitchFamily="34" charset="0"/>
            </a:rPr>
            <a:t>«Паспорт объекта» и система оповещения, в том числе персональная</a:t>
          </a:r>
          <a:endParaRPr lang="ru-RU" altLang="ko-KR" sz="1800" b="1" dirty="0">
            <a:cs typeface="Arial" pitchFamily="34" charset="0"/>
          </a:endParaRPr>
        </a:p>
      </dgm:t>
    </dgm:pt>
    <dgm:pt modelId="{9F6980A4-9895-45A7-B010-C76CB3A6B07A}" type="parTrans" cxnId="{1E806096-DD92-4644-B59E-23C1DF534308}">
      <dgm:prSet/>
      <dgm:spPr/>
      <dgm:t>
        <a:bodyPr/>
        <a:lstStyle/>
        <a:p>
          <a:endParaRPr lang="ru-RU" sz="1600"/>
        </a:p>
      </dgm:t>
    </dgm:pt>
    <dgm:pt modelId="{F4001069-742A-49F6-8295-8F03F8A8ED42}" type="sibTrans" cxnId="{1E806096-DD92-4644-B59E-23C1DF534308}">
      <dgm:prSet/>
      <dgm:spPr/>
      <dgm:t>
        <a:bodyPr/>
        <a:lstStyle/>
        <a:p>
          <a:endParaRPr lang="ru-RU" sz="1600"/>
        </a:p>
      </dgm:t>
    </dgm:pt>
    <dgm:pt modelId="{12B26962-7546-40E2-AA36-6E7F4FCAC9F3}">
      <dgm:prSet custT="1"/>
      <dgm:spPr/>
      <dgm:t>
        <a:bodyPr/>
        <a:lstStyle/>
        <a:p>
          <a:r>
            <a:rPr lang="ru-RU" altLang="ko-KR" sz="1800" b="1" dirty="0" smtClean="0">
              <a:cs typeface="Arial" pitchFamily="34" charset="0"/>
            </a:rPr>
            <a:t>Временные параметры реагирования </a:t>
          </a:r>
          <a:r>
            <a:rPr lang="ru-RU" altLang="ko-KR" sz="1800" dirty="0" smtClean="0">
              <a:cs typeface="Arial" pitchFamily="34" charset="0"/>
            </a:rPr>
            <a:t>с</a:t>
          </a:r>
          <a:r>
            <a:rPr lang="ru-RU" sz="1800" dirty="0" smtClean="0"/>
            <a:t>ервисных организаций, управляющих компаний на обращения граждан, в соответствии с нормативными документами.</a:t>
          </a:r>
          <a:endParaRPr lang="ru-RU" sz="1800" b="1" dirty="0"/>
        </a:p>
      </dgm:t>
    </dgm:pt>
    <dgm:pt modelId="{516298A5-19C3-408D-8BEC-583FC2DC6AA6}" type="parTrans" cxnId="{5F91BB1A-F2F5-4048-ACEA-1ADFB5A64876}">
      <dgm:prSet/>
      <dgm:spPr/>
      <dgm:t>
        <a:bodyPr/>
        <a:lstStyle/>
        <a:p>
          <a:endParaRPr lang="ru-RU" sz="1600"/>
        </a:p>
      </dgm:t>
    </dgm:pt>
    <dgm:pt modelId="{92F34902-5B06-4961-ACD1-84F6FCB33B2B}" type="sibTrans" cxnId="{5F91BB1A-F2F5-4048-ACEA-1ADFB5A64876}">
      <dgm:prSet/>
      <dgm:spPr/>
      <dgm:t>
        <a:bodyPr/>
        <a:lstStyle/>
        <a:p>
          <a:endParaRPr lang="ru-RU" sz="1600"/>
        </a:p>
      </dgm:t>
    </dgm:pt>
    <dgm:pt modelId="{B399CBDC-6F42-4072-A89C-5B8AAFE87826}">
      <dgm:prSet custT="1"/>
      <dgm:spPr/>
      <dgm:t>
        <a:bodyPr/>
        <a:lstStyle/>
        <a:p>
          <a:r>
            <a:rPr lang="ru-RU" altLang="ko-KR" sz="1800" b="1" dirty="0" smtClean="0">
              <a:cs typeface="맑은 고딕"/>
            </a:rPr>
            <a:t>Предусмотрена интеграция</a:t>
          </a:r>
          <a:r>
            <a:rPr lang="ru-RU" sz="1800" dirty="0" smtClean="0"/>
            <a:t> различных систем диспетчеризации и учета потребленных ресурсов.</a:t>
          </a:r>
          <a:endParaRPr lang="ru-RU" sz="1800" b="1" dirty="0"/>
        </a:p>
      </dgm:t>
    </dgm:pt>
    <dgm:pt modelId="{57B93187-BC05-4699-BCDF-531F3401EFC9}" type="parTrans" cxnId="{29C3BF4D-BEC9-469C-A00E-FBFD33DFDB3F}">
      <dgm:prSet/>
      <dgm:spPr/>
      <dgm:t>
        <a:bodyPr/>
        <a:lstStyle/>
        <a:p>
          <a:endParaRPr lang="ru-RU" sz="1600"/>
        </a:p>
      </dgm:t>
    </dgm:pt>
    <dgm:pt modelId="{7B25E2DA-4376-41FF-9120-6A30DF3DBE5E}" type="sibTrans" cxnId="{29C3BF4D-BEC9-469C-A00E-FBFD33DFDB3F}">
      <dgm:prSet/>
      <dgm:spPr/>
      <dgm:t>
        <a:bodyPr/>
        <a:lstStyle/>
        <a:p>
          <a:endParaRPr lang="ru-RU" sz="1600"/>
        </a:p>
      </dgm:t>
    </dgm:pt>
    <dgm:pt modelId="{8B3D1691-326D-4E06-9BB6-4A7E2F711281}">
      <dgm:prSet custT="1"/>
      <dgm:spPr/>
      <dgm:t>
        <a:bodyPr/>
        <a:lstStyle/>
        <a:p>
          <a:r>
            <a:rPr lang="ru-RU" altLang="ko-KR" sz="1800" b="1" dirty="0" smtClean="0">
              <a:cs typeface="맑은 고딕"/>
            </a:rPr>
            <a:t>В рамках одной системы</a:t>
          </a:r>
          <a:r>
            <a:rPr lang="ru-RU" sz="1800" dirty="0" smtClean="0"/>
            <a:t>(одной городской объединенной диспетчерской службы или ЕДДС обрабатывающей обращения жителей по вопросам ЖКХ) </a:t>
          </a:r>
          <a:r>
            <a:rPr lang="ru-RU" sz="1800" b="1" dirty="0" smtClean="0"/>
            <a:t>сопровождение нескольких баз данных</a:t>
          </a:r>
          <a:r>
            <a:rPr lang="ru-RU" sz="1800" dirty="0" smtClean="0"/>
            <a:t>, </a:t>
          </a:r>
          <a:r>
            <a:rPr lang="ru-RU" sz="1800" u="sng" dirty="0" smtClean="0"/>
            <a:t>для N-количества муниципальных образований</a:t>
          </a:r>
          <a:r>
            <a:rPr lang="ru-RU" sz="1800" dirty="0" smtClean="0"/>
            <a:t>, и формирование статистической информации для вышестоящего органа управления и выгрузке информации в АИС более высокого уровня.</a:t>
          </a:r>
          <a:endParaRPr lang="ru-RU" sz="1800" dirty="0"/>
        </a:p>
      </dgm:t>
    </dgm:pt>
    <dgm:pt modelId="{D423E5A2-A4BE-4A1A-ABE9-1B0527F56701}" type="parTrans" cxnId="{A459DADB-71D9-4F2A-B144-8B212CC80797}">
      <dgm:prSet/>
      <dgm:spPr/>
      <dgm:t>
        <a:bodyPr/>
        <a:lstStyle/>
        <a:p>
          <a:endParaRPr lang="ru-RU" sz="1600"/>
        </a:p>
      </dgm:t>
    </dgm:pt>
    <dgm:pt modelId="{EC20EEDB-DD03-453D-93A7-27A68451FCBA}" type="sibTrans" cxnId="{A459DADB-71D9-4F2A-B144-8B212CC80797}">
      <dgm:prSet/>
      <dgm:spPr/>
      <dgm:t>
        <a:bodyPr/>
        <a:lstStyle/>
        <a:p>
          <a:endParaRPr lang="ru-RU" sz="1600"/>
        </a:p>
      </dgm:t>
    </dgm:pt>
    <dgm:pt modelId="{F85CBA6C-8091-48DA-8A70-B9ADDF4D8291}" type="pres">
      <dgm:prSet presAssocID="{840598E6-8530-4E99-9DC2-C3E467BA84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AF04DC-0DC3-416C-B428-53CEE803DC09}" type="pres">
      <dgm:prSet presAssocID="{913349C2-A373-4B6B-A1BC-5B0D650D8DFA}" presName="parentText" presStyleLbl="node1" presStyleIdx="0" presStyleCnt="4" custScaleY="36736" custLinFactNeighborY="61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7B87C-119E-4A6B-BE7D-73A66ED4349A}" type="pres">
      <dgm:prSet presAssocID="{F4001069-742A-49F6-8295-8F03F8A8ED42}" presName="spacer" presStyleCnt="0"/>
      <dgm:spPr/>
    </dgm:pt>
    <dgm:pt modelId="{0A3CA209-659B-470D-B9AA-C6D8C27BF193}" type="pres">
      <dgm:prSet presAssocID="{12B26962-7546-40E2-AA36-6E7F4FCAC9F3}" presName="parentText" presStyleLbl="node1" presStyleIdx="1" presStyleCnt="4" custScaleY="49597" custLinFactNeighborY="329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CE1D1-766F-481A-917E-E7E12BE40C0A}" type="pres">
      <dgm:prSet presAssocID="{92F34902-5B06-4961-ACD1-84F6FCB33B2B}" presName="spacer" presStyleCnt="0"/>
      <dgm:spPr/>
    </dgm:pt>
    <dgm:pt modelId="{4DCC01F4-C100-49ED-96D5-5FB7FB09C415}" type="pres">
      <dgm:prSet presAssocID="{B399CBDC-6F42-4072-A89C-5B8AAFE87826}" presName="parentText" presStyleLbl="node1" presStyleIdx="2" presStyleCnt="4" custScaleY="41704" custLinFactNeighborY="-13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F44B7-159A-4060-9C1D-F39CDCE697E1}" type="pres">
      <dgm:prSet presAssocID="{7B25E2DA-4376-41FF-9120-6A30DF3DBE5E}" presName="spacer" presStyleCnt="0"/>
      <dgm:spPr/>
    </dgm:pt>
    <dgm:pt modelId="{38F30058-8841-4C75-8407-89365AE30772}" type="pres">
      <dgm:prSet presAssocID="{8B3D1691-326D-4E06-9BB6-4A7E2F711281}" presName="parentText" presStyleLbl="node1" presStyleIdx="3" presStyleCnt="4" custScaleY="91908" custLinFactNeighborY="-610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59DADB-71D9-4F2A-B144-8B212CC80797}" srcId="{840598E6-8530-4E99-9DC2-C3E467BA8439}" destId="{8B3D1691-326D-4E06-9BB6-4A7E2F711281}" srcOrd="3" destOrd="0" parTransId="{D423E5A2-A4BE-4A1A-ABE9-1B0527F56701}" sibTransId="{EC20EEDB-DD03-453D-93A7-27A68451FCBA}"/>
    <dgm:cxn modelId="{1E806096-DD92-4644-B59E-23C1DF534308}" srcId="{840598E6-8530-4E99-9DC2-C3E467BA8439}" destId="{913349C2-A373-4B6B-A1BC-5B0D650D8DFA}" srcOrd="0" destOrd="0" parTransId="{9F6980A4-9895-45A7-B010-C76CB3A6B07A}" sibTransId="{F4001069-742A-49F6-8295-8F03F8A8ED42}"/>
    <dgm:cxn modelId="{0DD7FDE7-2178-43FC-BCB9-90E103F88E69}" type="presOf" srcId="{8B3D1691-326D-4E06-9BB6-4A7E2F711281}" destId="{38F30058-8841-4C75-8407-89365AE30772}" srcOrd="0" destOrd="0" presId="urn:microsoft.com/office/officeart/2005/8/layout/vList2"/>
    <dgm:cxn modelId="{4C8266BA-EAF1-4062-BCEE-F7B94564F436}" type="presOf" srcId="{12B26962-7546-40E2-AA36-6E7F4FCAC9F3}" destId="{0A3CA209-659B-470D-B9AA-C6D8C27BF193}" srcOrd="0" destOrd="0" presId="urn:microsoft.com/office/officeart/2005/8/layout/vList2"/>
    <dgm:cxn modelId="{29C3BF4D-BEC9-469C-A00E-FBFD33DFDB3F}" srcId="{840598E6-8530-4E99-9DC2-C3E467BA8439}" destId="{B399CBDC-6F42-4072-A89C-5B8AAFE87826}" srcOrd="2" destOrd="0" parTransId="{57B93187-BC05-4699-BCDF-531F3401EFC9}" sibTransId="{7B25E2DA-4376-41FF-9120-6A30DF3DBE5E}"/>
    <dgm:cxn modelId="{5F91BB1A-F2F5-4048-ACEA-1ADFB5A64876}" srcId="{840598E6-8530-4E99-9DC2-C3E467BA8439}" destId="{12B26962-7546-40E2-AA36-6E7F4FCAC9F3}" srcOrd="1" destOrd="0" parTransId="{516298A5-19C3-408D-8BEC-583FC2DC6AA6}" sibTransId="{92F34902-5B06-4961-ACD1-84F6FCB33B2B}"/>
    <dgm:cxn modelId="{5C6D87C6-259F-404C-BA0F-1F466CA46D39}" type="presOf" srcId="{B399CBDC-6F42-4072-A89C-5B8AAFE87826}" destId="{4DCC01F4-C100-49ED-96D5-5FB7FB09C415}" srcOrd="0" destOrd="0" presId="urn:microsoft.com/office/officeart/2005/8/layout/vList2"/>
    <dgm:cxn modelId="{B24F6B02-BD88-4338-9094-C8B7FA17E3FC}" type="presOf" srcId="{840598E6-8530-4E99-9DC2-C3E467BA8439}" destId="{F85CBA6C-8091-48DA-8A70-B9ADDF4D8291}" srcOrd="0" destOrd="0" presId="urn:microsoft.com/office/officeart/2005/8/layout/vList2"/>
    <dgm:cxn modelId="{20065122-755A-40A1-9389-413850A7EC72}" type="presOf" srcId="{913349C2-A373-4B6B-A1BC-5B0D650D8DFA}" destId="{75AF04DC-0DC3-416C-B428-53CEE803DC09}" srcOrd="0" destOrd="0" presId="urn:microsoft.com/office/officeart/2005/8/layout/vList2"/>
    <dgm:cxn modelId="{92AE3069-0C88-470B-8397-37DDB476CC7B}" type="presParOf" srcId="{F85CBA6C-8091-48DA-8A70-B9ADDF4D8291}" destId="{75AF04DC-0DC3-416C-B428-53CEE803DC09}" srcOrd="0" destOrd="0" presId="urn:microsoft.com/office/officeart/2005/8/layout/vList2"/>
    <dgm:cxn modelId="{E5D0A7A8-F2DC-4D43-A750-955266AB916D}" type="presParOf" srcId="{F85CBA6C-8091-48DA-8A70-B9ADDF4D8291}" destId="{96C7B87C-119E-4A6B-BE7D-73A66ED4349A}" srcOrd="1" destOrd="0" presId="urn:microsoft.com/office/officeart/2005/8/layout/vList2"/>
    <dgm:cxn modelId="{14A58477-4977-4427-A227-2A6DFCFD603A}" type="presParOf" srcId="{F85CBA6C-8091-48DA-8A70-B9ADDF4D8291}" destId="{0A3CA209-659B-470D-B9AA-C6D8C27BF193}" srcOrd="2" destOrd="0" presId="urn:microsoft.com/office/officeart/2005/8/layout/vList2"/>
    <dgm:cxn modelId="{AB36F3D0-A37F-40B0-BA31-704EFAF46E8C}" type="presParOf" srcId="{F85CBA6C-8091-48DA-8A70-B9ADDF4D8291}" destId="{ABCCE1D1-766F-481A-917E-E7E12BE40C0A}" srcOrd="3" destOrd="0" presId="urn:microsoft.com/office/officeart/2005/8/layout/vList2"/>
    <dgm:cxn modelId="{085EE3BB-2BDE-4561-9EFF-8945B4CE6678}" type="presParOf" srcId="{F85CBA6C-8091-48DA-8A70-B9ADDF4D8291}" destId="{4DCC01F4-C100-49ED-96D5-5FB7FB09C415}" srcOrd="4" destOrd="0" presId="urn:microsoft.com/office/officeart/2005/8/layout/vList2"/>
    <dgm:cxn modelId="{602F49E9-6073-4EE2-9DA8-F56812BAAA5B}" type="presParOf" srcId="{F85CBA6C-8091-48DA-8A70-B9ADDF4D8291}" destId="{2A8F44B7-159A-4060-9C1D-F39CDCE697E1}" srcOrd="5" destOrd="0" presId="urn:microsoft.com/office/officeart/2005/8/layout/vList2"/>
    <dgm:cxn modelId="{9199A405-4787-4C13-83FE-F39477D3ACA1}" type="presParOf" srcId="{F85CBA6C-8091-48DA-8A70-B9ADDF4D8291}" destId="{38F30058-8841-4C75-8407-89365AE30772}" srcOrd="6" destOrd="0" presId="urn:microsoft.com/office/officeart/2005/8/layout/vList2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98E6-8530-4E99-9DC2-C3E467BA8439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2756BF5-2C05-4D89-8820-146B9E51B9FF}">
      <dgm:prSet/>
      <dgm:spPr/>
      <dgm:t>
        <a:bodyPr/>
        <a:lstStyle/>
        <a:p>
          <a:pPr rtl="0"/>
          <a:r>
            <a:rPr lang="ru-RU" b="1" dirty="0" smtClean="0"/>
            <a:t>Возможность формирования и анализа информации по повышению </a:t>
          </a:r>
          <a:r>
            <a:rPr lang="ru-RU" b="1" dirty="0" err="1" smtClean="0"/>
            <a:t>энергоэффективности</a:t>
          </a:r>
          <a:r>
            <a:rPr lang="ru-RU" b="1" dirty="0" smtClean="0"/>
            <a:t> объектов; </a:t>
          </a:r>
          <a:endParaRPr lang="ru-RU" b="1" dirty="0"/>
        </a:p>
      </dgm:t>
    </dgm:pt>
    <dgm:pt modelId="{8A8E47C7-3E6C-4CE5-9388-65E5615CE480}" type="parTrans" cxnId="{ED0D35AC-EE91-4725-989D-5906689FD173}">
      <dgm:prSet/>
      <dgm:spPr/>
      <dgm:t>
        <a:bodyPr/>
        <a:lstStyle/>
        <a:p>
          <a:endParaRPr lang="ru-RU" b="1"/>
        </a:p>
      </dgm:t>
    </dgm:pt>
    <dgm:pt modelId="{C950F661-CA43-478B-9FC1-728A45608432}" type="sibTrans" cxnId="{ED0D35AC-EE91-4725-989D-5906689FD173}">
      <dgm:prSet/>
      <dgm:spPr/>
      <dgm:t>
        <a:bodyPr/>
        <a:lstStyle/>
        <a:p>
          <a:endParaRPr lang="ru-RU" b="1"/>
        </a:p>
      </dgm:t>
    </dgm:pt>
    <dgm:pt modelId="{04FDD637-1B0A-4E4D-B05E-891421F3B265}">
      <dgm:prSet/>
      <dgm:spPr/>
      <dgm:t>
        <a:bodyPr/>
        <a:lstStyle/>
        <a:p>
          <a:pPr rtl="0"/>
          <a:r>
            <a:rPr lang="ru-RU" b="1" dirty="0" smtClean="0"/>
            <a:t>Возможность гибкого и эффективного планирования программы капитального ремонта;</a:t>
          </a:r>
          <a:endParaRPr lang="ru-RU" b="1" dirty="0"/>
        </a:p>
      </dgm:t>
    </dgm:pt>
    <dgm:pt modelId="{517A5B05-11C1-4F13-852A-5BCF2D478682}" type="parTrans" cxnId="{8F7C4818-52DD-417A-A447-EE0B4532FF30}">
      <dgm:prSet/>
      <dgm:spPr/>
      <dgm:t>
        <a:bodyPr/>
        <a:lstStyle/>
        <a:p>
          <a:endParaRPr lang="ru-RU" b="1"/>
        </a:p>
      </dgm:t>
    </dgm:pt>
    <dgm:pt modelId="{FA7D4234-8073-43F8-B209-2F7C8939FEC4}" type="sibTrans" cxnId="{8F7C4818-52DD-417A-A447-EE0B4532FF30}">
      <dgm:prSet/>
      <dgm:spPr/>
      <dgm:t>
        <a:bodyPr/>
        <a:lstStyle/>
        <a:p>
          <a:endParaRPr lang="ru-RU" b="1"/>
        </a:p>
      </dgm:t>
    </dgm:pt>
    <dgm:pt modelId="{C1A1C889-9B90-49AB-90F2-D853BC9A33EA}">
      <dgm:prSet/>
      <dgm:spPr/>
      <dgm:t>
        <a:bodyPr/>
        <a:lstStyle/>
        <a:p>
          <a:pPr rtl="0"/>
          <a:r>
            <a:rPr lang="ru-RU" b="1" dirty="0" smtClean="0"/>
            <a:t>Контроль качества исполнения программы капитального ремонта и целевого расходования бюджетных средств и средств граждан.</a:t>
          </a:r>
          <a:endParaRPr lang="ru-RU" b="1" dirty="0"/>
        </a:p>
      </dgm:t>
    </dgm:pt>
    <dgm:pt modelId="{40030DD4-8DD5-4F9D-BC1F-1832F442EC2F}" type="parTrans" cxnId="{1AF5C3BE-1061-41C0-BB1F-CA216B83949F}">
      <dgm:prSet/>
      <dgm:spPr/>
      <dgm:t>
        <a:bodyPr/>
        <a:lstStyle/>
        <a:p>
          <a:endParaRPr lang="ru-RU" b="1"/>
        </a:p>
      </dgm:t>
    </dgm:pt>
    <dgm:pt modelId="{5BCFA1C7-A910-4209-8980-FE831AA44A8E}" type="sibTrans" cxnId="{1AF5C3BE-1061-41C0-BB1F-CA216B83949F}">
      <dgm:prSet/>
      <dgm:spPr/>
      <dgm:t>
        <a:bodyPr/>
        <a:lstStyle/>
        <a:p>
          <a:endParaRPr lang="ru-RU" b="1"/>
        </a:p>
      </dgm:t>
    </dgm:pt>
    <dgm:pt modelId="{F85CBA6C-8091-48DA-8A70-B9ADDF4D8291}" type="pres">
      <dgm:prSet presAssocID="{840598E6-8530-4E99-9DC2-C3E467BA84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58133C-BA12-4E6F-9473-559C6A8B5065}" type="pres">
      <dgm:prSet presAssocID="{D2756BF5-2C05-4D89-8820-146B9E51B9FF}" presName="parentText" presStyleLbl="node1" presStyleIdx="0" presStyleCnt="3" custScaleY="1162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0532F-AEE2-4365-90CC-1D42552330DF}" type="pres">
      <dgm:prSet presAssocID="{C950F661-CA43-478B-9FC1-728A45608432}" presName="spacer" presStyleCnt="0"/>
      <dgm:spPr/>
    </dgm:pt>
    <dgm:pt modelId="{9174E422-FB66-40FC-A0E9-30E4D6278E9E}" type="pres">
      <dgm:prSet presAssocID="{04FDD637-1B0A-4E4D-B05E-891421F3B26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47BA1-FB32-4152-B588-D99AEAB5EDE2}" type="pres">
      <dgm:prSet presAssocID="{FA7D4234-8073-43F8-B209-2F7C8939FEC4}" presName="spacer" presStyleCnt="0"/>
      <dgm:spPr/>
    </dgm:pt>
    <dgm:pt modelId="{CDA41F5D-69BD-4F4F-ACBC-ED82A1554340}" type="pres">
      <dgm:prSet presAssocID="{C1A1C889-9B90-49AB-90F2-D853BC9A33EA}" presName="parentText" presStyleLbl="node1" presStyleIdx="2" presStyleCnt="3" custScaleY="1065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F5C3BE-1061-41C0-BB1F-CA216B83949F}" srcId="{840598E6-8530-4E99-9DC2-C3E467BA8439}" destId="{C1A1C889-9B90-49AB-90F2-D853BC9A33EA}" srcOrd="2" destOrd="0" parTransId="{40030DD4-8DD5-4F9D-BC1F-1832F442EC2F}" sibTransId="{5BCFA1C7-A910-4209-8980-FE831AA44A8E}"/>
    <dgm:cxn modelId="{0BDFF969-45A6-4EB9-AC6B-727F19C655C2}" type="presOf" srcId="{D2756BF5-2C05-4D89-8820-146B9E51B9FF}" destId="{2558133C-BA12-4E6F-9473-559C6A8B5065}" srcOrd="0" destOrd="0" presId="urn:microsoft.com/office/officeart/2005/8/layout/vList2"/>
    <dgm:cxn modelId="{ED0D35AC-EE91-4725-989D-5906689FD173}" srcId="{840598E6-8530-4E99-9DC2-C3E467BA8439}" destId="{D2756BF5-2C05-4D89-8820-146B9E51B9FF}" srcOrd="0" destOrd="0" parTransId="{8A8E47C7-3E6C-4CE5-9388-65E5615CE480}" sibTransId="{C950F661-CA43-478B-9FC1-728A45608432}"/>
    <dgm:cxn modelId="{A3A960F8-D37E-4FEB-B9D0-E58FA7EFB7B2}" type="presOf" srcId="{04FDD637-1B0A-4E4D-B05E-891421F3B265}" destId="{9174E422-FB66-40FC-A0E9-30E4D6278E9E}" srcOrd="0" destOrd="0" presId="urn:microsoft.com/office/officeart/2005/8/layout/vList2"/>
    <dgm:cxn modelId="{8F7C4818-52DD-417A-A447-EE0B4532FF30}" srcId="{840598E6-8530-4E99-9DC2-C3E467BA8439}" destId="{04FDD637-1B0A-4E4D-B05E-891421F3B265}" srcOrd="1" destOrd="0" parTransId="{517A5B05-11C1-4F13-852A-5BCF2D478682}" sibTransId="{FA7D4234-8073-43F8-B209-2F7C8939FEC4}"/>
    <dgm:cxn modelId="{2B20E852-249A-4DE8-9904-4564FB7696B3}" type="presOf" srcId="{840598E6-8530-4E99-9DC2-C3E467BA8439}" destId="{F85CBA6C-8091-48DA-8A70-B9ADDF4D8291}" srcOrd="0" destOrd="0" presId="urn:microsoft.com/office/officeart/2005/8/layout/vList2"/>
    <dgm:cxn modelId="{6AA03025-3DBB-46FB-9F68-350EE2BF05DA}" type="presOf" srcId="{C1A1C889-9B90-49AB-90F2-D853BC9A33EA}" destId="{CDA41F5D-69BD-4F4F-ACBC-ED82A1554340}" srcOrd="0" destOrd="0" presId="urn:microsoft.com/office/officeart/2005/8/layout/vList2"/>
    <dgm:cxn modelId="{3B259207-EF48-48E6-AC3D-79170500D2D8}" type="presParOf" srcId="{F85CBA6C-8091-48DA-8A70-B9ADDF4D8291}" destId="{2558133C-BA12-4E6F-9473-559C6A8B5065}" srcOrd="0" destOrd="0" presId="urn:microsoft.com/office/officeart/2005/8/layout/vList2"/>
    <dgm:cxn modelId="{1ABF88A4-8F2F-4446-B7D8-8F14F3D82E6F}" type="presParOf" srcId="{F85CBA6C-8091-48DA-8A70-B9ADDF4D8291}" destId="{C300532F-AEE2-4365-90CC-1D42552330DF}" srcOrd="1" destOrd="0" presId="urn:microsoft.com/office/officeart/2005/8/layout/vList2"/>
    <dgm:cxn modelId="{744ED36E-80C4-4A0A-974E-3492EE571DA6}" type="presParOf" srcId="{F85CBA6C-8091-48DA-8A70-B9ADDF4D8291}" destId="{9174E422-FB66-40FC-A0E9-30E4D6278E9E}" srcOrd="2" destOrd="0" presId="urn:microsoft.com/office/officeart/2005/8/layout/vList2"/>
    <dgm:cxn modelId="{79B97617-0CFB-40B7-BA3C-B43DA0419CC4}" type="presParOf" srcId="{F85CBA6C-8091-48DA-8A70-B9ADDF4D8291}" destId="{A6447BA1-FB32-4152-B588-D99AEAB5EDE2}" srcOrd="3" destOrd="0" presId="urn:microsoft.com/office/officeart/2005/8/layout/vList2"/>
    <dgm:cxn modelId="{D248AD73-1EF1-4A40-B5C5-E9480B6A9BEA}" type="presParOf" srcId="{F85CBA6C-8091-48DA-8A70-B9ADDF4D8291}" destId="{CDA41F5D-69BD-4F4F-ACBC-ED82A1554340}" srcOrd="4" destOrd="0" presId="urn:microsoft.com/office/officeart/2005/8/layout/vList2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98E6-8530-4E99-9DC2-C3E467BA84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756BF5-2C05-4D89-8820-146B9E51B9FF}">
      <dgm:prSet custT="1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Решения заложенные в АИС </a:t>
          </a:r>
          <a:r>
            <a:rPr lang="ru-RU" sz="1800" baseline="0" dirty="0" smtClean="0">
              <a:solidFill>
                <a:schemeClr val="tx1"/>
              </a:solidFill>
            </a:rPr>
            <a:t>ГОДС</a:t>
          </a:r>
          <a:r>
            <a:rPr lang="ru-RU" sz="1800" dirty="0" smtClean="0">
              <a:solidFill>
                <a:schemeClr val="tx1"/>
              </a:solidFill>
            </a:rPr>
            <a:t> ЖКХ превращают её в общедоступную информационную платформу, в которой функционируют дружественные интерфейсы с необходимыми для жителей и гостей города информационными сервисами </a:t>
          </a:r>
          <a:endParaRPr lang="ru-RU" sz="1800" dirty="0">
            <a:solidFill>
              <a:schemeClr val="tx1"/>
            </a:solidFill>
          </a:endParaRPr>
        </a:p>
      </dgm:t>
    </dgm:pt>
    <dgm:pt modelId="{8A8E47C7-3E6C-4CE5-9388-65E5615CE480}" type="parTrans" cxnId="{ED0D35AC-EE91-4725-989D-5906689FD173}">
      <dgm:prSet/>
      <dgm:spPr/>
      <dgm:t>
        <a:bodyPr/>
        <a:lstStyle/>
        <a:p>
          <a:endParaRPr lang="ru-RU"/>
        </a:p>
      </dgm:t>
    </dgm:pt>
    <dgm:pt modelId="{C950F661-CA43-478B-9FC1-728A45608432}" type="sibTrans" cxnId="{ED0D35AC-EE91-4725-989D-5906689FD173}">
      <dgm:prSet/>
      <dgm:spPr/>
      <dgm:t>
        <a:bodyPr/>
        <a:lstStyle/>
        <a:p>
          <a:endParaRPr lang="ru-RU"/>
        </a:p>
      </dgm:t>
    </dgm:pt>
    <dgm:pt modelId="{04FDD637-1B0A-4E4D-B05E-891421F3B265}">
      <dgm:prSet custT="1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r>
            <a:rPr lang="ru-RU" sz="1800" baseline="0" dirty="0" smtClean="0">
              <a:solidFill>
                <a:schemeClr val="tx1"/>
              </a:solidFill>
            </a:rPr>
            <a:t>Уникальность ситуации заключается ещё и в том, что реализованный проект позволил разработать критерии и требования минимальные и достаточные для ТИРАЖИРОВАНИЯ проекта на территории большинства муниципальных образований РФ, как составной части КОНЦЕПЦИИ «КОМФОРТНЫЙ ГОРОД» </a:t>
          </a:r>
          <a:endParaRPr lang="ru-RU" sz="1800" baseline="0" dirty="0">
            <a:solidFill>
              <a:schemeClr val="tx1"/>
            </a:solidFill>
          </a:endParaRPr>
        </a:p>
      </dgm:t>
    </dgm:pt>
    <dgm:pt modelId="{517A5B05-11C1-4F13-852A-5BCF2D478682}" type="parTrans" cxnId="{8F7C4818-52DD-417A-A447-EE0B4532FF30}">
      <dgm:prSet/>
      <dgm:spPr/>
      <dgm:t>
        <a:bodyPr/>
        <a:lstStyle/>
        <a:p>
          <a:endParaRPr lang="ru-RU"/>
        </a:p>
      </dgm:t>
    </dgm:pt>
    <dgm:pt modelId="{FA7D4234-8073-43F8-B209-2F7C8939FEC4}" type="sibTrans" cxnId="{8F7C4818-52DD-417A-A447-EE0B4532FF30}">
      <dgm:prSet/>
      <dgm:spPr/>
      <dgm:t>
        <a:bodyPr/>
        <a:lstStyle/>
        <a:p>
          <a:endParaRPr lang="ru-RU"/>
        </a:p>
      </dgm:t>
    </dgm:pt>
    <dgm:pt modelId="{A66550F2-319C-4372-B194-BD284D842F44}">
      <dgm:prSet custT="1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r>
            <a:rPr lang="ru-RU" sz="1800" baseline="0" dirty="0" smtClean="0">
              <a:solidFill>
                <a:schemeClr val="tx1"/>
              </a:solidFill>
            </a:rPr>
            <a:t>"«Умный город» – это умное управление, умное проживание, умные люди, умная среда, умная экономика, умная мобильность." </a:t>
          </a:r>
        </a:p>
        <a:p>
          <a:pPr rtl="0"/>
          <a:r>
            <a:rPr lang="ru-RU" sz="1800" baseline="0" dirty="0" smtClean="0">
              <a:solidFill>
                <a:schemeClr val="tx1"/>
              </a:solidFill>
            </a:rPr>
            <a:t>Это в том числе, новый и нетрадиционный подход к управлению органами местного самоуправления коммунальным хозяйством и жилым фондом. Эксплуатации старых и строительству новых зданий и сооружений, как жилых, так и общественных</a:t>
          </a:r>
        </a:p>
      </dgm:t>
    </dgm:pt>
    <dgm:pt modelId="{BD53378D-75CD-4301-93C3-18BE87A39A1F}" type="parTrans" cxnId="{4B0AF69E-0153-4403-87E1-6567FA25CAAC}">
      <dgm:prSet/>
      <dgm:spPr/>
      <dgm:t>
        <a:bodyPr/>
        <a:lstStyle/>
        <a:p>
          <a:endParaRPr lang="ru-RU"/>
        </a:p>
      </dgm:t>
    </dgm:pt>
    <dgm:pt modelId="{195AE07D-16AA-4CD2-949B-C64515DEAFB4}" type="sibTrans" cxnId="{4B0AF69E-0153-4403-87E1-6567FA25CAAC}">
      <dgm:prSet/>
      <dgm:spPr/>
      <dgm:t>
        <a:bodyPr/>
        <a:lstStyle/>
        <a:p>
          <a:endParaRPr lang="ru-RU"/>
        </a:p>
      </dgm:t>
    </dgm:pt>
    <dgm:pt modelId="{F85CBA6C-8091-48DA-8A70-B9ADDF4D8291}" type="pres">
      <dgm:prSet presAssocID="{840598E6-8530-4E99-9DC2-C3E467BA84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58133C-BA12-4E6F-9473-559C6A8B5065}" type="pres">
      <dgm:prSet presAssocID="{D2756BF5-2C05-4D89-8820-146B9E51B9FF}" presName="parentText" presStyleLbl="node1" presStyleIdx="0" presStyleCnt="3" custScaleY="82227" custLinFactY="-9767" custLinFactNeighborY="-1000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00532F-AEE2-4365-90CC-1D42552330DF}" type="pres">
      <dgm:prSet presAssocID="{C950F661-CA43-478B-9FC1-728A45608432}" presName="spacer" presStyleCnt="0"/>
      <dgm:spPr/>
      <dgm:t>
        <a:bodyPr/>
        <a:lstStyle/>
        <a:p>
          <a:endParaRPr lang="ru-RU"/>
        </a:p>
      </dgm:t>
    </dgm:pt>
    <dgm:pt modelId="{9174E422-FB66-40FC-A0E9-30E4D6278E9E}" type="pres">
      <dgm:prSet presAssocID="{04FDD637-1B0A-4E4D-B05E-891421F3B265}" presName="parentText" presStyleLbl="node1" presStyleIdx="1" presStyleCnt="3" custScaleY="74159" custLinFactY="-3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2272C-2008-4B74-B4E6-036035F8DB5A}" type="pres">
      <dgm:prSet presAssocID="{FA7D4234-8073-43F8-B209-2F7C8939FEC4}" presName="spacer" presStyleCnt="0"/>
      <dgm:spPr/>
      <dgm:t>
        <a:bodyPr/>
        <a:lstStyle/>
        <a:p>
          <a:endParaRPr lang="ru-RU"/>
        </a:p>
      </dgm:t>
    </dgm:pt>
    <dgm:pt modelId="{396A6E82-2151-4620-8952-BCEAFF42DE27}" type="pres">
      <dgm:prSet presAssocID="{A66550F2-319C-4372-B194-BD284D842F44}" presName="parentText" presStyleLbl="node1" presStyleIdx="2" presStyleCnt="3" custLinFactY="426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908E31-BA88-4712-876A-1A6FB201A338}" type="presOf" srcId="{04FDD637-1B0A-4E4D-B05E-891421F3B265}" destId="{9174E422-FB66-40FC-A0E9-30E4D6278E9E}" srcOrd="0" destOrd="0" presId="urn:microsoft.com/office/officeart/2005/8/layout/vList2"/>
    <dgm:cxn modelId="{5D6E5D9E-935D-42B3-BAB0-391D678CE578}" type="presOf" srcId="{A66550F2-319C-4372-B194-BD284D842F44}" destId="{396A6E82-2151-4620-8952-BCEAFF42DE27}" srcOrd="0" destOrd="0" presId="urn:microsoft.com/office/officeart/2005/8/layout/vList2"/>
    <dgm:cxn modelId="{67CEA9D0-2CD7-4528-ABA2-1506E223A875}" type="presOf" srcId="{D2756BF5-2C05-4D89-8820-146B9E51B9FF}" destId="{2558133C-BA12-4E6F-9473-559C6A8B5065}" srcOrd="0" destOrd="0" presId="urn:microsoft.com/office/officeart/2005/8/layout/vList2"/>
    <dgm:cxn modelId="{ED0D35AC-EE91-4725-989D-5906689FD173}" srcId="{840598E6-8530-4E99-9DC2-C3E467BA8439}" destId="{D2756BF5-2C05-4D89-8820-146B9E51B9FF}" srcOrd="0" destOrd="0" parTransId="{8A8E47C7-3E6C-4CE5-9388-65E5615CE480}" sibTransId="{C950F661-CA43-478B-9FC1-728A45608432}"/>
    <dgm:cxn modelId="{8F7C4818-52DD-417A-A447-EE0B4532FF30}" srcId="{840598E6-8530-4E99-9DC2-C3E467BA8439}" destId="{04FDD637-1B0A-4E4D-B05E-891421F3B265}" srcOrd="1" destOrd="0" parTransId="{517A5B05-11C1-4F13-852A-5BCF2D478682}" sibTransId="{FA7D4234-8073-43F8-B209-2F7C8939FEC4}"/>
    <dgm:cxn modelId="{21FBC7E5-2D06-4571-B0BA-4AD17DF5EAA2}" type="presOf" srcId="{840598E6-8530-4E99-9DC2-C3E467BA8439}" destId="{F85CBA6C-8091-48DA-8A70-B9ADDF4D8291}" srcOrd="0" destOrd="0" presId="urn:microsoft.com/office/officeart/2005/8/layout/vList2"/>
    <dgm:cxn modelId="{4B0AF69E-0153-4403-87E1-6567FA25CAAC}" srcId="{840598E6-8530-4E99-9DC2-C3E467BA8439}" destId="{A66550F2-319C-4372-B194-BD284D842F44}" srcOrd="2" destOrd="0" parTransId="{BD53378D-75CD-4301-93C3-18BE87A39A1F}" sibTransId="{195AE07D-16AA-4CD2-949B-C64515DEAFB4}"/>
    <dgm:cxn modelId="{454AEBDF-C14C-4426-A34E-250CFF4E1D1A}" type="presParOf" srcId="{F85CBA6C-8091-48DA-8A70-B9ADDF4D8291}" destId="{2558133C-BA12-4E6F-9473-559C6A8B5065}" srcOrd="0" destOrd="0" presId="urn:microsoft.com/office/officeart/2005/8/layout/vList2"/>
    <dgm:cxn modelId="{0C67BE25-2EF2-4DDB-BE81-BDE879392168}" type="presParOf" srcId="{F85CBA6C-8091-48DA-8A70-B9ADDF4D8291}" destId="{C300532F-AEE2-4365-90CC-1D42552330DF}" srcOrd="1" destOrd="0" presId="urn:microsoft.com/office/officeart/2005/8/layout/vList2"/>
    <dgm:cxn modelId="{08A11917-888F-44C2-BFB9-70668B63B96A}" type="presParOf" srcId="{F85CBA6C-8091-48DA-8A70-B9ADDF4D8291}" destId="{9174E422-FB66-40FC-A0E9-30E4D6278E9E}" srcOrd="2" destOrd="0" presId="urn:microsoft.com/office/officeart/2005/8/layout/vList2"/>
    <dgm:cxn modelId="{BA55644A-299D-4679-BFF4-5CCD37F7D452}" type="presParOf" srcId="{F85CBA6C-8091-48DA-8A70-B9ADDF4D8291}" destId="{DE92272C-2008-4B74-B4E6-036035F8DB5A}" srcOrd="3" destOrd="0" presId="urn:microsoft.com/office/officeart/2005/8/layout/vList2"/>
    <dgm:cxn modelId="{89EC284F-DFB7-4383-83A6-F30A0EB3D5A2}" type="presParOf" srcId="{F85CBA6C-8091-48DA-8A70-B9ADDF4D8291}" destId="{396A6E82-2151-4620-8952-BCEAFF42DE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AF04DC-0DC3-416C-B428-53CEE803DC09}">
      <dsp:nvSpPr>
        <dsp:cNvPr id="0" name=""/>
        <dsp:cNvSpPr/>
      </dsp:nvSpPr>
      <dsp:spPr>
        <a:xfrm>
          <a:off x="0" y="186823"/>
          <a:ext cx="9144000" cy="84187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-100" dirty="0" smtClean="0"/>
            <a:t>Резко повысилось качество обслуживания населения в сфере ЖКХ</a:t>
          </a: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-100" dirty="0" smtClean="0"/>
            <a:t>Радикально изменен уровень информационного обеспечения населения и администрации МО</a:t>
          </a:r>
          <a:endParaRPr lang="ru-RU" altLang="ko-KR" sz="1600" b="1" kern="1200" dirty="0">
            <a:cs typeface="Arial" pitchFamily="34" charset="0"/>
          </a:endParaRPr>
        </a:p>
      </dsp:txBody>
      <dsp:txXfrm>
        <a:off x="0" y="186823"/>
        <a:ext cx="9144000" cy="841878"/>
      </dsp:txXfrm>
    </dsp:sp>
    <dsp:sp modelId="{89806AF0-88D0-4642-A1E2-89568A9058A7}">
      <dsp:nvSpPr>
        <dsp:cNvPr id="0" name=""/>
        <dsp:cNvSpPr/>
      </dsp:nvSpPr>
      <dsp:spPr>
        <a:xfrm>
          <a:off x="0" y="1159582"/>
          <a:ext cx="9144000" cy="98232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0" dirty="0" smtClean="0"/>
            <a:t>Реализована бесплатная поддержка в актуализированном состоянии информации о жилом и нежилом фонде</a:t>
          </a:r>
          <a:endParaRPr lang="ru-RU" sz="16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0" dirty="0" smtClean="0"/>
            <a:t>Осуществлен автоматический контроль временных параметров исполнения обращений потребителей на оказание жилищно-коммунальных услуг</a:t>
          </a:r>
          <a:endParaRPr lang="ru-RU" sz="1600" kern="1200" dirty="0"/>
        </a:p>
      </dsp:txBody>
      <dsp:txXfrm>
        <a:off x="0" y="1159582"/>
        <a:ext cx="9144000" cy="982329"/>
      </dsp:txXfrm>
    </dsp:sp>
    <dsp:sp modelId="{38F30058-8841-4C75-8407-89365AE30772}">
      <dsp:nvSpPr>
        <dsp:cNvPr id="0" name=""/>
        <dsp:cNvSpPr/>
      </dsp:nvSpPr>
      <dsp:spPr>
        <a:xfrm>
          <a:off x="0" y="2256212"/>
          <a:ext cx="9144000" cy="86223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Реализован механизм автоматической выдачи отчета рейтинга управляющих компаний, генерируемого АИС по формальным признакам, заложенным в систему (170 Постановление РФ)</a:t>
          </a:r>
          <a:endParaRPr lang="ru-RU" sz="1600" kern="1200" dirty="0"/>
        </a:p>
      </dsp:txBody>
      <dsp:txXfrm>
        <a:off x="0" y="2256212"/>
        <a:ext cx="9144000" cy="8622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AF04DC-0DC3-416C-B428-53CEE803DC09}">
      <dsp:nvSpPr>
        <dsp:cNvPr id="0" name=""/>
        <dsp:cNvSpPr/>
      </dsp:nvSpPr>
      <dsp:spPr>
        <a:xfrm>
          <a:off x="0" y="156598"/>
          <a:ext cx="8686800" cy="179177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2200" b="1" kern="1200" dirty="0" smtClean="0">
              <a:cs typeface="Arial" pitchFamily="34" charset="0"/>
            </a:rPr>
            <a:t>АВТОМАТИЗИРОВАННАЯ ИНФОРМАЦИОННАЯ СИСТЕМА как составная часть ГОДС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600" kern="1200" dirty="0" smtClean="0">
              <a:cs typeface="Arial" pitchFamily="34" charset="0"/>
            </a:rPr>
            <a:t>все обращения, поступающие (в автоматическом или полуавтоматическом режиме) в АИС ГОДС, в том числе аудио, заносятся в базу данных, автоматически  отправляются по месту реагирования в управляющую или сервисную компанию и снимаются с контроля после удовлетворения обращения</a:t>
          </a:r>
          <a:endParaRPr lang="ru-RU" altLang="ko-KR" sz="1600" b="1" kern="1200" dirty="0">
            <a:cs typeface="Arial" pitchFamily="34" charset="0"/>
          </a:endParaRPr>
        </a:p>
      </dsp:txBody>
      <dsp:txXfrm>
        <a:off x="0" y="156598"/>
        <a:ext cx="8686800" cy="1791775"/>
      </dsp:txXfrm>
    </dsp:sp>
    <dsp:sp modelId="{4DCC01F4-C100-49ED-96D5-5FB7FB09C415}">
      <dsp:nvSpPr>
        <dsp:cNvPr id="0" name=""/>
        <dsp:cNvSpPr/>
      </dsp:nvSpPr>
      <dsp:spPr>
        <a:xfrm>
          <a:off x="0" y="2050855"/>
          <a:ext cx="8686800" cy="153466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a typeface="맑은 고딕"/>
              <a:cs typeface="Arial" pitchFamily="34" charset="0"/>
            </a:rPr>
            <a:t>ОБЪЕДИНЕННАЯ ДИСПЕТЧЕРСКАЯ СЛУЖБА ЖКХ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600" kern="1200" dirty="0" smtClean="0">
              <a:cs typeface="Arial" pitchFamily="34" charset="0"/>
            </a:rPr>
            <a:t>работает как круглосуточная экстренная служба, в которую граждане могут звонить по единому номеру с обращениями по работе всех служб и систем ЖКХ</a:t>
          </a:r>
          <a:endParaRPr lang="ru-RU" sz="1600" b="1" kern="1200" dirty="0"/>
        </a:p>
      </dsp:txBody>
      <dsp:txXfrm>
        <a:off x="0" y="2050855"/>
        <a:ext cx="8686800" cy="15346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AF04DC-0DC3-416C-B428-53CEE803DC09}">
      <dsp:nvSpPr>
        <dsp:cNvPr id="0" name=""/>
        <dsp:cNvSpPr/>
      </dsp:nvSpPr>
      <dsp:spPr>
        <a:xfrm>
          <a:off x="0" y="65609"/>
          <a:ext cx="9144000" cy="108833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АИС основной компонент ГОДС ЖКХ - это «облачная» база данных, доступ к которой имеют несколько групп пользователей. Администрация МО, жители, управляющие компании, </a:t>
          </a:r>
          <a:r>
            <a:rPr lang="ru-RU" sz="1800" kern="1200" dirty="0" err="1" smtClean="0"/>
            <a:t>ресурсоснабжающие</a:t>
          </a:r>
          <a:r>
            <a:rPr lang="ru-RU" sz="1800" kern="1200" dirty="0" smtClean="0"/>
            <a:t> организации, различные городские службы, операторы диспетчерской службы, сервисные компании и т.д.</a:t>
          </a:r>
          <a:endParaRPr lang="ru-RU" altLang="ko-KR" sz="1800" b="1" kern="1200" dirty="0">
            <a:cs typeface="Arial" pitchFamily="34" charset="0"/>
          </a:endParaRPr>
        </a:p>
      </dsp:txBody>
      <dsp:txXfrm>
        <a:off x="0" y="65609"/>
        <a:ext cx="9144000" cy="1088331"/>
      </dsp:txXfrm>
    </dsp:sp>
    <dsp:sp modelId="{0A3CA209-659B-470D-B9AA-C6D8C27BF193}">
      <dsp:nvSpPr>
        <dsp:cNvPr id="0" name=""/>
        <dsp:cNvSpPr/>
      </dsp:nvSpPr>
      <dsp:spPr>
        <a:xfrm>
          <a:off x="0" y="1252055"/>
          <a:ext cx="9144000" cy="59170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Каждый пользователь авторизуется в системе с помощью логина и пароля.</a:t>
          </a:r>
          <a:endParaRPr lang="ru-RU" sz="1800" b="1" kern="1200" dirty="0"/>
        </a:p>
      </dsp:txBody>
      <dsp:txXfrm>
        <a:off x="0" y="1252055"/>
        <a:ext cx="9144000" cy="591702"/>
      </dsp:txXfrm>
    </dsp:sp>
    <dsp:sp modelId="{4DCC01F4-C100-49ED-96D5-5FB7FB09C415}">
      <dsp:nvSpPr>
        <dsp:cNvPr id="0" name=""/>
        <dsp:cNvSpPr/>
      </dsp:nvSpPr>
      <dsp:spPr>
        <a:xfrm>
          <a:off x="0" y="1941957"/>
          <a:ext cx="9144000" cy="64040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Каждая группа пользователей имеет свой интерфейс и доступ к информации, которая предназначена только для него. </a:t>
          </a:r>
          <a:endParaRPr lang="ru-RU" sz="1800" b="1" kern="1200" dirty="0"/>
        </a:p>
      </dsp:txBody>
      <dsp:txXfrm>
        <a:off x="0" y="1941957"/>
        <a:ext cx="9144000" cy="640401"/>
      </dsp:txXfrm>
    </dsp:sp>
    <dsp:sp modelId="{38F30058-8841-4C75-8407-89365AE30772}">
      <dsp:nvSpPr>
        <dsp:cNvPr id="0" name=""/>
        <dsp:cNvSpPr/>
      </dsp:nvSpPr>
      <dsp:spPr>
        <a:xfrm>
          <a:off x="0" y="2676876"/>
          <a:ext cx="9144000" cy="56543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Доступ к АИС осуществляется с любого устройства имеющего доступ к Интернет (компьютер, планшет, смартфон).</a:t>
          </a:r>
          <a:endParaRPr lang="ru-RU" sz="1800" kern="1200" dirty="0"/>
        </a:p>
      </dsp:txBody>
      <dsp:txXfrm>
        <a:off x="0" y="2676876"/>
        <a:ext cx="9144000" cy="5654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AF04DC-0DC3-416C-B428-53CEE803DC09}">
      <dsp:nvSpPr>
        <dsp:cNvPr id="0" name=""/>
        <dsp:cNvSpPr/>
      </dsp:nvSpPr>
      <dsp:spPr>
        <a:xfrm>
          <a:off x="0" y="15815"/>
          <a:ext cx="9144000" cy="56060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800" b="1" kern="1200" dirty="0" smtClean="0">
              <a:cs typeface="Arial" pitchFamily="34" charset="0"/>
            </a:rPr>
            <a:t>«Паспорт объекта» и система оповещения, в том числе персональная</a:t>
          </a:r>
          <a:endParaRPr lang="ru-RU" altLang="ko-KR" sz="1800" b="1" kern="1200" dirty="0">
            <a:cs typeface="Arial" pitchFamily="34" charset="0"/>
          </a:endParaRPr>
        </a:p>
      </dsp:txBody>
      <dsp:txXfrm>
        <a:off x="0" y="15815"/>
        <a:ext cx="9144000" cy="560601"/>
      </dsp:txXfrm>
    </dsp:sp>
    <dsp:sp modelId="{0A3CA209-659B-470D-B9AA-C6D8C27BF193}">
      <dsp:nvSpPr>
        <dsp:cNvPr id="0" name=""/>
        <dsp:cNvSpPr/>
      </dsp:nvSpPr>
      <dsp:spPr>
        <a:xfrm>
          <a:off x="0" y="592973"/>
          <a:ext cx="9144000" cy="7568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800" b="1" kern="1200" dirty="0" smtClean="0">
              <a:cs typeface="Arial" pitchFamily="34" charset="0"/>
            </a:rPr>
            <a:t>Временные параметры реагирования </a:t>
          </a:r>
          <a:r>
            <a:rPr lang="ru-RU" altLang="ko-KR" sz="1800" kern="1200" dirty="0" smtClean="0">
              <a:cs typeface="Arial" pitchFamily="34" charset="0"/>
            </a:rPr>
            <a:t>с</a:t>
          </a:r>
          <a:r>
            <a:rPr lang="ru-RU" sz="1800" kern="1200" dirty="0" smtClean="0"/>
            <a:t>ервисных организаций, управляющих компаний на обращения граждан, в соответствии с нормативными документами.</a:t>
          </a:r>
          <a:endParaRPr lang="ru-RU" sz="1800" b="1" kern="1200" dirty="0"/>
        </a:p>
      </dsp:txBody>
      <dsp:txXfrm>
        <a:off x="0" y="592973"/>
        <a:ext cx="9144000" cy="756863"/>
      </dsp:txXfrm>
    </dsp:sp>
    <dsp:sp modelId="{4DCC01F4-C100-49ED-96D5-5FB7FB09C415}">
      <dsp:nvSpPr>
        <dsp:cNvPr id="0" name=""/>
        <dsp:cNvSpPr/>
      </dsp:nvSpPr>
      <dsp:spPr>
        <a:xfrm>
          <a:off x="0" y="1362220"/>
          <a:ext cx="9144000" cy="6364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800" b="1" kern="1200" dirty="0" smtClean="0">
              <a:cs typeface="맑은 고딕"/>
            </a:rPr>
            <a:t>Предусмотрена интеграция</a:t>
          </a:r>
          <a:r>
            <a:rPr lang="ru-RU" sz="1800" kern="1200" dirty="0" smtClean="0"/>
            <a:t> различных систем диспетчеризации и учета потребленных ресурсов.</a:t>
          </a:r>
          <a:endParaRPr lang="ru-RU" sz="1800" b="1" kern="1200" dirty="0"/>
        </a:p>
      </dsp:txBody>
      <dsp:txXfrm>
        <a:off x="0" y="1362220"/>
        <a:ext cx="9144000" cy="636414"/>
      </dsp:txXfrm>
    </dsp:sp>
    <dsp:sp modelId="{38F30058-8841-4C75-8407-89365AE30772}">
      <dsp:nvSpPr>
        <dsp:cNvPr id="0" name=""/>
        <dsp:cNvSpPr/>
      </dsp:nvSpPr>
      <dsp:spPr>
        <a:xfrm>
          <a:off x="0" y="2010653"/>
          <a:ext cx="9144000" cy="140254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800" b="1" kern="1200" dirty="0" smtClean="0">
              <a:cs typeface="맑은 고딕"/>
            </a:rPr>
            <a:t>В рамках одной системы</a:t>
          </a:r>
          <a:r>
            <a:rPr lang="ru-RU" sz="1800" kern="1200" dirty="0" smtClean="0"/>
            <a:t>(одной городской объединенной диспетчерской службы или ЕДДС обрабатывающей обращения жителей по вопросам ЖКХ) </a:t>
          </a:r>
          <a:r>
            <a:rPr lang="ru-RU" sz="1800" b="1" kern="1200" dirty="0" smtClean="0"/>
            <a:t>сопровождение нескольких баз данных</a:t>
          </a:r>
          <a:r>
            <a:rPr lang="ru-RU" sz="1800" kern="1200" dirty="0" smtClean="0"/>
            <a:t>, </a:t>
          </a:r>
          <a:r>
            <a:rPr lang="ru-RU" sz="1800" u="sng" kern="1200" dirty="0" smtClean="0"/>
            <a:t>для N-количества муниципальных образований</a:t>
          </a:r>
          <a:r>
            <a:rPr lang="ru-RU" sz="1800" kern="1200" dirty="0" smtClean="0"/>
            <a:t>, и формирование статистической информации для вышестоящего органа управления и выгрузке информации в АИС более высокого уровня.</a:t>
          </a:r>
          <a:endParaRPr lang="ru-RU" sz="1800" kern="1200" dirty="0"/>
        </a:p>
      </dsp:txBody>
      <dsp:txXfrm>
        <a:off x="0" y="2010653"/>
        <a:ext cx="9144000" cy="140254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58133C-BA12-4E6F-9473-559C6A8B5065}">
      <dsp:nvSpPr>
        <dsp:cNvPr id="0" name=""/>
        <dsp:cNvSpPr/>
      </dsp:nvSpPr>
      <dsp:spPr>
        <a:xfrm>
          <a:off x="0" y="194797"/>
          <a:ext cx="8686800" cy="89730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Возможность формирования и анализа информации по повышению </a:t>
          </a:r>
          <a:r>
            <a:rPr lang="ru-RU" sz="2000" b="1" kern="1200" dirty="0" err="1" smtClean="0"/>
            <a:t>энергоэффективности</a:t>
          </a:r>
          <a:r>
            <a:rPr lang="ru-RU" sz="2000" b="1" kern="1200" dirty="0" smtClean="0"/>
            <a:t> объектов; </a:t>
          </a:r>
          <a:endParaRPr lang="ru-RU" sz="2000" b="1" kern="1200" dirty="0"/>
        </a:p>
      </dsp:txBody>
      <dsp:txXfrm>
        <a:off x="0" y="194797"/>
        <a:ext cx="8686800" cy="897304"/>
      </dsp:txXfrm>
    </dsp:sp>
    <dsp:sp modelId="{9174E422-FB66-40FC-A0E9-30E4D6278E9E}">
      <dsp:nvSpPr>
        <dsp:cNvPr id="0" name=""/>
        <dsp:cNvSpPr/>
      </dsp:nvSpPr>
      <dsp:spPr>
        <a:xfrm>
          <a:off x="0" y="1149701"/>
          <a:ext cx="8686800" cy="772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Возможность гибкого и эффективного планирования программы капитального ремонта;</a:t>
          </a:r>
          <a:endParaRPr lang="ru-RU" sz="2000" b="1" kern="1200" dirty="0"/>
        </a:p>
      </dsp:txBody>
      <dsp:txXfrm>
        <a:off x="0" y="1149701"/>
        <a:ext cx="8686800" cy="772200"/>
      </dsp:txXfrm>
    </dsp:sp>
    <dsp:sp modelId="{CDA41F5D-69BD-4F4F-ACBC-ED82A1554340}">
      <dsp:nvSpPr>
        <dsp:cNvPr id="0" name=""/>
        <dsp:cNvSpPr/>
      </dsp:nvSpPr>
      <dsp:spPr>
        <a:xfrm>
          <a:off x="0" y="1979501"/>
          <a:ext cx="8686800" cy="82280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Контроль качества исполнения программы капитального ремонта и целевого расходования бюджетных средств и средств граждан.</a:t>
          </a:r>
          <a:endParaRPr lang="ru-RU" sz="2000" b="1" kern="1200" dirty="0"/>
        </a:p>
      </dsp:txBody>
      <dsp:txXfrm>
        <a:off x="0" y="1979501"/>
        <a:ext cx="8686800" cy="82280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58133C-BA12-4E6F-9473-559C6A8B5065}">
      <dsp:nvSpPr>
        <dsp:cNvPr id="0" name=""/>
        <dsp:cNvSpPr/>
      </dsp:nvSpPr>
      <dsp:spPr>
        <a:xfrm>
          <a:off x="0" y="0"/>
          <a:ext cx="8839199" cy="1506981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Решения заложенные в АИС </a:t>
          </a:r>
          <a:r>
            <a:rPr lang="ru-RU" sz="1800" kern="1200" baseline="0" dirty="0" smtClean="0">
              <a:solidFill>
                <a:schemeClr val="tx1"/>
              </a:solidFill>
            </a:rPr>
            <a:t>ГОДС</a:t>
          </a:r>
          <a:r>
            <a:rPr lang="ru-RU" sz="1800" kern="1200" dirty="0" smtClean="0">
              <a:solidFill>
                <a:schemeClr val="tx1"/>
              </a:solidFill>
            </a:rPr>
            <a:t> ЖКХ превращают её в общедоступную информационную платформу, в которой функционируют дружественные интерфейсы с необходимыми для жителей и гостей города информационными сервисами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0"/>
        <a:ext cx="8839199" cy="1506981"/>
      </dsp:txXfrm>
    </dsp:sp>
    <dsp:sp modelId="{9174E422-FB66-40FC-A0E9-30E4D6278E9E}">
      <dsp:nvSpPr>
        <dsp:cNvPr id="0" name=""/>
        <dsp:cNvSpPr/>
      </dsp:nvSpPr>
      <dsp:spPr>
        <a:xfrm>
          <a:off x="0" y="1502329"/>
          <a:ext cx="8839199" cy="1359118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chemeClr val="tx1"/>
              </a:solidFill>
            </a:rPr>
            <a:t>Уникальность ситуации заключается ещё и в том, что реализованный проект позволил разработать критерии и требования минимальные и достаточные для ТИРАЖИРОВАНИЯ проекта на территории большинства муниципальных образований РФ, как составной части КОНЦЕПЦИИ «КОМФОРТНЫЙ ГОРОД» </a:t>
          </a:r>
          <a:endParaRPr lang="ru-RU" sz="1800" kern="1200" baseline="0" dirty="0">
            <a:solidFill>
              <a:schemeClr val="tx1"/>
            </a:solidFill>
          </a:endParaRPr>
        </a:p>
      </dsp:txBody>
      <dsp:txXfrm>
        <a:off x="0" y="1502329"/>
        <a:ext cx="8839199" cy="1359118"/>
      </dsp:txXfrm>
    </dsp:sp>
    <dsp:sp modelId="{396A6E82-2151-4620-8952-BCEAFF42DE27}">
      <dsp:nvSpPr>
        <dsp:cNvPr id="0" name=""/>
        <dsp:cNvSpPr/>
      </dsp:nvSpPr>
      <dsp:spPr>
        <a:xfrm>
          <a:off x="0" y="2891691"/>
          <a:ext cx="8839199" cy="1832708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chemeClr val="tx1"/>
              </a:solidFill>
            </a:rPr>
            <a:t>"«Умный город» – это умное управление, умное проживание, умные люди, умная среда, умная экономика, умная мобильность."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chemeClr val="tx1"/>
              </a:solidFill>
            </a:rPr>
            <a:t>Это в том числе, новый и нетрадиционный подход к управлению органами местного самоуправления коммунальным хозяйством и жилым фондом. Эксплуатации старых и строительству новых зданий и сооружений, как жилых, так и общественных</a:t>
          </a:r>
        </a:p>
      </dsp:txBody>
      <dsp:txXfrm>
        <a:off x="0" y="2891691"/>
        <a:ext cx="8839199" cy="1832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1C29F0-ED4D-4DDE-82B2-CBCC918C82A3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381279E-9415-470F-A4DC-D4CBF0FD3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307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6" tIns="46352" rIns="92706" bIns="4635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7667" name="Rectangle 3075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60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6" tIns="46352" rIns="92706" bIns="4635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3076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74688" y="750888"/>
            <a:ext cx="553878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9" name="Rectangle 307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6" tIns="46352" rIns="92706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497670" name="Rectangle 307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60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6" tIns="46352" rIns="92706" bIns="4635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7671" name="Rectangle 307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518650"/>
            <a:ext cx="29860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6" tIns="46352" rIns="92706" bIns="463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3181232-819F-4B93-AB67-1BD8B60B0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143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302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47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621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80888" algn="l" defTabSz="10323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97065" algn="l" defTabSz="10323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613243" algn="l" defTabSz="10323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129420" algn="l" defTabSz="10323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2F476-D6C8-486D-AF8A-152958B86D3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C880C-7D83-49E6-99A8-DC65F4840575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8721B-B9B9-45FF-98F9-6D25A66661AC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080625" cy="684053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6" tIns="51617" rIns="103236" bIns="51617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71438" y="69850"/>
            <a:ext cx="9937750" cy="667385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3236" tIns="51617" rIns="103236" bIns="5161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9850" y="1446213"/>
            <a:ext cx="9944100" cy="152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3236" tIns="51617" rIns="103236" bIns="5161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1393825"/>
            <a:ext cx="99441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3236" tIns="51617" rIns="103236" bIns="5161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9850" y="2968625"/>
            <a:ext cx="99441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3236" tIns="51617" rIns="103236" bIns="5161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28089" y="3192251"/>
            <a:ext cx="7056438" cy="1596126"/>
          </a:xfrm>
        </p:spPr>
        <p:txBody>
          <a:bodyPr/>
          <a:lstStyle>
            <a:lvl1pPr marL="0" indent="0" algn="ctr">
              <a:buNone/>
              <a:defRPr sz="2900">
                <a:solidFill>
                  <a:schemeClr val="tx2"/>
                </a:solidFill>
              </a:defRPr>
            </a:lvl1pPr>
            <a:lvl2pPr marL="516178" indent="0" algn="ctr">
              <a:buNone/>
            </a:lvl2pPr>
            <a:lvl3pPr marL="1032355" indent="0" algn="ctr">
              <a:buNone/>
            </a:lvl3pPr>
            <a:lvl4pPr marL="1548533" indent="0" algn="ctr">
              <a:buNone/>
            </a:lvl4pPr>
            <a:lvl5pPr marL="2064710" indent="0" algn="ctr">
              <a:buNone/>
            </a:lvl5pPr>
            <a:lvl6pPr marL="2580888" indent="0" algn="ctr">
              <a:buNone/>
            </a:lvl6pPr>
            <a:lvl7pPr marL="3097065" indent="0" algn="ctr">
              <a:buNone/>
            </a:lvl7pPr>
            <a:lvl8pPr marL="3613243" indent="0" algn="ctr">
              <a:buNone/>
            </a:lvl8pPr>
            <a:lvl9pPr marL="412942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04032" y="1502096"/>
            <a:ext cx="9072562" cy="1466282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479457A-FF00-4A6E-97AC-4B833C6EB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83C0A-992A-41D3-AFD9-83099127E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5" y="273945"/>
            <a:ext cx="2217737" cy="58366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8064" y="273944"/>
            <a:ext cx="6132380" cy="58366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D3FC-D69A-4F03-ADC4-7E1B4D80F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008064" y="1444116"/>
            <a:ext cx="8568531" cy="45603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E85A-61A8-4DE1-B13E-EED2CA5CC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080625" cy="684053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6" tIns="51617" rIns="103236" bIns="51617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72004" y="69579"/>
            <a:ext cx="9936616" cy="667516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3236" tIns="51617" rIns="103236" bIns="5161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76200" y="2370138"/>
            <a:ext cx="993616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3236" tIns="51617" rIns="103236" bIns="5161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76200" y="2335213"/>
            <a:ext cx="993616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3236" tIns="51617" rIns="103236" bIns="5161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4613" y="2462213"/>
            <a:ext cx="9937750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3236" tIns="51617" rIns="103236" bIns="5161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950076"/>
            <a:ext cx="8568531" cy="1358607"/>
          </a:xfrm>
        </p:spPr>
        <p:txBody>
          <a:bodyPr/>
          <a:lstStyle>
            <a:lvl1pPr algn="l">
              <a:buNone/>
              <a:defRPr sz="45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2541451"/>
            <a:ext cx="8568531" cy="1334854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82650" y="6156325"/>
            <a:ext cx="44100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61925" y="6192838"/>
            <a:ext cx="503238" cy="455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8E2E9-2E14-4DB1-B3BF-4185BF589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008064" y="1444116"/>
            <a:ext cx="4133057" cy="45603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439337" y="1444116"/>
            <a:ext cx="4133057" cy="45603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BE09F-A3EF-434C-A8C0-EEF7156F9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064" y="272356"/>
            <a:ext cx="8568531" cy="114008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8065" y="1444113"/>
            <a:ext cx="4116255" cy="76006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7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60340" y="1444113"/>
            <a:ext cx="4116255" cy="76006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7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008065" y="2242178"/>
            <a:ext cx="4116255" cy="38763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5460340" y="2242178"/>
            <a:ext cx="4116255" cy="38763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30E24-6412-4749-9F3C-811F3F1E5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9603-8E7D-485E-9649-16ABCB3B5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1CD52-1C0C-4D9E-A370-BBC81179B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0080625" cy="6840538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3236" tIns="51617" rIns="103236" bIns="51617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9850" y="69850"/>
            <a:ext cx="9937750" cy="667543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3236" tIns="51617" rIns="103236" bIns="5161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064" y="272356"/>
            <a:ext cx="8568531" cy="1140089"/>
          </a:xfrm>
        </p:spPr>
        <p:txBody>
          <a:bodyPr/>
          <a:lstStyle>
            <a:lvl1pPr algn="l">
              <a:buNone/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8064" y="1596127"/>
            <a:ext cx="2100131" cy="4484353"/>
          </a:xfrm>
        </p:spPr>
        <p:txBody>
          <a:bodyPr/>
          <a:lstStyle>
            <a:lvl1pPr marL="0" indent="0">
              <a:buNone/>
              <a:defRPr sz="21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276204" y="1596127"/>
            <a:ext cx="6300391" cy="44843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3C9B5-73B9-4C48-9B2E-7DC4F62AC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74613" y="4672013"/>
            <a:ext cx="9929812" cy="904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3236" tIns="51617" rIns="103236" bIns="5161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4613" y="4638675"/>
            <a:ext cx="9929812" cy="4603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3236" tIns="51617" rIns="103236" bIns="5161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74613" y="4760913"/>
            <a:ext cx="9929812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3236" tIns="51617" rIns="103236" bIns="5161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063" y="4888074"/>
            <a:ext cx="8064500" cy="520958"/>
          </a:xfrm>
        </p:spPr>
        <p:txBody>
          <a:bodyPr anchor="ctr">
            <a:noAutofit/>
          </a:bodyPr>
          <a:lstStyle>
            <a:lvl1pPr algn="l">
              <a:buNone/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8063" y="5431960"/>
            <a:ext cx="8064500" cy="684054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5307" y="66508"/>
            <a:ext cx="9923939" cy="456986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08063" y="6156325"/>
            <a:ext cx="42846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925" y="6192838"/>
            <a:ext cx="503238" cy="455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CC5CB-770F-4115-84F5-B181C5C0A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tint val="95000"/>
                <a:satMod val="200000"/>
              </a:schemeClr>
              <a:schemeClr val="bg1">
                <a:shade val="80000"/>
                <a:satMod val="1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0080625" cy="684053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6" tIns="51617" rIns="103236" bIns="51617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9850" y="69850"/>
            <a:ext cx="9937750" cy="667543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3236" tIns="51617" rIns="103236" bIns="5161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1008063" y="274638"/>
            <a:ext cx="85693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236" tIns="51617" rIns="103236" bIns="10323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1008063" y="1444625"/>
            <a:ext cx="8569325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236" tIns="51617" rIns="103236" bIns="51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804025" y="6175375"/>
            <a:ext cx="2730500" cy="474663"/>
          </a:xfrm>
          <a:prstGeom prst="rect">
            <a:avLst/>
          </a:prstGeom>
        </p:spPr>
        <p:txBody>
          <a:bodyPr lIns="103236" tIns="51617" rIns="103236" bIns="51617" anchor="ctr" anchorCtr="0"/>
          <a:lstStyle>
            <a:lvl1pPr algn="r" eaLnBrk="1" latinLnBrk="0" hangingPunct="1">
              <a:defRPr kumimoji="0" sz="16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008063" y="6156325"/>
            <a:ext cx="4367212" cy="457200"/>
          </a:xfrm>
          <a:prstGeom prst="rect">
            <a:avLst/>
          </a:prstGeom>
        </p:spPr>
        <p:txBody>
          <a:bodyPr lIns="103236" tIns="51617" rIns="103236" bIns="51617" anchor="ctr" anchorCtr="0"/>
          <a:lstStyle>
            <a:lvl1pPr eaLnBrk="1" latinLnBrk="0" hangingPunct="1">
              <a:defRPr kumimoji="0" sz="16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61925" y="6194425"/>
            <a:ext cx="503238" cy="455613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6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05A6872-7DFE-4A65-8654-7C37046A9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3" r:id="rId1"/>
    <p:sldLayoutId id="2147485104" r:id="rId2"/>
    <p:sldLayoutId id="2147485105" r:id="rId3"/>
    <p:sldLayoutId id="2147485106" r:id="rId4"/>
    <p:sldLayoutId id="2147485107" r:id="rId5"/>
    <p:sldLayoutId id="2147485108" r:id="rId6"/>
    <p:sldLayoutId id="2147485109" r:id="rId7"/>
    <p:sldLayoutId id="2147485110" r:id="rId8"/>
    <p:sldLayoutId id="2147485111" r:id="rId9"/>
    <p:sldLayoutId id="2147485112" r:id="rId10"/>
    <p:sldLayoutId id="21474851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Franklin Gothic Book" pitchFamily="34" charset="0"/>
        </a:defRPr>
      </a:lvl5pPr>
      <a:lvl6pPr marL="497616" algn="l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Franklin Gothic Book" pitchFamily="34" charset="0"/>
        </a:defRPr>
      </a:lvl6pPr>
      <a:lvl7pPr marL="995233" algn="l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Franklin Gothic Book" pitchFamily="34" charset="0"/>
        </a:defRPr>
      </a:lvl7pPr>
      <a:lvl8pPr marL="1492849" algn="l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Franklin Gothic Book" pitchFamily="34" charset="0"/>
        </a:defRPr>
      </a:lvl8pPr>
      <a:lvl9pPr marL="1990466" algn="l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Franklin Gothic Book" pitchFamily="34" charset="0"/>
        </a:defRPr>
      </a:lvl9pPr>
    </p:titleStyle>
    <p:bodyStyle>
      <a:lvl1pPr marL="307975" indent="-307975" algn="l" rtl="0" eaLnBrk="0" fontAlgn="base" hangingPunct="0">
        <a:spcBef>
          <a:spcPts val="65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17538" indent="-257175" algn="l" rtl="0" eaLnBrk="0" fontAlgn="base" hangingPunct="0">
        <a:spcBef>
          <a:spcPts val="42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927100" indent="-257175" algn="l" rtl="0" eaLnBrk="0" fontAlgn="base" hangingPunct="0">
        <a:spcBef>
          <a:spcPts val="42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36663" indent="-257175" algn="l" rtl="0" eaLnBrk="0" fontAlgn="base" hangingPunct="0">
        <a:spcBef>
          <a:spcPts val="42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7813" indent="-257175" algn="l" rtl="0" eaLnBrk="0" fontAlgn="base" hangingPunct="0">
        <a:spcBef>
          <a:spcPts val="425"/>
        </a:spcBef>
        <a:spcAft>
          <a:spcPct val="0"/>
        </a:spcAft>
        <a:buClr>
          <a:srgbClr val="A28E6A"/>
        </a:buClr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239" indent="-258089" algn="l" rtl="0" eaLnBrk="1" latinLnBrk="0" hangingPunct="1">
        <a:spcBef>
          <a:spcPts val="418"/>
        </a:spcBef>
        <a:buClr>
          <a:schemeClr val="accent3"/>
        </a:buClr>
        <a:buChar char="•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7946" indent="-258089" algn="l" rtl="0" eaLnBrk="1" latinLnBrk="0" hangingPunct="1">
        <a:spcBef>
          <a:spcPts val="418"/>
        </a:spcBef>
        <a:buClr>
          <a:schemeClr val="accent2"/>
        </a:buClr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77652" indent="-258089" algn="l" rtl="0" eaLnBrk="1" latinLnBrk="0" hangingPunct="1">
        <a:spcBef>
          <a:spcPts val="418"/>
        </a:spcBef>
        <a:buClr>
          <a:schemeClr val="accent1">
            <a:tint val="60000"/>
          </a:schemeClr>
        </a:buClr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359" indent="-258089" algn="l" rtl="0" eaLnBrk="1" latinLnBrk="0" hangingPunct="1">
        <a:spcBef>
          <a:spcPts val="418"/>
        </a:spcBef>
        <a:buClr>
          <a:schemeClr val="accent2">
            <a:tint val="60000"/>
          </a:schemeClr>
        </a:buClr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61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32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85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647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8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970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132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294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750" y="3192463"/>
            <a:ext cx="7056438" cy="15954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Заголовок 10"/>
          <p:cNvSpPr>
            <a:spLocks noGrp="1"/>
          </p:cNvSpPr>
          <p:nvPr>
            <p:ph type="ctrTitle"/>
          </p:nvPr>
        </p:nvSpPr>
        <p:spPr>
          <a:xfrm>
            <a:off x="504825" y="1501775"/>
            <a:ext cx="9072563" cy="14668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346075"/>
            <a:ext cx="9609138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1674813" y="5305425"/>
            <a:ext cx="6511925" cy="760413"/>
          </a:xfrm>
          <a:prstGeom prst="rect">
            <a:avLst/>
          </a:prstGeom>
        </p:spPr>
        <p:txBody>
          <a:bodyPr lIns="99523" tIns="49762" rIns="99523" bIns="49762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b="1" kern="1100" dirty="0">
              <a:latin typeface="Arial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kern="1100" dirty="0">
                <a:latin typeface="Arial" pitchFamily="34" charset="0"/>
              </a:rPr>
              <a:t>руководитель проекта  Худяев Сергей Николаевич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8312" y="2020600"/>
            <a:ext cx="9072562" cy="2999869"/>
          </a:xfrm>
          <a:prstGeom prst="rect">
            <a:avLst/>
          </a:prstGeom>
          <a:solidFill>
            <a:schemeClr val="bg2">
              <a:alpha val="1000"/>
            </a:schemeClr>
          </a:solidFill>
          <a:effectLst>
            <a:glow rad="101600">
              <a:schemeClr val="bg1">
                <a:alpha val="60000"/>
              </a:schemeClr>
            </a:glow>
            <a:outerShdw dist="254000" dir="10800000" sx="102000" sy="102000" algn="ctr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lIns="99523" tIns="49762" rIns="99523" bIns="49762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5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АВТОМАТИЗИРОВАННАЯ ИНФОРМАЦИОННАЯ СИСТЕМА 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ГОРОДСКОЙ ОБЪЕДИНЕННОЙ ДИСПЕТЧЕРСКОЙ СЛУЖБЫ ЖКХ  </a:t>
            </a:r>
          </a:p>
        </p:txBody>
      </p:sp>
      <p:pic>
        <p:nvPicPr>
          <p:cNvPr id="13321" name="Picture 12" descr="герб Кировск1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713" y="381000"/>
            <a:ext cx="7254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230313" y="95250"/>
            <a:ext cx="7197725" cy="20621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Муниципальное образование</a:t>
            </a:r>
          </a:p>
          <a:p>
            <a:pPr algn="ctr" eaLnBrk="0" hangingPunct="0">
              <a:defRPr/>
            </a:pPr>
            <a:r>
              <a:rPr lang="ru-RU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«Кировск» </a:t>
            </a:r>
          </a:p>
          <a:p>
            <a:pPr algn="ctr" eaLnBrk="0" hangingPunct="0">
              <a:defRPr/>
            </a:pPr>
            <a:r>
              <a:rPr lang="ru-RU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Кировского муниципального района</a:t>
            </a:r>
          </a:p>
          <a:p>
            <a:pPr algn="ctr" eaLnBrk="0" hangingPunct="0">
              <a:defRPr/>
            </a:pPr>
            <a:r>
              <a:rPr lang="ru-RU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Ленинградской области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1154113" y="6194425"/>
            <a:ext cx="7829550" cy="3825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3236" tIns="51617" rIns="103236" bIns="51617"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</a:rPr>
              <a:t>т. +7921 76 44 112, </a:t>
            </a:r>
            <a:r>
              <a:rPr lang="en-US" dirty="0">
                <a:latin typeface="Arial" pitchFamily="34" charset="0"/>
              </a:rPr>
              <a:t>www.intelgr.ru</a:t>
            </a:r>
            <a:r>
              <a:rPr lang="ru-RU" dirty="0">
                <a:latin typeface="Arial" pitchFamily="34" charset="0"/>
              </a:rPr>
              <a:t>,</a:t>
            </a:r>
            <a:r>
              <a:rPr lang="en-US" dirty="0">
                <a:latin typeface="Arial" pitchFamily="34" charset="0"/>
              </a:rPr>
              <a:t> intelgr112@gmail.com</a:t>
            </a: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300038" y="234950"/>
            <a:ext cx="9480550" cy="11287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FA6E00"/>
                </a:solidFill>
                <a:ea typeface="+mj-ea"/>
                <a:cs typeface="+mj-cs"/>
              </a:rPr>
              <a:t>«УМНЫЙ ГОРОД»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696912" y="1134269"/>
          <a:ext cx="8839199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2" name="Picture 12" descr="герб Кировск1 (1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713" y="144463"/>
            <a:ext cx="7254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154113" y="6194425"/>
            <a:ext cx="7829550" cy="3825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3236" tIns="51617" rIns="103236" bIns="51617"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</a:rPr>
              <a:t>т. +7921 76 44 112, </a:t>
            </a:r>
            <a:r>
              <a:rPr lang="en-US" dirty="0">
                <a:latin typeface="Arial" pitchFamily="34" charset="0"/>
              </a:rPr>
              <a:t>www.intelgr.ru</a:t>
            </a:r>
            <a:r>
              <a:rPr lang="ru-RU" dirty="0">
                <a:latin typeface="Arial" pitchFamily="34" charset="0"/>
              </a:rPr>
              <a:t>,</a:t>
            </a:r>
            <a:r>
              <a:rPr lang="en-US" dirty="0">
                <a:latin typeface="Arial" pitchFamily="34" charset="0"/>
              </a:rPr>
              <a:t> intelgr112@gmail.com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53538" y="6157913"/>
            <a:ext cx="503237" cy="455612"/>
          </a:xfrm>
        </p:spPr>
        <p:txBody>
          <a:bodyPr/>
          <a:lstStyle/>
          <a:p>
            <a:pPr>
              <a:defRPr/>
            </a:pPr>
            <a:fld id="{22FD7431-6B5B-4A7F-BEDC-5AB93C482CF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300038" y="830263"/>
            <a:ext cx="9480550" cy="1889125"/>
          </a:xfrm>
          <a:prstGeom prst="rect">
            <a:avLst/>
          </a:prstGeom>
        </p:spPr>
        <p:txBody>
          <a:bodyPr lIns="99523" tIns="49762" rIns="99523" bIns="49762"/>
          <a:lstStyle/>
          <a:p>
            <a:pPr algn="ctr" defTabSz="1031518">
              <a:defRPr/>
            </a:pPr>
            <a:r>
              <a:rPr lang="ru-RU" sz="3000" b="1" dirty="0">
                <a:solidFill>
                  <a:srgbClr val="FA6E00"/>
                </a:solidFill>
                <a:latin typeface="Arial" pitchFamily="34" charset="0"/>
                <a:ea typeface="+mj-ea"/>
                <a:cs typeface="+mj-cs"/>
              </a:rPr>
              <a:t>Автоматизированная Информационная Система Объединенной Диспетчерской Службы ЖКХ (АИС ГОДС ЖКХ)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468312" y="2201069"/>
          <a:ext cx="906780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556" name="Picture 12" descr="герб Кировск1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144463"/>
            <a:ext cx="7254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154113" y="6194425"/>
            <a:ext cx="7829550" cy="3825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3236" tIns="51617" rIns="103236" bIns="51617"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</a:rPr>
              <a:t>т. +7921 76 44 112, </a:t>
            </a:r>
            <a:r>
              <a:rPr lang="en-US" dirty="0">
                <a:latin typeface="Arial" pitchFamily="34" charset="0"/>
              </a:rPr>
              <a:t>www.intelgr.ru</a:t>
            </a:r>
            <a:r>
              <a:rPr lang="ru-RU" dirty="0">
                <a:latin typeface="Arial" pitchFamily="34" charset="0"/>
              </a:rPr>
              <a:t>,</a:t>
            </a:r>
            <a:r>
              <a:rPr lang="en-US" dirty="0">
                <a:latin typeface="Arial" pitchFamily="34" charset="0"/>
              </a:rPr>
              <a:t> intelgr112@gmail.com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77350" y="6194425"/>
            <a:ext cx="503238" cy="455613"/>
          </a:xfrm>
        </p:spPr>
        <p:txBody>
          <a:bodyPr/>
          <a:lstStyle/>
          <a:p>
            <a:pPr>
              <a:defRPr/>
            </a:pPr>
            <a:fld id="{B80E5175-52F3-418C-BD7D-26FB9CB8079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300038" y="830263"/>
            <a:ext cx="9480550" cy="1889125"/>
          </a:xfrm>
          <a:prstGeom prst="rect">
            <a:avLst/>
          </a:prstGeom>
        </p:spPr>
        <p:txBody>
          <a:bodyPr lIns="99523" tIns="49762" rIns="99523" bIns="49762"/>
          <a:lstStyle/>
          <a:p>
            <a:pPr algn="ctr" defTabSz="1031518">
              <a:defRPr/>
            </a:pPr>
            <a:r>
              <a:rPr lang="ru-RU" sz="3000" b="1" dirty="0">
                <a:solidFill>
                  <a:srgbClr val="FA6E00"/>
                </a:solidFill>
                <a:latin typeface="Arial" pitchFamily="34" charset="0"/>
                <a:ea typeface="+mj-ea"/>
                <a:cs typeface="+mj-cs"/>
              </a:rPr>
              <a:t>Автоматизированная Информационная Система Объединенной Диспетчерской Службы ЖКХ (АИС ГОДС ЖКХ)</a:t>
            </a:r>
          </a:p>
        </p:txBody>
      </p:sp>
      <p:sp>
        <p:nvSpPr>
          <p:cNvPr id="24579" name="Прямоугольник 8"/>
          <p:cNvSpPr>
            <a:spLocks noChangeArrowheads="1"/>
          </p:cNvSpPr>
          <p:nvPr/>
        </p:nvSpPr>
        <p:spPr bwMode="auto">
          <a:xfrm>
            <a:off x="1611313" y="2278063"/>
            <a:ext cx="7010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Статистика снижения обращений жителей в ГОДС г.Кировск, Ленинградская область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8313" y="3268663"/>
          <a:ext cx="9296400" cy="2514600"/>
        </p:xfrm>
        <a:graphic>
          <a:graphicData uri="http://schemas.openxmlformats.org/drawingml/2006/table">
            <a:tbl>
              <a:tblPr/>
              <a:tblGrid>
                <a:gridCol w="590248"/>
                <a:gridCol w="654152"/>
                <a:gridCol w="732000"/>
                <a:gridCol w="503308"/>
                <a:gridCol w="669069"/>
                <a:gridCol w="449826"/>
                <a:gridCol w="516196"/>
                <a:gridCol w="533400"/>
                <a:gridCol w="533400"/>
                <a:gridCol w="838200"/>
                <a:gridCol w="685800"/>
                <a:gridCol w="685800"/>
                <a:gridCol w="762000"/>
                <a:gridCol w="618203"/>
                <a:gridCol w="524797"/>
              </a:tblGrid>
              <a:tr h="7724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месяц/год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январь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февраль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апрель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июнь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июль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август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сентябрь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октябрь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ноябрь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декабрь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Обращения за периоды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25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8875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629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7028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11902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25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9753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661" name="Picture 12" descr="герб Кировск1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144463"/>
            <a:ext cx="7254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1154113" y="6194425"/>
            <a:ext cx="7829550" cy="3825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3236" tIns="51617" rIns="103236" bIns="51617"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</a:rPr>
              <a:t>т. +7921 76 44 112, </a:t>
            </a:r>
            <a:r>
              <a:rPr lang="en-US" dirty="0">
                <a:latin typeface="Arial" pitchFamily="34" charset="0"/>
              </a:rPr>
              <a:t>www.intelgr.ru</a:t>
            </a:r>
            <a:r>
              <a:rPr lang="ru-RU" dirty="0">
                <a:latin typeface="Arial" pitchFamily="34" charset="0"/>
              </a:rPr>
              <a:t>,</a:t>
            </a:r>
            <a:r>
              <a:rPr lang="en-US" dirty="0">
                <a:latin typeface="Arial" pitchFamily="34" charset="0"/>
              </a:rPr>
              <a:t> intelgr112@gmail.com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1475" y="6157913"/>
            <a:ext cx="503238" cy="455612"/>
          </a:xfrm>
        </p:spPr>
        <p:txBody>
          <a:bodyPr/>
          <a:lstStyle/>
          <a:p>
            <a:pPr>
              <a:defRPr/>
            </a:pPr>
            <a:fld id="{06A261DC-1536-46B8-9E3D-E8CE7B919CB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9712" y="67469"/>
            <a:ext cx="95250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</a:t>
            </a:r>
          </a:p>
          <a:p>
            <a:pPr>
              <a:defRPr/>
            </a:pP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«Управляющие компании по-прежнему работают, </a:t>
            </a:r>
          </a:p>
          <a:p>
            <a:pPr>
              <a:defRPr/>
            </a:pP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скажу крайне аккуратно,  неэффективно,  а подчас просто люди</a:t>
            </a:r>
          </a:p>
          <a:p>
            <a:pPr>
              <a:defRPr/>
            </a:pP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сталкиваются с беспределом. Необоснованно завышаются тарифы, не повышается качество предоставляемых  услуг.  Местные власти  зачастую продолжают спокойно наблюдать за ситуацией.  Считаю, что  положение дел в ЖКХ  должны взять под особый плотный контроль правоохранительные органы и пресечь, наконец, разворовывание бюджетных средств и обман граждан.»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17.07.2012г. 					</a:t>
            </a:r>
            <a:r>
              <a:rPr lang="ru-RU" sz="2400" b="1" dirty="0">
                <a:solidFill>
                  <a:srgbClr val="C00000"/>
                </a:solidFill>
              </a:rPr>
              <a:t>Владимир  Путин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9712" y="2734469"/>
            <a:ext cx="95250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solidFill>
                  <a:schemeClr val="tx1"/>
                </a:solidFill>
              </a:rPr>
              <a:t>Для чего работают органы власти в МО? 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100" b="1" dirty="0">
                <a:solidFill>
                  <a:schemeClr val="tx1"/>
                </a:solidFill>
              </a:rPr>
              <a:t>Для решения проблем населения проживающего на этой территории.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9712" y="3877469"/>
            <a:ext cx="95250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ct val="10000"/>
              </a:spcAft>
              <a:defRPr/>
            </a:pPr>
            <a:endParaRPr lang="ru-RU" sz="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ru-RU" sz="2000" spc="-100" dirty="0">
                <a:solidFill>
                  <a:schemeClr val="tx1"/>
                </a:solidFill>
              </a:rPr>
              <a:t>Закончить хотелось бы словами, главы МО г.Кировск Ленинградской области, </a:t>
            </a:r>
          </a:p>
          <a:p>
            <a:pPr algn="just">
              <a:spcAft>
                <a:spcPts val="1200"/>
              </a:spcAft>
              <a:defRPr/>
            </a:pPr>
            <a:r>
              <a:rPr lang="ru-RU" sz="2000" spc="-100" dirty="0">
                <a:solidFill>
                  <a:schemeClr val="tx1"/>
                </a:solidFill>
              </a:rPr>
              <a:t>Вадима Некрасова – руководителя, который заинтересован в качественном улучшении условий жизнедеятельности жителей на своей территории.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«Должна быть «политическая воля» и желание решать эти вопросы…»</a:t>
            </a:r>
          </a:p>
        </p:txBody>
      </p:sp>
      <p:pic>
        <p:nvPicPr>
          <p:cNvPr id="25611" name="Picture 12" descr="герб Кировск1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144463"/>
            <a:ext cx="7254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1154113" y="6194425"/>
            <a:ext cx="7829550" cy="3825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3236" tIns="51617" rIns="103236" bIns="51617"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</a:rPr>
              <a:t>т. +7921 76 44 112, </a:t>
            </a:r>
            <a:r>
              <a:rPr lang="en-US" dirty="0">
                <a:latin typeface="Arial" pitchFamily="34" charset="0"/>
              </a:rPr>
              <a:t>www.intelgr.ru</a:t>
            </a:r>
            <a:r>
              <a:rPr lang="ru-RU" dirty="0">
                <a:latin typeface="Arial" pitchFamily="34" charset="0"/>
              </a:rPr>
              <a:t>,</a:t>
            </a:r>
            <a:r>
              <a:rPr lang="en-US" dirty="0">
                <a:latin typeface="Arial" pitchFamily="34" charset="0"/>
              </a:rPr>
              <a:t> intelgr112@gmail.com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1475" y="6194425"/>
            <a:ext cx="503238" cy="455613"/>
          </a:xfrm>
        </p:spPr>
        <p:txBody>
          <a:bodyPr/>
          <a:lstStyle/>
          <a:p>
            <a:pPr>
              <a:defRPr/>
            </a:pPr>
            <a:fld id="{C8A9BA0D-2F37-471C-ADB8-381FC62AED7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712" y="372269"/>
            <a:ext cx="95250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solidFill>
                  <a:schemeClr val="tx1"/>
                </a:solidFill>
              </a:rPr>
              <a:t>УЧАСТНИКИ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9712" y="1667669"/>
            <a:ext cx="9525000" cy="419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ct val="10000"/>
              </a:spcAft>
              <a:defRPr/>
            </a:pPr>
            <a:endParaRPr lang="ru-RU" sz="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just" eaLnBrk="0" hangingPunct="0">
              <a:defRPr/>
            </a:pPr>
            <a:r>
              <a:rPr lang="ru-RU" sz="2000" spc="-100" dirty="0">
                <a:solidFill>
                  <a:schemeClr val="tx1"/>
                </a:solidFill>
              </a:rPr>
              <a:t>		ЗАКАЗЧИК                     </a:t>
            </a:r>
          </a:p>
          <a:p>
            <a:pPr algn="just" eaLnBrk="0" hangingPunct="0">
              <a:defRPr/>
            </a:pPr>
            <a:r>
              <a:rPr lang="ru-RU" sz="2000" spc="-100" dirty="0">
                <a:solidFill>
                  <a:schemeClr val="tx1"/>
                </a:solidFill>
              </a:rPr>
              <a:t>		- </a:t>
            </a:r>
            <a:r>
              <a:rPr lang="ru-RU" sz="2000" b="1" dirty="0">
                <a:solidFill>
                  <a:schemeClr val="tx1"/>
                </a:solidFill>
              </a:rPr>
              <a:t>Муниципальное образование «Кировск» Кировского муниципального района Ленинградской области</a:t>
            </a:r>
          </a:p>
          <a:p>
            <a:pPr algn="just" eaLnBrk="0" hangingPunct="0"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just" eaLnBrk="0" hangingPunct="0">
              <a:defRPr/>
            </a:pPr>
            <a:r>
              <a:rPr lang="ru-RU" sz="2000" b="1" dirty="0">
                <a:solidFill>
                  <a:schemeClr val="tx1"/>
                </a:solidFill>
              </a:rPr>
              <a:t>		</a:t>
            </a:r>
            <a:r>
              <a:rPr lang="ru-RU" sz="2000" dirty="0">
                <a:solidFill>
                  <a:schemeClr val="tx1"/>
                </a:solidFill>
              </a:rPr>
              <a:t>ИНФОРМАЦИОННАЯ ПОДДЕРЖКА</a:t>
            </a:r>
          </a:p>
          <a:p>
            <a:pPr algn="just" eaLnBrk="0" hangingPunct="0">
              <a:defRPr/>
            </a:pPr>
            <a:r>
              <a:rPr lang="ru-RU" sz="2000" dirty="0">
                <a:solidFill>
                  <a:schemeClr val="tx1"/>
                </a:solidFill>
              </a:rPr>
              <a:t>		</a:t>
            </a:r>
            <a:r>
              <a:rPr lang="ru-RU" sz="2000" b="1" dirty="0">
                <a:solidFill>
                  <a:schemeClr val="tx1"/>
                </a:solidFill>
              </a:rPr>
              <a:t>- Ленинградское областное Региональное отделение Общероссийской общественной организации «Деловая Россия»</a:t>
            </a:r>
          </a:p>
          <a:p>
            <a:pPr algn="just" eaLnBrk="0" hangingPunct="0"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just" eaLnBrk="0" hangingPunct="0">
              <a:defRPr/>
            </a:pPr>
            <a:r>
              <a:rPr lang="ru-RU" sz="2000" b="1" dirty="0">
                <a:solidFill>
                  <a:schemeClr val="tx1"/>
                </a:solidFill>
              </a:rPr>
              <a:t>		</a:t>
            </a:r>
            <a:r>
              <a:rPr lang="ru-RU" sz="2000" dirty="0">
                <a:solidFill>
                  <a:schemeClr val="tx1"/>
                </a:solidFill>
              </a:rPr>
              <a:t>ИСПОЛНИТЕЛЬ</a:t>
            </a:r>
          </a:p>
          <a:p>
            <a:pPr algn="just" eaLnBrk="0" hangingPunct="0">
              <a:defRPr/>
            </a:pPr>
            <a:r>
              <a:rPr lang="ru-RU" sz="2000" dirty="0">
                <a:solidFill>
                  <a:schemeClr val="tx1"/>
                </a:solidFill>
              </a:rPr>
              <a:t>		</a:t>
            </a:r>
            <a:r>
              <a:rPr lang="ru-RU" sz="2000" b="1" dirty="0">
                <a:solidFill>
                  <a:schemeClr val="tx1"/>
                </a:solidFill>
              </a:rPr>
              <a:t>-  ООО «ИНТЕЛЛЕКТ групп»</a:t>
            </a:r>
          </a:p>
        </p:txBody>
      </p:sp>
      <p:pic>
        <p:nvPicPr>
          <p:cNvPr id="26632" name="Picture 12" descr="герб Кировск1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144463"/>
            <a:ext cx="7254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2" descr="герб Кировск1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" y="2132013"/>
            <a:ext cx="7254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6" descr="L:\ИНТЕЛЛЕКТ\Реклама ИНТЕЛЛЕКТ\логотип и постеры\logo Д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113" y="3497263"/>
            <a:ext cx="159543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35" name="Object 30"/>
          <p:cNvGraphicFramePr>
            <a:graphicFrameLocks noChangeAspect="1"/>
          </p:cNvGraphicFramePr>
          <p:nvPr/>
        </p:nvGraphicFramePr>
        <p:xfrm>
          <a:off x="990600" y="4640263"/>
          <a:ext cx="696913" cy="714375"/>
        </p:xfrm>
        <a:graphic>
          <a:graphicData uri="http://schemas.openxmlformats.org/presentationml/2006/ole">
            <p:oleObj spid="_x0000_s26635" name="CorelDRAW" r:id="rId6" imgW="919779" imgH="1043274" progId="CorelDraw.Graphic.15">
              <p:embed/>
            </p:oleObj>
          </a:graphicData>
        </a:graphic>
      </p:graphicFrame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1154113" y="6194425"/>
            <a:ext cx="7829550" cy="3825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3236" tIns="51617" rIns="103236" bIns="51617"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</a:rPr>
              <a:t>т. +7921 76 44 112, </a:t>
            </a:r>
            <a:r>
              <a:rPr lang="en-US" dirty="0">
                <a:latin typeface="Arial" pitchFamily="34" charset="0"/>
              </a:rPr>
              <a:t>www.intelgr.ru</a:t>
            </a:r>
            <a:r>
              <a:rPr lang="ru-RU" dirty="0">
                <a:latin typeface="Arial" pitchFamily="34" charset="0"/>
              </a:rPr>
              <a:t>,</a:t>
            </a:r>
            <a:r>
              <a:rPr lang="en-US" dirty="0">
                <a:latin typeface="Arial" pitchFamily="34" charset="0"/>
              </a:rPr>
              <a:t> intelgr112@gmail.com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1475" y="6157913"/>
            <a:ext cx="503238" cy="455612"/>
          </a:xfrm>
        </p:spPr>
        <p:txBody>
          <a:bodyPr/>
          <a:lstStyle/>
          <a:p>
            <a:pPr>
              <a:defRPr/>
            </a:pPr>
            <a:fld id="{910DF852-69B4-40CB-9DD0-29B1DE32C52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1_Рабочий_2012.06.08\Elements\ИНТЕЛЛЕКТ\Реклама ИНТЕЛЛЕКТ\ДИПЛ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8713" y="144463"/>
            <a:ext cx="434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87313" y="1058863"/>
            <a:ext cx="3581400" cy="3808412"/>
          </a:xfrm>
          <a:prstGeom prst="rect">
            <a:avLst/>
          </a:prstGeom>
        </p:spPr>
        <p:txBody>
          <a:bodyPr lIns="99523" tIns="49762" rIns="99523" bIns="49762"/>
          <a:lstStyle/>
          <a:p>
            <a:pPr algn="ctr" defTabSz="1031518"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+mj-cs"/>
              </a:rPr>
              <a:t>16 октября 2012года в Агентстве Стратегических Инициатив </a:t>
            </a:r>
          </a:p>
          <a:p>
            <a:pPr algn="ctr" defTabSz="1031518"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+mj-cs"/>
              </a:rPr>
              <a:t>состоялось вручение Д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</a:rPr>
              <a:t>ипломов окружного этапа  в ПФО и СЗФО </a:t>
            </a:r>
          </a:p>
          <a:p>
            <a:pPr algn="ctr" defTabSz="1031518"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</a:rPr>
              <a:t>I Всероссийского Конкурса</a:t>
            </a:r>
          </a:p>
          <a:p>
            <a:pPr algn="ctr" defTabSz="1031518"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</a:rPr>
              <a:t>лучших городских практик</a:t>
            </a:r>
          </a:p>
          <a:p>
            <a:pPr algn="ctr" defTabSz="1031518"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+mj-cs"/>
              </a:rPr>
              <a:t>Номинация</a:t>
            </a:r>
          </a:p>
          <a:p>
            <a:pPr algn="ctr" defTabSz="1031518"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+mj-cs"/>
              </a:rPr>
              <a:t>«Эффективная городская инфраструктура»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0" y="4945063"/>
            <a:ext cx="3581400" cy="1295400"/>
          </a:xfrm>
          <a:prstGeom prst="rect">
            <a:avLst/>
          </a:prstGeom>
        </p:spPr>
        <p:txBody>
          <a:bodyPr lIns="99523" tIns="49762" rIns="99523" bIns="49762"/>
          <a:lstStyle/>
          <a:p>
            <a:pPr algn="ctr" defTabSz="1031518"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+mj-ea"/>
                <a:cs typeface="+mj-cs"/>
              </a:rPr>
              <a:t>Тиражируемое решение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+mj-ea"/>
                <a:cs typeface="+mj-cs"/>
              </a:rPr>
              <a:t>Автоматизированной Информационной Системы </a:t>
            </a:r>
          </a:p>
          <a:p>
            <a:pPr algn="ctr" defTabSz="1031518"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+mj-ea"/>
                <a:cs typeface="+mj-cs"/>
              </a:rPr>
              <a:t>для городской объединенной диспетчерской службы ЖКХ</a:t>
            </a:r>
            <a:endParaRPr lang="ru-RU" sz="1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27653" name="Picture 12" descr="герб Кировск1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220663"/>
            <a:ext cx="7254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1154113" y="6194425"/>
            <a:ext cx="7829550" cy="3825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3236" tIns="51617" rIns="103236" bIns="51617"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</a:rPr>
              <a:t>т. +7921 76 44 112, </a:t>
            </a:r>
            <a:r>
              <a:rPr lang="en-US" dirty="0">
                <a:latin typeface="Arial" pitchFamily="34" charset="0"/>
              </a:rPr>
              <a:t>www.intelgr.ru</a:t>
            </a:r>
            <a:r>
              <a:rPr lang="ru-RU" dirty="0">
                <a:latin typeface="Arial" pitchFamily="34" charset="0"/>
              </a:rPr>
              <a:t>,</a:t>
            </a:r>
            <a:r>
              <a:rPr lang="en-US" dirty="0">
                <a:latin typeface="Arial" pitchFamily="34" charset="0"/>
              </a:rPr>
              <a:t> intelgr112@gmail.com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31313" y="6088063"/>
            <a:ext cx="503237" cy="466725"/>
          </a:xfrm>
        </p:spPr>
        <p:txBody>
          <a:bodyPr/>
          <a:lstStyle/>
          <a:p>
            <a:pPr>
              <a:defRPr/>
            </a:pPr>
            <a:fld id="{FA4D9BBF-AF95-49B8-A5DF-7F672ABBEC3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герб Кировск1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144463"/>
            <a:ext cx="7254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300038" y="830263"/>
            <a:ext cx="9480550" cy="1889125"/>
          </a:xfrm>
          <a:prstGeom prst="rect">
            <a:avLst/>
          </a:prstGeom>
        </p:spPr>
        <p:txBody>
          <a:bodyPr lIns="99523" tIns="49762" rIns="99523" bIns="49762"/>
          <a:lstStyle/>
          <a:p>
            <a:pPr algn="ctr" defTabSz="1031518">
              <a:defRPr/>
            </a:pPr>
            <a:r>
              <a:rPr lang="ru-RU" sz="3000" b="1" dirty="0">
                <a:solidFill>
                  <a:srgbClr val="FA6E00"/>
                </a:solidFill>
                <a:latin typeface="Arial" pitchFamily="34" charset="0"/>
                <a:ea typeface="+mj-ea"/>
                <a:cs typeface="+mj-cs"/>
              </a:rPr>
              <a:t>Автоматизированная Информационная Система Объединенной Диспетчерской Службы ЖКХ </a:t>
            </a:r>
          </a:p>
          <a:p>
            <a:pPr algn="ctr" defTabSz="1031518">
              <a:defRPr/>
            </a:pPr>
            <a:endParaRPr lang="ru-RU" sz="3000" b="1" dirty="0">
              <a:solidFill>
                <a:srgbClr val="FA6E00"/>
              </a:solidFill>
              <a:latin typeface="Arial" pitchFamily="34" charset="0"/>
              <a:ea typeface="+mj-ea"/>
              <a:cs typeface="+mj-cs"/>
            </a:endParaRPr>
          </a:p>
          <a:p>
            <a:pPr algn="ctr" defTabSz="1031518">
              <a:defRPr/>
            </a:pPr>
            <a:r>
              <a:rPr lang="ru-RU" sz="2800" b="1" dirty="0">
                <a:latin typeface="Arial" pitchFamily="34" charset="0"/>
              </a:rPr>
              <a:t>Задачи решенные по результатам внедрения</a:t>
            </a:r>
            <a:r>
              <a:rPr lang="en-US" sz="2800" b="1" dirty="0">
                <a:latin typeface="Arial" pitchFamily="34" charset="0"/>
              </a:rPr>
              <a:t>:</a:t>
            </a:r>
            <a:endParaRPr lang="ru-RU" sz="2800" b="1" dirty="0">
              <a:latin typeface="Arial" pitchFamily="34" charset="0"/>
            </a:endParaRPr>
          </a:p>
          <a:p>
            <a:pPr algn="ctr" defTabSz="1031518">
              <a:defRPr/>
            </a:pPr>
            <a:endParaRPr lang="ru-RU" sz="2800" b="1" dirty="0">
              <a:solidFill>
                <a:srgbClr val="FA6E00"/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154113" y="6194425"/>
            <a:ext cx="7829550" cy="3825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3236" tIns="51617" rIns="103236" bIns="51617"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</a:rPr>
              <a:t>т. +7921 76 44 112, </a:t>
            </a:r>
            <a:r>
              <a:rPr lang="en-US" dirty="0">
                <a:latin typeface="Arial" pitchFamily="34" charset="0"/>
              </a:rPr>
              <a:t>www.intelgr.ru</a:t>
            </a:r>
            <a:r>
              <a:rPr lang="ru-RU" dirty="0">
                <a:latin typeface="Arial" pitchFamily="34" charset="0"/>
              </a:rPr>
              <a:t>,</a:t>
            </a:r>
            <a:r>
              <a:rPr lang="en-US" dirty="0">
                <a:latin typeface="Arial" pitchFamily="34" charset="0"/>
              </a:rPr>
              <a:t> intelgr112@gmail.com</a:t>
            </a:r>
            <a:endParaRPr lang="ru-RU" dirty="0">
              <a:latin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68312" y="2658269"/>
          <a:ext cx="9144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78925" y="6157913"/>
            <a:ext cx="503238" cy="455612"/>
          </a:xfrm>
        </p:spPr>
        <p:txBody>
          <a:bodyPr/>
          <a:lstStyle/>
          <a:p>
            <a:pPr>
              <a:defRPr/>
            </a:pPr>
            <a:fld id="{D749ECBA-4DBF-4D67-85B0-34561287AFF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696912" y="2429669"/>
          <a:ext cx="8686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300038" y="830263"/>
            <a:ext cx="9480550" cy="1889125"/>
          </a:xfrm>
          <a:prstGeom prst="rect">
            <a:avLst/>
          </a:prstGeom>
        </p:spPr>
        <p:txBody>
          <a:bodyPr lIns="99523" tIns="49762" rIns="99523" bIns="49762"/>
          <a:lstStyle/>
          <a:p>
            <a:pPr algn="ctr" defTabSz="1031518">
              <a:defRPr/>
            </a:pPr>
            <a:r>
              <a:rPr lang="ru-RU" sz="3000" b="1" dirty="0">
                <a:solidFill>
                  <a:srgbClr val="FA6E00"/>
                </a:solidFill>
                <a:latin typeface="Arial" pitchFamily="34" charset="0"/>
                <a:ea typeface="+mj-ea"/>
                <a:cs typeface="+mj-cs"/>
              </a:rPr>
              <a:t>Автоматизированная Информационная Система Объединенной Диспетчерской Службы ЖКХ </a:t>
            </a:r>
          </a:p>
          <a:p>
            <a:pPr algn="ctr" defTabSz="1031518">
              <a:defRPr/>
            </a:pPr>
            <a:endParaRPr lang="ru-RU" sz="1400" b="1" dirty="0">
              <a:solidFill>
                <a:srgbClr val="FA6E00"/>
              </a:solidFill>
              <a:latin typeface="Arial" pitchFamily="34" charset="0"/>
              <a:ea typeface="+mj-ea"/>
              <a:cs typeface="+mj-cs"/>
            </a:endParaRPr>
          </a:p>
          <a:p>
            <a:pPr algn="ctr" defTabSz="1031518">
              <a:defRPr/>
            </a:pPr>
            <a:r>
              <a:rPr lang="ru-RU" sz="2400" b="1" dirty="0">
                <a:latin typeface="Arial" pitchFamily="34" charset="0"/>
              </a:rPr>
              <a:t>Особенности функционирования АИС ГОДС ЖКХ</a:t>
            </a:r>
            <a:r>
              <a:rPr lang="en-US" sz="2400" b="1" dirty="0">
                <a:latin typeface="Arial" pitchFamily="34" charset="0"/>
              </a:rPr>
              <a:t>:</a:t>
            </a:r>
            <a:endParaRPr lang="ru-RU" sz="2400" b="1" dirty="0">
              <a:latin typeface="Arial" pitchFamily="34" charset="0"/>
            </a:endParaRPr>
          </a:p>
          <a:p>
            <a:pPr algn="ctr" defTabSz="1031518">
              <a:defRPr/>
            </a:pPr>
            <a:endParaRPr lang="ru-RU" sz="3000" b="1" dirty="0">
              <a:solidFill>
                <a:srgbClr val="FA6E00"/>
              </a:solidFill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15364" name="Picture 12" descr="герб Кировск1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9713" y="144463"/>
            <a:ext cx="7254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154113" y="6194425"/>
            <a:ext cx="7829550" cy="3825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3236" tIns="51617" rIns="103236" bIns="51617"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</a:rPr>
              <a:t>т. +7921 76 44 112, </a:t>
            </a:r>
            <a:r>
              <a:rPr lang="en-US" dirty="0">
                <a:latin typeface="Arial" pitchFamily="34" charset="0"/>
              </a:rPr>
              <a:t>www.intelgr.ru</a:t>
            </a:r>
            <a:r>
              <a:rPr lang="ru-RU" dirty="0">
                <a:latin typeface="Arial" pitchFamily="34" charset="0"/>
              </a:rPr>
              <a:t>,</a:t>
            </a:r>
            <a:r>
              <a:rPr lang="en-US" dirty="0">
                <a:latin typeface="Arial" pitchFamily="34" charset="0"/>
              </a:rPr>
              <a:t> intelgr112@gmail.com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97988" y="6121400"/>
            <a:ext cx="503237" cy="455613"/>
          </a:xfrm>
        </p:spPr>
        <p:txBody>
          <a:bodyPr/>
          <a:lstStyle/>
          <a:p>
            <a:pPr>
              <a:defRPr/>
            </a:pPr>
            <a:fld id="{4ABC2C49-A240-4FA5-B8CB-93BC6867D36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300038" y="830263"/>
            <a:ext cx="9480550" cy="1889125"/>
          </a:xfrm>
          <a:prstGeom prst="rect">
            <a:avLst/>
          </a:prstGeom>
        </p:spPr>
        <p:txBody>
          <a:bodyPr lIns="99523" tIns="49762" rIns="99523" bIns="49762"/>
          <a:lstStyle/>
          <a:p>
            <a:pPr algn="ctr" defTabSz="1031518">
              <a:defRPr/>
            </a:pPr>
            <a:r>
              <a:rPr lang="ru-RU" sz="3000" b="1" dirty="0">
                <a:solidFill>
                  <a:srgbClr val="FA6E00"/>
                </a:solidFill>
                <a:latin typeface="Arial" pitchFamily="34" charset="0"/>
                <a:ea typeface="+mj-ea"/>
                <a:cs typeface="+mj-cs"/>
              </a:rPr>
              <a:t>Автоматизированная Информационная Система Объединенной Диспетчерской Службы ЖКХ</a:t>
            </a:r>
            <a:endParaRPr lang="ru-RU" sz="1400" b="1" dirty="0">
              <a:solidFill>
                <a:srgbClr val="FA6E00"/>
              </a:solidFill>
              <a:latin typeface="Arial" pitchFamily="34" charset="0"/>
              <a:ea typeface="+mj-ea"/>
              <a:cs typeface="+mj-cs"/>
            </a:endParaRPr>
          </a:p>
          <a:p>
            <a:pPr algn="ctr" defTabSz="1031518">
              <a:defRPr/>
            </a:pPr>
            <a:endParaRPr lang="ru-RU" sz="1400" b="1" dirty="0">
              <a:solidFill>
                <a:srgbClr val="FA6E00"/>
              </a:solidFill>
              <a:latin typeface="Arial" pitchFamily="34" charset="0"/>
              <a:ea typeface="+mj-ea"/>
              <a:cs typeface="+mj-cs"/>
            </a:endParaRPr>
          </a:p>
          <a:p>
            <a:pPr algn="ctr" defTabSz="1031518">
              <a:defRPr/>
            </a:pPr>
            <a:r>
              <a:rPr lang="ru-RU" sz="2800" b="1" dirty="0">
                <a:latin typeface="Arial" pitchFamily="34" charset="0"/>
              </a:rPr>
              <a:t>Особенности функционирования АИС ГОДС ЖКХ</a:t>
            </a:r>
            <a:r>
              <a:rPr lang="en-US" sz="2800" b="1" dirty="0">
                <a:latin typeface="Arial" pitchFamily="34" charset="0"/>
              </a:rPr>
              <a:t>:</a:t>
            </a:r>
            <a:endParaRPr lang="ru-RU" sz="2800" b="1" dirty="0">
              <a:latin typeface="Arial" pitchFamily="34" charset="0"/>
            </a:endParaRPr>
          </a:p>
          <a:p>
            <a:pPr algn="ctr" defTabSz="1031518">
              <a:defRPr/>
            </a:pPr>
            <a:endParaRPr lang="ru-RU" sz="3000" b="1" dirty="0">
              <a:solidFill>
                <a:srgbClr val="FA6E00"/>
              </a:solidFill>
              <a:latin typeface="Arial" pitchFamily="34" charset="0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468312" y="2582069"/>
          <a:ext cx="9144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8" name="Picture 12" descr="герб Кировск1 (1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713" y="144463"/>
            <a:ext cx="7254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154113" y="6194425"/>
            <a:ext cx="7829550" cy="3825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3236" tIns="51617" rIns="103236" bIns="51617"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</a:rPr>
              <a:t>т. +7921 76 44 112, </a:t>
            </a:r>
            <a:r>
              <a:rPr lang="en-US" dirty="0">
                <a:latin typeface="Arial" pitchFamily="34" charset="0"/>
              </a:rPr>
              <a:t>www.intelgr.ru</a:t>
            </a:r>
            <a:r>
              <a:rPr lang="ru-RU" dirty="0">
                <a:latin typeface="Arial" pitchFamily="34" charset="0"/>
              </a:rPr>
              <a:t>,</a:t>
            </a:r>
            <a:r>
              <a:rPr lang="en-US" dirty="0">
                <a:latin typeface="Arial" pitchFamily="34" charset="0"/>
              </a:rPr>
              <a:t> intelgr112@gmail.com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53538" y="6121400"/>
            <a:ext cx="503237" cy="455613"/>
          </a:xfrm>
        </p:spPr>
        <p:txBody>
          <a:bodyPr/>
          <a:lstStyle/>
          <a:p>
            <a:pPr>
              <a:defRPr/>
            </a:pPr>
            <a:fld id="{6D965BFB-AD31-4620-935A-6393E5AAC8F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00038" y="830263"/>
            <a:ext cx="9480550" cy="1889125"/>
          </a:xfrm>
          <a:prstGeom prst="rect">
            <a:avLst/>
          </a:prstGeom>
        </p:spPr>
        <p:txBody>
          <a:bodyPr lIns="99523" tIns="49762" rIns="99523" bIns="49762"/>
          <a:lstStyle/>
          <a:p>
            <a:pPr algn="ctr" defTabSz="1031518">
              <a:defRPr/>
            </a:pPr>
            <a:r>
              <a:rPr lang="ru-RU" sz="3000" b="1" dirty="0">
                <a:solidFill>
                  <a:srgbClr val="FA6E00"/>
                </a:solidFill>
                <a:latin typeface="Arial" pitchFamily="34" charset="0"/>
                <a:ea typeface="+mj-ea"/>
                <a:cs typeface="+mj-cs"/>
              </a:rPr>
              <a:t>Автоматизированная Информационная Система Объединенной Диспетчерской Службы ЖКХ</a:t>
            </a:r>
          </a:p>
          <a:p>
            <a:pPr algn="ctr" defTabSz="1031518">
              <a:defRPr/>
            </a:pPr>
            <a:endParaRPr lang="ru-RU" sz="1400" b="1" dirty="0">
              <a:latin typeface="Arial" pitchFamily="34" charset="0"/>
            </a:endParaRPr>
          </a:p>
          <a:p>
            <a:pPr algn="ctr" defTabSz="1031518">
              <a:defRPr/>
            </a:pPr>
            <a:r>
              <a:rPr lang="ru-RU" sz="2400" b="1" dirty="0">
                <a:latin typeface="Arial" pitchFamily="34" charset="0"/>
              </a:rPr>
              <a:t>Подключаемые по необходимости модули</a:t>
            </a:r>
          </a:p>
          <a:p>
            <a:pPr algn="ctr" defTabSz="1031518">
              <a:defRPr/>
            </a:pPr>
            <a:endParaRPr lang="ru-RU" sz="3000" b="1" dirty="0">
              <a:solidFill>
                <a:srgbClr val="FA6E00"/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154113" y="6194425"/>
            <a:ext cx="7829550" cy="3825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3236" tIns="51617" rIns="103236" bIns="51617"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</a:rPr>
              <a:t>т. +7921 76 44 112, </a:t>
            </a:r>
            <a:r>
              <a:rPr lang="en-US" dirty="0">
                <a:latin typeface="Arial" pitchFamily="34" charset="0"/>
              </a:rPr>
              <a:t>www.intelgr.ru</a:t>
            </a:r>
            <a:r>
              <a:rPr lang="ru-RU" dirty="0">
                <a:latin typeface="Arial" pitchFamily="34" charset="0"/>
              </a:rPr>
              <a:t>,</a:t>
            </a:r>
            <a:r>
              <a:rPr lang="en-US" dirty="0">
                <a:latin typeface="Arial" pitchFamily="34" charset="0"/>
              </a:rPr>
              <a:t> intelgr112@gmail.com</a:t>
            </a:r>
            <a:endParaRPr lang="ru-RU" dirty="0">
              <a:latin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68312" y="2505870"/>
          <a:ext cx="9144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3" name="Picture 12" descr="герб Кировск1 (1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713" y="144463"/>
            <a:ext cx="7254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77350" y="6121400"/>
            <a:ext cx="503238" cy="455613"/>
          </a:xfrm>
        </p:spPr>
        <p:txBody>
          <a:bodyPr/>
          <a:lstStyle/>
          <a:p>
            <a:pPr>
              <a:defRPr/>
            </a:pPr>
            <a:fld id="{7942B466-EC8A-46D6-9ABB-C79730D05CA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 bwMode="auto">
          <a:xfrm>
            <a:off x="239713" y="1897063"/>
            <a:ext cx="1828800" cy="3200400"/>
          </a:xfrm>
          <a:prstGeom prst="ellipse">
            <a:avLst/>
          </a:prstGeom>
          <a:solidFill>
            <a:srgbClr val="4F81BD">
              <a:alpha val="60001"/>
            </a:srgb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lIns="103236" tIns="51617" rIns="103236" bIns="51617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 bwMode="auto">
          <a:xfrm>
            <a:off x="334963" y="1897063"/>
            <a:ext cx="1636712" cy="3124200"/>
          </a:xfrm>
          <a:prstGeom prst="ellipse">
            <a:avLst/>
          </a:prstGeom>
          <a:solidFill>
            <a:srgbClr val="4F81BD">
              <a:alpha val="60001"/>
            </a:srgbClr>
          </a:solidFill>
          <a:ln w="19050" cap="flat" cmpd="sng" algn="ctr">
            <a:solidFill>
              <a:srgbClr val="FA78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lIns="103236" tIns="51617" rIns="103236" bIns="51617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 bwMode="auto">
          <a:xfrm>
            <a:off x="354013" y="1905000"/>
            <a:ext cx="1597025" cy="3038475"/>
          </a:xfrm>
          <a:prstGeom prst="ellipse">
            <a:avLst/>
          </a:prstGeom>
          <a:solidFill>
            <a:srgbClr val="4F81BD">
              <a:alpha val="60000"/>
            </a:srgb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lIns="103236" tIns="51617" rIns="103236" bIns="51617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945312" y="1441591"/>
            <a:ext cx="1523999" cy="325407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200" dirty="0"/>
              <a:t>Управляющие</a:t>
            </a:r>
          </a:p>
          <a:p>
            <a:pPr algn="ctr">
              <a:defRPr/>
            </a:pPr>
            <a:r>
              <a:rPr lang="ru-RU" sz="1200" dirty="0"/>
              <a:t>компании, ТСЖ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945312" y="1973827"/>
            <a:ext cx="1981200" cy="379642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200" dirty="0"/>
              <a:t>Ресурсоснабжающие</a:t>
            </a:r>
          </a:p>
          <a:p>
            <a:pPr algn="ctr">
              <a:defRPr/>
            </a:pPr>
            <a:r>
              <a:rPr lang="ru-RU" sz="1200" dirty="0"/>
              <a:t>организации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273014" y="1439069"/>
            <a:ext cx="1447800" cy="326238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200" dirty="0"/>
              <a:t>Администрация</a:t>
            </a:r>
          </a:p>
          <a:p>
            <a:pPr algn="ctr">
              <a:defRPr/>
            </a:pPr>
            <a:r>
              <a:rPr lang="ru-RU" sz="1200" dirty="0"/>
              <a:t>МО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268913" y="1972469"/>
            <a:ext cx="1447800" cy="379780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200" dirty="0"/>
              <a:t>Потребитель </a:t>
            </a:r>
          </a:p>
          <a:p>
            <a:pPr algn="ctr">
              <a:defRPr/>
            </a:pPr>
            <a:r>
              <a:rPr lang="ru-RU" sz="1200" dirty="0"/>
              <a:t>услуг  ЖКХ</a:t>
            </a:r>
          </a:p>
        </p:txBody>
      </p:sp>
      <p:sp>
        <p:nvSpPr>
          <p:cNvPr id="15" name="Овал 14"/>
          <p:cNvSpPr/>
          <p:nvPr/>
        </p:nvSpPr>
        <p:spPr bwMode="auto">
          <a:xfrm>
            <a:off x="745037" y="1961875"/>
            <a:ext cx="866275" cy="1453776"/>
          </a:xfrm>
          <a:prstGeom prst="ellipse">
            <a:avLst/>
          </a:prstGeom>
          <a:solidFill>
            <a:srgbClr val="72889A">
              <a:alpha val="60001"/>
            </a:srgbClr>
          </a:solidFill>
          <a:ln w="28575" cap="flat" cmpd="sng" algn="ctr">
            <a:solidFill>
              <a:srgbClr val="FA78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103236" tIns="51617" rIns="103236" bIns="51617" anchor="ctr"/>
          <a:lstStyle/>
          <a:p>
            <a:pPr algn="ctr">
              <a:defRPr/>
            </a:pPr>
            <a:endParaRPr lang="ru-RU" sz="1100" b="1" dirty="0"/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392113" y="3649663"/>
            <a:ext cx="1371600" cy="685800"/>
          </a:xfrm>
          <a:prstGeom prst="rect">
            <a:avLst/>
          </a:prstGeom>
        </p:spPr>
        <p:txBody>
          <a:bodyPr lIns="103236" tIns="51617" rIns="103236" bIns="51617"/>
          <a:lstStyle/>
          <a:p>
            <a:pPr algn="ctr"/>
            <a:r>
              <a:rPr lang="en-US" sz="1600" b="1">
                <a:solidFill>
                  <a:srgbClr val="FA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mbria Math" pitchFamily="18" charset="0"/>
                <a:cs typeface="Cambria Math" pitchFamily="18" charset="0"/>
              </a:rPr>
              <a:t>WEB</a:t>
            </a:r>
            <a:r>
              <a:rPr lang="ru-RU" sz="1600" b="1">
                <a:solidFill>
                  <a:srgbClr val="FA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mbria Math" pitchFamily="18" charset="0"/>
                <a:cs typeface="Cambria Math" pitchFamily="18" charset="0"/>
              </a:rPr>
              <a:t> АИС ГОДС ЖКХ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049712" y="1515269"/>
            <a:ext cx="762000" cy="914400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400" dirty="0"/>
              <a:t>БД</a:t>
            </a:r>
          </a:p>
          <a:p>
            <a:pPr algn="ctr">
              <a:defRPr/>
            </a:pPr>
            <a:r>
              <a:rPr lang="ru-RU" sz="1400" dirty="0"/>
              <a:t>АИС</a:t>
            </a:r>
          </a:p>
          <a:p>
            <a:pPr algn="ctr">
              <a:defRPr/>
            </a:pPr>
            <a:r>
              <a:rPr lang="ru-RU" sz="1400" dirty="0"/>
              <a:t>МО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35313" y="2735263"/>
            <a:ext cx="19812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049712" y="2886869"/>
            <a:ext cx="762000" cy="914400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400" dirty="0"/>
              <a:t>БД</a:t>
            </a:r>
          </a:p>
          <a:p>
            <a:pPr algn="ctr">
              <a:defRPr/>
            </a:pPr>
            <a:r>
              <a:rPr lang="ru-RU" sz="1400" dirty="0"/>
              <a:t>АИС МО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049712" y="3953669"/>
            <a:ext cx="762000" cy="914400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400" dirty="0"/>
              <a:t>БД</a:t>
            </a:r>
          </a:p>
          <a:p>
            <a:pPr algn="ctr">
              <a:defRPr/>
            </a:pPr>
            <a:r>
              <a:rPr lang="ru-RU" sz="1400" dirty="0"/>
              <a:t>АИС МО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049712" y="5020469"/>
            <a:ext cx="762000" cy="914400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400" dirty="0"/>
              <a:t>БД</a:t>
            </a:r>
          </a:p>
          <a:p>
            <a:pPr algn="ctr">
              <a:defRPr/>
            </a:pPr>
            <a:r>
              <a:rPr lang="ru-RU" sz="1400" dirty="0"/>
              <a:t>АИС МО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945312" y="2790062"/>
            <a:ext cx="1523999" cy="325407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200" dirty="0"/>
              <a:t>Управляющие</a:t>
            </a:r>
          </a:p>
          <a:p>
            <a:pPr algn="ctr">
              <a:defRPr/>
            </a:pPr>
            <a:r>
              <a:rPr lang="ru-RU" sz="1200" dirty="0"/>
              <a:t>компании, ТСЖ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945312" y="3269227"/>
            <a:ext cx="1981200" cy="379642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200" dirty="0"/>
              <a:t>Ресурсоснабжающие</a:t>
            </a:r>
          </a:p>
          <a:p>
            <a:pPr algn="ctr">
              <a:defRPr/>
            </a:pPr>
            <a:r>
              <a:rPr lang="ru-RU" sz="1200" dirty="0"/>
              <a:t>организации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273014" y="2787540"/>
            <a:ext cx="1447800" cy="326238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200" dirty="0"/>
              <a:t>Администрация</a:t>
            </a:r>
          </a:p>
          <a:p>
            <a:pPr algn="ctr">
              <a:defRPr/>
            </a:pPr>
            <a:r>
              <a:rPr lang="ru-RU" sz="1200" dirty="0"/>
              <a:t>МО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268913" y="3267869"/>
            <a:ext cx="1447800" cy="379780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200" dirty="0"/>
              <a:t>Потребитель </a:t>
            </a:r>
          </a:p>
          <a:p>
            <a:pPr algn="ctr">
              <a:defRPr/>
            </a:pPr>
            <a:r>
              <a:rPr lang="ru-RU" sz="1200" dirty="0"/>
              <a:t>услуг  ЖКХ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6945312" y="4009262"/>
            <a:ext cx="1523999" cy="325407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200" dirty="0"/>
              <a:t>Управляющие</a:t>
            </a:r>
          </a:p>
          <a:p>
            <a:pPr algn="ctr">
              <a:defRPr/>
            </a:pPr>
            <a:r>
              <a:rPr lang="ru-RU" sz="1200" dirty="0"/>
              <a:t>компании, ТСЖ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945312" y="4488427"/>
            <a:ext cx="1981200" cy="379642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200" dirty="0"/>
              <a:t>Ресурсоснабжающие</a:t>
            </a:r>
          </a:p>
          <a:p>
            <a:pPr algn="ctr">
              <a:defRPr/>
            </a:pPr>
            <a:r>
              <a:rPr lang="ru-RU" sz="1200" dirty="0"/>
              <a:t>организации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273014" y="4006740"/>
            <a:ext cx="1447800" cy="326238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200" dirty="0"/>
              <a:t>Администрация</a:t>
            </a:r>
          </a:p>
          <a:p>
            <a:pPr algn="ctr">
              <a:defRPr/>
            </a:pPr>
            <a:r>
              <a:rPr lang="ru-RU" sz="1200" dirty="0"/>
              <a:t>МО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268913" y="4487069"/>
            <a:ext cx="1447800" cy="379780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200" dirty="0"/>
              <a:t>Потребитель </a:t>
            </a:r>
          </a:p>
          <a:p>
            <a:pPr algn="ctr">
              <a:defRPr/>
            </a:pPr>
            <a:r>
              <a:rPr lang="ru-RU" sz="1200" dirty="0"/>
              <a:t>услуг  ЖКХ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6945312" y="5152262"/>
            <a:ext cx="1523999" cy="325407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200" dirty="0"/>
              <a:t>Управляющие</a:t>
            </a:r>
          </a:p>
          <a:p>
            <a:pPr algn="ctr">
              <a:defRPr/>
            </a:pPr>
            <a:r>
              <a:rPr lang="ru-RU" sz="1200" dirty="0"/>
              <a:t>компании, ТСЖ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945312" y="5631427"/>
            <a:ext cx="1981200" cy="379642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200" dirty="0"/>
              <a:t>Ресурсоснабжающие</a:t>
            </a:r>
          </a:p>
          <a:p>
            <a:pPr algn="ctr">
              <a:defRPr/>
            </a:pPr>
            <a:r>
              <a:rPr lang="ru-RU" sz="1200" dirty="0"/>
              <a:t>организации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5273014" y="5149740"/>
            <a:ext cx="1447800" cy="326238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200" dirty="0"/>
              <a:t>Администрация</a:t>
            </a:r>
          </a:p>
          <a:p>
            <a:pPr algn="ctr">
              <a:defRPr/>
            </a:pPr>
            <a:r>
              <a:rPr lang="ru-RU" sz="1200" dirty="0"/>
              <a:t>МО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5268913" y="5630069"/>
            <a:ext cx="1447800" cy="379780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200" dirty="0"/>
              <a:t>Потребитель </a:t>
            </a:r>
          </a:p>
          <a:p>
            <a:pPr algn="ctr">
              <a:defRPr/>
            </a:pPr>
            <a:r>
              <a:rPr lang="ru-RU" sz="1200" dirty="0"/>
              <a:t>услуг  ЖКХ</a:t>
            </a:r>
          </a:p>
        </p:txBody>
      </p:sp>
      <p:sp>
        <p:nvSpPr>
          <p:cNvPr id="18502" name="Прямоугольник 37"/>
          <p:cNvSpPr>
            <a:spLocks noChangeArrowheads="1"/>
          </p:cNvSpPr>
          <p:nvPr/>
        </p:nvSpPr>
        <p:spPr bwMode="auto">
          <a:xfrm>
            <a:off x="773113" y="2354263"/>
            <a:ext cx="8382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103236" tIns="51617" rIns="103236" bIns="51617" anchor="ctr"/>
          <a:lstStyle/>
          <a:p>
            <a:pPr algn="ctr"/>
            <a:r>
              <a:rPr lang="ru-RU" sz="1200" b="1"/>
              <a:t>ОДС ЖКХ</a:t>
            </a:r>
          </a:p>
          <a:p>
            <a:pPr algn="ctr"/>
            <a:r>
              <a:rPr lang="ru-RU" sz="1200" b="1"/>
              <a:t>Единый</a:t>
            </a:r>
          </a:p>
          <a:p>
            <a:pPr algn="ctr"/>
            <a:r>
              <a:rPr lang="ru-RU" sz="1200" b="1"/>
              <a:t>номер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220913" y="2582863"/>
            <a:ext cx="7239000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 bwMode="auto">
          <a:xfrm>
            <a:off x="3202181" y="2810669"/>
            <a:ext cx="609600" cy="609600"/>
          </a:xfrm>
          <a:prstGeom prst="rect">
            <a:avLst/>
          </a:prstGeom>
          <a:solidFill>
            <a:srgbClr val="72889A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400" dirty="0"/>
              <a:t>АИС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2144712" y="1439069"/>
            <a:ext cx="914400" cy="914400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400" dirty="0"/>
              <a:t>Одна ОДС</a:t>
            </a:r>
          </a:p>
          <a:p>
            <a:pPr algn="ctr">
              <a:defRPr/>
            </a:pPr>
            <a:r>
              <a:rPr lang="ru-RU" sz="1400" dirty="0"/>
              <a:t>Одно МО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2144712" y="2734469"/>
            <a:ext cx="914400" cy="2362200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4F81BD">
                <a:alpha val="4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03236" tIns="51617" rIns="103236" bIns="51617" anchor="ctr"/>
          <a:lstStyle/>
          <a:p>
            <a:pPr algn="ctr">
              <a:defRPr/>
            </a:pPr>
            <a:r>
              <a:rPr lang="ru-RU" sz="1400" dirty="0"/>
              <a:t>Одна ОДС</a:t>
            </a:r>
          </a:p>
          <a:p>
            <a:pPr algn="ctr">
              <a:defRPr/>
            </a:pPr>
            <a:r>
              <a:rPr lang="ru-RU" sz="1400" dirty="0"/>
              <a:t>Много МО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973513" y="4945063"/>
            <a:ext cx="55626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73513" y="3878263"/>
            <a:ext cx="55626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687513" y="220663"/>
            <a:ext cx="587216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A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mbria Math" pitchFamily="18" charset="0"/>
                <a:cs typeface="Cambria Math" pitchFamily="18" charset="0"/>
              </a:rPr>
              <a:t>В рамках одной АИС ГОДС ЖКХ</a:t>
            </a:r>
            <a:endParaRPr lang="ru-RU" sz="1100" b="1">
              <a:solidFill>
                <a:srgbClr val="FA6E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mbria Math" pitchFamily="18" charset="0"/>
              <a:cs typeface="Cambria Math" pitchFamily="18" charset="0"/>
            </a:endParaRPr>
          </a:p>
          <a:p>
            <a:pPr algn="ctr"/>
            <a:r>
              <a:rPr lang="ru-RU" sz="2000" b="1">
                <a:solidFill>
                  <a:srgbClr val="FA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mbria Math" pitchFamily="18" charset="0"/>
                <a:cs typeface="Cambria Math" pitchFamily="18" charset="0"/>
              </a:rPr>
              <a:t>Сопровождение одного или нескольких МО</a:t>
            </a:r>
          </a:p>
        </p:txBody>
      </p:sp>
      <p:pic>
        <p:nvPicPr>
          <p:cNvPr id="18516" name="Picture 12" descr="герб Кировск1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144463"/>
            <a:ext cx="7254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1154113" y="6194425"/>
            <a:ext cx="7829550" cy="3825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3236" tIns="51617" rIns="103236" bIns="51617"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</a:rPr>
              <a:t>т. +7921 76 44 112, </a:t>
            </a:r>
            <a:r>
              <a:rPr lang="en-US" dirty="0">
                <a:latin typeface="Arial" pitchFamily="34" charset="0"/>
              </a:rPr>
              <a:t>www.intelgr.ru</a:t>
            </a:r>
            <a:r>
              <a:rPr lang="ru-RU" dirty="0">
                <a:latin typeface="Arial" pitchFamily="34" charset="0"/>
              </a:rPr>
              <a:t>,</a:t>
            </a:r>
            <a:r>
              <a:rPr lang="en-US" dirty="0">
                <a:latin typeface="Arial" pitchFamily="34" charset="0"/>
              </a:rPr>
              <a:t> intelgr112@gmail.com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5288" y="6157913"/>
            <a:ext cx="503237" cy="455612"/>
          </a:xfrm>
        </p:spPr>
        <p:txBody>
          <a:bodyPr/>
          <a:lstStyle/>
          <a:p>
            <a:pPr>
              <a:defRPr/>
            </a:pPr>
            <a:fld id="{45A590D9-7C77-4601-835E-EFAE1543D30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 txBox="1">
            <a:spLocks noChangeArrowheads="1"/>
          </p:cNvSpPr>
          <p:nvPr/>
        </p:nvSpPr>
        <p:spPr bwMode="auto">
          <a:xfrm>
            <a:off x="544513" y="754063"/>
            <a:ext cx="899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rgbClr val="FA6E00"/>
                </a:solidFill>
                <a:ea typeface="Cambria Math" pitchFamily="18" charset="0"/>
                <a:cs typeface="Cambria Math" pitchFamily="18" charset="0"/>
              </a:rPr>
              <a:t>СРАВНИТЕЛЬНАЯ ТАБЛИЦА</a:t>
            </a:r>
          </a:p>
        </p:txBody>
      </p:sp>
      <p:graphicFrame>
        <p:nvGraphicFramePr>
          <p:cNvPr id="9" name="Group 413"/>
          <p:cNvGraphicFramePr>
            <a:graphicFrameLocks/>
          </p:cNvGraphicFramePr>
          <p:nvPr/>
        </p:nvGraphicFramePr>
        <p:xfrm>
          <a:off x="168275" y="1123950"/>
          <a:ext cx="9659938" cy="4978400"/>
        </p:xfrm>
        <a:graphic>
          <a:graphicData uri="http://schemas.openxmlformats.org/drawingml/2006/table">
            <a:tbl>
              <a:tblPr/>
              <a:tblGrid>
                <a:gridCol w="1595328"/>
                <a:gridCol w="4114519"/>
                <a:gridCol w="3950091"/>
              </a:tblGrid>
              <a:tr h="45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 с городской объединенной диспетчерской службой ЖКХ и внедренной АИС</a:t>
                      </a: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Большинство муниципальных образований России</a:t>
                      </a: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74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Диспетчерская служба</a:t>
                      </a: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Одна ОДС в городе с населением до 200 тыс. чел.</a:t>
                      </a: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диспетчерских равно количеству УК </a:t>
                      </a: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(6-25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служб в МО с населением до 200 т.чел.) </a:t>
                      </a: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7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Телефонный номер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легко запоминающийся, многоканальный телефонный номер.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Многочисленные телефонные номера диспетчерских управляющих компаний.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32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Персонал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Один-два диспетчера ОДС в смену.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 диспетчеров в смену.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7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персонала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Прошедшие обучение, квалифицированные диспетчера ОДС.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имеющие специального образования и квалификации.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50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Обязанности персонала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Строго в рамках, возложенных на диспетчера ОДС функций, в соответствии с нормативными документами. Высокий уровень  знаний и  ответственности при работе с потребителем жилищно-коммунальных услуг.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функции  возложенные  на диспетчера УК не соответствующие их прямым обязанностям (диспетчер мини-АТС, секретарь, делопроизводитель, кладовщик и т.д.).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работы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Комфортные условия работы и отдыха (диспетчерский зал, автоматизированные рабочие места, комната отдыха).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Чаще всего приспособленные помещения двойного назначения, площадью 8-12 м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9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Техническая оснащенность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в соответствии с нормативными документами.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правило,  устаревшее оборудование и средства связи.  Минимальная оснащенность техническими средствами.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2725">
                <a:tc>
                  <a:txBody>
                    <a:bodyPr/>
                    <a:lstStyle/>
                    <a:p>
                      <a:pPr marL="0" marR="0" lvl="0" indent="0" algn="l" defTabSz="72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Преемственность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ОДС –  постоянно действующая диспетчерская служба ЖКХ города, вне зависимости от изменений в составе обслуживающих жилой и нежилой фонд компаний и организаций.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Диспетчерские управляющих компаний, которые меняются по результатам конкурсных процедур.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799" marR="100799" marT="45603" marB="45603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501" name="Rectangle 5"/>
          <p:cNvSpPr txBox="1">
            <a:spLocks noChangeArrowheads="1"/>
          </p:cNvSpPr>
          <p:nvPr/>
        </p:nvSpPr>
        <p:spPr bwMode="auto">
          <a:xfrm>
            <a:off x="1535113" y="144463"/>
            <a:ext cx="6858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ru-RU" sz="1400"/>
              <a:t>Важный вопрос, о нем было сказано мало–</a:t>
            </a:r>
            <a:r>
              <a:rPr lang="ru-RU" sz="1400" b="1"/>
              <a:t>это собственно </a:t>
            </a:r>
          </a:p>
          <a:p>
            <a:pPr algn="just" eaLnBrk="0" hangingPunct="0"/>
            <a:r>
              <a:rPr lang="ru-RU" sz="1400" b="1"/>
              <a:t>Городская Объединенная диспетчерская служба ЖКХ</a:t>
            </a:r>
            <a:r>
              <a:rPr lang="en-US" sz="1400" b="1"/>
              <a:t>:</a:t>
            </a:r>
            <a:r>
              <a:rPr lang="ru-RU" sz="1400" b="1"/>
              <a:t> </a:t>
            </a:r>
          </a:p>
          <a:p>
            <a:pPr algn="just" eaLnBrk="0" hangingPunct="0"/>
            <a:r>
              <a:rPr lang="ru-RU" sz="1200"/>
              <a:t>Естественно обученный персонал и технически подготовленное и оснащенное помещение. </a:t>
            </a:r>
            <a:endParaRPr lang="ru-RU" sz="1200">
              <a:latin typeface="Calibri" pitchFamily="34" charset="0"/>
              <a:ea typeface="Times New Roman" pitchFamily="18" charset="0"/>
              <a:cs typeface="Courier New" pitchFamily="49" charset="0"/>
            </a:endParaRPr>
          </a:p>
        </p:txBody>
      </p:sp>
      <p:pic>
        <p:nvPicPr>
          <p:cNvPr id="19502" name="Picture 12" descr="герб Кировск1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144463"/>
            <a:ext cx="7254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1154113" y="6194425"/>
            <a:ext cx="7829550" cy="3825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3236" tIns="51617" rIns="103236" bIns="51617"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</a:rPr>
              <a:t>т. +7921 76 44 112, </a:t>
            </a:r>
            <a:r>
              <a:rPr lang="en-US" dirty="0">
                <a:latin typeface="Arial" pitchFamily="34" charset="0"/>
              </a:rPr>
              <a:t>www.intelgr.ru</a:t>
            </a:r>
            <a:r>
              <a:rPr lang="ru-RU" dirty="0">
                <a:latin typeface="Arial" pitchFamily="34" charset="0"/>
              </a:rPr>
              <a:t>,</a:t>
            </a:r>
            <a:r>
              <a:rPr lang="en-US" dirty="0">
                <a:latin typeface="Arial" pitchFamily="34" charset="0"/>
              </a:rPr>
              <a:t> intelgr112@gmail.com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1475" y="6157913"/>
            <a:ext cx="503238" cy="455612"/>
          </a:xfrm>
        </p:spPr>
        <p:txBody>
          <a:bodyPr/>
          <a:lstStyle/>
          <a:p>
            <a:pPr>
              <a:defRPr/>
            </a:pPr>
            <a:fld id="{A4FAC7CB-2DD4-434B-8923-CA260EDD488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696913" y="2734469"/>
          <a:ext cx="8686800" cy="2997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300038" y="830263"/>
            <a:ext cx="9480550" cy="1889125"/>
          </a:xfrm>
          <a:prstGeom prst="rect">
            <a:avLst/>
          </a:prstGeom>
        </p:spPr>
        <p:txBody>
          <a:bodyPr lIns="99523" tIns="49762" rIns="99523" bIns="49762"/>
          <a:lstStyle/>
          <a:p>
            <a:pPr algn="ctr" defTabSz="1031518">
              <a:defRPr/>
            </a:pPr>
            <a:r>
              <a:rPr lang="ru-RU" sz="3000" b="1" dirty="0">
                <a:solidFill>
                  <a:srgbClr val="FA6E00"/>
                </a:solidFill>
                <a:latin typeface="Arial" pitchFamily="34" charset="0"/>
                <a:ea typeface="+mj-ea"/>
                <a:cs typeface="+mj-cs"/>
              </a:rPr>
              <a:t>Автоматизированная Информационная Система Объединенной Диспетчерской Службы ЖКХ</a:t>
            </a:r>
          </a:p>
          <a:p>
            <a:pPr algn="ctr" defTabSz="1031518">
              <a:defRPr/>
            </a:pPr>
            <a:endParaRPr lang="ru-RU" sz="1400" b="1" dirty="0">
              <a:latin typeface="Arial" pitchFamily="34" charset="0"/>
            </a:endParaRPr>
          </a:p>
          <a:p>
            <a:pPr algn="ctr" defTabSz="1031518">
              <a:defRPr/>
            </a:pPr>
            <a:r>
              <a:rPr lang="ru-RU" sz="2800" b="1" dirty="0">
                <a:latin typeface="Arial" pitchFamily="34" charset="0"/>
              </a:rPr>
              <a:t>Задачи решаемые по результатам внедрения</a:t>
            </a:r>
            <a:r>
              <a:rPr lang="en-US" sz="2800" b="1" dirty="0">
                <a:latin typeface="Arial" pitchFamily="34" charset="0"/>
              </a:rPr>
              <a:t>:</a:t>
            </a:r>
            <a:endParaRPr lang="ru-RU" sz="2800" b="1" dirty="0">
              <a:latin typeface="Arial" pitchFamily="34" charset="0"/>
            </a:endParaRPr>
          </a:p>
          <a:p>
            <a:pPr algn="ctr" defTabSz="1031518">
              <a:defRPr/>
            </a:pPr>
            <a:endParaRPr lang="ru-RU" sz="3000" b="1" dirty="0">
              <a:solidFill>
                <a:srgbClr val="FA6E00"/>
              </a:solidFill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20484" name="Picture 12" descr="герб Кировск1 (1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713" y="144463"/>
            <a:ext cx="7254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154113" y="6194425"/>
            <a:ext cx="7829550" cy="3825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3236" tIns="51617" rIns="103236" bIns="51617"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</a:rPr>
              <a:t>т. +7921 76 44 112, </a:t>
            </a:r>
            <a:r>
              <a:rPr lang="en-US" dirty="0">
                <a:latin typeface="Arial" pitchFamily="34" charset="0"/>
              </a:rPr>
              <a:t>www.intelgr.ru</a:t>
            </a:r>
            <a:r>
              <a:rPr lang="ru-RU" dirty="0">
                <a:latin typeface="Arial" pitchFamily="34" charset="0"/>
              </a:rPr>
              <a:t>,</a:t>
            </a:r>
            <a:r>
              <a:rPr lang="en-US" dirty="0">
                <a:latin typeface="Arial" pitchFamily="34" charset="0"/>
              </a:rPr>
              <a:t> intelgr112@gmail.com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8463" y="6157913"/>
            <a:ext cx="503237" cy="455612"/>
          </a:xfrm>
        </p:spPr>
        <p:txBody>
          <a:bodyPr/>
          <a:lstStyle/>
          <a:p>
            <a:pPr>
              <a:defRPr/>
            </a:pPr>
            <a:fld id="{AC5D85C9-3C5D-451D-B922-15117F98A64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13"/>
          <p:cNvGraphicFramePr>
            <a:graphicFrameLocks/>
          </p:cNvGraphicFramePr>
          <p:nvPr/>
        </p:nvGraphicFramePr>
        <p:xfrm>
          <a:off x="168275" y="554038"/>
          <a:ext cx="9748838" cy="5534025"/>
        </p:xfrm>
        <a:graphic>
          <a:graphicData uri="http://schemas.openxmlformats.org/drawingml/2006/table">
            <a:tbl>
              <a:tblPr/>
              <a:tblGrid>
                <a:gridCol w="4262437"/>
                <a:gridCol w="2514600"/>
                <a:gridCol w="2971800"/>
              </a:tblGrid>
              <a:tr h="304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Большинство МО РФ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6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МО с ГОДС ЖКХ и внедренной АИС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2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Возможность контроля состояния жилого фонда в режиме реального времени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Нет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Да, с возможностью планирования капитальных ремонтов и энергосберегающих мероприятий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4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и к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ачество информации поступающей в органы управления МО о ситуации в сфере ЖКХ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Низкое или её отсутствие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 режиме 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on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line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высокое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00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Наличие "Регламента взаимодействия" служб и предприятий ЖКХ  города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Даже при наличии утвержденного Регламента, большое время реагирования на обращения и соответственно большие потери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Утвержденный "Регламент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взаимодейст-вия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". Минимальное время реагирования на обращения и соответственно сокращение потерь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2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Возможность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к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онтроля временных параметров по реакции УК на обращения потребителей жилищно-коммунальных услуг, в соответствии  с нормативами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Нет 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Автоматически в режиме 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on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line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доступно всем пользователям АИС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2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Возможность подтверждения не предоставления услуг или предоставления услуг ненадлежащего качества УК, в соответствии с нормативными документами 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Нет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Автоматически по запросу любым пользователем АИС(показания систем диспетчеризации и телеметрии).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2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Оценка эффективности проведенного капитального ремонта и проведенных энергосберегающих мероприятий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Субъективна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Отсутствие обращений в АИС и показания систем диспетчеризации и телеметрии (снижение энергопотребления)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2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Оценка качества предоставляемых услуг управляющими компаниями и сервисными организациями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Субъективна, не подтвержденная фактами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Автоматически формируемый по формальным признакам отчет, доступно всем пользователям АИС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4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Возможность проверки количества </a:t>
                      </a:r>
                      <a:r>
                        <a:rPr kumimoji="0" lang="ru-RU" sz="1100" b="1" i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повторных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обращений жителей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Неконтролируемый поток (от 10 до 20 в день)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Предусмотрена. После внедрения АИС стремится к нулю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6504">
                <a:tc>
                  <a:txBody>
                    <a:bodyPr/>
                    <a:lstStyle/>
                    <a:p>
                      <a:pPr marL="0" marR="0" lvl="0" indent="0" algn="l" defTabSz="72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Возможность контроля факта обращения и время затраченное жителем на передачу обращения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От 5 минут до 45 минут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Аудиозапись и долговременное хранение. Максимум 3 минуты</a:t>
                      </a:r>
                    </a:p>
                  </a:txBody>
                  <a:tcPr marL="100806" marR="100806" marT="45605" marB="45605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52" name="Rectangle 5"/>
          <p:cNvSpPr txBox="1">
            <a:spLocks noChangeArrowheads="1"/>
          </p:cNvSpPr>
          <p:nvPr/>
        </p:nvSpPr>
        <p:spPr bwMode="auto">
          <a:xfrm>
            <a:off x="544513" y="65088"/>
            <a:ext cx="89916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200" b="1">
                <a:solidFill>
                  <a:srgbClr val="FA6E00"/>
                </a:solidFill>
              </a:rPr>
              <a:t>Факторы влияющие на повышение энергоэффективности МО</a:t>
            </a:r>
            <a:endParaRPr lang="ru-RU" sz="2200">
              <a:solidFill>
                <a:srgbClr val="FA6E00"/>
              </a:solidFill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154113" y="6194425"/>
            <a:ext cx="7829550" cy="3825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3236" tIns="51617" rIns="103236" bIns="51617"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</a:rPr>
              <a:t>т. +7921 76 44 112, </a:t>
            </a:r>
            <a:r>
              <a:rPr lang="en-US" dirty="0">
                <a:latin typeface="Arial" pitchFamily="34" charset="0"/>
              </a:rPr>
              <a:t>www.intelgr.ru</a:t>
            </a:r>
            <a:r>
              <a:rPr lang="ru-RU" dirty="0">
                <a:latin typeface="Arial" pitchFamily="34" charset="0"/>
              </a:rPr>
              <a:t>,</a:t>
            </a:r>
            <a:r>
              <a:rPr lang="en-US" dirty="0">
                <a:latin typeface="Arial" pitchFamily="34" charset="0"/>
              </a:rPr>
              <a:t> intelgr112@gmail.com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85288" y="6173788"/>
            <a:ext cx="503237" cy="455612"/>
          </a:xfrm>
        </p:spPr>
        <p:txBody>
          <a:bodyPr/>
          <a:lstStyle/>
          <a:p>
            <a:pPr>
              <a:defRPr/>
            </a:pPr>
            <a:fld id="{6423217F-A6FC-4850-8268-80E658B10EE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Справедливость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праведливость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11226</TotalTime>
  <Words>1609</Words>
  <Application>Microsoft Office PowerPoint</Application>
  <PresentationFormat>Произвольный</PresentationFormat>
  <Paragraphs>284</Paragraphs>
  <Slides>15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Franklin Gothic Book</vt:lpstr>
      <vt:lpstr>Perpetua</vt:lpstr>
      <vt:lpstr>Wingdings 2</vt:lpstr>
      <vt:lpstr>Times New Roman</vt:lpstr>
      <vt:lpstr>Calibri</vt:lpstr>
      <vt:lpstr>Cambria</vt:lpstr>
      <vt:lpstr>Cambria Math</vt:lpstr>
      <vt:lpstr>Courier New</vt:lpstr>
      <vt:lpstr>Arial Narrow</vt:lpstr>
      <vt:lpstr>Справедливость</vt:lpstr>
      <vt:lpstr>CorelDRAW X5 Graphic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ИНТЕЛЛЕКТ групп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Худяев</dc:creator>
  <cp:lastModifiedBy>Оля</cp:lastModifiedBy>
  <cp:revision>961</cp:revision>
  <dcterms:created xsi:type="dcterms:W3CDTF">1601-01-01T00:00:00Z</dcterms:created>
  <dcterms:modified xsi:type="dcterms:W3CDTF">2013-06-12T17:21:28Z</dcterms:modified>
</cp:coreProperties>
</file>